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місцезнаходження</c:v>
                </c:pt>
                <c:pt idx="1">
                  <c:v>думки друзів</c:v>
                </c:pt>
                <c:pt idx="2">
                  <c:v>прихильність до бренду</c:v>
                </c:pt>
                <c:pt idx="3">
                  <c:v>"гарна картина"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35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623232"/>
        <c:axId val="72624768"/>
      </c:barChart>
      <c:catAx>
        <c:axId val="72623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72624768"/>
        <c:crosses val="autoZero"/>
        <c:auto val="1"/>
        <c:lblAlgn val="ctr"/>
        <c:lblOffset val="100"/>
        <c:noMultiLvlLbl val="0"/>
      </c:catAx>
      <c:valAx>
        <c:axId val="7262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72623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F8C1-96EF-4623-9D62-1405C0EAC69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E9747-EA45-4B41-8DE3-BE74F8C3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4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9747-EA45-4B41-8DE3-BE74F8C3D3B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7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9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6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5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5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5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3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8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4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/>
          <a:lstStyle/>
          <a:p>
            <a:r>
              <a:rPr lang="en-US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Granny</a:t>
            </a:r>
            <a:r>
              <a:rPr lang="uk-UA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 house</a:t>
            </a:r>
            <a:endParaRPr lang="ru-RU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805264"/>
            <a:ext cx="3563888" cy="1052736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 smtClean="0"/>
              <a:t>Підготувала</a:t>
            </a:r>
            <a:r>
              <a:rPr lang="ru-RU" sz="1800" dirty="0" smtClean="0"/>
              <a:t>: </a:t>
            </a:r>
            <a:r>
              <a:rPr lang="ru-RU" sz="1800" dirty="0" err="1" smtClean="0"/>
              <a:t>Панфілова</a:t>
            </a:r>
            <a:r>
              <a:rPr lang="ru-RU" sz="1800" dirty="0" smtClean="0"/>
              <a:t>  Марьяна,</a:t>
            </a:r>
          </a:p>
          <a:p>
            <a:pPr algn="l"/>
            <a:r>
              <a:rPr lang="uk-UA" sz="1800" dirty="0"/>
              <a:t>с</a:t>
            </a:r>
            <a:r>
              <a:rPr lang="uk-UA" sz="1800" dirty="0" smtClean="0"/>
              <a:t>тудентка 2 курсу факультету </a:t>
            </a:r>
            <a:r>
              <a:rPr lang="uk-UA" sz="1800" dirty="0" err="1" smtClean="0"/>
              <a:t>менеджмента</a:t>
            </a:r>
            <a:r>
              <a:rPr lang="uk-UA" sz="1800" dirty="0" smtClean="0"/>
              <a:t> 6.0738-1</a:t>
            </a:r>
          </a:p>
        </p:txBody>
      </p:sp>
    </p:spTree>
    <p:extLst>
      <p:ext uri="{BB962C8B-B14F-4D97-AF65-F5344CB8AC3E}">
        <p14:creationId xmlns:p14="http://schemas.microsoft.com/office/powerpoint/2010/main" val="375394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u="sng" dirty="0" smtClean="0">
                <a:solidFill>
                  <a:schemeClr val="bg2"/>
                </a:solidFill>
              </a:rPr>
              <a:t>Необхідні інвестиції</a:t>
            </a:r>
            <a:r>
              <a:rPr lang="uk-UA" dirty="0" smtClean="0">
                <a:solidFill>
                  <a:schemeClr val="bg2"/>
                </a:solidFill>
              </a:rPr>
              <a:t/>
            </a:r>
            <a:br>
              <a:rPr lang="uk-UA" dirty="0" smtClean="0">
                <a:solidFill>
                  <a:schemeClr val="bg2"/>
                </a:solidFill>
              </a:rPr>
            </a:br>
            <a:r>
              <a:rPr lang="uk-UA" i="1" dirty="0" smtClean="0">
                <a:solidFill>
                  <a:schemeClr val="bg2"/>
                </a:solidFill>
              </a:rPr>
              <a:t>джерела фінансування</a:t>
            </a:r>
            <a:endParaRPr lang="ru-RU" i="1" dirty="0">
              <a:solidFill>
                <a:schemeClr val="bg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12748"/>
              </p:ext>
            </p:extLst>
          </p:nvPr>
        </p:nvGraphicFramePr>
        <p:xfrm>
          <a:off x="1524000" y="1844823"/>
          <a:ext cx="6096000" cy="11765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84042">
                <a:tc>
                  <a:txBody>
                    <a:bodyPr/>
                    <a:lstStyle/>
                    <a:p>
                      <a:r>
                        <a:rPr lang="uk-UA" sz="2000" b="0" i="1" dirty="0" smtClean="0"/>
                        <a:t>Власний</a:t>
                      </a:r>
                      <a:r>
                        <a:rPr lang="uk-UA" sz="2000" b="0" i="1" baseline="0" dirty="0" smtClean="0"/>
                        <a:t> капітал</a:t>
                      </a:r>
                      <a:endParaRPr lang="ru-RU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</a:t>
                      </a:r>
                      <a:r>
                        <a:rPr lang="uk-UA" baseline="0" dirty="0" smtClean="0"/>
                        <a:t> 550</a:t>
                      </a:r>
                      <a:endParaRPr lang="ru-RU" dirty="0"/>
                    </a:p>
                  </a:txBody>
                  <a:tcPr/>
                </a:tc>
              </a:tr>
              <a:tr h="384042">
                <a:tc>
                  <a:txBody>
                    <a:bodyPr/>
                    <a:lstStyle/>
                    <a:p>
                      <a:r>
                        <a:rPr lang="uk-UA" sz="2000" i="1" dirty="0" smtClean="0"/>
                        <a:t>Всього</a:t>
                      </a:r>
                      <a:r>
                        <a:rPr lang="uk-UA" sz="2000" i="1" baseline="0" dirty="0" smtClean="0"/>
                        <a:t> фінансів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35.550</a:t>
                      </a:r>
                      <a:endParaRPr lang="ru-RU" dirty="0"/>
                    </a:p>
                  </a:txBody>
                  <a:tcPr/>
                </a:tc>
              </a:tr>
              <a:tr h="384042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Використано</a:t>
                      </a:r>
                      <a:r>
                        <a:rPr lang="uk-UA" i="1" baseline="0" dirty="0" smtClean="0"/>
                        <a:t> фінансів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11 291 050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26389"/>
              </p:ext>
            </p:extLst>
          </p:nvPr>
        </p:nvGraphicFramePr>
        <p:xfrm>
          <a:off x="1524000" y="1397000"/>
          <a:ext cx="6096000" cy="447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447824">
                <a:tc>
                  <a:txBody>
                    <a:bodyPr/>
                    <a:lstStyle/>
                    <a:p>
                      <a:r>
                        <a:rPr lang="uk-UA" b="0" i="1" dirty="0" smtClean="0"/>
                        <a:t>Кошти</a:t>
                      </a:r>
                      <a:r>
                        <a:rPr lang="uk-UA" b="0" i="1" baseline="0" dirty="0" smtClean="0"/>
                        <a:t> інвестора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0" dirty="0" smtClean="0"/>
                        <a:t>10 000</a:t>
                      </a:r>
                      <a:endParaRPr lang="ru-RU" b="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32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2"/>
                </a:solidFill>
              </a:rPr>
              <a:t>Напрями використання фінансів</a:t>
            </a:r>
            <a:endParaRPr lang="ru-RU" i="1" dirty="0">
              <a:solidFill>
                <a:schemeClr val="bg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306803"/>
              </p:ext>
            </p:extLst>
          </p:nvPr>
        </p:nvGraphicFramePr>
        <p:xfrm>
          <a:off x="1547664" y="1700808"/>
          <a:ext cx="6096000" cy="388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Закупівля</a:t>
                      </a:r>
                      <a:r>
                        <a:rPr lang="uk-UA" i="1" baseline="0" dirty="0" smtClean="0"/>
                        <a:t> обладнання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3 200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</a:tr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Дизайн закладу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250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</a:tr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Ремонт </a:t>
                      </a:r>
                      <a:r>
                        <a:rPr lang="uk-UA" i="1" baseline="0" dirty="0" smtClean="0"/>
                        <a:t>закладу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1 600 400</a:t>
                      </a:r>
                      <a:endParaRPr lang="ru-RU" dirty="0"/>
                    </a:p>
                  </a:txBody>
                  <a:tcPr/>
                </a:tc>
              </a:tr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Меблі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1 000 100</a:t>
                      </a:r>
                      <a:endParaRPr lang="ru-RU" dirty="0"/>
                    </a:p>
                  </a:txBody>
                  <a:tcPr/>
                </a:tc>
              </a:tr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Будівельники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700 000</a:t>
                      </a:r>
                      <a:endParaRPr lang="ru-RU" dirty="0"/>
                    </a:p>
                  </a:txBody>
                  <a:tcPr/>
                </a:tc>
              </a:tr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Будівництво  альтанки та будиночок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4 000 550</a:t>
                      </a:r>
                      <a:endParaRPr lang="ru-RU" dirty="0"/>
                    </a:p>
                  </a:txBody>
                  <a:tcPr/>
                </a:tc>
              </a:tr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Підбір</a:t>
                      </a:r>
                      <a:r>
                        <a:rPr lang="uk-UA" i="1" baseline="0" dirty="0" smtClean="0"/>
                        <a:t> та навчання персоналу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360 000</a:t>
                      </a:r>
                      <a:endParaRPr lang="ru-RU" dirty="0"/>
                    </a:p>
                  </a:txBody>
                  <a:tcPr/>
                </a:tc>
              </a:tr>
              <a:tr h="434020">
                <a:tc>
                  <a:txBody>
                    <a:bodyPr/>
                    <a:lstStyle/>
                    <a:p>
                      <a:r>
                        <a:rPr lang="uk-UA" i="1" dirty="0" smtClean="0"/>
                        <a:t>Реклама 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180 000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33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Фактори,які впливають на вибір мого закладу 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86396385"/>
              </p:ext>
            </p:extLst>
          </p:nvPr>
        </p:nvGraphicFramePr>
        <p:xfrm>
          <a:off x="1259632" y="1916832"/>
          <a:ext cx="63840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200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uk-UA" sz="3200" i="1" u="sng" dirty="0" smtClean="0">
                <a:solidFill>
                  <a:schemeClr val="bg2"/>
                </a:solidFill>
              </a:rPr>
              <a:t>Комплекс документів на право  ведення виробничо-торговельної діяльності</a:t>
            </a:r>
            <a:br>
              <a:rPr lang="uk-UA" sz="3200" i="1" u="sng" dirty="0" smtClean="0">
                <a:solidFill>
                  <a:schemeClr val="bg2"/>
                </a:solidFill>
              </a:rPr>
            </a:br>
            <a:r>
              <a:rPr lang="uk-UA" sz="2800" i="1" u="sng" dirty="0" smtClean="0">
                <a:solidFill>
                  <a:schemeClr val="bg2"/>
                </a:solidFill>
              </a:rPr>
              <a:t/>
            </a:r>
            <a:br>
              <a:rPr lang="uk-UA" sz="2800" i="1" u="sng" dirty="0" smtClean="0">
                <a:solidFill>
                  <a:schemeClr val="bg2"/>
                </a:solidFill>
              </a:rPr>
            </a:br>
            <a:r>
              <a:rPr lang="uk-UA" sz="2800" i="1" dirty="0" smtClean="0">
                <a:solidFill>
                  <a:schemeClr val="bg2"/>
                </a:solidFill>
              </a:rPr>
              <a:t>1.Статут підприємства;</a:t>
            </a:r>
            <a:br>
              <a:rPr lang="uk-UA" sz="2800" i="1" dirty="0" smtClean="0">
                <a:solidFill>
                  <a:schemeClr val="bg2"/>
                </a:solidFill>
              </a:rPr>
            </a:br>
            <a:r>
              <a:rPr lang="uk-UA" sz="2800" i="1" dirty="0" smtClean="0">
                <a:solidFill>
                  <a:schemeClr val="bg2"/>
                </a:solidFill>
              </a:rPr>
              <a:t>2.Рішення про державну реєстрацію;</a:t>
            </a:r>
            <a:br>
              <a:rPr lang="uk-UA" sz="2800" i="1" dirty="0" smtClean="0">
                <a:solidFill>
                  <a:schemeClr val="bg2"/>
                </a:solidFill>
              </a:rPr>
            </a:br>
            <a:r>
              <a:rPr lang="uk-UA" sz="2800" i="1" dirty="0" smtClean="0">
                <a:solidFill>
                  <a:schemeClr val="bg2"/>
                </a:solidFill>
              </a:rPr>
              <a:t>3.</a:t>
            </a:r>
            <a:r>
              <a:rPr lang="ru-RU" sz="2800" i="1" dirty="0" err="1" smtClean="0">
                <a:solidFill>
                  <a:schemeClr val="bg2"/>
                </a:solidFill>
              </a:rPr>
              <a:t>Свідоцтво</a:t>
            </a:r>
            <a:r>
              <a:rPr lang="ru-RU" sz="2800" i="1" dirty="0" smtClean="0">
                <a:solidFill>
                  <a:schemeClr val="bg2"/>
                </a:solidFill>
              </a:rPr>
              <a:t> про постановку на </a:t>
            </a:r>
            <a:r>
              <a:rPr lang="ru-RU" sz="2800" i="1" dirty="0" err="1" smtClean="0">
                <a:solidFill>
                  <a:schemeClr val="bg2"/>
                </a:solidFill>
              </a:rPr>
              <a:t>облік</a:t>
            </a:r>
            <a:r>
              <a:rPr lang="ru-RU" sz="2800" i="1" dirty="0" smtClean="0">
                <a:solidFill>
                  <a:schemeClr val="bg2"/>
                </a:solidFill>
              </a:rPr>
              <a:t> в </a:t>
            </a:r>
            <a:r>
              <a:rPr lang="ru-RU" sz="2800" i="1" dirty="0" err="1" smtClean="0">
                <a:solidFill>
                  <a:schemeClr val="bg2"/>
                </a:solidFill>
              </a:rPr>
              <a:t>податковий</a:t>
            </a:r>
            <a:r>
              <a:rPr lang="ru-RU" sz="2800" i="1" dirty="0" smtClean="0">
                <a:solidFill>
                  <a:schemeClr val="bg2"/>
                </a:solidFill>
              </a:rPr>
              <a:t> орган;</a:t>
            </a:r>
            <a:br>
              <a:rPr lang="ru-RU" sz="2800" i="1" dirty="0" smtClean="0">
                <a:solidFill>
                  <a:schemeClr val="bg2"/>
                </a:solidFill>
              </a:rPr>
            </a:br>
            <a:r>
              <a:rPr lang="ru-RU" sz="2800" i="1" dirty="0" smtClean="0">
                <a:solidFill>
                  <a:schemeClr val="bg2"/>
                </a:solidFill>
              </a:rPr>
              <a:t>4.Договір на </a:t>
            </a:r>
            <a:r>
              <a:rPr lang="ru-RU" sz="2800" i="1" dirty="0" err="1" smtClean="0">
                <a:solidFill>
                  <a:schemeClr val="bg2"/>
                </a:solidFill>
              </a:rPr>
              <a:t>вивіз</a:t>
            </a:r>
            <a:r>
              <a:rPr lang="ru-RU" sz="2800" i="1" dirty="0" smtClean="0">
                <a:solidFill>
                  <a:schemeClr val="bg2"/>
                </a:solidFill>
              </a:rPr>
              <a:t> мусору;</a:t>
            </a:r>
            <a:br>
              <a:rPr lang="ru-RU" sz="2800" i="1" dirty="0" smtClean="0">
                <a:solidFill>
                  <a:schemeClr val="bg2"/>
                </a:solidFill>
              </a:rPr>
            </a:br>
            <a:r>
              <a:rPr lang="ru-RU" sz="2800" i="1" dirty="0" smtClean="0">
                <a:solidFill>
                  <a:schemeClr val="bg2"/>
                </a:solidFill>
              </a:rPr>
              <a:t>5.Договір на </a:t>
            </a:r>
            <a:r>
              <a:rPr lang="ru-RU" sz="2800" i="1" dirty="0" err="1" smtClean="0">
                <a:solidFill>
                  <a:schemeClr val="bg2"/>
                </a:solidFill>
              </a:rPr>
              <a:t>використання</a:t>
            </a:r>
            <a:r>
              <a:rPr lang="ru-RU" sz="2800" i="1" dirty="0" smtClean="0">
                <a:solidFill>
                  <a:schemeClr val="bg2"/>
                </a:solidFill>
              </a:rPr>
              <a:t> </a:t>
            </a:r>
            <a:r>
              <a:rPr lang="ru-RU" sz="2800" i="1" dirty="0" err="1" smtClean="0">
                <a:solidFill>
                  <a:schemeClr val="bg2"/>
                </a:solidFill>
              </a:rPr>
              <a:t>обладнення</a:t>
            </a:r>
            <a:r>
              <a:rPr lang="ru-RU" sz="2800" i="1" dirty="0" smtClean="0">
                <a:solidFill>
                  <a:schemeClr val="bg2"/>
                </a:solidFill>
              </a:rPr>
              <a:t>;</a:t>
            </a:r>
            <a:br>
              <a:rPr lang="ru-RU" sz="2800" i="1" dirty="0" smtClean="0">
                <a:solidFill>
                  <a:schemeClr val="bg2"/>
                </a:solidFill>
              </a:rPr>
            </a:br>
            <a:r>
              <a:rPr lang="ru-RU" sz="2800" i="1" dirty="0" smtClean="0">
                <a:solidFill>
                  <a:schemeClr val="bg2"/>
                </a:solidFill>
              </a:rPr>
              <a:t>6.Журнал про </a:t>
            </a:r>
            <a:r>
              <a:rPr lang="ru-RU" sz="2800" i="1" dirty="0" err="1" smtClean="0">
                <a:solidFill>
                  <a:schemeClr val="bg2"/>
                </a:solidFill>
              </a:rPr>
              <a:t>техніку</a:t>
            </a:r>
            <a:r>
              <a:rPr lang="ru-RU" sz="2800" i="1" dirty="0" smtClean="0">
                <a:solidFill>
                  <a:schemeClr val="bg2"/>
                </a:solidFill>
              </a:rPr>
              <a:t> </a:t>
            </a:r>
            <a:r>
              <a:rPr lang="ru-RU" sz="2800" i="1" dirty="0" err="1" smtClean="0">
                <a:solidFill>
                  <a:schemeClr val="bg2"/>
                </a:solidFill>
              </a:rPr>
              <a:t>безпеки</a:t>
            </a:r>
            <a:r>
              <a:rPr lang="ru-RU" sz="2800" i="1" dirty="0" smtClean="0">
                <a:solidFill>
                  <a:schemeClr val="bg2"/>
                </a:solidFill>
              </a:rPr>
              <a:t>;</a:t>
            </a:r>
            <a:br>
              <a:rPr lang="ru-RU" sz="2800" i="1" dirty="0" smtClean="0">
                <a:solidFill>
                  <a:schemeClr val="bg2"/>
                </a:solidFill>
              </a:rPr>
            </a:br>
            <a:r>
              <a:rPr lang="ru-RU" sz="2800" i="1" dirty="0" smtClean="0">
                <a:solidFill>
                  <a:schemeClr val="bg2"/>
                </a:solidFill>
              </a:rPr>
              <a:t>7.Договір на </a:t>
            </a:r>
            <a:r>
              <a:rPr lang="ru-RU" sz="2800" i="1" dirty="0" err="1" smtClean="0">
                <a:solidFill>
                  <a:schemeClr val="bg2"/>
                </a:solidFill>
              </a:rPr>
              <a:t>підключення</a:t>
            </a:r>
            <a:r>
              <a:rPr lang="ru-RU" sz="2800" i="1" dirty="0" smtClean="0">
                <a:solidFill>
                  <a:schemeClr val="bg2"/>
                </a:solidFill>
              </a:rPr>
              <a:t> до </a:t>
            </a:r>
            <a:r>
              <a:rPr lang="ru-RU" sz="2800" i="1" dirty="0" err="1" smtClean="0">
                <a:solidFill>
                  <a:schemeClr val="bg2"/>
                </a:solidFill>
              </a:rPr>
              <a:t>зовнішних</a:t>
            </a:r>
            <a:r>
              <a:rPr lang="ru-RU" sz="2800" i="1" dirty="0" smtClean="0">
                <a:solidFill>
                  <a:schemeClr val="bg2"/>
                </a:solidFill>
              </a:rPr>
              <a:t> </a:t>
            </a:r>
            <a:r>
              <a:rPr lang="ru-RU" sz="2800" i="1" dirty="0" err="1" smtClean="0">
                <a:solidFill>
                  <a:schemeClr val="bg2"/>
                </a:solidFill>
              </a:rPr>
              <a:t>інженерних</a:t>
            </a:r>
            <a:r>
              <a:rPr lang="ru-RU" sz="2800" i="1" dirty="0" smtClean="0">
                <a:solidFill>
                  <a:schemeClr val="bg2"/>
                </a:solidFill>
              </a:rPr>
              <a:t> мереж;</a:t>
            </a:r>
            <a:br>
              <a:rPr lang="ru-RU" sz="2800" i="1" dirty="0" smtClean="0">
                <a:solidFill>
                  <a:schemeClr val="bg2"/>
                </a:solidFill>
              </a:rPr>
            </a:br>
            <a:r>
              <a:rPr lang="ru-RU" sz="2800" i="1" dirty="0" smtClean="0">
                <a:solidFill>
                  <a:schemeClr val="bg2"/>
                </a:solidFill>
              </a:rPr>
              <a:t>8.Ліцензія на </a:t>
            </a:r>
            <a:r>
              <a:rPr lang="ru-RU" sz="2800" i="1" dirty="0" err="1" smtClean="0">
                <a:solidFill>
                  <a:schemeClr val="bg2"/>
                </a:solidFill>
              </a:rPr>
              <a:t>тогівлю</a:t>
            </a:r>
            <a:r>
              <a:rPr lang="ru-RU" sz="2800" i="1" dirty="0" smtClean="0">
                <a:solidFill>
                  <a:schemeClr val="bg2"/>
                </a:solidFill>
              </a:rPr>
              <a:t>. </a:t>
            </a:r>
            <a:endParaRPr lang="ru-RU" sz="28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7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u="sng" dirty="0" smtClean="0">
                <a:solidFill>
                  <a:schemeClr val="bg2"/>
                </a:solidFill>
              </a:rPr>
              <a:t>Сильні та слабкі сторони</a:t>
            </a:r>
            <a:br>
              <a:rPr lang="uk-UA" i="1" u="sng" dirty="0" smtClean="0">
                <a:solidFill>
                  <a:schemeClr val="bg2"/>
                </a:solidFill>
              </a:rPr>
            </a:br>
            <a:r>
              <a:rPr lang="uk-UA" i="1" u="sng" dirty="0" smtClean="0">
                <a:solidFill>
                  <a:schemeClr val="bg2"/>
                </a:solidFill>
              </a:rPr>
              <a:t> «</a:t>
            </a:r>
            <a:r>
              <a:rPr lang="en-US" i="1" u="sng" dirty="0" smtClean="0">
                <a:solidFill>
                  <a:schemeClr val="bg2"/>
                </a:solidFill>
              </a:rPr>
              <a:t>Granny</a:t>
            </a:r>
            <a:r>
              <a:rPr lang="uk-UA" i="1" u="sng" dirty="0" smtClean="0">
                <a:solidFill>
                  <a:schemeClr val="bg2"/>
                </a:solidFill>
              </a:rPr>
              <a:t>’</a:t>
            </a:r>
            <a:r>
              <a:rPr lang="en-US" i="1" u="sng" dirty="0" smtClean="0">
                <a:solidFill>
                  <a:schemeClr val="bg2"/>
                </a:solidFill>
              </a:rPr>
              <a:t>s house</a:t>
            </a:r>
            <a:r>
              <a:rPr lang="uk-UA" i="1" u="sng" dirty="0" smtClean="0">
                <a:solidFill>
                  <a:schemeClr val="bg2"/>
                </a:solidFill>
              </a:rPr>
              <a:t>»</a:t>
            </a:r>
            <a:endParaRPr lang="ru-RU" i="1" u="sng" dirty="0">
              <a:solidFill>
                <a:schemeClr val="bg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39359"/>
              </p:ext>
            </p:extLst>
          </p:nvPr>
        </p:nvGraphicFramePr>
        <p:xfrm>
          <a:off x="1524000" y="1628800"/>
          <a:ext cx="6096000" cy="42484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1578787">
                <a:tc>
                  <a:txBody>
                    <a:bodyPr/>
                    <a:lstStyle/>
                    <a:p>
                      <a:r>
                        <a:rPr lang="uk-UA" dirty="0" smtClean="0"/>
                        <a:t>Сильні</a:t>
                      </a:r>
                      <a:r>
                        <a:rPr lang="uk-UA" baseline="0" dirty="0" smtClean="0"/>
                        <a:t> сторони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Сучасне обладнання ,зручне місце розташування,гарна</a:t>
                      </a:r>
                      <a:r>
                        <a:rPr lang="uk-UA" baseline="0" dirty="0" smtClean="0"/>
                        <a:t> якість товару,невисокі ціни ,високий рівень обслуговування.</a:t>
                      </a:r>
                      <a:endParaRPr lang="ru-RU" dirty="0"/>
                    </a:p>
                  </a:txBody>
                  <a:tcPr/>
                </a:tc>
              </a:tr>
              <a:tr h="986742">
                <a:tc>
                  <a:txBody>
                    <a:bodyPr/>
                    <a:lstStyle/>
                    <a:p>
                      <a:r>
                        <a:rPr lang="uk-UA" dirty="0" smtClean="0"/>
                        <a:t>Слабкі сторони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Ще не  сформований імідж ,відсутність</a:t>
                      </a:r>
                      <a:r>
                        <a:rPr lang="uk-UA" baseline="0" dirty="0" smtClean="0"/>
                        <a:t> постійних  клієнтів.</a:t>
                      </a:r>
                      <a:endParaRPr lang="ru-RU" dirty="0"/>
                    </a:p>
                  </a:txBody>
                  <a:tcPr/>
                </a:tc>
              </a:tr>
              <a:tr h="1282764">
                <a:tc>
                  <a:txBody>
                    <a:bodyPr/>
                    <a:lstStyle/>
                    <a:p>
                      <a:r>
                        <a:rPr lang="uk-UA" dirty="0" smtClean="0"/>
                        <a:t>Можливості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Розширення асортименту, постійні постачальники,залучення нових інвесторів.</a:t>
                      </a:r>
                      <a:endParaRPr lang="ru-RU" dirty="0"/>
                    </a:p>
                  </a:txBody>
                  <a:tcPr/>
                </a:tc>
              </a:tr>
              <a:tr h="400179">
                <a:tc>
                  <a:txBody>
                    <a:bodyPr/>
                    <a:lstStyle/>
                    <a:p>
                      <a:r>
                        <a:rPr lang="uk-UA" dirty="0" smtClean="0"/>
                        <a:t>Загрози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Поява конкурентів.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81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 fontScale="90000"/>
          </a:bodyPr>
          <a:lstStyle/>
          <a:p>
            <a:pPr algn="l"/>
            <a:r>
              <a:rPr lang="uk-UA" i="1" u="sng" dirty="0" smtClean="0">
                <a:solidFill>
                  <a:schemeClr val="bg2"/>
                </a:solidFill>
              </a:rPr>
              <a:t>Споживачі</a:t>
            </a:r>
            <a:r>
              <a:rPr lang="uk-UA" i="1" dirty="0" smtClean="0">
                <a:solidFill>
                  <a:schemeClr val="bg2"/>
                </a:solidFill>
              </a:rPr>
              <a:t/>
            </a:r>
            <a:br>
              <a:rPr lang="uk-UA" i="1" dirty="0" smtClean="0">
                <a:solidFill>
                  <a:schemeClr val="bg2"/>
                </a:solidFill>
              </a:rPr>
            </a:br>
            <a:r>
              <a:rPr lang="uk-UA" i="1" dirty="0" smtClean="0">
                <a:solidFill>
                  <a:schemeClr val="bg2"/>
                </a:solidFill>
              </a:rPr>
              <a:t>*туристи</a:t>
            </a:r>
            <a:br>
              <a:rPr lang="uk-UA" i="1" dirty="0" smtClean="0">
                <a:solidFill>
                  <a:schemeClr val="bg2"/>
                </a:solidFill>
              </a:rPr>
            </a:br>
            <a:r>
              <a:rPr lang="uk-UA" i="1" dirty="0" smtClean="0">
                <a:solidFill>
                  <a:schemeClr val="bg2"/>
                </a:solidFill>
              </a:rPr>
              <a:t>*місцеве населення</a:t>
            </a:r>
            <a:br>
              <a:rPr lang="uk-UA" i="1" dirty="0" smtClean="0">
                <a:solidFill>
                  <a:schemeClr val="bg2"/>
                </a:solidFill>
              </a:rPr>
            </a:br>
            <a:r>
              <a:rPr lang="uk-UA" i="1" dirty="0" smtClean="0">
                <a:solidFill>
                  <a:schemeClr val="bg2"/>
                </a:solidFill>
              </a:rPr>
              <a:t>*випадкові клієнти</a:t>
            </a:r>
            <a:br>
              <a:rPr lang="uk-UA" i="1" dirty="0" smtClean="0">
                <a:solidFill>
                  <a:schemeClr val="bg2"/>
                </a:solidFill>
              </a:rPr>
            </a:br>
            <a:r>
              <a:rPr lang="uk-UA" i="1" dirty="0" smtClean="0">
                <a:solidFill>
                  <a:schemeClr val="bg2"/>
                </a:solidFill>
              </a:rPr>
              <a:t>*люди,які хочуть згадати дитинство</a:t>
            </a:r>
            <a:endParaRPr lang="ru-RU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7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bg2"/>
                </a:solidFill>
              </a:rPr>
              <a:t>Персонал</a:t>
            </a:r>
            <a:endParaRPr lang="ru-RU" i="1" u="sng" dirty="0">
              <a:solidFill>
                <a:schemeClr val="bg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22868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УПРАВЛІННЯ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ВИРОБНИЦТВО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- директор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dirty="0" smtClean="0"/>
                        <a:t>-</a:t>
                      </a:r>
                      <a:r>
                        <a:rPr lang="uk-UA" baseline="0" dirty="0" smtClean="0"/>
                        <a:t> в</a:t>
                      </a:r>
                      <a:r>
                        <a:rPr lang="uk-UA" dirty="0" smtClean="0"/>
                        <a:t>одій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- бухгалтер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повар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- менеджер залу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технолог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офіціанти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бармен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прибиральниця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 двірник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49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bg2"/>
                </a:solidFill>
              </a:rPr>
              <a:t>Види витрат на персонал</a:t>
            </a:r>
            <a:endParaRPr lang="ru-RU" i="1" u="sng" dirty="0">
              <a:solidFill>
                <a:schemeClr val="bg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58507"/>
              </p:ext>
            </p:extLst>
          </p:nvPr>
        </p:nvGraphicFramePr>
        <p:xfrm>
          <a:off x="1524000" y="1397000"/>
          <a:ext cx="60960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Спеціальність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людей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Зарплата в місяць. грн.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Директор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Бухгалтер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Менеджер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Повар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15 400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Технолог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Офіціант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r>
                        <a:rPr lang="uk-UA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Прибиральниця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13752"/>
              </p:ext>
            </p:extLst>
          </p:nvPr>
        </p:nvGraphicFramePr>
        <p:xfrm>
          <a:off x="1524000" y="4653137"/>
          <a:ext cx="6096000" cy="12241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408045">
                <a:tc>
                  <a:txBody>
                    <a:bodyPr/>
                    <a:lstStyle/>
                    <a:p>
                      <a:r>
                        <a:rPr lang="uk-UA" dirty="0" smtClean="0"/>
                        <a:t>Водій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10 000</a:t>
                      </a:r>
                      <a:endParaRPr lang="ru-R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uk-UA" dirty="0" smtClean="0"/>
                        <a:t>Двірник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8 000</a:t>
                      </a:r>
                      <a:endParaRPr lang="ru-RU" dirty="0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uk-UA" dirty="0" smtClean="0"/>
                        <a:t>Підсумок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123 400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2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uk-UA" i="1" u="sng" dirty="0" smtClean="0">
                <a:solidFill>
                  <a:schemeClr val="bg2"/>
                </a:solidFill>
              </a:rPr>
              <a:t>Оцінка ризиків</a:t>
            </a:r>
            <a:endParaRPr lang="ru-RU" i="1" u="sng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848872" cy="5544616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uk-UA" i="1" dirty="0" smtClean="0">
                <a:solidFill>
                  <a:schemeClr val="bg2"/>
                </a:solidFill>
              </a:rPr>
              <a:t>Зниження загального рівня купівельної спроможності;</a:t>
            </a:r>
          </a:p>
          <a:p>
            <a:pPr marL="457200" indent="-457200" algn="l">
              <a:buFontTx/>
              <a:buChar char="-"/>
            </a:pPr>
            <a:r>
              <a:rPr lang="uk-UA" i="1" dirty="0" smtClean="0">
                <a:solidFill>
                  <a:schemeClr val="bg2"/>
                </a:solidFill>
              </a:rPr>
              <a:t>Інфляція;</a:t>
            </a:r>
          </a:p>
          <a:p>
            <a:pPr marL="457200" indent="-457200" algn="l">
              <a:buFontTx/>
              <a:buChar char="-"/>
            </a:pPr>
            <a:r>
              <a:rPr lang="uk-UA" i="1" dirty="0" smtClean="0">
                <a:solidFill>
                  <a:schemeClr val="bg2"/>
                </a:solidFill>
              </a:rPr>
              <a:t>Конкуренція зі сторони інших виробників;</a:t>
            </a:r>
          </a:p>
          <a:p>
            <a:pPr marL="457200" indent="-457200" algn="l">
              <a:buFontTx/>
              <a:buChar char="-"/>
            </a:pPr>
            <a:r>
              <a:rPr lang="uk-UA" i="1" dirty="0" smtClean="0">
                <a:solidFill>
                  <a:schemeClr val="bg2"/>
                </a:solidFill>
              </a:rPr>
              <a:t>Низька кваліфікація кадрів;</a:t>
            </a:r>
          </a:p>
          <a:p>
            <a:pPr marL="457200" indent="-457200" algn="l">
              <a:buFontTx/>
              <a:buChar char="-"/>
            </a:pPr>
            <a:r>
              <a:rPr lang="uk-UA" i="1" dirty="0" smtClean="0">
                <a:solidFill>
                  <a:schemeClr val="bg2"/>
                </a:solidFill>
              </a:rPr>
              <a:t>Ріст цін на сировину</a:t>
            </a:r>
          </a:p>
          <a:p>
            <a:pPr algn="l"/>
            <a:endParaRPr lang="uk-UA" i="1" dirty="0" smtClean="0">
              <a:solidFill>
                <a:schemeClr val="bg2"/>
              </a:solidFill>
            </a:endParaRPr>
          </a:p>
          <a:p>
            <a:pPr marL="457200" indent="-457200" algn="l">
              <a:buFontTx/>
              <a:buChar char="-"/>
            </a:pP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i="1" u="sng" dirty="0" smtClean="0">
                <a:solidFill>
                  <a:schemeClr val="bg2"/>
                </a:solidFill>
              </a:rPr>
              <a:t>Оцінка ризиків</a:t>
            </a:r>
            <a:endParaRPr lang="ru-RU" i="1" u="sng" dirty="0">
              <a:solidFill>
                <a:schemeClr val="bg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51717"/>
              </p:ext>
            </p:extLst>
          </p:nvPr>
        </p:nvGraphicFramePr>
        <p:xfrm>
          <a:off x="1524000" y="1397000"/>
          <a:ext cx="6096000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РИЗИКИ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ГАРАНТІЇ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Низька кваліфікація кадрів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Ретельний</a:t>
                      </a:r>
                      <a:r>
                        <a:rPr lang="uk-UA" baseline="0" dirty="0" smtClean="0"/>
                        <a:t> одбір кадрів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Ріст цін на  сировину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Попередня закупка ресурсів на річну програму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Інфляція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Ризик</a:t>
                      </a:r>
                      <a:r>
                        <a:rPr lang="uk-UA" baseline="0" dirty="0" smtClean="0"/>
                        <a:t> можливий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Зниження купівля</a:t>
                      </a:r>
                      <a:r>
                        <a:rPr lang="uk-UA" baseline="0" dirty="0" smtClean="0"/>
                        <a:t> спроможного населення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Гарантій не має,збереження сегменту постійних клієнтів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Конкуренція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Активна рекламна політика,</a:t>
                      </a:r>
                      <a:r>
                        <a:rPr lang="uk-UA" baseline="0" dirty="0" smtClean="0"/>
                        <a:t> знижки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Зміни</a:t>
                      </a:r>
                      <a:r>
                        <a:rPr lang="uk-UA" baseline="0" dirty="0" smtClean="0"/>
                        <a:t> в законодавстві  в цій сфері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Гарантії не має,</a:t>
                      </a:r>
                      <a:r>
                        <a:rPr lang="uk-UA" baseline="0" dirty="0" smtClean="0"/>
                        <a:t> але ризики є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53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>
                <a:solidFill>
                  <a:schemeClr val="bg2"/>
                </a:solidFill>
                <a:latin typeface="+mn-lt"/>
              </a:rPr>
              <a:t>                      </a:t>
            </a:r>
            <a:br>
              <a:rPr lang="uk-UA" sz="2700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dirty="0">
                <a:solidFill>
                  <a:schemeClr val="bg2"/>
                </a:solidFill>
                <a:latin typeface="+mn-lt"/>
              </a:rPr>
              <a:t/>
            </a:r>
            <a:br>
              <a:rPr lang="uk-UA" sz="2700" dirty="0">
                <a:solidFill>
                  <a:schemeClr val="bg2"/>
                </a:solidFill>
                <a:latin typeface="+mn-lt"/>
              </a:rPr>
            </a:br>
            <a:r>
              <a:rPr lang="uk-UA" sz="27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dirty="0" smtClean="0">
                <a:solidFill>
                  <a:schemeClr val="bg2"/>
                </a:solidFill>
                <a:latin typeface="+mn-lt"/>
              </a:rPr>
              <a:t>                                               </a:t>
            </a:r>
            <a:r>
              <a:rPr lang="uk-UA" sz="2700" i="1" u="sng" dirty="0" smtClean="0">
                <a:solidFill>
                  <a:schemeClr val="bg2"/>
                </a:solidFill>
                <a:latin typeface="+mn-lt"/>
              </a:rPr>
              <a:t>Зміст:</a:t>
            </a:r>
            <a:br>
              <a:rPr lang="uk-UA" sz="2700" i="1" u="sng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1.Концепція закладу;</a:t>
            </a:r>
            <a:r>
              <a:rPr lang="en-US" sz="2700" i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US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2.Місце розташування;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3.Географія та склад закладу;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4.Дизайн закладу;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5.Інтер’єр закладу;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6.Неодхідні інвестиції;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7.Фактори;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8.Комплекс документів на право ведення діяльності;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9. Сильні та слабкі сторони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 «</a:t>
            </a:r>
            <a:r>
              <a:rPr lang="en-US" sz="2700" i="1" dirty="0" smtClean="0">
                <a:solidFill>
                  <a:schemeClr val="bg2"/>
                </a:solidFill>
                <a:latin typeface="+mn-lt"/>
              </a:rPr>
              <a:t>Granny’s house»</a:t>
            </a: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10.Споживачі;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11.Персонал;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12.Види витрат на персонал;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13.Оцінка ризиків</a:t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>14.Ризики та </a:t>
            </a:r>
            <a:r>
              <a:rPr lang="uk-UA" sz="2700" i="1" dirty="0" err="1" smtClean="0">
                <a:solidFill>
                  <a:schemeClr val="bg2"/>
                </a:solidFill>
                <a:latin typeface="+mn-lt"/>
              </a:rPr>
              <a:t>гарнтії</a:t>
            </a:r>
            <a:r>
              <a:rPr lang="uk-UA" sz="2700" i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uk-UA" sz="2700" i="1" dirty="0" smtClean="0">
                <a:solidFill>
                  <a:schemeClr val="bg2"/>
                </a:solidFill>
                <a:latin typeface="+mn-lt"/>
              </a:rPr>
            </a:br>
            <a:r>
              <a:rPr lang="uk-UA" i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uk-UA" i="1" dirty="0" smtClean="0">
                <a:solidFill>
                  <a:schemeClr val="bg2"/>
                </a:solidFill>
                <a:latin typeface="+mn-lt"/>
              </a:rPr>
            </a:br>
            <a:endParaRPr lang="ru-RU" i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1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568952" cy="61206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65104"/>
            <a:ext cx="4860032" cy="2160240"/>
          </a:xfrm>
        </p:spPr>
        <p:txBody>
          <a:bodyPr/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the Granny</a:t>
            </a:r>
            <a:r>
              <a:rPr lang="uk-UA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house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0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874442"/>
          </a:xfrm>
        </p:spPr>
        <p:txBody>
          <a:bodyPr>
            <a:normAutofit/>
          </a:bodyPr>
          <a:lstStyle/>
          <a:p>
            <a:pPr algn="l"/>
            <a:r>
              <a:rPr lang="uk-UA" sz="3200" i="1" dirty="0" smtClean="0">
                <a:solidFill>
                  <a:schemeClr val="bg2"/>
                </a:solidFill>
              </a:rPr>
              <a:t>Знайти куточок у світі,де ти можеш зануритися в обстановку твого </a:t>
            </a:r>
            <a:r>
              <a:rPr lang="uk-UA" sz="3200" i="1" dirty="0" err="1" smtClean="0">
                <a:solidFill>
                  <a:schemeClr val="bg2"/>
                </a:solidFill>
              </a:rPr>
              <a:t>дитинства.Спробувати</a:t>
            </a:r>
            <a:r>
              <a:rPr lang="uk-UA" sz="3200" i="1" dirty="0" smtClean="0">
                <a:solidFill>
                  <a:schemeClr val="bg2"/>
                </a:solidFill>
              </a:rPr>
              <a:t> «Бабусині </a:t>
            </a:r>
            <a:r>
              <a:rPr lang="uk-UA" sz="3200" i="1" dirty="0" err="1" smtClean="0">
                <a:solidFill>
                  <a:schemeClr val="bg2"/>
                </a:solidFill>
              </a:rPr>
              <a:t>смаколики</a:t>
            </a:r>
            <a:r>
              <a:rPr lang="uk-UA" sz="3200" i="1" dirty="0" smtClean="0">
                <a:solidFill>
                  <a:schemeClr val="bg2"/>
                </a:solidFill>
              </a:rPr>
              <a:t>». </a:t>
            </a:r>
            <a:r>
              <a:rPr lang="uk-UA" sz="3200" i="1" dirty="0" err="1" smtClean="0">
                <a:solidFill>
                  <a:schemeClr val="bg2"/>
                </a:solidFill>
              </a:rPr>
              <a:t>Відчиння</a:t>
            </a:r>
            <a:r>
              <a:rPr lang="uk-UA" sz="3200" i="1" dirty="0" smtClean="0">
                <a:solidFill>
                  <a:schemeClr val="bg2"/>
                </a:solidFill>
              </a:rPr>
              <a:t> двері нашого закладу ви здійснюєте подорож у </a:t>
            </a:r>
            <a:r>
              <a:rPr lang="uk-UA" sz="3200" i="1" dirty="0" err="1" smtClean="0">
                <a:solidFill>
                  <a:schemeClr val="bg2"/>
                </a:solidFill>
              </a:rPr>
              <a:t>минуле.Спокійне</a:t>
            </a:r>
            <a:r>
              <a:rPr lang="uk-UA" sz="3200" i="1" dirty="0" smtClean="0">
                <a:solidFill>
                  <a:schemeClr val="bg2"/>
                </a:solidFill>
              </a:rPr>
              <a:t>,невимушене та просто дивовижне.</a:t>
            </a:r>
            <a:endParaRPr lang="ru-RU" sz="3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5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620688"/>
          </a:xfrm>
        </p:spPr>
        <p:txBody>
          <a:bodyPr>
            <a:normAutofit/>
          </a:bodyPr>
          <a:lstStyle/>
          <a:p>
            <a:pPr algn="ctr"/>
            <a:r>
              <a:rPr lang="uk-UA" sz="3200" b="0" i="1" dirty="0" smtClean="0">
                <a:solidFill>
                  <a:schemeClr val="bg2"/>
                </a:solidFill>
              </a:rPr>
              <a:t>Норвегія,Осло</a:t>
            </a:r>
            <a:endParaRPr lang="ru-RU" sz="3200" b="0" i="1" dirty="0">
              <a:solidFill>
                <a:schemeClr val="bg2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392488" cy="525658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88641"/>
            <a:ext cx="4041775" cy="720079"/>
          </a:xfrm>
        </p:spPr>
        <p:txBody>
          <a:bodyPr>
            <a:noAutofit/>
          </a:bodyPr>
          <a:lstStyle/>
          <a:p>
            <a:pPr algn="ctr"/>
            <a:r>
              <a:rPr lang="uk-UA" sz="2800" b="0" i="1" dirty="0" smtClean="0">
                <a:solidFill>
                  <a:schemeClr val="bg2"/>
                </a:solidFill>
              </a:rPr>
              <a:t>Україна,,Закарпаття(Карпати)</a:t>
            </a:r>
            <a:endParaRPr lang="ru-RU" sz="2800" b="0" i="1" dirty="0">
              <a:solidFill>
                <a:schemeClr val="bg2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980728"/>
            <a:ext cx="4319588" cy="5184576"/>
          </a:xfrm>
        </p:spPr>
      </p:pic>
    </p:spTree>
    <p:extLst>
      <p:ext uri="{BB962C8B-B14F-4D97-AF65-F5344CB8AC3E}">
        <p14:creationId xmlns:p14="http://schemas.microsoft.com/office/powerpoint/2010/main" val="103074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pPr algn="l"/>
            <a:r>
              <a:rPr lang="uk-UA" sz="3600" i="1" dirty="0" smtClean="0">
                <a:solidFill>
                  <a:schemeClr val="bg2"/>
                </a:solidFill>
              </a:rPr>
              <a:t>Бізнес буде знаходитись на території Українських </a:t>
            </a:r>
            <a:r>
              <a:rPr lang="uk-UA" sz="3600" i="1" dirty="0" err="1" smtClean="0">
                <a:solidFill>
                  <a:schemeClr val="bg2"/>
                </a:solidFill>
              </a:rPr>
              <a:t>Карпат.Заклад</a:t>
            </a:r>
            <a:r>
              <a:rPr lang="uk-UA" sz="3600" i="1" dirty="0" smtClean="0">
                <a:solidFill>
                  <a:schemeClr val="bg2"/>
                </a:solidFill>
              </a:rPr>
              <a:t> складається з:</a:t>
            </a:r>
            <a:br>
              <a:rPr lang="uk-UA" sz="3600" i="1" dirty="0" smtClean="0">
                <a:solidFill>
                  <a:schemeClr val="bg2"/>
                </a:solidFill>
              </a:rPr>
            </a:br>
            <a:r>
              <a:rPr lang="uk-UA" sz="3600" i="1" dirty="0" smtClean="0">
                <a:solidFill>
                  <a:schemeClr val="bg2"/>
                </a:solidFill>
              </a:rPr>
              <a:t>- зимової альтанки( з 5 столиками);</a:t>
            </a:r>
            <a:br>
              <a:rPr lang="uk-UA" sz="3600" i="1" dirty="0" smtClean="0">
                <a:solidFill>
                  <a:schemeClr val="bg2"/>
                </a:solidFill>
              </a:rPr>
            </a:br>
            <a:r>
              <a:rPr lang="uk-UA" sz="3600" i="1" dirty="0" smtClean="0">
                <a:solidFill>
                  <a:schemeClr val="bg2"/>
                </a:solidFill>
              </a:rPr>
              <a:t>- будиночки на дереві( номер на двох);</a:t>
            </a:r>
            <a:br>
              <a:rPr lang="uk-UA" sz="3600" i="1" dirty="0" smtClean="0">
                <a:solidFill>
                  <a:schemeClr val="bg2"/>
                </a:solidFill>
              </a:rPr>
            </a:br>
            <a:r>
              <a:rPr lang="uk-UA" sz="3600" i="1" dirty="0" smtClean="0">
                <a:solidFill>
                  <a:schemeClr val="bg2"/>
                </a:solidFill>
              </a:rPr>
              <a:t>- зона відпочинку.</a:t>
            </a:r>
            <a:endParaRPr lang="ru-RU" sz="36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4032448" cy="31683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924944"/>
            <a:ext cx="4392488" cy="36724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6632"/>
            <a:ext cx="4608512" cy="266429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4176464" cy="309634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uk-UA" i="1" dirty="0" smtClean="0">
                <a:solidFill>
                  <a:schemeClr val="bg2"/>
                </a:solidFill>
              </a:rPr>
              <a:t>Зразок зимової альтанки</a:t>
            </a:r>
            <a:endParaRPr lang="ru-RU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3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5112568" cy="64087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068960"/>
            <a:ext cx="3456384" cy="35283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88640"/>
            <a:ext cx="3456384" cy="273630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uk-UA" i="1" dirty="0" smtClean="0">
                <a:solidFill>
                  <a:schemeClr val="bg2"/>
                </a:solidFill>
              </a:rPr>
              <a:t>Зразок будиночка на дереві</a:t>
            </a:r>
            <a:endParaRPr lang="ru-RU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8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5040560" cy="29523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88640"/>
            <a:ext cx="3456384" cy="29523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56992"/>
            <a:ext cx="3024336" cy="331236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356992"/>
            <a:ext cx="5472608" cy="331236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uk-UA" i="1" dirty="0" smtClean="0">
                <a:solidFill>
                  <a:schemeClr val="bg2"/>
                </a:solidFill>
              </a:rPr>
              <a:t>Зразок зони відпочинку</a:t>
            </a:r>
            <a:endParaRPr lang="ru-RU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5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2448272" cy="24482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4032448" cy="374441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149080"/>
            <a:ext cx="2160240" cy="244827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60648"/>
            <a:ext cx="2160240" cy="367240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60648"/>
            <a:ext cx="3600400" cy="244827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4427984" y="2852935"/>
            <a:ext cx="2088229" cy="129614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293096"/>
            <a:ext cx="2088232" cy="230425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r>
              <a:rPr lang="uk-UA" i="1" dirty="0" smtClean="0">
                <a:solidFill>
                  <a:schemeClr val="bg2"/>
                </a:solidFill>
              </a:rPr>
              <a:t>Інтер’єр закладу</a:t>
            </a:r>
            <a:endParaRPr lang="ru-RU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71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349</Words>
  <Application>Microsoft Office PowerPoint</Application>
  <PresentationFormat>Экран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Granny’s house</vt:lpstr>
      <vt:lpstr>                                                                        Зміст: 1.Концепція закладу; 2.Місце розташування; 3.Географія та склад закладу; 4.Дизайн закладу; 5.Інтер’єр закладу; 6.Неодхідні інвестиції; 7.Фактори; 8.Комплекс документів на право ведення діяльності; 9. Сильні та слабкі сторони  «Granny’s house» 10.Споживачі; 11.Персонал; 12.Види витрат на персонал; 13.Оцінка ризиків 14.Ризики та гарнтії  </vt:lpstr>
      <vt:lpstr>Знайти куточок у світі,де ти можеш зануритися в обстановку твого дитинства.Спробувати «Бабусині смаколики». Відчиння двері нашого закладу ви здійснюєте подорож у минуле.Спокійне,невимушене та просто дивовижне.</vt:lpstr>
      <vt:lpstr>Презентация PowerPoint</vt:lpstr>
      <vt:lpstr>Бізнес буде знаходитись на території Українських Карпат.Заклад складається з: - зимової альтанки( з 5 столиками); - будиночки на дереві( номер на двох); - зона відпочинку.</vt:lpstr>
      <vt:lpstr>Зразок зимової альтанки</vt:lpstr>
      <vt:lpstr>Зразок будиночка на дереві</vt:lpstr>
      <vt:lpstr>Зразок зони відпочинку</vt:lpstr>
      <vt:lpstr>Інтер’єр закладу</vt:lpstr>
      <vt:lpstr>Необхідні інвестиції джерела фінансування</vt:lpstr>
      <vt:lpstr>Напрями використання фінансів</vt:lpstr>
      <vt:lpstr>Фактори,які впливають на вибір мого закладу  </vt:lpstr>
      <vt:lpstr>Комплекс документів на право  ведення виробничо-торговельної діяльності  1.Статут підприємства; 2.Рішення про державну реєстрацію; 3.Свідоцтво про постановку на облік в податковий орган; 4.Договір на вивіз мусору; 5.Договір на використання обладнення; 6.Журнал про техніку безпеки; 7.Договір на підключення до зовнішних інженерних мереж; 8.Ліцензія на тогівлю. </vt:lpstr>
      <vt:lpstr>Сильні та слабкі сторони  «Granny’s house»</vt:lpstr>
      <vt:lpstr>Споживачі *туристи *місцеве населення *випадкові клієнти *люди,які хочуть згадати дитинство</vt:lpstr>
      <vt:lpstr>Персонал</vt:lpstr>
      <vt:lpstr>Види витрат на персонал</vt:lpstr>
      <vt:lpstr>Оцінка ризиків</vt:lpstr>
      <vt:lpstr>Оцінка ризиків</vt:lpstr>
      <vt:lpstr>Welcome to the Granny’s house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Марьяна</dc:creator>
  <cp:lastModifiedBy>maryana.panfilova@outlook.com</cp:lastModifiedBy>
  <cp:revision>32</cp:revision>
  <dcterms:created xsi:type="dcterms:W3CDTF">2020-03-05T13:43:17Z</dcterms:created>
  <dcterms:modified xsi:type="dcterms:W3CDTF">2020-03-05T22:48:11Z</dcterms:modified>
</cp:coreProperties>
</file>