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notesMasterIdLst>
    <p:notesMasterId r:id="rId22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322" r:id="rId9"/>
    <p:sldId id="323" r:id="rId10"/>
    <p:sldId id="299" r:id="rId11"/>
    <p:sldId id="300" r:id="rId12"/>
    <p:sldId id="301" r:id="rId13"/>
    <p:sldId id="305" r:id="rId14"/>
    <p:sldId id="306" r:id="rId15"/>
    <p:sldId id="307" r:id="rId16"/>
    <p:sldId id="308" r:id="rId17"/>
    <p:sldId id="309" r:id="rId18"/>
    <p:sldId id="321" r:id="rId19"/>
    <p:sldId id="311" r:id="rId20"/>
    <p:sldId id="29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F8F8"/>
    <a:srgbClr val="FF9966"/>
    <a:srgbClr val="FF3300"/>
    <a:srgbClr val="FF481D"/>
    <a:srgbClr val="006600"/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28" autoAdjust="0"/>
    <p:restoredTop sz="96395" autoAdjust="0"/>
  </p:normalViewPr>
  <p:slideViewPr>
    <p:cSldViewPr snapToGrid="0">
      <p:cViewPr varScale="1">
        <p:scale>
          <a:sx n="70" d="100"/>
          <a:sy n="70" d="100"/>
        </p:scale>
        <p:origin x="-7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959CE-6A5F-48D7-922F-34CDB1DFC70F}" type="datetimeFigureOut">
              <a:rPr lang="uk-UA" smtClean="0"/>
              <a:pPr/>
              <a:t>18.12.2020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C8869-5302-4E77-BBE2-6A4532A4D4C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9899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3B72-CDDC-4C52-9486-859715229604}" type="datetime1">
              <a:rPr lang="uk-UA" smtClean="0"/>
              <a:pPr/>
              <a:t>18.12.2020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ЗНУ. Вебінар «Маркетинг території як базова філософія управління". 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4883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7B2-E1BB-4CBC-9B60-65810805E881}" type="datetime1">
              <a:rPr lang="uk-UA" smtClean="0"/>
              <a:pPr/>
              <a:t>18.12.2020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ЗНУ. Вебінар «Маркетинг території як базова філософія управління". 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9097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05E-5504-4B7A-BFA5-0FF03C6B96CD}" type="datetime1">
              <a:rPr lang="uk-UA" smtClean="0"/>
              <a:pPr/>
              <a:t>18.12.2020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ЗНУ. Вебінар «Маркетинг території як базова філософія управління". 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09631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/>
          <a:srcRect l="220" t="2950" r="93555"/>
          <a:stretch>
            <a:fillRect/>
          </a:stretch>
        </p:blipFill>
        <p:spPr bwMode="auto">
          <a:xfrm>
            <a:off x="0" y="5689600"/>
            <a:ext cx="12192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1"/>
          <p:cNvPicPr>
            <a:picLocks noChangeAspect="1" noChangeArrowheads="1"/>
          </p:cNvPicPr>
          <p:nvPr userDrawn="1"/>
        </p:nvPicPr>
        <p:blipFill>
          <a:blip r:embed="rId3"/>
          <a:srcRect l="13660" t="36472" r="9813" b="40846"/>
          <a:stretch>
            <a:fillRect/>
          </a:stretch>
        </p:blipFill>
        <p:spPr bwMode="auto">
          <a:xfrm>
            <a:off x="624418" y="292101"/>
            <a:ext cx="5708649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4"/>
          <a:srcRect l="-2" t="2950" r="3548"/>
          <a:stretch>
            <a:fillRect/>
          </a:stretch>
        </p:blipFill>
        <p:spPr bwMode="auto">
          <a:xfrm>
            <a:off x="501652" y="5689600"/>
            <a:ext cx="173143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5"/>
          <a:srcRect l="6834" t="2202" b="16710"/>
          <a:stretch>
            <a:fillRect/>
          </a:stretch>
        </p:blipFill>
        <p:spPr bwMode="auto">
          <a:xfrm>
            <a:off x="844551" y="5373689"/>
            <a:ext cx="1699683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2"/>
          <p:cNvPicPr>
            <a:picLocks noChangeAspect="1" noChangeArrowheads="1"/>
          </p:cNvPicPr>
          <p:nvPr userDrawn="1"/>
        </p:nvPicPr>
        <p:blipFill>
          <a:blip r:embed="rId6"/>
          <a:srcRect l="-15234" t="-65079" r="-16672" b="-871"/>
          <a:stretch>
            <a:fillRect/>
          </a:stretch>
        </p:blipFill>
        <p:spPr bwMode="auto">
          <a:xfrm>
            <a:off x="6576484" y="663575"/>
            <a:ext cx="276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/>
          <p:cNvPicPr>
            <a:picLocks noChangeAspect="1" noChangeArrowheads="1"/>
          </p:cNvPicPr>
          <p:nvPr userDrawn="1"/>
        </p:nvPicPr>
        <p:blipFill>
          <a:blip r:embed="rId7"/>
          <a:srcRect l="-17857" t="-38290" r="-14999"/>
          <a:stretch>
            <a:fillRect/>
          </a:stretch>
        </p:blipFill>
        <p:spPr bwMode="auto">
          <a:xfrm>
            <a:off x="9677400" y="692150"/>
            <a:ext cx="2082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143934" y="5118101"/>
            <a:ext cx="2542117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</p:spTree>
    <p:extLst>
      <p:ext uri="{BB962C8B-B14F-4D97-AF65-F5344CB8AC3E}">
        <p14:creationId xmlns="" xmlns:p14="http://schemas.microsoft.com/office/powerpoint/2010/main" val="3522214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6"/>
          <p:cNvSpPr/>
          <p:nvPr userDrawn="1"/>
        </p:nvSpPr>
        <p:spPr>
          <a:xfrm>
            <a:off x="14160500" y="-3173413"/>
            <a:ext cx="6096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658C91"/>
                </a:solidFill>
                <a:latin typeface="Arial" charset="0"/>
              </a:rPr>
              <a:t/>
            </a:r>
            <a:br>
              <a:rPr lang="en-US" sz="3200" dirty="0">
                <a:solidFill>
                  <a:srgbClr val="658C91"/>
                </a:solidFill>
                <a:latin typeface="Arial" charset="0"/>
              </a:rPr>
            </a:br>
            <a:endParaRPr lang="en-US" sz="180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60" t="36472" r="9813" b="40846"/>
          <a:stretch>
            <a:fillRect/>
          </a:stretch>
        </p:blipFill>
        <p:spPr bwMode="auto">
          <a:xfrm>
            <a:off x="624418" y="292101"/>
            <a:ext cx="5708649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6576484" y="663575"/>
            <a:ext cx="276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9677400" y="692150"/>
            <a:ext cx="2082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" t="2950" r="93555"/>
          <a:stretch>
            <a:fillRect/>
          </a:stretch>
        </p:blipFill>
        <p:spPr bwMode="auto">
          <a:xfrm>
            <a:off x="0" y="5689600"/>
            <a:ext cx="121920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" t="2950" r="3548"/>
          <a:stretch>
            <a:fillRect/>
          </a:stretch>
        </p:blipFill>
        <p:spPr bwMode="auto">
          <a:xfrm>
            <a:off x="501652" y="5689600"/>
            <a:ext cx="173143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34" t="2202" b="16710"/>
          <a:stretch>
            <a:fillRect/>
          </a:stretch>
        </p:blipFill>
        <p:spPr bwMode="auto">
          <a:xfrm>
            <a:off x="844551" y="5373689"/>
            <a:ext cx="1699683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/>
          <p:cNvSpPr txBox="1"/>
          <p:nvPr userDrawn="1"/>
        </p:nvSpPr>
        <p:spPr>
          <a:xfrm>
            <a:off x="143934" y="5118101"/>
            <a:ext cx="2542117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 rtlCol="0">
            <a:normAutofit/>
          </a:bodyPr>
          <a:lstStyle>
            <a:lvl1pPr>
              <a:defRPr lang="uk-UA" altLang="en-US" sz="4400" kern="1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uk-UA" altLang="en-US" dirty="0" err="1"/>
              <a:t>Образец</a:t>
            </a:r>
            <a:r>
              <a:rPr lang="uk-UA" altLang="en-US" dirty="0"/>
              <a:t> заголовка</a:t>
            </a:r>
          </a:p>
        </p:txBody>
      </p:sp>
      <p:sp>
        <p:nvSpPr>
          <p:cNvPr id="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520109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B6A4F54-8658-4D99-8592-5105F1F8D7AA}" type="datetime1">
              <a:rPr lang="uk-UA" altLang="en-US" smtClean="0"/>
              <a:pPr>
                <a:defRPr/>
              </a:pPr>
              <a:t>18.12.2020</a:t>
            </a:fld>
            <a:endParaRPr lang="uk-UA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ru-RU" altLang="en-US" smtClean="0"/>
              <a:t>ЗНУ. Вебінар «Маркетинг території як базова філософія управління". </a:t>
            </a:r>
            <a:endParaRPr lang="uk-UA" alt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3752A-A312-47C0-A24F-268359E1A7D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="" xmlns:p14="http://schemas.microsoft.com/office/powerpoint/2010/main" val="17873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220" t="2950" r="93555"/>
          <a:stretch>
            <a:fillRect/>
          </a:stretch>
        </p:blipFill>
        <p:spPr bwMode="auto">
          <a:xfrm>
            <a:off x="0" y="5689600"/>
            <a:ext cx="12192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1"/>
          <p:cNvPicPr>
            <a:picLocks noChangeAspect="1" noChangeArrowheads="1"/>
          </p:cNvPicPr>
          <p:nvPr userDrawn="1"/>
        </p:nvPicPr>
        <p:blipFill>
          <a:blip r:embed="rId3" cstate="print"/>
          <a:srcRect l="13660" t="36472" r="9813" b="40846"/>
          <a:stretch>
            <a:fillRect/>
          </a:stretch>
        </p:blipFill>
        <p:spPr bwMode="auto">
          <a:xfrm>
            <a:off x="624418" y="292101"/>
            <a:ext cx="5708649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 l="-2" t="2950" r="3548"/>
          <a:stretch>
            <a:fillRect/>
          </a:stretch>
        </p:blipFill>
        <p:spPr bwMode="auto">
          <a:xfrm>
            <a:off x="501652" y="5689600"/>
            <a:ext cx="173143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5" cstate="print"/>
          <a:srcRect l="6834" t="2202" b="16710"/>
          <a:stretch>
            <a:fillRect/>
          </a:stretch>
        </p:blipFill>
        <p:spPr bwMode="auto">
          <a:xfrm>
            <a:off x="844551" y="5373689"/>
            <a:ext cx="1699683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2"/>
          <p:cNvPicPr>
            <a:picLocks noChangeAspect="1" noChangeArrowheads="1"/>
          </p:cNvPicPr>
          <p:nvPr userDrawn="1"/>
        </p:nvPicPr>
        <p:blipFill>
          <a:blip r:embed="rId6" cstate="print"/>
          <a:srcRect l="-15234" t="-65079" r="-16672" b="-871"/>
          <a:stretch>
            <a:fillRect/>
          </a:stretch>
        </p:blipFill>
        <p:spPr bwMode="auto">
          <a:xfrm>
            <a:off x="6576484" y="663575"/>
            <a:ext cx="276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/>
          <p:cNvPicPr>
            <a:picLocks noChangeAspect="1" noChangeArrowheads="1"/>
          </p:cNvPicPr>
          <p:nvPr userDrawn="1"/>
        </p:nvPicPr>
        <p:blipFill>
          <a:blip r:embed="rId7" cstate="print"/>
          <a:srcRect l="-17857" t="-38290" r="-14999"/>
          <a:stretch>
            <a:fillRect/>
          </a:stretch>
        </p:blipFill>
        <p:spPr bwMode="auto">
          <a:xfrm>
            <a:off x="9677400" y="692150"/>
            <a:ext cx="2082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143934" y="5118101"/>
            <a:ext cx="2542117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</p:spTree>
    <p:extLst>
      <p:ext uri="{BB962C8B-B14F-4D97-AF65-F5344CB8AC3E}">
        <p14:creationId xmlns="" xmlns:p14="http://schemas.microsoft.com/office/powerpoint/2010/main" val="190576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2"/>
          <p:cNvSpPr txBox="1">
            <a:spLocks/>
          </p:cNvSpPr>
          <p:nvPr userDrawn="1"/>
        </p:nvSpPr>
        <p:spPr>
          <a:xfrm>
            <a:off x="0" y="3213100"/>
            <a:ext cx="12192000" cy="3314700"/>
          </a:xfrm>
          <a:prstGeom prst="rect">
            <a:avLst/>
          </a:prstGeom>
        </p:spPr>
        <p:txBody>
          <a:bodyPr/>
          <a:lstStyle/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ПРОЕКТ «ПАРТНЕРСТВО ДЛЯ РОЗВИТКУ МІСТ» </a:t>
            </a:r>
            <a:b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впроваджує Федерація канадських муніципалітетів </a:t>
            </a:r>
            <a:b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за фінансової підтримки Уряду Канади 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вул. Щекавицька, 30/39, офіс 27, Київ, 04071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тел. +38 044 2071282, факс +38 044 2071283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office@pleddg.org.ua</a:t>
            </a:r>
            <a:endParaRPr lang="en-US" sz="1400">
              <a:solidFill>
                <a:srgbClr val="3E3E40"/>
              </a:solidFill>
              <a:latin typeface="Tahoma" pitchFamily="34" charset="0"/>
              <a:cs typeface="Tahoma" pitchFamily="34" charset="0"/>
            </a:endParaRP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www.pleddg.org.ua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endParaRPr lang="uk-UA" sz="140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  <a:p>
            <a:pPr marL="1790700" algn="ctr">
              <a:spcBef>
                <a:spcPct val="20000"/>
              </a:spcBef>
              <a:buFont typeface="Arial" charset="0"/>
              <a:buNone/>
              <a:defRPr/>
            </a:pPr>
            <a:endParaRPr lang="uk-UA" sz="140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2060575"/>
            <a:ext cx="12192000" cy="1081088"/>
          </a:xfrm>
          <a:prstGeom prst="rect">
            <a:avLst/>
          </a:prstGeom>
        </p:spPr>
        <p:txBody>
          <a:bodyPr/>
          <a:lstStyle/>
          <a:p>
            <a:pPr marL="1790700">
              <a:defRPr/>
            </a:pPr>
            <a:r>
              <a:rPr lang="uk-UA" sz="3200" b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ДЯКУЄМО ЗА УВАГУ!</a:t>
            </a:r>
          </a:p>
        </p:txBody>
      </p:sp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 cstate="print"/>
          <a:srcRect l="13660" t="36472" r="9813" b="40846"/>
          <a:stretch>
            <a:fillRect/>
          </a:stretch>
        </p:blipFill>
        <p:spPr bwMode="auto">
          <a:xfrm>
            <a:off x="624418" y="292101"/>
            <a:ext cx="5708649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2"/>
          <p:cNvPicPr>
            <a:picLocks noChangeAspect="1" noChangeArrowheads="1"/>
          </p:cNvPicPr>
          <p:nvPr userDrawn="1"/>
        </p:nvPicPr>
        <p:blipFill>
          <a:blip r:embed="rId3" cstate="print"/>
          <a:srcRect l="-15234" t="-65079" r="-16672" b="-871"/>
          <a:stretch>
            <a:fillRect/>
          </a:stretch>
        </p:blipFill>
        <p:spPr bwMode="auto">
          <a:xfrm>
            <a:off x="6576484" y="663575"/>
            <a:ext cx="276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3"/>
          <p:cNvPicPr>
            <a:picLocks noChangeAspect="1" noChangeArrowheads="1"/>
          </p:cNvPicPr>
          <p:nvPr userDrawn="1"/>
        </p:nvPicPr>
        <p:blipFill>
          <a:blip r:embed="rId4" cstate="print"/>
          <a:srcRect l="-17857" t="-38290" r="-14999"/>
          <a:stretch>
            <a:fillRect/>
          </a:stretch>
        </p:blipFill>
        <p:spPr bwMode="auto">
          <a:xfrm>
            <a:off x="9677400" y="692150"/>
            <a:ext cx="2082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 l="-2" t="2950" r="3548"/>
          <a:stretch>
            <a:fillRect/>
          </a:stretch>
        </p:blipFill>
        <p:spPr bwMode="auto">
          <a:xfrm>
            <a:off x="501652" y="5689600"/>
            <a:ext cx="173143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 l="6834" t="2202" b="16710"/>
          <a:stretch>
            <a:fillRect/>
          </a:stretch>
        </p:blipFill>
        <p:spPr bwMode="auto">
          <a:xfrm>
            <a:off x="844551" y="5373689"/>
            <a:ext cx="1699683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354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5"/>
          <p:cNvSpPr txBox="1">
            <a:spLocks/>
          </p:cNvSpPr>
          <p:nvPr userDrawn="1"/>
        </p:nvSpPr>
        <p:spPr>
          <a:xfrm>
            <a:off x="8737600" y="6223001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678C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3E026F8-032B-4814-A659-A14D67FB9036}" type="slidenum">
              <a:rPr lang="en-US" sz="105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50" dirty="0"/>
          </a:p>
        </p:txBody>
      </p:sp>
      <p:pic>
        <p:nvPicPr>
          <p:cNvPr id="6" name="Рисунок 21"/>
          <p:cNvPicPr>
            <a:picLocks noChangeAspect="1" noChangeArrowheads="1"/>
          </p:cNvPicPr>
          <p:nvPr userDrawn="1"/>
        </p:nvPicPr>
        <p:blipFill>
          <a:blip r:embed="rId2" cstate="print"/>
          <a:srcRect l="13239" t="36472" r="9813" b="42093"/>
          <a:stretch>
            <a:fillRect/>
          </a:stretch>
        </p:blipFill>
        <p:spPr bwMode="auto">
          <a:xfrm>
            <a:off x="643467" y="5905500"/>
            <a:ext cx="33401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 сполучна лінія 11"/>
          <p:cNvCxnSpPr/>
          <p:nvPr userDrawn="1"/>
        </p:nvCxnSpPr>
        <p:spPr>
          <a:xfrm>
            <a:off x="643467" y="6521450"/>
            <a:ext cx="10924117" cy="0"/>
          </a:xfrm>
          <a:prstGeom prst="line">
            <a:avLst/>
          </a:prstGeom>
          <a:ln w="28575">
            <a:solidFill>
              <a:srgbClr val="87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12"/>
          <p:cNvCxnSpPr/>
          <p:nvPr userDrawn="1"/>
        </p:nvCxnSpPr>
        <p:spPr>
          <a:xfrm>
            <a:off x="643467" y="6583363"/>
            <a:ext cx="10924117" cy="0"/>
          </a:xfrm>
          <a:prstGeom prst="line">
            <a:avLst/>
          </a:prstGeom>
          <a:ln w="28575">
            <a:solidFill>
              <a:srgbClr val="70C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13"/>
          <p:cNvCxnSpPr/>
          <p:nvPr userDrawn="1"/>
        </p:nvCxnSpPr>
        <p:spPr>
          <a:xfrm>
            <a:off x="643467" y="1470025"/>
            <a:ext cx="10924117" cy="0"/>
          </a:xfrm>
          <a:prstGeom prst="line">
            <a:avLst/>
          </a:prstGeom>
          <a:ln w="28575">
            <a:solidFill>
              <a:srgbClr val="678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609600" y="333375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78C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3600" dirty="0"/>
              <a:t>Зразок заголовка</a:t>
            </a:r>
            <a:endParaRPr lang="en-US" sz="36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04612"/>
          </a:xfrm>
        </p:spPr>
        <p:txBody>
          <a:bodyPr/>
          <a:lstStyle>
            <a:lvl1pPr>
              <a:buClr>
                <a:srgbClr val="678C94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16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04612"/>
          </a:xfrm>
        </p:spPr>
        <p:txBody>
          <a:bodyPr/>
          <a:lstStyle>
            <a:lvl1pPr>
              <a:buClr>
                <a:srgbClr val="678C94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584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/>
          <a:srcRect l="220" t="2950" r="93555"/>
          <a:stretch>
            <a:fillRect/>
          </a:stretch>
        </p:blipFill>
        <p:spPr bwMode="auto">
          <a:xfrm>
            <a:off x="0" y="5689600"/>
            <a:ext cx="12192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1"/>
          <p:cNvPicPr>
            <a:picLocks noChangeAspect="1" noChangeArrowheads="1"/>
          </p:cNvPicPr>
          <p:nvPr userDrawn="1"/>
        </p:nvPicPr>
        <p:blipFill>
          <a:blip r:embed="rId3"/>
          <a:srcRect l="13660" t="36472" r="9813" b="40846"/>
          <a:stretch>
            <a:fillRect/>
          </a:stretch>
        </p:blipFill>
        <p:spPr bwMode="auto">
          <a:xfrm>
            <a:off x="624418" y="292101"/>
            <a:ext cx="5708649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4"/>
          <a:srcRect l="-2" t="2950" r="3548"/>
          <a:stretch>
            <a:fillRect/>
          </a:stretch>
        </p:blipFill>
        <p:spPr bwMode="auto">
          <a:xfrm>
            <a:off x="501652" y="5689600"/>
            <a:ext cx="173143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5"/>
          <a:srcRect l="6834" t="2202" b="16710"/>
          <a:stretch>
            <a:fillRect/>
          </a:stretch>
        </p:blipFill>
        <p:spPr bwMode="auto">
          <a:xfrm>
            <a:off x="844551" y="5373689"/>
            <a:ext cx="1699683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2"/>
          <p:cNvPicPr>
            <a:picLocks noChangeAspect="1" noChangeArrowheads="1"/>
          </p:cNvPicPr>
          <p:nvPr userDrawn="1"/>
        </p:nvPicPr>
        <p:blipFill>
          <a:blip r:embed="rId6"/>
          <a:srcRect l="-15234" t="-65079" r="-16672" b="-871"/>
          <a:stretch>
            <a:fillRect/>
          </a:stretch>
        </p:blipFill>
        <p:spPr bwMode="auto">
          <a:xfrm>
            <a:off x="6576484" y="663575"/>
            <a:ext cx="276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/>
          <p:cNvPicPr>
            <a:picLocks noChangeAspect="1" noChangeArrowheads="1"/>
          </p:cNvPicPr>
          <p:nvPr userDrawn="1"/>
        </p:nvPicPr>
        <p:blipFill>
          <a:blip r:embed="rId7"/>
          <a:srcRect l="-17857" t="-38290" r="-14999"/>
          <a:stretch>
            <a:fillRect/>
          </a:stretch>
        </p:blipFill>
        <p:spPr bwMode="auto">
          <a:xfrm>
            <a:off x="9677400" y="692150"/>
            <a:ext cx="2082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143934" y="5118101"/>
            <a:ext cx="2542117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</p:spTree>
    <p:extLst>
      <p:ext uri="{BB962C8B-B14F-4D97-AF65-F5344CB8AC3E}">
        <p14:creationId xmlns="" xmlns:p14="http://schemas.microsoft.com/office/powerpoint/2010/main" val="1381400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39" t="36472" r="9813" b="42093"/>
          <a:stretch>
            <a:fillRect/>
          </a:stretch>
        </p:blipFill>
        <p:spPr bwMode="auto">
          <a:xfrm>
            <a:off x="626534" y="6237289"/>
            <a:ext cx="33401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>
            <a:lvl1pPr>
              <a:defRPr lang="ru-RU" sz="3200" kern="120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2800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>
              <a:defRPr lang="ru-RU" sz="2400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>
              <a:defRPr lang="ru-RU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>
              <a:defRPr lang="ru-RU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678C94"/>
                </a:solidFill>
              </a:defRPr>
            </a:lvl1pPr>
          </a:lstStyle>
          <a:p>
            <a:pPr>
              <a:defRPr/>
            </a:pPr>
            <a:fld id="{648C2C88-694C-4C2B-A54A-D9569CFBB9D1}" type="slidenum">
              <a:rPr lang="uk-UA" altLang="en-US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76386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2"/>
          <p:cNvSpPr txBox="1">
            <a:spLocks/>
          </p:cNvSpPr>
          <p:nvPr userDrawn="1"/>
        </p:nvSpPr>
        <p:spPr>
          <a:xfrm>
            <a:off x="46567" y="3254375"/>
            <a:ext cx="12192000" cy="33147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1800" algn="l">
              <a:defRPr/>
            </a:pPr>
            <a:endParaRPr lang="uk-UA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uk-U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2060575"/>
            <a:ext cx="12192000" cy="1081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0700" algn="l">
              <a:defRPr/>
            </a:pPr>
            <a:endParaRPr lang="uk-UA" sz="3200" b="1" cap="all" dirty="0" smtClean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60" t="36472" r="9813" b="40846"/>
          <a:stretch>
            <a:fillRect/>
          </a:stretch>
        </p:blipFill>
        <p:spPr bwMode="auto">
          <a:xfrm>
            <a:off x="624418" y="292101"/>
            <a:ext cx="5708649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6576484" y="663575"/>
            <a:ext cx="276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9677400" y="692150"/>
            <a:ext cx="2082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" t="2950" r="3548"/>
          <a:stretch>
            <a:fillRect/>
          </a:stretch>
        </p:blipFill>
        <p:spPr bwMode="auto">
          <a:xfrm>
            <a:off x="501652" y="5689600"/>
            <a:ext cx="173143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34" t="2202" b="16710"/>
          <a:stretch>
            <a:fillRect/>
          </a:stretch>
        </p:blipFill>
        <p:spPr bwMode="auto">
          <a:xfrm>
            <a:off x="844551" y="5373689"/>
            <a:ext cx="1699683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/>
          <p:nvPr userDrawn="1"/>
        </p:nvSpPr>
        <p:spPr>
          <a:xfrm>
            <a:off x="143934" y="5118101"/>
            <a:ext cx="2542117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</p:spTree>
    <p:extLst>
      <p:ext uri="{BB962C8B-B14F-4D97-AF65-F5344CB8AC3E}">
        <p14:creationId xmlns="" xmlns:p14="http://schemas.microsoft.com/office/powerpoint/2010/main" val="43133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BF8-E392-4043-B251-76296BBA7117}" type="datetime1">
              <a:rPr lang="uk-UA" smtClean="0"/>
              <a:pPr/>
              <a:t>18.12.2020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ЗНУ. Вебінар «Маркетинг території як базова філософія управління". 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453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6"/>
          <p:cNvSpPr/>
          <p:nvPr userDrawn="1"/>
        </p:nvSpPr>
        <p:spPr>
          <a:xfrm>
            <a:off x="14160500" y="-3173413"/>
            <a:ext cx="6096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658C91"/>
                </a:solidFill>
                <a:latin typeface="Arial" charset="0"/>
              </a:rPr>
              <a:t/>
            </a:r>
            <a:br>
              <a:rPr lang="en-US" sz="3200" dirty="0">
                <a:solidFill>
                  <a:srgbClr val="658C91"/>
                </a:solidFill>
                <a:latin typeface="Arial" charset="0"/>
              </a:rPr>
            </a:br>
            <a:endParaRPr lang="en-US" sz="180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60" t="36472" r="9813" b="40846"/>
          <a:stretch>
            <a:fillRect/>
          </a:stretch>
        </p:blipFill>
        <p:spPr bwMode="auto">
          <a:xfrm>
            <a:off x="624418" y="292101"/>
            <a:ext cx="5708649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6576484" y="663575"/>
            <a:ext cx="276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9677400" y="692150"/>
            <a:ext cx="2082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" t="2950" r="93555"/>
          <a:stretch>
            <a:fillRect/>
          </a:stretch>
        </p:blipFill>
        <p:spPr bwMode="auto">
          <a:xfrm>
            <a:off x="0" y="5689600"/>
            <a:ext cx="121920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" t="2950" r="3548"/>
          <a:stretch>
            <a:fillRect/>
          </a:stretch>
        </p:blipFill>
        <p:spPr bwMode="auto">
          <a:xfrm>
            <a:off x="501652" y="5689600"/>
            <a:ext cx="173143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34" t="2202" b="16710"/>
          <a:stretch>
            <a:fillRect/>
          </a:stretch>
        </p:blipFill>
        <p:spPr bwMode="auto">
          <a:xfrm>
            <a:off x="844551" y="5373689"/>
            <a:ext cx="1699683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/>
          <p:cNvSpPr txBox="1"/>
          <p:nvPr userDrawn="1"/>
        </p:nvSpPr>
        <p:spPr>
          <a:xfrm>
            <a:off x="143934" y="5118101"/>
            <a:ext cx="2542117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 rtlCol="0">
            <a:normAutofit/>
          </a:bodyPr>
          <a:lstStyle>
            <a:lvl1pPr>
              <a:defRPr lang="uk-UA" altLang="en-US" sz="4400" kern="1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uk-UA" altLang="en-US" dirty="0" err="1"/>
              <a:t>Образец</a:t>
            </a:r>
            <a:r>
              <a:rPr lang="uk-UA" altLang="en-US" dirty="0"/>
              <a:t> заголовка</a:t>
            </a:r>
          </a:p>
        </p:txBody>
      </p:sp>
      <p:sp>
        <p:nvSpPr>
          <p:cNvPr id="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520109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0EBDC503-BC80-44F7-9C4D-5624ED8643FB}" type="datetime1">
              <a:rPr lang="uk-UA" altLang="en-US" smtClean="0"/>
              <a:pPr>
                <a:defRPr/>
              </a:pPr>
              <a:t>18.12.2020</a:t>
            </a:fld>
            <a:endParaRPr lang="uk-UA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ru-RU" altLang="en-US" smtClean="0"/>
              <a:t>ЗНУ. Вебінар «Маркетинг території як базова філософія управління". </a:t>
            </a:r>
            <a:endParaRPr lang="uk-UA" alt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3752A-A312-47C0-A24F-268359E1A7D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="" xmlns:p14="http://schemas.microsoft.com/office/powerpoint/2010/main" val="139007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DAEC-D530-46DB-A1ED-5125A34071FD}" type="datetime1">
              <a:rPr lang="uk-UA" smtClean="0"/>
              <a:pPr/>
              <a:t>18.12.2020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ЗНУ. Вебінар «Маркетинг території як базова філософія управління". 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1259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334F-B7AC-4B57-BCEC-72639BF2B2E6}" type="datetime1">
              <a:rPr lang="uk-UA" smtClean="0"/>
              <a:pPr/>
              <a:t>18.12.2020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ЗНУ. Вебінар «Маркетинг території як базова філософія управління". 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5070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00CF-70F4-4239-AF3F-6DEF4084D4EA}" type="datetime1">
              <a:rPr lang="uk-UA" smtClean="0"/>
              <a:pPr/>
              <a:t>18.12.2020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ЗНУ. Вебінар «Маркетинг території як базова філософія управління". 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5769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914D-92DF-485D-860B-767AF7F3FD26}" type="datetime1">
              <a:rPr lang="uk-UA" smtClean="0"/>
              <a:pPr/>
              <a:t>18.12.2020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ЗНУ. Вебінар «Маркетинг території як базова філософія управління". 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1743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616A-87DC-4517-9312-66E414F3ECCA}" type="datetime1">
              <a:rPr lang="uk-UA" smtClean="0"/>
              <a:pPr/>
              <a:t>18.12.2020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ЗНУ. Вебінар «Маркетинг території як базова філософія управління". 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0061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37D7-F27F-41FE-9A9B-2357A31422C2}" type="datetime1">
              <a:rPr lang="uk-UA" smtClean="0"/>
              <a:pPr/>
              <a:t>18.12.2020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ЗНУ. Вебінар «Маркетинг території як базова філософія управління". 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6059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0036-0A99-4987-A28D-13E9006AAA81}" type="datetime1">
              <a:rPr lang="uk-UA" smtClean="0"/>
              <a:pPr/>
              <a:t>18.12.2020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ЗНУ. Вебінар «Маркетинг території як базова філософія управління". 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7411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1">
                <a:lumMod val="0"/>
                <a:lumOff val="100000"/>
                <a:alpha val="7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BA8FC-8049-4C63-9662-512217689911}" type="datetime1">
              <a:rPr lang="uk-UA" smtClean="0"/>
              <a:pPr/>
              <a:t>18.12.2020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ЗНУ. Вебінар «Маркетинг території як базова філософія управління". 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B8E0-43C3-499A-95F0-058A7AE306B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0689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16" r:id="rId12"/>
    <p:sldLayoutId id="2147484021" r:id="rId13"/>
    <p:sldLayoutId id="2147484023" r:id="rId14"/>
    <p:sldLayoutId id="2147484025" r:id="rId15"/>
    <p:sldLayoutId id="2147484026" r:id="rId16"/>
    <p:sldLayoutId id="2147484040" r:id="rId17"/>
    <p:sldLayoutId id="2147484041" r:id="rId18"/>
    <p:sldLayoutId id="2147484044" r:id="rId19"/>
    <p:sldLayoutId id="214748404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1</a:t>
            </a:fld>
            <a:endParaRPr lang="uk-UA" dirty="0"/>
          </a:p>
        </p:txBody>
      </p:sp>
      <p:pic>
        <p:nvPicPr>
          <p:cNvPr id="72706" name="Picture 2" descr="Роздрібна торгівля за 10 місяців зросла на 5,4% – новини на УНН | 20  листопада 2018, 19: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825" y="0"/>
            <a:ext cx="5591175" cy="381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3851" y="1729432"/>
            <a:ext cx="43184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/>
              <a:t>Позамагазинні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форми</a:t>
            </a:r>
            <a:r>
              <a:rPr lang="ru-RU" sz="3600" b="1" i="1" dirty="0" smtClean="0"/>
              <a:t> продажу </a:t>
            </a:r>
            <a:r>
              <a:rPr lang="ru-RU" sz="3600" b="1" i="1" dirty="0" err="1" smtClean="0"/>
              <a:t>товарів</a:t>
            </a:r>
            <a:endParaRPr lang="ru-RU" sz="3600" b="1" i="1" dirty="0"/>
          </a:p>
        </p:txBody>
      </p:sp>
    </p:spTree>
    <p:extLst>
      <p:ext uri="{BB962C8B-B14F-4D97-AF65-F5344CB8AC3E}">
        <p14:creationId xmlns="" xmlns:p14="http://schemas.microsoft.com/office/powerpoint/2010/main" val="7933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Організація</a:t>
            </a:r>
            <a:r>
              <a:rPr lang="ru-RU" dirty="0" smtClean="0"/>
              <a:t>    продажу    </a:t>
            </a:r>
            <a:r>
              <a:rPr lang="ru-RU" dirty="0" err="1" smtClean="0"/>
              <a:t>товарів</a:t>
            </a:r>
            <a:r>
              <a:rPr lang="ru-RU" dirty="0" smtClean="0"/>
              <a:t>    у </a:t>
            </a:r>
            <a:r>
              <a:rPr lang="ru-RU" dirty="0" err="1" smtClean="0"/>
              <a:t>дрібнороздрібній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10</a:t>
            </a:fld>
            <a:endParaRPr lang="uk-UA"/>
          </a:p>
        </p:txBody>
      </p:sp>
      <p:pic>
        <p:nvPicPr>
          <p:cNvPr id="133122" name="Picture 2" descr="Правила аренды и покупки помещений под магазин"/>
          <p:cNvPicPr>
            <a:picLocks noChangeAspect="1" noChangeArrowheads="1"/>
          </p:cNvPicPr>
          <p:nvPr/>
        </p:nvPicPr>
        <p:blipFill>
          <a:blip r:embed="rId2"/>
          <a:srcRect t="21267"/>
          <a:stretch>
            <a:fillRect/>
          </a:stretch>
        </p:blipFill>
        <p:spPr bwMode="auto">
          <a:xfrm>
            <a:off x="0" y="4626590"/>
            <a:ext cx="3682942" cy="2231409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67034" y="1825624"/>
            <a:ext cx="7286766" cy="503237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розповсюджених</a:t>
            </a:r>
            <a:r>
              <a:rPr lang="ru-RU" dirty="0" smtClean="0"/>
              <a:t> форм </a:t>
            </a:r>
            <a:r>
              <a:rPr lang="ru-RU" dirty="0" err="1" smtClean="0"/>
              <a:t>позамагазинного</a:t>
            </a:r>
            <a:r>
              <a:rPr lang="ru-RU" dirty="0" smtClean="0"/>
              <a:t> продажу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роздрібна</a:t>
            </a:r>
            <a:r>
              <a:rPr lang="ru-RU" dirty="0" smtClean="0"/>
              <a:t> </a:t>
            </a:r>
            <a:r>
              <a:rPr lang="ru-RU" dirty="0" err="1" smtClean="0"/>
              <a:t>торгівля</a:t>
            </a:r>
            <a:r>
              <a:rPr lang="ru-RU" dirty="0" smtClean="0"/>
              <a:t> </a:t>
            </a:r>
            <a:r>
              <a:rPr lang="ru-RU" dirty="0" smtClean="0"/>
              <a:t>через </a:t>
            </a:r>
            <a:r>
              <a:rPr lang="ru-RU" dirty="0" err="1" smtClean="0"/>
              <a:t>дрібнороздрібну</a:t>
            </a:r>
            <a:r>
              <a:rPr lang="ru-RU" dirty="0" smtClean="0"/>
              <a:t> </a:t>
            </a:r>
            <a:r>
              <a:rPr lang="ru-RU" dirty="0" err="1" smtClean="0"/>
              <a:t>торговельну</a:t>
            </a:r>
            <a:r>
              <a:rPr lang="ru-RU" dirty="0" smtClean="0"/>
              <a:t> мережу, у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торговельні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торговельного</a:t>
            </a:r>
            <a:r>
              <a:rPr lang="ru-RU" dirty="0" smtClean="0"/>
              <a:t> залу </a:t>
            </a:r>
            <a:r>
              <a:rPr lang="ru-RU" dirty="0" smtClean="0"/>
              <a:t>для </a:t>
            </a:r>
            <a:r>
              <a:rPr lang="ru-RU" dirty="0" err="1" smtClean="0"/>
              <a:t>покупців</a:t>
            </a:r>
            <a:r>
              <a:rPr lang="ru-RU" dirty="0" smtClean="0"/>
              <a:t>. </a:t>
            </a:r>
            <a:r>
              <a:rPr lang="ru-RU" dirty="0" err="1" smtClean="0"/>
              <a:t>Роздрібна</a:t>
            </a:r>
            <a:r>
              <a:rPr lang="ru-RU" dirty="0" smtClean="0"/>
              <a:t> </a:t>
            </a:r>
            <a:r>
              <a:rPr lang="ru-RU" dirty="0" err="1" smtClean="0"/>
              <a:t>торгівля</a:t>
            </a:r>
            <a:r>
              <a:rPr lang="ru-RU" dirty="0" smtClean="0"/>
              <a:t> через </a:t>
            </a:r>
            <a:r>
              <a:rPr lang="ru-RU" dirty="0" err="1" smtClean="0"/>
              <a:t>дрібнороздрібну</a:t>
            </a:r>
            <a:r>
              <a:rPr lang="ru-RU" dirty="0" smtClean="0"/>
              <a:t> </a:t>
            </a:r>
            <a:r>
              <a:rPr lang="ru-RU" dirty="0" err="1" smtClean="0"/>
              <a:t>торговельну</a:t>
            </a:r>
            <a:r>
              <a:rPr lang="ru-RU" dirty="0" smtClean="0"/>
              <a:t> мережу </a:t>
            </a:r>
            <a:r>
              <a:rPr lang="ru-RU" dirty="0" err="1" smtClean="0"/>
              <a:t>є</a:t>
            </a:r>
            <a:r>
              <a:rPr lang="ru-RU" dirty="0" smtClean="0"/>
              <a:t> за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суттю</a:t>
            </a:r>
            <a:r>
              <a:rPr lang="ru-RU" dirty="0" smtClean="0"/>
              <a:t> активною </a:t>
            </a:r>
            <a:r>
              <a:rPr lang="ru-RU" dirty="0" smtClean="0"/>
              <a:t>формою </a:t>
            </a:r>
            <a:r>
              <a:rPr lang="ru-RU" dirty="0" err="1" smtClean="0"/>
              <a:t>пропонування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щоденного</a:t>
            </a:r>
            <a:r>
              <a:rPr lang="ru-RU" dirty="0" smtClean="0"/>
              <a:t> та </a:t>
            </a:r>
            <a:r>
              <a:rPr lang="ru-RU" dirty="0" err="1" smtClean="0"/>
              <a:t>найчастішого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поза межами </a:t>
            </a:r>
            <a:r>
              <a:rPr lang="ru-RU" dirty="0" err="1" smtClean="0"/>
              <a:t>магазинів</a:t>
            </a:r>
            <a:r>
              <a:rPr lang="ru-RU" dirty="0" smtClean="0"/>
              <a:t>. На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перевагами</a:t>
            </a:r>
            <a:r>
              <a:rPr lang="ru-RU" dirty="0" smtClean="0"/>
              <a:t> </a:t>
            </a:r>
            <a:r>
              <a:rPr lang="ru-RU" dirty="0" err="1" smtClean="0"/>
              <a:t>дрібнороздрібної</a:t>
            </a:r>
            <a:r>
              <a:rPr lang="ru-RU" dirty="0" smtClean="0"/>
              <a:t> </a:t>
            </a:r>
            <a:r>
              <a:rPr lang="ru-RU" dirty="0" err="1" smtClean="0"/>
              <a:t>торговельної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розгортання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передислокації</a:t>
            </a:r>
            <a:r>
              <a:rPr lang="ru-RU" dirty="0" smtClean="0"/>
              <a:t>, </a:t>
            </a:r>
            <a:r>
              <a:rPr lang="ru-RU" dirty="0" err="1" smtClean="0"/>
              <a:t>досить</a:t>
            </a:r>
            <a:r>
              <a:rPr lang="ru-RU" dirty="0" smtClean="0"/>
              <a:t> часто – </a:t>
            </a:r>
            <a:r>
              <a:rPr lang="ru-RU" dirty="0" err="1" smtClean="0"/>
              <a:t>подовжена</a:t>
            </a:r>
            <a:r>
              <a:rPr lang="ru-RU" dirty="0" smtClean="0"/>
              <a:t>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нижчий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 на </a:t>
            </a:r>
            <a:r>
              <a:rPr lang="ru-RU" dirty="0" err="1" smtClean="0"/>
              <a:t>пропоновані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11</a:t>
            </a:fld>
            <a:endParaRPr lang="uk-UA"/>
          </a:p>
        </p:txBody>
      </p:sp>
      <p:pic>
        <p:nvPicPr>
          <p:cNvPr id="135170" name="Picture 2" descr="Автокафе Купава Фуд трак » ООО &quot;Урал-Купава-Трейлер&quot;- торговое и  осветительное оборуд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1228"/>
            <a:ext cx="3398293" cy="2446771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10905" y="283428"/>
            <a:ext cx="10515600" cy="435133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Продаж </a:t>
            </a:r>
            <a:r>
              <a:rPr lang="ru-RU" dirty="0" err="1" smtClean="0"/>
              <a:t>товарів</a:t>
            </a:r>
            <a:r>
              <a:rPr lang="ru-RU" dirty="0" smtClean="0"/>
              <a:t> через </a:t>
            </a:r>
            <a:r>
              <a:rPr lang="ru-RU" dirty="0" err="1" smtClean="0"/>
              <a:t>дрібнороздрібну</a:t>
            </a:r>
            <a:r>
              <a:rPr lang="ru-RU" dirty="0" smtClean="0"/>
              <a:t> </a:t>
            </a:r>
            <a:r>
              <a:rPr lang="ru-RU" dirty="0" err="1" smtClean="0"/>
              <a:t>торговельну</a:t>
            </a:r>
            <a:r>
              <a:rPr lang="ru-RU" dirty="0" smtClean="0"/>
              <a:t> мережу </a:t>
            </a:r>
            <a:r>
              <a:rPr lang="ru-RU" dirty="0" err="1" smtClean="0"/>
              <a:t>регламентується</a:t>
            </a:r>
            <a:r>
              <a:rPr lang="ru-RU" dirty="0" smtClean="0"/>
              <a:t> Правилами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дрібнороздрібної</a:t>
            </a:r>
            <a:r>
              <a:rPr lang="ru-RU" dirty="0" smtClean="0"/>
              <a:t> </a:t>
            </a:r>
            <a:r>
              <a:rPr lang="ru-RU" dirty="0" err="1" smtClean="0"/>
              <a:t>торговельної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та </a:t>
            </a:r>
            <a:r>
              <a:rPr lang="ru-RU" dirty="0" err="1" smtClean="0"/>
              <a:t>здійснюється</a:t>
            </a:r>
            <a:r>
              <a:rPr lang="ru-RU" dirty="0" smtClean="0"/>
              <a:t> через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об’єктів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:  </a:t>
            </a:r>
          </a:p>
          <a:p>
            <a:pPr algn="just">
              <a:buNone/>
            </a:pPr>
            <a:r>
              <a:rPr lang="ru-RU" dirty="0" smtClean="0"/>
              <a:t>1)       </a:t>
            </a:r>
            <a:r>
              <a:rPr lang="ru-RU" dirty="0" err="1" smtClean="0"/>
              <a:t>пункти</a:t>
            </a:r>
            <a:r>
              <a:rPr lang="ru-RU" dirty="0" smtClean="0"/>
              <a:t> </a:t>
            </a:r>
            <a:r>
              <a:rPr lang="ru-RU" dirty="0" err="1" smtClean="0"/>
              <a:t>некапітальної</a:t>
            </a:r>
            <a:r>
              <a:rPr lang="ru-RU" dirty="0" smtClean="0"/>
              <a:t> </a:t>
            </a:r>
            <a:r>
              <a:rPr lang="ru-RU" dirty="0" err="1" smtClean="0"/>
              <a:t>забудови</a:t>
            </a:r>
            <a:r>
              <a:rPr lang="ru-RU" dirty="0" smtClean="0"/>
              <a:t>, до </a:t>
            </a:r>
            <a:r>
              <a:rPr lang="ru-RU" dirty="0" err="1" smtClean="0"/>
              <a:t>яких</a:t>
            </a:r>
            <a:r>
              <a:rPr lang="ru-RU" dirty="0" smtClean="0"/>
              <a:t> належать,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кіоски</a:t>
            </a:r>
            <a:r>
              <a:rPr lang="ru-RU" dirty="0" smtClean="0"/>
              <a:t>, палатки, </a:t>
            </a:r>
            <a:r>
              <a:rPr lang="ru-RU" dirty="0" err="1" smtClean="0"/>
              <a:t>павільйони</a:t>
            </a:r>
            <a:r>
              <a:rPr lang="ru-RU" dirty="0" smtClean="0"/>
              <a:t> для </a:t>
            </a:r>
            <a:r>
              <a:rPr lang="ru-RU" dirty="0" smtClean="0"/>
              <a:t>сезонного </a:t>
            </a:r>
            <a:r>
              <a:rPr lang="ru-RU" dirty="0" smtClean="0"/>
              <a:t>продажу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торговельні</a:t>
            </a:r>
            <a:r>
              <a:rPr lang="ru-RU" dirty="0" smtClean="0"/>
              <a:t> </a:t>
            </a:r>
            <a:r>
              <a:rPr lang="ru-RU" dirty="0" err="1" smtClean="0"/>
              <a:t>автомати</a:t>
            </a:r>
            <a:r>
              <a:rPr lang="ru-RU" dirty="0" smtClean="0"/>
              <a:t>;  </a:t>
            </a:r>
          </a:p>
          <a:p>
            <a:pPr algn="just">
              <a:buNone/>
            </a:pPr>
            <a:r>
              <a:rPr lang="ru-RU" dirty="0" smtClean="0"/>
              <a:t>2)      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пересувної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– </a:t>
            </a:r>
            <a:r>
              <a:rPr lang="ru-RU" dirty="0" err="1" smtClean="0"/>
              <a:t>автомагазини</a:t>
            </a:r>
            <a:r>
              <a:rPr lang="ru-RU" dirty="0" smtClean="0"/>
              <a:t>, </a:t>
            </a:r>
            <a:r>
              <a:rPr lang="ru-RU" dirty="0" err="1" smtClean="0"/>
              <a:t>автокафе</a:t>
            </a:r>
            <a:r>
              <a:rPr lang="ru-RU" dirty="0" smtClean="0"/>
              <a:t>, </a:t>
            </a:r>
            <a:r>
              <a:rPr lang="ru-RU" dirty="0" err="1" smtClean="0"/>
              <a:t>авторозвозки</a:t>
            </a:r>
            <a:r>
              <a:rPr lang="ru-RU" dirty="0" smtClean="0"/>
              <a:t>, </a:t>
            </a:r>
            <a:r>
              <a:rPr lang="ru-RU" dirty="0" err="1" smtClean="0"/>
              <a:t>автоцистерни</a:t>
            </a:r>
            <a:r>
              <a:rPr lang="ru-RU" dirty="0" smtClean="0"/>
              <a:t>, </a:t>
            </a:r>
            <a:r>
              <a:rPr lang="ru-RU" dirty="0" err="1" smtClean="0"/>
              <a:t>лавки-автопричепи</a:t>
            </a:r>
            <a:r>
              <a:rPr lang="ru-RU" dirty="0" smtClean="0"/>
              <a:t>, </a:t>
            </a:r>
            <a:r>
              <a:rPr lang="ru-RU" dirty="0" err="1" smtClean="0"/>
              <a:t>візки</a:t>
            </a:r>
            <a:r>
              <a:rPr lang="ru-RU" dirty="0" smtClean="0"/>
              <a:t>, </a:t>
            </a:r>
            <a:r>
              <a:rPr lang="ru-RU" dirty="0" err="1" smtClean="0"/>
              <a:t>спеціальне</a:t>
            </a:r>
            <a:r>
              <a:rPr lang="ru-RU" dirty="0" smtClean="0"/>
              <a:t> </a:t>
            </a:r>
            <a:r>
              <a:rPr lang="ru-RU" dirty="0" err="1" smtClean="0"/>
              <a:t>технологічне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(</a:t>
            </a:r>
            <a:r>
              <a:rPr lang="ru-RU" dirty="0" err="1" smtClean="0"/>
              <a:t>низькотемпературні</a:t>
            </a:r>
            <a:r>
              <a:rPr lang="ru-RU" dirty="0" smtClean="0"/>
              <a:t> </a:t>
            </a:r>
            <a:r>
              <a:rPr lang="ru-RU" dirty="0" err="1" smtClean="0"/>
              <a:t>лоткиприлавки</a:t>
            </a:r>
            <a:r>
              <a:rPr lang="ru-RU" dirty="0" smtClean="0"/>
              <a:t>), </a:t>
            </a:r>
            <a:r>
              <a:rPr lang="ru-RU" dirty="0" err="1" smtClean="0"/>
              <a:t>розноски</a:t>
            </a:r>
            <a:r>
              <a:rPr lang="ru-RU" dirty="0" smtClean="0"/>
              <a:t>, лотки, столики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Прилавки сувенірних магазинів пазли онлайн (Країни, Греція) | Puzzle Gar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9290" y="4412182"/>
            <a:ext cx="3671248" cy="244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12</a:t>
            </a:fld>
            <a:endParaRPr lang="uk-UA"/>
          </a:p>
        </p:txBody>
      </p:sp>
      <p:pic>
        <p:nvPicPr>
          <p:cNvPr id="136196" name="Picture 4" descr="Через високу оренду видавці кажуть, що будуть відмовлятися, але приїжджають  знову» — Високий Зам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3372" y="4009030"/>
            <a:ext cx="3798627" cy="284897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952168"/>
            <a:ext cx="10515600" cy="4351338"/>
          </a:xfrm>
        </p:spPr>
        <p:txBody>
          <a:bodyPr/>
          <a:lstStyle/>
          <a:p>
            <a:r>
              <a:rPr lang="ru-RU" dirty="0" err="1" smtClean="0"/>
              <a:t>Дрібнороздрібна</a:t>
            </a:r>
            <a:r>
              <a:rPr lang="ru-RU" dirty="0" smtClean="0"/>
              <a:t> </a:t>
            </a:r>
            <a:r>
              <a:rPr lang="ru-RU" dirty="0" err="1" smtClean="0"/>
              <a:t>торговельна</a:t>
            </a:r>
            <a:r>
              <a:rPr lang="ru-RU" dirty="0" smtClean="0"/>
              <a:t> мережа </a:t>
            </a:r>
            <a:r>
              <a:rPr lang="ru-RU" dirty="0" err="1" smtClean="0"/>
              <a:t>використовує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, </a:t>
            </a:r>
            <a:r>
              <a:rPr lang="ru-RU" dirty="0" err="1" smtClean="0"/>
              <a:t>пункти</a:t>
            </a:r>
            <a:r>
              <a:rPr lang="ru-RU" dirty="0" smtClean="0"/>
              <a:t> </a:t>
            </a:r>
            <a:r>
              <a:rPr lang="ru-RU" dirty="0" err="1" smtClean="0"/>
              <a:t>некапітальної</a:t>
            </a:r>
            <a:r>
              <a:rPr lang="ru-RU" dirty="0" smtClean="0"/>
              <a:t> </a:t>
            </a:r>
            <a:r>
              <a:rPr lang="ru-RU" dirty="0" err="1" smtClean="0"/>
              <a:t>забудови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кіоски</a:t>
            </a:r>
            <a:r>
              <a:rPr lang="ru-RU" dirty="0" smtClean="0"/>
              <a:t>, палатки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павільйони</a:t>
            </a:r>
            <a:r>
              <a:rPr lang="ru-RU" dirty="0" smtClean="0"/>
              <a:t>. Як правило,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недорогі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,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не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капітальних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модульних</a:t>
            </a:r>
            <a:r>
              <a:rPr lang="ru-RU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 та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скороченню</a:t>
            </a:r>
            <a:r>
              <a:rPr lang="ru-RU" dirty="0" smtClean="0"/>
              <a:t> </a:t>
            </a:r>
            <a:r>
              <a:rPr lang="ru-RU" dirty="0" err="1" smtClean="0"/>
              <a:t>термінів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 та монтажу.</a:t>
            </a:r>
            <a:endParaRPr lang="ru-RU" dirty="0"/>
          </a:p>
        </p:txBody>
      </p:sp>
      <p:pic>
        <p:nvPicPr>
          <p:cNvPr id="17410" name="Picture 2" descr="Палатка торговая разборная, цена 1 600 грн., купить Киев — Prom.ua  (ID#3980777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22470"/>
            <a:ext cx="3302758" cy="3135530"/>
          </a:xfrm>
          <a:prstGeom prst="rect">
            <a:avLst/>
          </a:prstGeom>
          <a:noFill/>
        </p:spPr>
      </p:pic>
      <p:sp>
        <p:nvSpPr>
          <p:cNvPr id="17414" name="AutoShape 6" descr="Киоск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Киоск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Киоски с продукцией «Вкусвилла» появятся в парках - Adindex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Киоски с продукцией «Вкусвилла» появятся в парках - Adindex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2" name="Picture 14" descr="Киоски Каменные дома проекты Киев. Цена. Строительство домов из камня.  АртСтр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2340" y="3684896"/>
            <a:ext cx="3866006" cy="3173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13</a:t>
            </a:fld>
            <a:endParaRPr lang="uk-UA"/>
          </a:p>
        </p:txBody>
      </p:sp>
      <p:pic>
        <p:nvPicPr>
          <p:cNvPr id="1026" name="Picture 2" descr="Пам'ятка підприємцю щодо виїзної та виносної торгівл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125" y="0"/>
            <a:ext cx="2428875" cy="188595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Павільйони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</a:t>
            </a:r>
            <a:r>
              <a:rPr lang="ru-RU" dirty="0" err="1" smtClean="0"/>
              <a:t>полегшеної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 легкого </a:t>
            </a:r>
            <a:r>
              <a:rPr lang="ru-RU" dirty="0" err="1" smtClean="0"/>
              <a:t>некапітального</a:t>
            </a:r>
            <a:r>
              <a:rPr lang="ru-RU" dirty="0" smtClean="0"/>
              <a:t> типу </a:t>
            </a:r>
            <a:r>
              <a:rPr lang="ru-RU" dirty="0" err="1" smtClean="0"/>
              <a:t>з</a:t>
            </a:r>
            <a:r>
              <a:rPr lang="ru-RU" dirty="0" smtClean="0"/>
              <a:t> невеликим </a:t>
            </a:r>
            <a:r>
              <a:rPr lang="ru-RU" dirty="0" err="1" smtClean="0"/>
              <a:t>торговельним</a:t>
            </a:r>
            <a:r>
              <a:rPr lang="ru-RU" dirty="0" smtClean="0"/>
              <a:t> </a:t>
            </a:r>
            <a:r>
              <a:rPr lang="ru-RU" dirty="0" smtClean="0"/>
              <a:t>залом на 2–4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приміщенням</a:t>
            </a:r>
            <a:r>
              <a:rPr lang="ru-RU" dirty="0" smtClean="0"/>
              <a:t>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  </a:t>
            </a:r>
          </a:p>
          <a:p>
            <a:r>
              <a:rPr lang="ru-RU" dirty="0" err="1" smtClean="0"/>
              <a:t>Кіоски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палатки належать до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дрібнороздрібної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відокремлені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торговельного</a:t>
            </a:r>
            <a:r>
              <a:rPr lang="ru-RU" dirty="0" smtClean="0"/>
              <a:t> залу для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.  </a:t>
            </a:r>
          </a:p>
          <a:p>
            <a:r>
              <a:rPr lang="ru-RU" dirty="0" err="1" smtClean="0"/>
              <a:t>Кіоски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дрібні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на 1–2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без </a:t>
            </a:r>
            <a:r>
              <a:rPr lang="ru-RU" dirty="0" err="1" smtClean="0"/>
              <a:t>торговельного</a:t>
            </a:r>
            <a:r>
              <a:rPr lang="ru-RU" dirty="0" smtClean="0"/>
              <a:t> залу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. </a:t>
            </a:r>
            <a:r>
              <a:rPr lang="ru-RU" dirty="0" smtClean="0"/>
              <a:t>Продаж </a:t>
            </a:r>
            <a:r>
              <a:rPr lang="ru-RU" dirty="0" err="1" smtClean="0"/>
              <a:t>товарів</a:t>
            </a:r>
            <a:r>
              <a:rPr lang="ru-RU" dirty="0" smtClean="0"/>
              <a:t> у </a:t>
            </a:r>
            <a:r>
              <a:rPr lang="ru-RU" dirty="0" err="1" smtClean="0"/>
              <a:t>кіосках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через </a:t>
            </a:r>
            <a:r>
              <a:rPr lang="ru-RU" dirty="0" err="1" smtClean="0"/>
              <a:t>вікна</a:t>
            </a:r>
            <a:r>
              <a:rPr lang="ru-RU" dirty="0" smtClean="0"/>
              <a:t>.  </a:t>
            </a:r>
          </a:p>
          <a:p>
            <a:r>
              <a:rPr lang="ru-RU" dirty="0" smtClean="0"/>
              <a:t>Палатки (</a:t>
            </a:r>
            <a:r>
              <a:rPr lang="ru-RU" dirty="0" err="1" smtClean="0"/>
              <a:t>торгові</a:t>
            </a:r>
            <a:r>
              <a:rPr lang="ru-RU" dirty="0" smtClean="0"/>
              <a:t> намети)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, як правило, на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робоче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без </a:t>
            </a:r>
            <a:r>
              <a:rPr lang="ru-RU" dirty="0" err="1" smtClean="0"/>
              <a:t>торговельного</a:t>
            </a:r>
            <a:r>
              <a:rPr lang="ru-RU" dirty="0" smtClean="0"/>
              <a:t> </a:t>
            </a:r>
            <a:r>
              <a:rPr lang="ru-RU" dirty="0" smtClean="0"/>
              <a:t>залу </a:t>
            </a:r>
            <a:r>
              <a:rPr lang="ru-RU" dirty="0" err="1" smtClean="0"/>
              <a:t>з</a:t>
            </a:r>
            <a:r>
              <a:rPr lang="ru-RU" dirty="0" smtClean="0"/>
              <a:t> невеликим </a:t>
            </a:r>
            <a:r>
              <a:rPr lang="ru-RU" dirty="0" err="1" smtClean="0"/>
              <a:t>приміщенням</a:t>
            </a:r>
            <a:r>
              <a:rPr lang="ru-RU" dirty="0" smtClean="0"/>
              <a:t>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поточних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14</a:t>
            </a:fld>
            <a:endParaRPr lang="uk-UA"/>
          </a:p>
        </p:txBody>
      </p:sp>
      <p:pic>
        <p:nvPicPr>
          <p:cNvPr id="38914" name="Picture 2" descr="Amazon открывает первый продуктовый магазин без продавцов и касс |  AgroPortal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54870"/>
            <a:ext cx="3248167" cy="210313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69961" y="39261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дрібнороздрібної</a:t>
            </a:r>
            <a:r>
              <a:rPr lang="ru-RU" dirty="0" smtClean="0"/>
              <a:t> </a:t>
            </a:r>
            <a:r>
              <a:rPr lang="ru-RU" dirty="0" err="1" smtClean="0"/>
              <a:t>торговельної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належать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автозаправні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,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динамічно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основної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, </a:t>
            </a:r>
            <a:r>
              <a:rPr lang="ru-RU" dirty="0" err="1" smtClean="0"/>
              <a:t>автозаправні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 </a:t>
            </a:r>
            <a:r>
              <a:rPr lang="ru-RU" dirty="0" smtClean="0"/>
              <a:t>часто </a:t>
            </a:r>
            <a:r>
              <a:rPr lang="ru-RU" dirty="0" err="1" smtClean="0"/>
              <a:t>організовують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роздрібну</a:t>
            </a:r>
            <a:r>
              <a:rPr lang="ru-RU" dirty="0" smtClean="0"/>
              <a:t> </a:t>
            </a:r>
            <a:r>
              <a:rPr lang="ru-RU" dirty="0" err="1" smtClean="0"/>
              <a:t>торгівлю</a:t>
            </a:r>
            <a:r>
              <a:rPr lang="ru-RU" dirty="0" smtClean="0"/>
              <a:t> товарами народного </a:t>
            </a:r>
            <a:r>
              <a:rPr lang="ru-RU" dirty="0" err="1" smtClean="0"/>
              <a:t>споживання</a:t>
            </a:r>
            <a:r>
              <a:rPr lang="ru-RU" dirty="0" smtClean="0"/>
              <a:t> та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smtClean="0"/>
              <a:t>ресторанного </a:t>
            </a:r>
            <a:r>
              <a:rPr lang="ru-RU" dirty="0" err="1" smtClean="0"/>
              <a:t>господарства</a:t>
            </a:r>
            <a:r>
              <a:rPr lang="ru-RU" dirty="0" smtClean="0"/>
              <a:t> (</a:t>
            </a:r>
            <a:r>
              <a:rPr lang="ru-RU" dirty="0" err="1" smtClean="0"/>
              <a:t>переважно</a:t>
            </a:r>
            <a:r>
              <a:rPr lang="ru-RU" dirty="0" smtClean="0"/>
              <a:t> за </a:t>
            </a:r>
            <a:r>
              <a:rPr lang="ru-RU" dirty="0" err="1" smtClean="0"/>
              <a:t>технологіями</a:t>
            </a:r>
            <a:r>
              <a:rPr lang="ru-RU" dirty="0" smtClean="0"/>
              <a:t> «</a:t>
            </a:r>
            <a:r>
              <a:rPr lang="ru-RU" dirty="0" err="1" smtClean="0"/>
              <a:t>фаст</a:t>
            </a:r>
            <a:r>
              <a:rPr lang="ru-RU" dirty="0" smtClean="0"/>
              <a:t> </a:t>
            </a:r>
            <a:r>
              <a:rPr lang="ru-RU" dirty="0" err="1" smtClean="0"/>
              <a:t>фуд</a:t>
            </a:r>
            <a:r>
              <a:rPr lang="ru-RU" dirty="0" smtClean="0"/>
              <a:t>»).  </a:t>
            </a:r>
          </a:p>
          <a:p>
            <a:pPr algn="just">
              <a:buNone/>
            </a:pPr>
            <a:r>
              <a:rPr lang="ru-RU" dirty="0" err="1" smtClean="0"/>
              <a:t>Застосування</a:t>
            </a:r>
            <a:r>
              <a:rPr lang="ru-RU" dirty="0" smtClean="0"/>
              <a:t> для продажу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торговельних</a:t>
            </a:r>
            <a:r>
              <a:rPr lang="ru-RU" dirty="0" smtClean="0"/>
              <a:t> </a:t>
            </a:r>
            <a:r>
              <a:rPr lang="ru-RU" dirty="0" err="1" smtClean="0"/>
              <a:t>автоматів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реалізацію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будь-який</a:t>
            </a:r>
            <a:r>
              <a:rPr lang="ru-RU" dirty="0" smtClean="0"/>
              <a:t> час </a:t>
            </a:r>
            <a:r>
              <a:rPr lang="ru-RU" dirty="0" err="1" smtClean="0"/>
              <a:t>доби</a:t>
            </a:r>
            <a:r>
              <a:rPr lang="ru-RU" dirty="0" smtClean="0"/>
              <a:t>, коли </a:t>
            </a:r>
            <a:r>
              <a:rPr lang="ru-RU" dirty="0" err="1" smtClean="0"/>
              <a:t>магазини</a:t>
            </a:r>
            <a:r>
              <a:rPr lang="ru-RU" dirty="0" smtClean="0"/>
              <a:t> </a:t>
            </a:r>
            <a:r>
              <a:rPr lang="ru-RU" dirty="0" err="1" smtClean="0"/>
              <a:t>закриті</a:t>
            </a:r>
            <a:r>
              <a:rPr lang="ru-RU" dirty="0" smtClean="0"/>
              <a:t>;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 err="1" smtClean="0"/>
              <a:t>відпускаються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.  </a:t>
            </a:r>
          </a:p>
          <a:p>
            <a:pPr algn="just">
              <a:buNone/>
            </a:pPr>
            <a:r>
              <a:rPr lang="ru-RU" dirty="0" err="1" smtClean="0"/>
              <a:t>Торговельні</a:t>
            </a:r>
            <a:r>
              <a:rPr lang="ru-RU" dirty="0" smtClean="0"/>
              <a:t> </a:t>
            </a:r>
            <a:r>
              <a:rPr lang="ru-RU" dirty="0" err="1" smtClean="0"/>
              <a:t>автомати</a:t>
            </a:r>
            <a:r>
              <a:rPr lang="ru-RU" dirty="0" smtClean="0"/>
              <a:t>, як правило, </a:t>
            </a:r>
            <a:r>
              <a:rPr lang="ru-RU" dirty="0" err="1" smtClean="0"/>
              <a:t>установлюють</a:t>
            </a:r>
            <a:r>
              <a:rPr lang="ru-RU" dirty="0" smtClean="0"/>
              <a:t> на </a:t>
            </a:r>
            <a:r>
              <a:rPr lang="ru-RU" dirty="0" err="1" smtClean="0"/>
              <a:t>вулицях</a:t>
            </a:r>
            <a:r>
              <a:rPr lang="ru-RU" dirty="0" smtClean="0"/>
              <a:t>, у парках, на </a:t>
            </a:r>
            <a:r>
              <a:rPr lang="ru-RU" dirty="0" err="1" smtClean="0"/>
              <a:t>стадіонах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виробничих</a:t>
            </a:r>
            <a:r>
              <a:rPr lang="ru-RU" dirty="0" smtClean="0"/>
              <a:t> </a:t>
            </a:r>
            <a:r>
              <a:rPr lang="ru-RU" dirty="0" err="1" smtClean="0"/>
              <a:t>підприємствах</a:t>
            </a:r>
            <a:r>
              <a:rPr lang="ru-RU" dirty="0" smtClean="0"/>
              <a:t> (на </a:t>
            </a:r>
            <a:r>
              <a:rPr lang="ru-RU" dirty="0" err="1" smtClean="0"/>
              <a:t>відкритій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закритих</a:t>
            </a:r>
            <a:r>
              <a:rPr lang="ru-RU" dirty="0" smtClean="0"/>
              <a:t> </a:t>
            </a:r>
            <a:r>
              <a:rPr lang="ru-RU" dirty="0" err="1" smtClean="0"/>
              <a:t>приміщеннях</a:t>
            </a:r>
            <a:r>
              <a:rPr lang="ru-RU" dirty="0" smtClean="0"/>
              <a:t>). При </a:t>
            </a:r>
            <a:r>
              <a:rPr lang="ru-RU" dirty="0" err="1" smtClean="0"/>
              <a:t>встановленні</a:t>
            </a:r>
            <a:r>
              <a:rPr lang="ru-RU" dirty="0" smtClean="0"/>
              <a:t> </a:t>
            </a:r>
            <a:r>
              <a:rPr lang="ru-RU" dirty="0" err="1" smtClean="0"/>
              <a:t>торговельних</a:t>
            </a:r>
            <a:r>
              <a:rPr lang="ru-RU" dirty="0" smtClean="0"/>
              <a:t> </a:t>
            </a:r>
            <a:r>
              <a:rPr lang="ru-RU" dirty="0" err="1" smtClean="0"/>
              <a:t>автоматів</a:t>
            </a:r>
            <a:r>
              <a:rPr lang="ru-RU" dirty="0" smtClean="0"/>
              <a:t> на </a:t>
            </a:r>
            <a:r>
              <a:rPr lang="ru-RU" dirty="0" err="1" smtClean="0"/>
              <a:t>відкритій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 </a:t>
            </a:r>
            <a:r>
              <a:rPr lang="ru-RU" dirty="0" err="1" smtClean="0"/>
              <a:t>обмежується</a:t>
            </a:r>
            <a:r>
              <a:rPr lang="ru-RU" dirty="0" smtClean="0"/>
              <a:t> </a:t>
            </a:r>
            <a:r>
              <a:rPr lang="ru-RU" dirty="0" err="1" smtClean="0"/>
              <a:t>тривалістю</a:t>
            </a:r>
            <a:r>
              <a:rPr lang="ru-RU" dirty="0" smtClean="0"/>
              <a:t> </a:t>
            </a:r>
            <a:r>
              <a:rPr lang="ru-RU" dirty="0" smtClean="0"/>
              <a:t>теплого </a:t>
            </a:r>
            <a:r>
              <a:rPr lang="ru-RU" dirty="0" smtClean="0"/>
              <a:t>сезону року.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15</a:t>
            </a:fld>
            <a:endParaRPr lang="uk-UA"/>
          </a:p>
        </p:txBody>
      </p:sp>
      <p:sp>
        <p:nvSpPr>
          <p:cNvPr id="39938" name="AutoShape 2" descr="Магазины фронта магазина на главной улице Редакционное Изображение -  изображение насчитывающей на, магазины: 835576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Магазины фронта магазина на главной улице Редакционное Изображение -  изображение насчитывающей на, магазины: 835576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Магазины фронта магазина на главной улице Редакционное Изображение -  изображение насчитывающей на, магазины: 835576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4" name="Picture 8" descr="Магазины фронта магазина на главной улице Редакционное Изображение -  изображение насчитывающей на, магазины: 83557680"/>
          <p:cNvPicPr>
            <a:picLocks noChangeAspect="1" noChangeArrowheads="1"/>
          </p:cNvPicPr>
          <p:nvPr/>
        </p:nvPicPr>
        <p:blipFill>
          <a:blip r:embed="rId2"/>
          <a:srcRect b="33216"/>
          <a:stretch>
            <a:fillRect/>
          </a:stretch>
        </p:blipFill>
        <p:spPr bwMode="auto">
          <a:xfrm>
            <a:off x="0" y="0"/>
            <a:ext cx="3966228" cy="2169993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3081" y="2197289"/>
            <a:ext cx="10930719" cy="397967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err="1" smtClean="0"/>
              <a:t>Ефективними</a:t>
            </a:r>
            <a:r>
              <a:rPr lang="ru-RU" dirty="0" smtClean="0"/>
              <a:t> формами </a:t>
            </a:r>
            <a:r>
              <a:rPr lang="ru-RU" dirty="0" err="1" smtClean="0"/>
              <a:t>позамагазинного</a:t>
            </a:r>
            <a:r>
              <a:rPr lang="ru-RU" dirty="0" smtClean="0"/>
              <a:t> продажу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продаж </a:t>
            </a:r>
            <a:r>
              <a:rPr lang="ru-RU" dirty="0" err="1" smtClean="0"/>
              <a:t>товарів</a:t>
            </a:r>
            <a:r>
              <a:rPr lang="ru-RU" dirty="0" smtClean="0"/>
              <a:t> на </a:t>
            </a:r>
            <a:r>
              <a:rPr lang="ru-RU" dirty="0" err="1" smtClean="0"/>
              <a:t>замовлення</a:t>
            </a:r>
            <a:r>
              <a:rPr lang="ru-RU" dirty="0" smtClean="0"/>
              <a:t> та </a:t>
            </a:r>
            <a:r>
              <a:rPr lang="ru-RU" dirty="0" smtClean="0"/>
              <a:t>продаж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удома</a:t>
            </a:r>
            <a:r>
              <a:rPr lang="ru-RU" dirty="0" smtClean="0"/>
              <a:t> в </a:t>
            </a:r>
            <a:r>
              <a:rPr lang="ru-RU" dirty="0" err="1" smtClean="0"/>
              <a:t>покупців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торговельного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максимальному </a:t>
            </a:r>
            <a:r>
              <a:rPr lang="ru-RU" dirty="0" err="1" smtClean="0"/>
              <a:t>скороченню</a:t>
            </a:r>
            <a:r>
              <a:rPr lang="ru-RU" dirty="0" smtClean="0"/>
              <a:t> часу на </a:t>
            </a:r>
            <a:r>
              <a:rPr lang="ru-RU" dirty="0" err="1" smtClean="0"/>
              <a:t>придбання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наданню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доставки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додому</a:t>
            </a:r>
            <a:r>
              <a:rPr lang="ru-RU" dirty="0" smtClean="0"/>
              <a:t>.  </a:t>
            </a:r>
          </a:p>
          <a:p>
            <a:pPr algn="just">
              <a:buNone/>
            </a:pPr>
            <a:r>
              <a:rPr lang="ru-RU" dirty="0" err="1" smtClean="0"/>
              <a:t>Організація</a:t>
            </a:r>
            <a:r>
              <a:rPr lang="ru-RU" dirty="0" smtClean="0"/>
              <a:t> таких форм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регламентується</a:t>
            </a:r>
            <a:r>
              <a:rPr lang="ru-RU" dirty="0" smtClean="0"/>
              <a:t> </a:t>
            </a:r>
            <a:r>
              <a:rPr lang="ru-RU" dirty="0" err="1" smtClean="0"/>
              <a:t>відповідним</a:t>
            </a:r>
            <a:r>
              <a:rPr lang="ru-RU" dirty="0" smtClean="0"/>
              <a:t> </a:t>
            </a:r>
            <a:r>
              <a:rPr lang="ru-RU" dirty="0" err="1" smtClean="0"/>
              <a:t>нормативним</a:t>
            </a:r>
            <a:r>
              <a:rPr lang="ru-RU" dirty="0" smtClean="0"/>
              <a:t> документом – </a:t>
            </a:r>
            <a:r>
              <a:rPr lang="ru-RU" dirty="0" smtClean="0"/>
              <a:t>Правилами </a:t>
            </a:r>
            <a:r>
              <a:rPr lang="ru-RU" dirty="0" smtClean="0"/>
              <a:t>продажу </a:t>
            </a:r>
            <a:r>
              <a:rPr lang="ru-RU" dirty="0" err="1" smtClean="0"/>
              <a:t>товарів</a:t>
            </a:r>
            <a:r>
              <a:rPr lang="ru-RU" dirty="0" smtClean="0"/>
              <a:t> на </a:t>
            </a:r>
            <a:r>
              <a:rPr lang="ru-RU" dirty="0" err="1" smtClean="0"/>
              <a:t>замовлення</a:t>
            </a:r>
            <a:r>
              <a:rPr lang="ru-RU" dirty="0" smtClean="0"/>
              <a:t> та </a:t>
            </a:r>
            <a:r>
              <a:rPr lang="ru-RU" dirty="0" err="1" smtClean="0"/>
              <a:t>позаторговельними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офісними</a:t>
            </a:r>
            <a:r>
              <a:rPr lang="ru-RU" dirty="0" smtClean="0"/>
              <a:t> </a:t>
            </a:r>
            <a:r>
              <a:rPr lang="ru-RU" dirty="0" err="1" smtClean="0"/>
              <a:t>приміщеннями</a:t>
            </a:r>
            <a:r>
              <a:rPr lang="ru-RU" dirty="0" smtClean="0"/>
              <a:t>. Цей </a:t>
            </a:r>
            <a:r>
              <a:rPr lang="ru-RU" dirty="0" smtClean="0"/>
              <a:t>документ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покупцем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суб’єктом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 – </a:t>
            </a:r>
            <a:r>
              <a:rPr lang="ru-RU" dirty="0" err="1" smtClean="0"/>
              <a:t>продавцем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на </a:t>
            </a:r>
            <a:r>
              <a:rPr lang="ru-RU" dirty="0" err="1" smtClean="0"/>
              <a:t>замовлення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регламентує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 в </a:t>
            </a:r>
            <a:r>
              <a:rPr lang="ru-RU" dirty="0" err="1" smtClean="0"/>
              <a:t>дотриманні</a:t>
            </a:r>
            <a:r>
              <a:rPr lang="ru-RU" dirty="0" smtClean="0"/>
              <a:t> прав </a:t>
            </a:r>
            <a:r>
              <a:rPr lang="ru-RU" dirty="0" err="1" smtClean="0"/>
              <a:t>споживачів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належної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належного</a:t>
            </a:r>
            <a:r>
              <a:rPr lang="ru-RU" dirty="0" smtClean="0"/>
              <a:t> </a:t>
            </a:r>
            <a:r>
              <a:rPr lang="ru-RU" dirty="0" err="1" smtClean="0"/>
              <a:t>торговельного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.  </a:t>
            </a:r>
          </a:p>
          <a:p>
            <a:pPr algn="just">
              <a:buNone/>
            </a:pPr>
            <a:r>
              <a:rPr lang="ru-RU" dirty="0" smtClean="0"/>
              <a:t>Продаж </a:t>
            </a:r>
            <a:r>
              <a:rPr lang="ru-RU" dirty="0" err="1" smtClean="0"/>
              <a:t>товарів</a:t>
            </a:r>
            <a:r>
              <a:rPr lang="ru-RU" dirty="0" smtClean="0"/>
              <a:t> на </a:t>
            </a:r>
            <a:r>
              <a:rPr lang="ru-RU" dirty="0" err="1" smtClean="0"/>
              <a:t>замовлення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форма </a:t>
            </a:r>
            <a:r>
              <a:rPr lang="ru-RU" dirty="0" err="1" smtClean="0"/>
              <a:t>роздрібного</a:t>
            </a:r>
            <a:r>
              <a:rPr lang="ru-RU" dirty="0" smtClean="0"/>
              <a:t> продажу </a:t>
            </a:r>
            <a:r>
              <a:rPr lang="ru-RU" dirty="0" err="1" smtClean="0"/>
              <a:t>товарів</a:t>
            </a:r>
            <a:r>
              <a:rPr lang="ru-RU" dirty="0" smtClean="0"/>
              <a:t>, за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покупець</a:t>
            </a:r>
            <a:r>
              <a:rPr lang="ru-RU" dirty="0" smtClean="0"/>
              <a:t> 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/>
              <a:t>попереднє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в </a:t>
            </a:r>
            <a:r>
              <a:rPr lang="ru-RU" dirty="0" err="1" smtClean="0"/>
              <a:t>об’єкті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через агента </a:t>
            </a:r>
            <a:r>
              <a:rPr lang="ru-RU" dirty="0" err="1" smtClean="0"/>
              <a:t>торговельного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smtClean="0"/>
              <a:t>телефону, персонального </a:t>
            </a:r>
            <a:r>
              <a:rPr lang="ru-RU" dirty="0" err="1" smtClean="0"/>
              <a:t>комп’ютера</a:t>
            </a:r>
            <a:r>
              <a:rPr lang="ru-RU" dirty="0" smtClean="0"/>
              <a:t>,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технічних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одержує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в </a:t>
            </a:r>
            <a:r>
              <a:rPr lang="ru-RU" dirty="0" err="1" smtClean="0"/>
              <a:t>обумовленому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 та в </a:t>
            </a:r>
            <a:r>
              <a:rPr lang="ru-RU" dirty="0" err="1" smtClean="0"/>
              <a:t>зазначений</a:t>
            </a:r>
            <a:r>
              <a:rPr lang="ru-RU" dirty="0" smtClean="0"/>
              <a:t> час.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16</a:t>
            </a:fld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5937" y="232012"/>
            <a:ext cx="10980762" cy="435133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Продаж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удома</a:t>
            </a:r>
            <a:r>
              <a:rPr lang="ru-RU" dirty="0" smtClean="0"/>
              <a:t> – форма </a:t>
            </a:r>
            <a:r>
              <a:rPr lang="ru-RU" dirty="0" err="1" smtClean="0"/>
              <a:t>роздрібного</a:t>
            </a:r>
            <a:r>
              <a:rPr lang="ru-RU" dirty="0" smtClean="0"/>
              <a:t> продажу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уповноваженим</a:t>
            </a:r>
            <a:r>
              <a:rPr lang="ru-RU" dirty="0" smtClean="0"/>
              <a:t> </a:t>
            </a:r>
            <a:r>
              <a:rPr lang="ru-RU" dirty="0" err="1" smtClean="0"/>
              <a:t>представником</a:t>
            </a:r>
            <a:r>
              <a:rPr lang="ru-RU" dirty="0" smtClean="0"/>
              <a:t> </a:t>
            </a:r>
            <a:r>
              <a:rPr lang="ru-RU" dirty="0" err="1" smtClean="0"/>
              <a:t>суб’єкта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 </a:t>
            </a:r>
            <a:r>
              <a:rPr lang="ru-RU" dirty="0" err="1" smtClean="0"/>
              <a:t>вдома</a:t>
            </a:r>
            <a:r>
              <a:rPr lang="ru-RU" dirty="0" smtClean="0"/>
              <a:t> в </a:t>
            </a:r>
            <a:r>
              <a:rPr lang="ru-RU" dirty="0" err="1" smtClean="0"/>
              <a:t>покупця</a:t>
            </a:r>
            <a:r>
              <a:rPr lang="ru-RU" dirty="0" smtClean="0"/>
              <a:t>, за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відпочинку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 як за </a:t>
            </a:r>
            <a:r>
              <a:rPr lang="ru-RU" dirty="0" err="1" smtClean="0"/>
              <a:t>попереднім</a:t>
            </a:r>
            <a:r>
              <a:rPr lang="ru-RU" dirty="0" smtClean="0"/>
              <a:t> </a:t>
            </a:r>
            <a:r>
              <a:rPr lang="ru-RU" dirty="0" err="1" smtClean="0"/>
              <a:t>запрошенням</a:t>
            </a:r>
            <a:r>
              <a:rPr lang="ru-RU" dirty="0" smtClean="0"/>
              <a:t> </a:t>
            </a:r>
            <a:r>
              <a:rPr lang="ru-RU" dirty="0" err="1" smtClean="0"/>
              <a:t>покупця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без такого. </a:t>
            </a:r>
            <a:r>
              <a:rPr lang="ru-RU" dirty="0" err="1" smtClean="0"/>
              <a:t>Під</a:t>
            </a:r>
            <a:r>
              <a:rPr lang="ru-RU" dirty="0" smtClean="0"/>
              <a:t> час продажу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удома</a:t>
            </a:r>
            <a:r>
              <a:rPr lang="ru-RU" dirty="0" smtClean="0"/>
              <a:t> в </a:t>
            </a:r>
            <a:r>
              <a:rPr lang="ru-RU" dirty="0" err="1" smtClean="0"/>
              <a:t>покупця</a:t>
            </a:r>
            <a:r>
              <a:rPr lang="ru-RU" dirty="0" smtClean="0"/>
              <a:t> </a:t>
            </a:r>
            <a:r>
              <a:rPr lang="ru-RU" dirty="0" err="1" smtClean="0"/>
              <a:t>забезпечуються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сприятливі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продавець</a:t>
            </a:r>
            <a:r>
              <a:rPr lang="ru-RU" dirty="0" smtClean="0"/>
              <a:t> </a:t>
            </a:r>
            <a:r>
              <a:rPr lang="ru-RU" dirty="0" err="1" smtClean="0"/>
              <a:t>вступає</a:t>
            </a:r>
            <a:r>
              <a:rPr lang="ru-RU" dirty="0" smtClean="0"/>
              <a:t> в </a:t>
            </a:r>
            <a:r>
              <a:rPr lang="ru-RU" dirty="0" err="1" smtClean="0"/>
              <a:t>прямий</a:t>
            </a:r>
            <a:r>
              <a:rPr lang="ru-RU" dirty="0" smtClean="0"/>
              <a:t> контакт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покупцем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, до того ж, </a:t>
            </a:r>
            <a:r>
              <a:rPr lang="ru-RU" dirty="0" err="1" smtClean="0"/>
              <a:t>перебуває</a:t>
            </a:r>
            <a:r>
              <a:rPr lang="ru-RU" dirty="0" smtClean="0"/>
              <a:t> у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комфортних</a:t>
            </a:r>
            <a:r>
              <a:rPr lang="ru-RU" dirty="0" smtClean="0"/>
              <a:t> – </a:t>
            </a:r>
            <a:r>
              <a:rPr lang="ru-RU" dirty="0" err="1" smtClean="0"/>
              <a:t>домашніх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. </a:t>
            </a:r>
            <a:r>
              <a:rPr lang="ru-RU" dirty="0" err="1" smtClean="0"/>
              <a:t>Представник</a:t>
            </a:r>
            <a:r>
              <a:rPr lang="ru-RU" dirty="0" smtClean="0"/>
              <a:t> </a:t>
            </a:r>
            <a:r>
              <a:rPr lang="ru-RU" dirty="0" err="1" smtClean="0"/>
              <a:t>підприємства-продавця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 </a:t>
            </a:r>
            <a:r>
              <a:rPr lang="ru-RU" dirty="0" err="1" smtClean="0"/>
              <a:t>покупцеві</a:t>
            </a:r>
            <a:r>
              <a:rPr lang="ru-RU" dirty="0" smtClean="0"/>
              <a:t> товар, </a:t>
            </a:r>
            <a:r>
              <a:rPr lang="ru-RU" dirty="0" err="1" smtClean="0"/>
              <a:t>продемонструвати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згоди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оформити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.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позамагазинного</a:t>
            </a:r>
            <a:r>
              <a:rPr lang="ru-RU" dirty="0" smtClean="0"/>
              <a:t> продажу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доцільне</a:t>
            </a:r>
            <a:r>
              <a:rPr lang="ru-RU" dirty="0" smtClean="0"/>
              <a:t> </a:t>
            </a:r>
            <a:r>
              <a:rPr lang="ru-RU" dirty="0" smtClean="0"/>
              <a:t>для тих </a:t>
            </a:r>
            <a:r>
              <a:rPr lang="ru-RU" dirty="0" err="1" smtClean="0"/>
              <a:t>товарів</a:t>
            </a:r>
            <a:r>
              <a:rPr lang="ru-RU" dirty="0" smtClean="0"/>
              <a:t>, продаж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усної</a:t>
            </a:r>
            <a:r>
              <a:rPr lang="ru-RU" dirty="0" smtClean="0"/>
              <a:t> </a:t>
            </a:r>
            <a:r>
              <a:rPr lang="ru-RU" dirty="0" err="1" smtClean="0"/>
              <a:t>аргументації</a:t>
            </a:r>
            <a:r>
              <a:rPr lang="ru-RU" dirty="0" smtClean="0"/>
              <a:t>,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пояснень</a:t>
            </a:r>
            <a:r>
              <a:rPr lang="ru-RU" dirty="0" smtClean="0"/>
              <a:t> </a:t>
            </a:r>
            <a:r>
              <a:rPr lang="ru-RU" dirty="0" err="1" smtClean="0"/>
              <a:t>технічного</a:t>
            </a:r>
            <a:r>
              <a:rPr lang="ru-RU" dirty="0" smtClean="0"/>
              <a:t> </a:t>
            </a:r>
            <a:r>
              <a:rPr lang="ru-RU" dirty="0" smtClean="0"/>
              <a:t>характеру</a:t>
            </a:r>
            <a:r>
              <a:rPr lang="ru-RU" dirty="0" smtClean="0"/>
              <a:t>, </a:t>
            </a:r>
            <a:r>
              <a:rPr lang="ru-RU" dirty="0" err="1" smtClean="0"/>
              <a:t>демонстрації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виробу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дегустації</a:t>
            </a:r>
            <a:r>
              <a:rPr lang="ru-RU" dirty="0" smtClean="0"/>
              <a:t>. </a:t>
            </a:r>
            <a:r>
              <a:rPr lang="ru-RU" dirty="0" err="1" smtClean="0"/>
              <a:t>Присутність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продавця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 </a:t>
            </a:r>
            <a:r>
              <a:rPr lang="ru-RU" dirty="0" err="1" smtClean="0"/>
              <a:t>переконати</a:t>
            </a:r>
            <a:r>
              <a:rPr lang="ru-RU" dirty="0" smtClean="0"/>
              <a:t> </a:t>
            </a:r>
            <a:r>
              <a:rPr lang="ru-RU" dirty="0" err="1" smtClean="0"/>
              <a:t>покупця</a:t>
            </a:r>
            <a:r>
              <a:rPr lang="ru-RU" dirty="0" smtClean="0"/>
              <a:t> в </a:t>
            </a:r>
            <a:r>
              <a:rPr lang="ru-RU" dirty="0" err="1" smtClean="0"/>
              <a:t>доцільності</a:t>
            </a:r>
            <a:r>
              <a:rPr lang="ru-RU" dirty="0" smtClean="0"/>
              <a:t> </a:t>
            </a:r>
            <a:r>
              <a:rPr lang="ru-RU" dirty="0" err="1" smtClean="0"/>
              <a:t>купівлі</a:t>
            </a:r>
            <a:r>
              <a:rPr lang="ru-RU" dirty="0" smtClean="0"/>
              <a:t>;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неприпустимим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на </a:t>
            </a:r>
            <a:r>
              <a:rPr lang="ru-RU" dirty="0" err="1" smtClean="0"/>
              <a:t>покупця</a:t>
            </a:r>
            <a:r>
              <a:rPr lang="ru-RU" dirty="0" smtClean="0"/>
              <a:t> </a:t>
            </a:r>
            <a:r>
              <a:rPr lang="ru-RU" dirty="0" smtClean="0"/>
              <a:t>(«</a:t>
            </a:r>
            <a:r>
              <a:rPr lang="ru-RU" dirty="0" smtClean="0"/>
              <a:t>продаж кулаками») через </a:t>
            </a:r>
            <a:r>
              <a:rPr lang="ru-RU" dirty="0" err="1" smtClean="0"/>
              <a:t>занадто</a:t>
            </a:r>
            <a:r>
              <a:rPr lang="ru-RU" dirty="0" smtClean="0"/>
              <a:t> </a:t>
            </a:r>
            <a:r>
              <a:rPr lang="ru-RU" dirty="0" err="1" smtClean="0"/>
              <a:t>активне</a:t>
            </a:r>
            <a:r>
              <a:rPr lang="ru-RU" dirty="0" smtClean="0"/>
              <a:t> </a:t>
            </a:r>
            <a:r>
              <a:rPr lang="ru-RU" dirty="0" err="1" smtClean="0"/>
              <a:t>стимулювання</a:t>
            </a:r>
            <a:r>
              <a:rPr lang="ru-RU" dirty="0" smtClean="0"/>
              <a:t> потреби в </a:t>
            </a:r>
            <a:r>
              <a:rPr lang="ru-RU" dirty="0" err="1" smtClean="0"/>
              <a:t>покупці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314" name="AutoShape 2" descr="Доставка - Family 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ᐈ Машина доставка фото, фотографии машина доставки | скачать на 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60460"/>
            <a:ext cx="2497540" cy="2497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Ярмарково-базарна</a:t>
            </a:r>
            <a:r>
              <a:rPr lang="ru-RU" dirty="0" smtClean="0"/>
              <a:t> </a:t>
            </a:r>
            <a:r>
              <a:rPr lang="ru-RU" dirty="0" err="1" smtClean="0"/>
              <a:t>торгівля</a:t>
            </a: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17</a:t>
            </a:fld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10905" y="2221410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Ярмарком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роздрібного</a:t>
            </a:r>
            <a:r>
              <a:rPr lang="ru-RU" dirty="0" smtClean="0"/>
              <a:t> продажу </a:t>
            </a:r>
            <a:r>
              <a:rPr lang="ru-RU" dirty="0" err="1" smtClean="0"/>
              <a:t>товарів</a:t>
            </a:r>
            <a:r>
              <a:rPr lang="ru-RU" dirty="0" smtClean="0"/>
              <a:t> заведено </a:t>
            </a:r>
            <a:r>
              <a:rPr lang="ru-RU" dirty="0" err="1" smtClean="0"/>
              <a:t>називати</a:t>
            </a:r>
            <a:r>
              <a:rPr lang="ru-RU" dirty="0" smtClean="0"/>
              <a:t> </a:t>
            </a:r>
            <a:r>
              <a:rPr lang="ru-RU" dirty="0" err="1" smtClean="0"/>
              <a:t>періодичні</a:t>
            </a:r>
            <a:r>
              <a:rPr lang="ru-RU" dirty="0" smtClean="0"/>
              <a:t>, як правило,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роздрібні</a:t>
            </a:r>
            <a:r>
              <a:rPr lang="ru-RU" dirty="0" smtClean="0"/>
              <a:t> </a:t>
            </a:r>
            <a:r>
              <a:rPr lang="ru-RU" dirty="0" smtClean="0"/>
              <a:t>торги,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продажу </a:t>
            </a:r>
            <a:r>
              <a:rPr lang="ru-RU" dirty="0" err="1" smtClean="0"/>
              <a:t>товарів</a:t>
            </a:r>
            <a:r>
              <a:rPr lang="ru-RU" dirty="0" smtClean="0"/>
              <a:t> народного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проводяться</a:t>
            </a:r>
            <a:r>
              <a:rPr lang="ru-RU" dirty="0" smtClean="0"/>
              <a:t> в </a:t>
            </a:r>
            <a:r>
              <a:rPr lang="ru-RU" dirty="0" err="1" smtClean="0"/>
              <a:t>обумовленому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установлені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 за </a:t>
            </a:r>
            <a:r>
              <a:rPr lang="ru-RU" dirty="0" err="1" smtClean="0"/>
              <a:t>участі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оптової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роздрібної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,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– </a:t>
            </a:r>
            <a:r>
              <a:rPr lang="ru-RU" dirty="0" err="1" smtClean="0"/>
              <a:t>виробників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народного </a:t>
            </a:r>
            <a:r>
              <a:rPr lang="ru-RU" dirty="0" err="1" smtClean="0"/>
              <a:t>споживання</a:t>
            </a:r>
            <a:r>
              <a:rPr lang="ru-RU" dirty="0" smtClean="0"/>
              <a:t>,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суб’єктів</a:t>
            </a:r>
            <a:r>
              <a:rPr lang="ru-RU" dirty="0" smtClean="0"/>
              <a:t> </a:t>
            </a:r>
            <a:r>
              <a:rPr lang="ru-RU" dirty="0" err="1" smtClean="0"/>
              <a:t>підприємницької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культурно-просвітницьких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(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масових</a:t>
            </a:r>
            <a:r>
              <a:rPr lang="ru-RU" dirty="0" smtClean="0"/>
              <a:t> </a:t>
            </a:r>
            <a:r>
              <a:rPr lang="ru-RU" dirty="0" err="1" smtClean="0"/>
              <a:t>гулянь</a:t>
            </a:r>
            <a:r>
              <a:rPr lang="ru-RU" dirty="0" smtClean="0"/>
              <a:t>, </a:t>
            </a:r>
            <a:r>
              <a:rPr lang="ru-RU" dirty="0" err="1" smtClean="0"/>
              <a:t>ігор</a:t>
            </a:r>
            <a:r>
              <a:rPr lang="ru-RU" dirty="0" smtClean="0"/>
              <a:t>, </a:t>
            </a:r>
            <a:r>
              <a:rPr lang="ru-RU" dirty="0" err="1" smtClean="0"/>
              <a:t>атракціонів</a:t>
            </a:r>
            <a:r>
              <a:rPr lang="ru-RU" dirty="0" smtClean="0"/>
              <a:t>, </a:t>
            </a:r>
            <a:r>
              <a:rPr lang="ru-RU" dirty="0" err="1" smtClean="0"/>
              <a:t>катання</a:t>
            </a:r>
            <a:r>
              <a:rPr lang="ru-RU" dirty="0" smtClean="0"/>
              <a:t> на каруселях </a:t>
            </a:r>
            <a:r>
              <a:rPr lang="ru-RU" dirty="0" err="1" smtClean="0"/>
              <a:t>тощо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2290" name="Picture 2" descr="Рождественская ярмарка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6831" y="0"/>
            <a:ext cx="2925170" cy="2191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18</a:t>
            </a:fld>
            <a:endParaRPr lang="uk-UA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01472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цільового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та часу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ярмарків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сезонні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весняно-літні</a:t>
            </a:r>
            <a:r>
              <a:rPr lang="ru-RU" dirty="0" smtClean="0"/>
              <a:t>, </a:t>
            </a:r>
            <a:r>
              <a:rPr lang="ru-RU" dirty="0" err="1" smtClean="0"/>
              <a:t>осінні</a:t>
            </a:r>
            <a:r>
              <a:rPr lang="ru-RU" dirty="0" smtClean="0"/>
              <a:t>) та </a:t>
            </a:r>
            <a:r>
              <a:rPr lang="ru-RU" dirty="0" err="1" smtClean="0"/>
              <a:t>традиційні</a:t>
            </a:r>
            <a:r>
              <a:rPr lang="ru-RU" dirty="0" smtClean="0"/>
              <a:t> ярмарки;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тривалості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ярмарків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короткотермінові</a:t>
            </a:r>
            <a:r>
              <a:rPr lang="ru-RU" dirty="0" smtClean="0"/>
              <a:t> та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діючі</a:t>
            </a:r>
            <a:r>
              <a:rPr lang="ru-RU" dirty="0" smtClean="0"/>
              <a:t> (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функціонуючі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smtClean="0"/>
              <a:t>часу</a:t>
            </a:r>
            <a:r>
              <a:rPr lang="ru-RU" dirty="0" smtClean="0"/>
              <a:t>) ярмарки. </a:t>
            </a:r>
            <a:r>
              <a:rPr lang="ru-RU" dirty="0" err="1" smtClean="0"/>
              <a:t>Традиційні</a:t>
            </a:r>
            <a:r>
              <a:rPr lang="ru-RU" dirty="0" smtClean="0"/>
              <a:t> ярмарки </a:t>
            </a:r>
            <a:r>
              <a:rPr lang="ru-RU" dirty="0" err="1" smtClean="0"/>
              <a:t>проводяться</a:t>
            </a:r>
            <a:r>
              <a:rPr lang="ru-RU" dirty="0" smtClean="0"/>
              <a:t> </a:t>
            </a:r>
            <a:r>
              <a:rPr lang="ru-RU" dirty="0" err="1" smtClean="0"/>
              <a:t>щороку</a:t>
            </a:r>
            <a:r>
              <a:rPr lang="ru-RU" dirty="0" smtClean="0"/>
              <a:t> у </a:t>
            </a:r>
            <a:r>
              <a:rPr lang="ru-RU" dirty="0" err="1" smtClean="0"/>
              <a:t>визначений</a:t>
            </a:r>
            <a:r>
              <a:rPr lang="ru-RU" dirty="0" smtClean="0"/>
              <a:t> час (прикладом </a:t>
            </a:r>
            <a:r>
              <a:rPr lang="ru-RU" dirty="0" err="1" smtClean="0"/>
              <a:t>традиційного</a:t>
            </a:r>
            <a:r>
              <a:rPr lang="ru-RU" dirty="0" smtClean="0"/>
              <a:t> </a:t>
            </a:r>
            <a:r>
              <a:rPr lang="ru-RU" dirty="0" smtClean="0"/>
              <a:t>ярмарку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всесвітньо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Сорочинський</a:t>
            </a:r>
            <a:r>
              <a:rPr lang="ru-RU" dirty="0" smtClean="0"/>
              <a:t> ярмарок,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приурочується</a:t>
            </a:r>
            <a:r>
              <a:rPr lang="ru-RU" dirty="0" smtClean="0"/>
              <a:t> до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польових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збору</a:t>
            </a:r>
            <a:r>
              <a:rPr lang="ru-RU" dirty="0" smtClean="0"/>
              <a:t> </a:t>
            </a:r>
            <a:r>
              <a:rPr lang="ru-RU" dirty="0" err="1" smtClean="0"/>
              <a:t>врожаю</a:t>
            </a:r>
            <a:r>
              <a:rPr lang="ru-RU" dirty="0" smtClean="0"/>
              <a:t>). На </a:t>
            </a:r>
            <a:r>
              <a:rPr lang="ru-RU" dirty="0" err="1" smtClean="0"/>
              <a:t>сезонних</a:t>
            </a:r>
            <a:r>
              <a:rPr lang="ru-RU" dirty="0" smtClean="0"/>
              <a:t> ярмарках </a:t>
            </a:r>
            <a:r>
              <a:rPr lang="ru-RU" dirty="0" err="1" smtClean="0"/>
              <a:t>продаються</a:t>
            </a:r>
            <a:r>
              <a:rPr lang="ru-RU" dirty="0" smtClean="0"/>
              <a:t> </a:t>
            </a:r>
            <a:r>
              <a:rPr lang="ru-RU" dirty="0" err="1" smtClean="0"/>
              <a:t>продовольчі</a:t>
            </a:r>
            <a:r>
              <a:rPr lang="ru-RU" dirty="0" smtClean="0"/>
              <a:t> та/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непродовольчі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широкого </a:t>
            </a:r>
            <a:r>
              <a:rPr lang="ru-RU" dirty="0" err="1" smtClean="0"/>
              <a:t>асортименту</a:t>
            </a:r>
            <a:r>
              <a:rPr lang="ru-RU" dirty="0" smtClean="0"/>
              <a:t>, проводиться </a:t>
            </a:r>
            <a:r>
              <a:rPr lang="ru-RU" dirty="0" err="1" smtClean="0"/>
              <a:t>сезонний</a:t>
            </a:r>
            <a:r>
              <a:rPr lang="ru-RU" dirty="0" smtClean="0"/>
              <a:t> </a:t>
            </a:r>
            <a:r>
              <a:rPr lang="ru-RU" dirty="0" err="1" smtClean="0"/>
              <a:t>розпродаж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за </a:t>
            </a:r>
            <a:r>
              <a:rPr lang="ru-RU" dirty="0" err="1" smtClean="0"/>
              <a:t>цінами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знижкою</a:t>
            </a:r>
            <a:r>
              <a:rPr lang="ru-RU" dirty="0" smtClean="0"/>
              <a:t>, </a:t>
            </a:r>
            <a:r>
              <a:rPr lang="ru-RU" dirty="0" err="1" smtClean="0"/>
              <a:t>організовується</a:t>
            </a:r>
            <a:r>
              <a:rPr lang="ru-RU" dirty="0" smtClean="0"/>
              <a:t> </a:t>
            </a:r>
            <a:r>
              <a:rPr lang="ru-RU" dirty="0" err="1" smtClean="0"/>
              <a:t>виїзна</a:t>
            </a:r>
            <a:r>
              <a:rPr lang="ru-RU" dirty="0" smtClean="0"/>
              <a:t> та </a:t>
            </a:r>
            <a:r>
              <a:rPr lang="ru-RU" dirty="0" err="1" smtClean="0"/>
              <a:t>виносна</a:t>
            </a:r>
            <a:r>
              <a:rPr lang="ru-RU" dirty="0" smtClean="0"/>
              <a:t> </a:t>
            </a:r>
            <a:r>
              <a:rPr lang="ru-RU" dirty="0" err="1" smtClean="0"/>
              <a:t>торгівля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266" name="AutoShape 2" descr="Одесская Ярмарка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Национальная Сорочинская ярмарка 2019 | Agro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Национальная Сорочинская ярмарка 2019 | Agro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Сорочинская ярмарка 2020 экскурсия из Киева на автобусе | турфирма Svitlana  Trav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1862" y="0"/>
            <a:ext cx="3430137" cy="2286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19</a:t>
            </a:fld>
            <a:endParaRPr lang="uk-UA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участі</a:t>
            </a:r>
            <a:r>
              <a:rPr lang="ru-RU" dirty="0" smtClean="0"/>
              <a:t> в ярмарку </a:t>
            </a:r>
            <a:r>
              <a:rPr lang="ru-RU" dirty="0" err="1" smtClean="0"/>
              <a:t>запрошуються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оптової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, </a:t>
            </a:r>
            <a:r>
              <a:rPr lang="ru-RU" dirty="0" err="1" smtClean="0"/>
              <a:t>виробничі</a:t>
            </a:r>
            <a:r>
              <a:rPr lang="ru-RU" dirty="0" smtClean="0"/>
              <a:t> </a:t>
            </a:r>
            <a:r>
              <a:rPr lang="ru-RU" dirty="0" err="1" smtClean="0"/>
              <a:t>промислові</a:t>
            </a:r>
            <a:r>
              <a:rPr lang="ru-RU" dirty="0" smtClean="0"/>
              <a:t> та </a:t>
            </a:r>
            <a:r>
              <a:rPr lang="ru-RU" dirty="0" err="1" smtClean="0"/>
              <a:t>сільськогосподарські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право на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роздрібної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власною</a:t>
            </a:r>
            <a:r>
              <a:rPr lang="ru-RU" dirty="0" smtClean="0"/>
              <a:t> </a:t>
            </a:r>
            <a:r>
              <a:rPr lang="ru-RU" dirty="0" err="1" smtClean="0"/>
              <a:t>продукцією</a:t>
            </a:r>
            <a:r>
              <a:rPr lang="ru-RU" dirty="0" smtClean="0"/>
              <a:t>. Для </a:t>
            </a:r>
            <a:r>
              <a:rPr lang="ru-RU" dirty="0" err="1" smtClean="0"/>
              <a:t>участі</a:t>
            </a:r>
            <a:r>
              <a:rPr lang="ru-RU" dirty="0" smtClean="0"/>
              <a:t> в ярмарку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подати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 (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служать</a:t>
            </a:r>
            <a:r>
              <a:rPr lang="ru-RU" dirty="0" smtClean="0"/>
              <a:t> </a:t>
            </a:r>
            <a:r>
              <a:rPr lang="ru-RU" dirty="0" err="1" smtClean="0"/>
              <a:t>підставою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подальшої</a:t>
            </a:r>
            <a:r>
              <a:rPr lang="ru-RU" dirty="0" smtClean="0"/>
              <a:t> </a:t>
            </a:r>
            <a:r>
              <a:rPr lang="ru-RU" dirty="0" err="1" smtClean="0"/>
              <a:t>реєстрації</a:t>
            </a:r>
            <a:r>
              <a:rPr lang="ru-RU" dirty="0" smtClean="0"/>
              <a:t>), </a:t>
            </a:r>
            <a:r>
              <a:rPr lang="ru-RU" dirty="0" err="1" smtClean="0"/>
              <a:t>визначити</a:t>
            </a:r>
            <a:r>
              <a:rPr lang="ru-RU" dirty="0" smtClean="0"/>
              <a:t> форму </a:t>
            </a:r>
            <a:r>
              <a:rPr lang="ru-RU" dirty="0" err="1" smtClean="0"/>
              <a:t>участі</a:t>
            </a:r>
            <a:r>
              <a:rPr lang="ru-RU" dirty="0" smtClean="0"/>
              <a:t> в ярмарку (</a:t>
            </a:r>
            <a:r>
              <a:rPr lang="ru-RU" dirty="0" err="1" smtClean="0"/>
              <a:t>виставка</a:t>
            </a:r>
            <a:r>
              <a:rPr lang="ru-RU" dirty="0" smtClean="0"/>
              <a:t>, </a:t>
            </a:r>
            <a:r>
              <a:rPr lang="ru-RU" dirty="0" err="1" smtClean="0"/>
              <a:t>виставка-продаж</a:t>
            </a:r>
            <a:r>
              <a:rPr lang="ru-RU" dirty="0" smtClean="0"/>
              <a:t>), </a:t>
            </a:r>
            <a:r>
              <a:rPr lang="ru-RU" dirty="0" err="1" smtClean="0"/>
              <a:t>сплатити</a:t>
            </a:r>
            <a:r>
              <a:rPr lang="ru-RU" dirty="0" smtClean="0"/>
              <a:t> </a:t>
            </a:r>
            <a:r>
              <a:rPr lang="ru-RU" dirty="0" err="1" smtClean="0"/>
              <a:t>встановлений</a:t>
            </a:r>
            <a:r>
              <a:rPr lang="ru-RU" dirty="0" smtClean="0"/>
              <a:t> </a:t>
            </a:r>
            <a:r>
              <a:rPr lang="ru-RU" dirty="0" err="1" smtClean="0"/>
              <a:t>збір</a:t>
            </a:r>
            <a:r>
              <a:rPr lang="ru-RU" dirty="0" smtClean="0"/>
              <a:t>, </a:t>
            </a:r>
            <a:r>
              <a:rPr lang="ru-RU" dirty="0" err="1" smtClean="0"/>
              <a:t>зареєструвати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та </a:t>
            </a:r>
            <a:r>
              <a:rPr lang="ru-RU" dirty="0" err="1" smtClean="0"/>
              <a:t>забезпечити</a:t>
            </a:r>
            <a:r>
              <a:rPr lang="ru-RU" dirty="0" smtClean="0"/>
              <a:t> доставку та </a:t>
            </a:r>
            <a:r>
              <a:rPr lang="ru-RU" dirty="0" err="1" smtClean="0"/>
              <a:t>вчасне</a:t>
            </a:r>
            <a:r>
              <a:rPr lang="ru-RU" dirty="0" smtClean="0"/>
              <a:t>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експозиції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  </a:t>
            </a:r>
          </a:p>
          <a:p>
            <a:pPr algn="just">
              <a:buNone/>
            </a:pP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ярмарків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значної</a:t>
            </a:r>
            <a:r>
              <a:rPr lang="ru-RU" dirty="0" smtClean="0"/>
              <a:t> </a:t>
            </a:r>
            <a:r>
              <a:rPr lang="ru-RU" dirty="0" err="1" smtClean="0"/>
              <a:t>підготовчої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час </a:t>
            </a:r>
            <a:r>
              <a:rPr lang="ru-RU" dirty="0" err="1" smtClean="0"/>
              <a:t>проведення</a:t>
            </a:r>
            <a:r>
              <a:rPr lang="ru-RU" dirty="0" smtClean="0"/>
              <a:t> ярмарку, </a:t>
            </a:r>
            <a:r>
              <a:rPr lang="ru-RU" dirty="0" err="1" smtClean="0"/>
              <a:t>облаштувати</a:t>
            </a:r>
            <a:r>
              <a:rPr lang="ru-RU" dirty="0" smtClean="0"/>
              <a:t> </a:t>
            </a:r>
            <a:r>
              <a:rPr lang="ru-RU" dirty="0" err="1" smtClean="0"/>
              <a:t>територію</a:t>
            </a:r>
            <a:r>
              <a:rPr lang="ru-RU" dirty="0" smtClean="0"/>
              <a:t>, </a:t>
            </a:r>
            <a:r>
              <a:rPr lang="ru-RU" dirty="0" err="1" smtClean="0"/>
              <a:t>звести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,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укомплектувати</a:t>
            </a:r>
            <a:r>
              <a:rPr lang="ru-RU" dirty="0" smtClean="0"/>
              <a:t> </a:t>
            </a:r>
            <a:r>
              <a:rPr lang="ru-RU" dirty="0" err="1" smtClean="0"/>
              <a:t>асортимент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для </a:t>
            </a:r>
            <a:r>
              <a:rPr lang="ru-RU" dirty="0" err="1" smtClean="0"/>
              <a:t>реалізації</a:t>
            </a:r>
            <a:r>
              <a:rPr lang="ru-RU" dirty="0" smtClean="0"/>
              <a:t>, </a:t>
            </a:r>
            <a:r>
              <a:rPr lang="ru-RU" dirty="0" err="1" smtClean="0"/>
              <a:t>підібрати</a:t>
            </a:r>
            <a:r>
              <a:rPr lang="ru-RU" dirty="0" smtClean="0"/>
              <a:t> склад торгового та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smtClean="0"/>
              <a:t>персоналу</a:t>
            </a:r>
            <a:r>
              <a:rPr lang="ru-RU" dirty="0" smtClean="0"/>
              <a:t>, провести </a:t>
            </a:r>
            <a:r>
              <a:rPr lang="ru-RU" dirty="0" err="1" smtClean="0"/>
              <a:t>рекламну</a:t>
            </a:r>
            <a:r>
              <a:rPr lang="ru-RU" dirty="0" smtClean="0"/>
              <a:t> роботу.  </a:t>
            </a:r>
          </a:p>
          <a:p>
            <a:pPr algn="just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підготовки</a:t>
            </a:r>
            <a:r>
              <a:rPr lang="ru-RU" dirty="0" smtClean="0"/>
              <a:t> до </a:t>
            </a:r>
            <a:r>
              <a:rPr lang="ru-RU" dirty="0" err="1" smtClean="0"/>
              <a:t>ярмарків</a:t>
            </a:r>
            <a:r>
              <a:rPr lang="ru-RU" dirty="0" smtClean="0"/>
              <a:t>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розгорнути</a:t>
            </a:r>
            <a:r>
              <a:rPr lang="ru-RU" dirty="0" smtClean="0"/>
              <a:t> </a:t>
            </a:r>
            <a:r>
              <a:rPr lang="ru-RU" dirty="0" err="1" smtClean="0"/>
              <a:t>рекламну</a:t>
            </a:r>
            <a:r>
              <a:rPr lang="ru-RU" dirty="0" smtClean="0"/>
              <a:t> </a:t>
            </a:r>
            <a:r>
              <a:rPr lang="ru-RU" dirty="0" err="1" smtClean="0"/>
              <a:t>кампанію</a:t>
            </a:r>
            <a:r>
              <a:rPr lang="ru-RU" dirty="0" smtClean="0"/>
              <a:t> в </a:t>
            </a:r>
            <a:r>
              <a:rPr lang="ru-RU" dirty="0" err="1" smtClean="0"/>
              <a:t>пресі</a:t>
            </a:r>
            <a:r>
              <a:rPr lang="ru-RU" dirty="0" smtClean="0"/>
              <a:t>,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засобах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способом </a:t>
            </a:r>
            <a:r>
              <a:rPr lang="ru-RU" dirty="0" err="1" smtClean="0"/>
              <a:t>інтерв’ю</a:t>
            </a:r>
            <a:r>
              <a:rPr lang="ru-RU" dirty="0" smtClean="0"/>
              <a:t>, </a:t>
            </a:r>
            <a:r>
              <a:rPr lang="ru-RU" dirty="0" err="1" smtClean="0"/>
              <a:t>бесід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провідними</a:t>
            </a:r>
            <a:r>
              <a:rPr lang="ru-RU" dirty="0" smtClean="0"/>
              <a:t> </a:t>
            </a:r>
            <a:r>
              <a:rPr lang="ru-RU" dirty="0" err="1" smtClean="0"/>
              <a:t>фахівцями</a:t>
            </a:r>
            <a:r>
              <a:rPr lang="ru-RU" dirty="0" smtClean="0"/>
              <a:t> </a:t>
            </a:r>
            <a:r>
              <a:rPr lang="ru-RU" dirty="0" err="1" smtClean="0"/>
              <a:t>виробничих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науковцями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дізнатися</a:t>
            </a:r>
            <a:r>
              <a:rPr lang="ru-RU" dirty="0" smtClean="0"/>
              <a:t> про </a:t>
            </a:r>
            <a:r>
              <a:rPr lang="ru-RU" dirty="0" err="1" smtClean="0"/>
              <a:t>цілі</a:t>
            </a:r>
            <a:r>
              <a:rPr lang="ru-RU" dirty="0" smtClean="0"/>
              <a:t>, режим </a:t>
            </a:r>
            <a:r>
              <a:rPr lang="ru-RU" dirty="0" err="1" smtClean="0"/>
              <a:t>і</a:t>
            </a:r>
            <a:r>
              <a:rPr lang="ru-RU" dirty="0" smtClean="0"/>
              <a:t> порядок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smtClean="0"/>
              <a:t>ярмарку</a:t>
            </a:r>
            <a:r>
              <a:rPr lang="ru-RU" dirty="0" smtClean="0"/>
              <a:t>, </a:t>
            </a:r>
            <a:r>
              <a:rPr lang="ru-RU" dirty="0" err="1" smtClean="0"/>
              <a:t>очікувані</a:t>
            </a:r>
            <a:r>
              <a:rPr lang="ru-RU" dirty="0" smtClean="0"/>
              <a:t> </a:t>
            </a:r>
            <a:r>
              <a:rPr lang="ru-RU" dirty="0" err="1" smtClean="0"/>
              <a:t>вигоди</a:t>
            </a:r>
            <a:r>
              <a:rPr lang="ru-RU" dirty="0" smtClean="0"/>
              <a:t> як для </a:t>
            </a:r>
            <a:r>
              <a:rPr lang="ru-RU" dirty="0" err="1" smtClean="0"/>
              <a:t>учасників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для </a:t>
            </a:r>
            <a:r>
              <a:rPr lang="ru-RU" dirty="0" err="1" smtClean="0"/>
              <a:t>населення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Сорочинская ярмарка 2019 – отдых по-украински - блог Do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8716" y="0"/>
            <a:ext cx="3017056" cy="1810234"/>
          </a:xfrm>
          <a:prstGeom prst="rect">
            <a:avLst/>
          </a:prstGeom>
          <a:noFill/>
        </p:spPr>
      </p:pic>
      <p:pic>
        <p:nvPicPr>
          <p:cNvPr id="10244" name="Picture 4" descr="Прес–Анонс: Національного Сорочинського ярмарку - 2020! — Національний  Сорочинський ярмар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71" y="1"/>
            <a:ext cx="2928819" cy="1759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2</a:t>
            </a:fld>
            <a:endParaRPr lang="uk-UA"/>
          </a:p>
        </p:txBody>
      </p:sp>
      <p:pic>
        <p:nvPicPr>
          <p:cNvPr id="71682" name="Picture 2" descr="Роздрібна торгівля на Хмельниччині цьогоріч працює з &quot;плюсом&quot; – новини  Хмельницького Depo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5982" y="1"/>
            <a:ext cx="5026018" cy="237471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6492" t="45732" r="23760" b="37305"/>
          <a:stretch>
            <a:fillRect/>
          </a:stretch>
        </p:blipFill>
        <p:spPr bwMode="auto">
          <a:xfrm>
            <a:off x="0" y="2448200"/>
            <a:ext cx="11591866" cy="222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38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0560" y="2421965"/>
            <a:ext cx="8823885" cy="3018055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4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543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3</a:t>
            </a:fld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перехідної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приватного сектору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магазинного продажу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стримується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через потребу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стартового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влаштування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магазинів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спричинило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позамагазинних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 продажу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Позамагазинні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продажу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практично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покупець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шукає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потрібний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товар, а товар максимально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наближується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покупця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шукає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продажу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характеризуються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мобільністю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наблизити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скоротити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них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залу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запропонувати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покупцям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широкого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товарами простого,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правило,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запропонувати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покупцям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знижує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4</a:t>
            </a:fld>
            <a:endParaRPr lang="uk-UA"/>
          </a:p>
        </p:txBody>
      </p:sp>
      <p:pic>
        <p:nvPicPr>
          <p:cNvPr id="131074" name="Picture 2" descr="Роздрібна торгівля в Україні цьогоріч зросла на 7,6% - Держст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2665" y="0"/>
            <a:ext cx="4239335" cy="242247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51848" y="2506662"/>
            <a:ext cx="10515600" cy="4351338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продажу </a:t>
            </a:r>
            <a:r>
              <a:rPr lang="ru-RU" dirty="0" err="1" smtClean="0"/>
              <a:t>товарів</a:t>
            </a:r>
            <a:r>
              <a:rPr lang="ru-RU" dirty="0" smtClean="0"/>
              <a:t> у </a:t>
            </a:r>
            <a:r>
              <a:rPr lang="ru-RU" dirty="0" err="1" smtClean="0"/>
              <a:t>обслуговуванні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магазинні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продажу.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торговельного</a:t>
            </a:r>
            <a:r>
              <a:rPr lang="ru-RU" dirty="0" smtClean="0"/>
              <a:t> залу 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дрібнороздрібних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спонукає</a:t>
            </a:r>
            <a:r>
              <a:rPr lang="ru-RU" dirty="0" smtClean="0"/>
              <a:t> до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безпосереднього</a:t>
            </a:r>
            <a:r>
              <a:rPr lang="ru-RU" dirty="0" smtClean="0"/>
              <a:t> </a:t>
            </a:r>
            <a:r>
              <a:rPr lang="ru-RU" dirty="0" err="1" smtClean="0"/>
              <a:t>відпуску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продавцями</a:t>
            </a:r>
            <a:r>
              <a:rPr lang="ru-RU" dirty="0" smtClean="0"/>
              <a:t>. При </a:t>
            </a:r>
            <a:r>
              <a:rPr lang="ru-RU" dirty="0" err="1" smtClean="0"/>
              <a:t>реалізації</a:t>
            </a:r>
            <a:r>
              <a:rPr lang="ru-RU" dirty="0" smtClean="0"/>
              <a:t> ж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вдома</a:t>
            </a:r>
            <a:r>
              <a:rPr lang="ru-RU" dirty="0" smtClean="0"/>
              <a:t> у </a:t>
            </a:r>
            <a:r>
              <a:rPr lang="ru-RU" dirty="0" err="1" smtClean="0"/>
              <a:t>покупців</a:t>
            </a:r>
            <a:r>
              <a:rPr lang="ru-RU" dirty="0" smtClean="0"/>
              <a:t> </a:t>
            </a:r>
            <a:r>
              <a:rPr lang="ru-RU" dirty="0" err="1" smtClean="0"/>
              <a:t>продавці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роль </a:t>
            </a:r>
            <a:r>
              <a:rPr lang="ru-RU" dirty="0" err="1" smtClean="0"/>
              <a:t>комівояжерів</a:t>
            </a:r>
            <a:r>
              <a:rPr lang="ru-RU" dirty="0" smtClean="0"/>
              <a:t>. До </a:t>
            </a:r>
            <a:r>
              <a:rPr lang="ru-RU" dirty="0" err="1" smtClean="0"/>
              <a:t>позамагазинних</a:t>
            </a:r>
            <a:r>
              <a:rPr lang="ru-RU" dirty="0" smtClean="0"/>
              <a:t> форм продажу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продаж </a:t>
            </a:r>
            <a:r>
              <a:rPr lang="ru-RU" dirty="0" err="1" smtClean="0"/>
              <a:t>товарів</a:t>
            </a:r>
            <a:r>
              <a:rPr lang="ru-RU" dirty="0" smtClean="0"/>
              <a:t> через </a:t>
            </a:r>
            <a:r>
              <a:rPr lang="ru-RU" dirty="0" err="1" smtClean="0"/>
              <a:t>дрібнороздрібні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через</a:t>
            </a:r>
            <a:r>
              <a:rPr lang="ru-RU" dirty="0" smtClean="0"/>
              <a:t> </a:t>
            </a:r>
            <a:r>
              <a:rPr lang="ru-RU" dirty="0" err="1" smtClean="0"/>
              <a:t>автомати</a:t>
            </a:r>
            <a:r>
              <a:rPr lang="ru-RU" dirty="0" smtClean="0"/>
              <a:t>, </a:t>
            </a:r>
            <a:r>
              <a:rPr lang="ru-RU" dirty="0" err="1" smtClean="0"/>
              <a:t>ярмаркова-базарна</a:t>
            </a:r>
            <a:r>
              <a:rPr lang="ru-RU" dirty="0" smtClean="0"/>
              <a:t> </a:t>
            </a:r>
            <a:r>
              <a:rPr lang="ru-RU" dirty="0" err="1" smtClean="0"/>
              <a:t>торгівля</a:t>
            </a:r>
            <a:r>
              <a:rPr lang="ru-RU" dirty="0" smtClean="0"/>
              <a:t>, продаж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удома</a:t>
            </a:r>
            <a:r>
              <a:rPr lang="ru-RU" dirty="0" smtClean="0"/>
              <a:t> у </a:t>
            </a:r>
            <a:r>
              <a:rPr lang="ru-RU" dirty="0" err="1" smtClean="0"/>
              <a:t>покупців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5</a:t>
            </a:fld>
            <a:endParaRPr lang="uk-UA"/>
          </a:p>
        </p:txBody>
      </p:sp>
      <p:pic>
        <p:nvPicPr>
          <p:cNvPr id="130050" name="Picture 2" descr="Презентація на тему &quot;Роздрібна торгівл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0925" y="2756243"/>
            <a:ext cx="5469010" cy="4101757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1059" t="20494" r="23144" b="64900"/>
          <a:stretch>
            <a:fillRect/>
          </a:stretch>
        </p:blipFill>
        <p:spPr bwMode="auto">
          <a:xfrm>
            <a:off x="218365" y="327546"/>
            <a:ext cx="9829885" cy="14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1710" t="35137" r="23294" b="53374"/>
          <a:stretch>
            <a:fillRect/>
          </a:stretch>
        </p:blipFill>
        <p:spPr bwMode="auto">
          <a:xfrm>
            <a:off x="204714" y="1787857"/>
            <a:ext cx="10959153" cy="128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23707" t="67491" r="22483" b="21875"/>
          <a:stretch>
            <a:fillRect/>
          </a:stretch>
        </p:blipFill>
        <p:spPr bwMode="auto">
          <a:xfrm>
            <a:off x="177421" y="3084396"/>
            <a:ext cx="11000095" cy="122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6</a:t>
            </a:fld>
            <a:endParaRPr lang="uk-UA"/>
          </a:p>
        </p:txBody>
      </p:sp>
      <p:pic>
        <p:nvPicPr>
          <p:cNvPr id="132098" name="Picture 2" descr="Нове рішення &quot;BAS Роздріб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3093720" cy="2286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0434" t="33984" r="23582" b="35439"/>
          <a:stretch>
            <a:fillRect/>
          </a:stretch>
        </p:blipFill>
        <p:spPr bwMode="auto">
          <a:xfrm>
            <a:off x="341193" y="1378423"/>
            <a:ext cx="10222173" cy="313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7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137" t="33319" r="22961" b="19948"/>
          <a:stretch>
            <a:fillRect/>
          </a:stretch>
        </p:blipFill>
        <p:spPr bwMode="auto">
          <a:xfrm>
            <a:off x="-237235" y="1934298"/>
            <a:ext cx="9913498" cy="492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Культовые места города: центральный рынок, или почему Ростов стал «папой» |  161.ru - новости Ростова-на-Дону"/>
          <p:cNvPicPr>
            <a:picLocks noChangeAspect="1" noChangeArrowheads="1"/>
          </p:cNvPicPr>
          <p:nvPr/>
        </p:nvPicPr>
        <p:blipFill>
          <a:blip r:embed="rId3"/>
          <a:srcRect l="44251" t="21607" b="30632"/>
          <a:stretch>
            <a:fillRect/>
          </a:stretch>
        </p:blipFill>
        <p:spPr bwMode="auto">
          <a:xfrm>
            <a:off x="7820166" y="0"/>
            <a:ext cx="4371833" cy="1966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8</a:t>
            </a:fld>
            <a:endParaRPr lang="uk-UA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724" t="9482" r="22432" b="50685"/>
          <a:stretch>
            <a:fillRect/>
          </a:stretch>
        </p:blipFill>
        <p:spPr bwMode="auto">
          <a:xfrm>
            <a:off x="641445" y="1375546"/>
            <a:ext cx="10337909" cy="446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B8E0-43C3-499A-95F0-058A7AE306B1}" type="slidenum">
              <a:rPr lang="uk-UA" smtClean="0"/>
              <a:pPr/>
              <a:t>9</a:t>
            </a:fld>
            <a:endParaRPr lang="uk-UA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726" t="24805" r="21903" b="19007"/>
          <a:stretch>
            <a:fillRect/>
          </a:stretch>
        </p:blipFill>
        <p:spPr bwMode="auto">
          <a:xfrm>
            <a:off x="1316782" y="0"/>
            <a:ext cx="9014573" cy="514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 l="22972" t="55410" r="22799" b="32463"/>
          <a:stretch>
            <a:fillRect/>
          </a:stretch>
        </p:blipFill>
        <p:spPr bwMode="auto">
          <a:xfrm>
            <a:off x="1297392" y="5117911"/>
            <a:ext cx="9552578" cy="120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4246</TotalTime>
  <Words>1302</Words>
  <Application>Microsoft Office PowerPoint</Application>
  <PresentationFormat>Произвольный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Організація    продажу    товарів    у дрібнороздрібній торгівлі </vt:lpstr>
      <vt:lpstr>Слайд 11</vt:lpstr>
      <vt:lpstr>Слайд 12</vt:lpstr>
      <vt:lpstr>Слайд 13</vt:lpstr>
      <vt:lpstr>Слайд 14</vt:lpstr>
      <vt:lpstr>Слайд 15</vt:lpstr>
      <vt:lpstr>Слайд 16</vt:lpstr>
      <vt:lpstr>Ярмарково-базарна торгівля   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Публічно-приватне партнерство як механізм реалізації місцевої та регіональної політики</dc:title>
  <dc:creator>RYZEN</dc:creator>
  <cp:lastModifiedBy>admin</cp:lastModifiedBy>
  <cp:revision>209</cp:revision>
  <dcterms:created xsi:type="dcterms:W3CDTF">2020-06-16T07:33:32Z</dcterms:created>
  <dcterms:modified xsi:type="dcterms:W3CDTF">2020-12-18T10:41:42Z</dcterms:modified>
</cp:coreProperties>
</file>