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084D58-3B99-4550-AE9B-7721D7B9136F}" type="datetimeFigureOut">
              <a:rPr lang="ru-RU" smtClean="0"/>
              <a:t>01.05.2024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BA5537-F3D9-4A8E-8A91-94E9766D057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4%D0%B8%D0%BD%D0%BE%D1%84%D0%BB%D0%B0%D0%B3%D0%B5%D0%BB%D1%8F%D1%82%D0%B8" TargetMode="External"/><Relationship Id="rId2" Type="http://schemas.openxmlformats.org/officeDocument/2006/relationships/hyperlink" Target="https://uk.wikipedia.org/wiki/%D0%9D%D0%B5%D0%B9%D1%80%D0%BE%D1%82%D0%BE%D0%BA%D1%81%D0%B8%D0%BD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k.wikipedia.org/wiki/%D0%A6%D1%96%D0%B0%D0%BD%D0%BE%D0%B1%D0%B0%D0%BA%D1%82%D0%B5%D1%80%D1%96%D1%97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7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705836"/>
            <a:ext cx="9144000" cy="527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1015680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отрути бірманської гадюки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Azemiops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feae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виділено токсичний поліпептид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Він складається з 21 амінокислотного залишку, має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Mr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2540 так і, в відмінність від інших аналогічних токсинів, не містить залишків цистеїну: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D-N-W-W-P-K-P-P-H-Q-G-P-R-P-P-R-P-R-P-K-P.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Структура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записана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однолітерними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скороченнями амінокислот.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Пептид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має таку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трилітерну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амінокислотну послідовність: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N-Asp 1-Asn2-Trp3-Trp4-Pro 5-Lys6-Pro7-Pro8-His 9-Gln10-Gly11- Prol2-Arg 13-Prol4-Prol5-Argl6-Pro l7-Argl8-Prol9-Lys20-Pro 21-COX,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Структура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записана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трилітерними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скороченнями амінокислот.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X є групою OH або NH</a:t>
            </a:r>
            <a:r>
              <a:rPr kumimoji="0" lang="uk-UA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має здатність вибірково взаємодіяти з нікотиновими </a:t>
            </a:r>
            <a:r>
              <a:rPr kumimoji="0" lang="uk-UA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холінорецепторами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м'язового типу.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Вивчення отрути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Azemiops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feae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показало, що вона не впливає на згортання крові, не володіє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геморагічним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ефектом або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міолітичною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активністю. Токсичність (DL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складає 2.6+0.3 мг/кг для мишей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внутрібрюшинномувведенні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Однак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ефективно конкурує 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α-бунгаротоксином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зв'язування з нікотиновими Ах-рецепторами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Torpedo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(IC50 0.18±0.03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мкМ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і менш ефективно з Ах-рецепторами людини α7 (IC50 22±2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мкМ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882047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отрути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Atractaspis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engaddensis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виділені і охарактеризовані три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ізотоксини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що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названісарафотоксинами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184 S6a1, S6b і S6c.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Сарафотоксини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судинозвужувальні пептиди, вони складаються з 21 амінокислотного залишку, стабілізовані двома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дисульфідними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зв'язками і являють собою новий тип пептидних токсинів зміїних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lang="uk-UA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1" name="image14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5867400" cy="2955925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052736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Токсичність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 для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морськихсвинок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DL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0.3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мкг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/г., тоді як для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сарафотоксинуа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DL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0.01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мкг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/г, тобто він у 30 разів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токсичніше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5013176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– первинна структура, Б – просторове укладання поліпептидного ланцюга </a:t>
            </a:r>
            <a:r>
              <a:rPr kumimoji="0" lang="uk-UA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сарафотоксину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даними </a:t>
            </a:r>
            <a:r>
              <a:rPr kumimoji="0" lang="uk-UA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ЯМР-аналізу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жовтим позначені </a:t>
            </a:r>
            <a:r>
              <a:rPr kumimoji="0" lang="uk-UA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дисульфідні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зв'язки, червоним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α-спіраль, В – Просторове розташування амінокислотних залишків у </a:t>
            </a:r>
            <a:r>
              <a:rPr kumimoji="0" lang="uk-UA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сарафотоксині</a:t>
            </a:r>
            <a:r>
              <a:rPr kumimoji="0" lang="uk-UA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-588103"/>
            <a:ext cx="9144000" cy="602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660192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96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ерша допомога при укусах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 за все постаратися як можна скоріше відсмоктати з рани отруту, постійно її випльовуючи. Не можна цього робити тим, у кого є поранення слизової губ або порожнини рота. Рану слід обробити 5%- ним спиртовим розчином йоду або одеколоном, спиртом.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Відсмоктавши отруту, обмежити рухомість потерпілого. Якщо змія укусила в ногу, прибинтувати її до другої ноги та, підклавши що-небудь під ноги, злегка підняти їх. При укусі в руку необхідно зафіксувати її в зігнутому положенні. При сильному болі можна прийняти 1-2 таблетки анальгіну або баралгіну. Щоб прискорити виведення отрути, давати потерпілому пити більше чаю і лужної мінеральної води.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Найбільш ефективний засіб проти зміїної отрути – полівалентна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протизміїна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сироватка, яка має бути введена не пізніше ніж через 30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хвилин після укусу. Але вводити її може та повинен тільки медичний працівник. Самостійність небезпечна через можливий розвиток алергічних реакцій на введення сироватки. І якщо людині не надати термінової допомоги, вона може загинути.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Основне: потерпілого потрібно якомога швидше на ношах або попутним транспортом доставити в найближчий медичний заклад.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 засобів симптоматичної терапії особливе місце займає гепарин (до 15000 ОД в/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крапельно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який, крім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детоксичної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дії, забезпечує профілактику і лікування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тромбогеморагічного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синдрому.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Глюкокортикоїди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преднізолон 60-120 мг.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–"/>
              <a:tabLst>
                <a:tab pos="6096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Необхідним засобом патогенетичного і симптоматичного лікування є преднізолон – до 500 мг / добу, а також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антигістамінні-препарати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піпольфен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супрастін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дімедрол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знеболювальні засоби.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04211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/>
              <a:t>Часто першу допомогу при </a:t>
            </a:r>
            <a:r>
              <a:rPr lang="uk-UA" sz="1600" dirty="0" smtClean="0"/>
              <a:t>укусах змії </a:t>
            </a:r>
            <a:r>
              <a:rPr lang="uk-UA" sz="1600" dirty="0"/>
              <a:t>надають неправильно.</a:t>
            </a:r>
            <a:endParaRPr lang="ru-RU" sz="1600" dirty="0"/>
          </a:p>
          <a:p>
            <a:pPr algn="just"/>
            <a:r>
              <a:rPr lang="uk-UA" sz="1600" b="1" dirty="0"/>
              <a:t>Категорично забороняється:</a:t>
            </a:r>
            <a:endParaRPr lang="ru-RU" sz="1600" b="1" dirty="0"/>
          </a:p>
          <a:p>
            <a:pPr algn="just"/>
            <a:r>
              <a:rPr lang="uk-UA" sz="1600" dirty="0"/>
              <a:t>накладати джгут на кінцівку вище місця укусу. Ця міра не перешкоджає всмоктуванню і розповсюдженню отрути в організмі, але порушує кровопостачання в </a:t>
            </a:r>
            <a:r>
              <a:rPr lang="uk-UA" sz="1600" dirty="0" smtClean="0"/>
              <a:t>кінцівки та </a:t>
            </a:r>
            <a:r>
              <a:rPr lang="uk-UA" sz="1600" dirty="0"/>
              <a:t>сприяє розвитку некрозу (омертвіння) тканин, накопиченню продуктів розпаду в кінцівці та різкому погіршенню стану хворого після зняття джгута;	припікати місце укусу вогнем, хімічними речовинами; не можна розрізати рану на місці укусу.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-711023"/>
            <a:ext cx="9144000" cy="528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660192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4963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рофілактика укусів змій та застосування </a:t>
            </a:r>
            <a:r>
              <a:rPr kumimoji="0" lang="uk-UA" sz="14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більшості випадків від укусів змій можна уберегтися, якщо дотримуватися мінімальних правил поведінки в місцевості, де існує потенційна «зміїна небезпека».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 вилов змії не самоціль, то краще не чіпати змію.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«зміїній місцевості» потрібно носити міцне високе взуття.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Бути уважним в густій траві, зарослих ямах, не вступати туди, попередньо не переконавшись, що там немає змії.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Вночі необхідно користуватися ліхтарем – змії особливо активні в теплі літні ночі.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Пам'ятати, що миші і щури приваблюють змій – потрібно боротися з гризунами.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дозволяти дітям ловити змій. Якщо ви побачите, що діти грають зі змією, не залишайте це без уваги. Переконайтеся, що Змія не є небезпечною.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49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влаштовувати нічліг біля дерев, входів в печери, куп сміття. Застосування. Отрути змій застосовуються для лікування епілепсії,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застарілих форм радикуліту, ішіасу, ревматизму, бронхіальної астми, а також при артриті,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невралгіях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поліартритах, міозитах. Протипоказані хворим, що страждають органічними ураженнями печінки, нирок, туберкульозом легенів, недостатністю мозкового і коронарного кровообігу і підвищеною чутливістю до отрути. Препарати випускаються в ампулах.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Отрути	і	токсини	тваринного	походження (зоотоксини)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uk-UA" sz="1400" b="1" dirty="0"/>
              <a:t>Визначення, класифікація, загальний механізм дії.</a:t>
            </a:r>
            <a:endParaRPr lang="ru-RU" sz="1400" b="1" dirty="0"/>
          </a:p>
          <a:p>
            <a:pPr algn="just"/>
            <a:r>
              <a:rPr lang="uk-UA" sz="1400" dirty="0"/>
              <a:t>За своєю хімічною будовою токсини тварин дуже різнорідні, оскільки серед них бувають і аліфатичні, і гетероциклічні сполуки, алкалоїди, стероїди, </a:t>
            </a:r>
            <a:r>
              <a:rPr lang="uk-UA" sz="1400" dirty="0" err="1" smtClean="0"/>
              <a:t>неензиматичні</a:t>
            </a:r>
            <a:r>
              <a:rPr lang="uk-UA" sz="1400" dirty="0" smtClean="0"/>
              <a:t> поліпептиди і білки</a:t>
            </a:r>
            <a:r>
              <a:rPr lang="uk-UA" sz="1400" dirty="0"/>
              <a:t>.</a:t>
            </a:r>
            <a:endParaRPr lang="ru-RU" sz="1400" dirty="0"/>
          </a:p>
          <a:p>
            <a:pPr algn="just"/>
            <a:r>
              <a:rPr lang="uk-UA" sz="1400" dirty="0"/>
              <a:t>Всі отруйні тварини можна розділити на первинно-отруйні та вторинно-отруйні. Первинно-отруйні тварини поділяються на </a:t>
            </a:r>
            <a:r>
              <a:rPr lang="uk-UA" sz="1400" dirty="0" err="1"/>
              <a:t>активно-</a:t>
            </a:r>
            <a:r>
              <a:rPr lang="uk-UA" sz="1400" dirty="0"/>
              <a:t> </a:t>
            </a:r>
            <a:r>
              <a:rPr lang="uk-UA" sz="1400" dirty="0" smtClean="0"/>
              <a:t>отруйні та </a:t>
            </a:r>
            <a:r>
              <a:rPr lang="uk-UA" sz="1400" dirty="0"/>
              <a:t>пасивно-отруйні. </a:t>
            </a:r>
            <a:r>
              <a:rPr lang="uk-UA" sz="1400" dirty="0" smtClean="0"/>
              <a:t>Активно-отруйні поділяються </a:t>
            </a:r>
            <a:r>
              <a:rPr lang="uk-UA" sz="1400" dirty="0"/>
              <a:t>на « озброєні» та</a:t>
            </a:r>
            <a:endParaRPr lang="ru-RU" sz="1400" dirty="0"/>
          </a:p>
          <a:p>
            <a:pPr algn="just"/>
            <a:r>
              <a:rPr lang="uk-UA" sz="1400" dirty="0"/>
              <a:t>«неозброєні» отруйні тварини. Вторинно-отруйні тварини самі не виробляють отруту, а накопичують в своєму організмі із довкілля.</a:t>
            </a:r>
            <a:endParaRPr lang="ru-RU" sz="1400" dirty="0"/>
          </a:p>
          <a:p>
            <a:pPr algn="just"/>
            <a:r>
              <a:rPr lang="uk-UA" sz="1400" dirty="0"/>
              <a:t>Цікавий і той факт, що отрута одного й того самого виду тварини </a:t>
            </a:r>
            <a:r>
              <a:rPr lang="uk-UA" sz="1400" dirty="0" smtClean="0"/>
              <a:t>по-різному </a:t>
            </a:r>
            <a:r>
              <a:rPr lang="uk-UA" sz="1400" dirty="0"/>
              <a:t>впливає на організми тварин інших груп. Так, однакова кількість отрути гримучої змії смертельна для 24 собак, 60 коней, 600 кроликів, 800 пацюків, 2000 </a:t>
            </a:r>
            <a:r>
              <a:rPr lang="uk-UA" sz="1400" dirty="0" smtClean="0"/>
              <a:t>морських свинок</a:t>
            </a:r>
            <a:r>
              <a:rPr lang="uk-UA" sz="1400" dirty="0"/>
              <a:t>, 300 000 голубів. Відмінна також і чутливість </a:t>
            </a:r>
            <a:r>
              <a:rPr lang="uk-UA" sz="1400" dirty="0" smtClean="0"/>
              <a:t>окремих видів </a:t>
            </a:r>
            <a:r>
              <a:rPr lang="uk-UA" sz="1400" dirty="0"/>
              <a:t>тварин до отрути різних тварин. Наприклад, </a:t>
            </a:r>
            <a:r>
              <a:rPr lang="uk-UA" sz="1400" dirty="0" smtClean="0"/>
              <a:t>свині малочутливі </a:t>
            </a:r>
            <a:r>
              <a:rPr lang="uk-UA" sz="1400" dirty="0"/>
              <a:t>до отрути гримучої змії, їжаки – до отрути гадюки, гризуни, що живуть у пустелях, – до отрути скорпіонів, деякі птахи (лелеки, ворони) харчуються отруйними зміями, кури їдять павуків-каракуртів, а павуки-каракурти – </a:t>
            </a:r>
            <a:r>
              <a:rPr lang="uk-UA" sz="1400" dirty="0" smtClean="0"/>
              <a:t>шпанських мух</a:t>
            </a:r>
            <a:r>
              <a:rPr lang="uk-UA" sz="1400" dirty="0"/>
              <a:t>. Тварини, </a:t>
            </a:r>
            <a:r>
              <a:rPr lang="uk-UA" sz="1400" dirty="0" smtClean="0"/>
              <a:t>які продукують </a:t>
            </a:r>
            <a:r>
              <a:rPr lang="uk-UA" sz="1400" dirty="0"/>
              <a:t>отруту, до власної зазвичай мають стійкість. Її забезпечують кілька механізмів. Найефективніший з них – локалізація отрути в спеціалізованих органах (переважно залозах), стінки яких перешкоджають поширенню її в організмі.</a:t>
            </a:r>
            <a:endParaRPr lang="ru-RU" sz="1400" dirty="0"/>
          </a:p>
          <a:p>
            <a:pPr algn="just"/>
            <a:r>
              <a:rPr lang="uk-UA" sz="1400" dirty="0"/>
              <a:t>Крім того, в більшості організмів, які виробляють отруту, токсичні компоненти перебувають у залозах, переважно в неактивному стані, й активуються тільки під час потрапляння в тіло жертви. Наступна лінія захисту організму від власної отрути – гуморальна. Вона пов’язана з наявністю в крові отруйних тварин (наприклад, деяких видів гадюк) циркулюючих білкових факторів, що </a:t>
            </a:r>
            <a:r>
              <a:rPr lang="uk-UA" sz="1400" dirty="0" err="1"/>
              <a:t>інактивують</a:t>
            </a:r>
            <a:r>
              <a:rPr lang="uk-UA" sz="1400" dirty="0"/>
              <a:t> токсичні компоненти отрути. Ще одна з важливих ліній захисту – клітинна. Вона зумовлена специфічною архітектурою плазматичних, мембран, які або не </a:t>
            </a:r>
            <a:r>
              <a:rPr lang="uk-UA" sz="1400" dirty="0" smtClean="0"/>
              <a:t>мають</a:t>
            </a:r>
            <a:r>
              <a:rPr lang="ru-RU" sz="1400" dirty="0" smtClean="0"/>
              <a:t> </a:t>
            </a:r>
            <a:r>
              <a:rPr lang="uk-UA" sz="1400" dirty="0" smtClean="0"/>
              <a:t>рецепторів </a:t>
            </a:r>
            <a:r>
              <a:rPr lang="uk-UA" sz="1400" dirty="0"/>
              <a:t>до власних токсинів, або вони </a:t>
            </a:r>
            <a:r>
              <a:rPr lang="uk-UA" sz="1400" dirty="0" err="1"/>
              <a:t>важкодосяжні</a:t>
            </a:r>
            <a:r>
              <a:rPr lang="uk-UA" sz="1400" dirty="0"/>
              <a:t> (у деяких амфібій, риб).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40935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35038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Отрути найпростіших (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Protozoa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Динофлагеляти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Виробляють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сакситоксин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saxitoxin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,STX), який 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/>
              </a:rPr>
              <a:t>ейротоксин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(продукують певні види морських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3"/>
              </a:rPr>
              <a:t>динофлагелятів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(види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Alexandrium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Gymnodinium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Pyrodinium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4"/>
              </a:rPr>
              <a:t>ціанобактерій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(вид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Anabaena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деякі види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Aphanizomenon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вид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Cylindrospermopsis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вид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Lyngbya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вид </a:t>
            </a:r>
            <a:r>
              <a:rPr kumimoji="0" lang="uk-UA" sz="1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Planktothrix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).</a:t>
            </a:r>
            <a:endParaRPr kumimoji="0" lang="uk-UA" sz="1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1277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Смертельна доза </a:t>
            </a:r>
            <a:r>
              <a:rPr lang="uk-UA" sz="1600" dirty="0" err="1"/>
              <a:t>сакситоксину</a:t>
            </a:r>
            <a:r>
              <a:rPr lang="uk-UA" sz="1600" dirty="0"/>
              <a:t> для дорослої людини масою 70 кг) становить (за різними даними) 0,3-1 мг. Специфічних антидотів не існує, тому лікування носить симптоматичний характер: штучне дихання, аналептики, серцево-судинні засоби, рекомендується також застосування всередину бікарбонату натрію, оскільки токсини </a:t>
            </a:r>
            <a:r>
              <a:rPr lang="uk-UA" sz="1600" dirty="0" err="1"/>
              <a:t>інактивуються</a:t>
            </a:r>
            <a:r>
              <a:rPr lang="uk-UA" sz="1600" dirty="0"/>
              <a:t> в лужному середовищі.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56992"/>
            <a:ext cx="2934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Отрути губок (</a:t>
            </a:r>
            <a:r>
              <a:rPr lang="uk-UA" b="1" dirty="0" err="1"/>
              <a:t>Spongia</a:t>
            </a:r>
            <a:r>
              <a:rPr lang="uk-UA" b="1" dirty="0"/>
              <a:t>). </a:t>
            </a:r>
            <a:endParaRPr lang="ru-RU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3861048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35038" algn="l"/>
              </a:tabLst>
            </a:pPr>
            <a:r>
              <a:rPr lang="uk-UA" sz="1400" dirty="0" smtClean="0"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азом з потоком води викидаються продукти метаболізму, часто володіють отруйними властивостями. Відомо, що дрібні безхребетні, наближаючись до губок, втрачають рухливість і стають їх здобиччю. Отруйні речовини, що виділяються губками, захищають їх не тільки від інвазії мікроорганізмами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і відлякують багатьох хижаків.</a:t>
            </a:r>
            <a:r>
              <a:rPr lang="ru-RU" sz="1400" dirty="0"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Біологічні речовини, виділені з губок, можна розділити на токсини,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цитостатики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і антибіотики.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uk-UA" b="1" dirty="0"/>
              <a:t>Отрути кишковопорожнинних (</a:t>
            </a:r>
            <a:r>
              <a:rPr lang="uk-UA" b="1" dirty="0" err="1"/>
              <a:t>Coelenterata</a:t>
            </a:r>
            <a:r>
              <a:rPr lang="uk-UA" b="1" dirty="0"/>
              <a:t>).</a:t>
            </a:r>
            <a:endParaRPr lang="ru-RU" b="1" dirty="0"/>
          </a:p>
          <a:p>
            <a:r>
              <a:rPr lang="uk-UA" i="1" dirty="0"/>
              <a:t>Отрути морських безхребетних типу </a:t>
            </a:r>
            <a:r>
              <a:rPr lang="uk-UA" i="1" dirty="0" err="1"/>
              <a:t>кишечнопорожнинних</a:t>
            </a:r>
            <a:r>
              <a:rPr lang="uk-UA" dirty="0"/>
              <a:t>. Представником цього виду є медуза-хрестовик, яка жалить </a:t>
            </a:r>
            <a:r>
              <a:rPr lang="uk-UA" dirty="0" err="1"/>
              <a:t>купальщиків</a:t>
            </a:r>
            <a:r>
              <a:rPr lang="uk-UA" dirty="0"/>
              <a:t>, після чого у них падає тонус м’язів, з’являється психомоторне збудження, галюцинації, короткочасна глухота та сліпота. Механізм дії – блокада Н- </a:t>
            </a:r>
            <a:r>
              <a:rPr lang="uk-UA" dirty="0" err="1"/>
              <a:t>холінореактивних</a:t>
            </a:r>
            <a:r>
              <a:rPr lang="uk-UA" dirty="0"/>
              <a:t> систем. Отрута медузи </a:t>
            </a:r>
            <a:r>
              <a:rPr lang="uk-UA" dirty="0" err="1"/>
              <a:t>ціанея</a:t>
            </a:r>
            <a:r>
              <a:rPr lang="uk-UA" dirty="0"/>
              <a:t> складається із суміші білків з М1 ~70000, яка уражає провідну систему серця та має гіпотензивну дію.</a:t>
            </a:r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351583"/>
            <a:ext cx="81472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95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35038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черв'яків (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Vermes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поліхети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Lumbriconereis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heteropoda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виділено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нереістоксин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78092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Цей токсин – сильний інсектицид, що вражає, в основному, нервову систему комах. Для хребетних тварин він порівняно малотоксичний. Так, для мишей DL50 (в мг/кг) при внутрішньовенному введенні склала 30, при</a:t>
            </a:r>
            <a:endParaRPr lang="ru-RU" dirty="0"/>
          </a:p>
          <a:p>
            <a:r>
              <a:rPr lang="uk-UA" dirty="0"/>
              <a:t/>
            </a:r>
            <a:br>
              <a:rPr lang="uk-UA" dirty="0"/>
            </a:br>
            <a:r>
              <a:rPr lang="uk-UA" dirty="0"/>
              <a:t>підшкірному введенні-1000 і при прийомі всередину – 118. Риби (карасі і </a:t>
            </a:r>
            <a:r>
              <a:rPr lang="uk-UA" dirty="0" err="1"/>
              <a:t>коропозубі</a:t>
            </a:r>
            <a:r>
              <a:rPr lang="uk-UA" dirty="0"/>
              <a:t>) без шкоди для себе з'їдають </a:t>
            </a:r>
            <a:r>
              <a:rPr lang="uk-UA" dirty="0" err="1"/>
              <a:t>поліхет</a:t>
            </a:r>
            <a:r>
              <a:rPr lang="uk-UA" dirty="0"/>
              <a:t>, однак додавання </a:t>
            </a:r>
            <a:r>
              <a:rPr lang="uk-UA" dirty="0" err="1"/>
              <a:t>нереістоксину</a:t>
            </a:r>
            <a:r>
              <a:rPr lang="uk-UA" dirty="0"/>
              <a:t> в воду може викликати смерть. Зазначено, що при підлужуванні води його токсичність зростає, а падає майже до нуля при </a:t>
            </a:r>
            <a:r>
              <a:rPr lang="uk-UA" dirty="0" err="1"/>
              <a:t>pH</a:t>
            </a:r>
            <a:r>
              <a:rPr lang="uk-UA" dirty="0"/>
              <a:t> нижче 5.6.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uk-UA" b="1" dirty="0" smtClean="0"/>
              <a:t>Отрути </a:t>
            </a:r>
            <a:r>
              <a:rPr lang="uk-UA" b="1" dirty="0"/>
              <a:t>молюсків (</a:t>
            </a:r>
            <a:r>
              <a:rPr lang="uk-UA" b="1" dirty="0" err="1"/>
              <a:t>Mollusca</a:t>
            </a:r>
            <a:r>
              <a:rPr lang="uk-UA" b="1" dirty="0"/>
              <a:t>).</a:t>
            </a:r>
            <a:endParaRPr lang="ru-RU" b="1" dirty="0"/>
          </a:p>
          <a:p>
            <a:pPr algn="just"/>
            <a:r>
              <a:rPr lang="uk-UA" dirty="0"/>
              <a:t>Молюски з роду </a:t>
            </a:r>
            <a:r>
              <a:rPr lang="uk-UA" dirty="0" err="1"/>
              <a:t>Murex</a:t>
            </a:r>
            <a:r>
              <a:rPr lang="uk-UA" dirty="0"/>
              <a:t>, точніше, їх бронхіальні залози давно відомі як джерело пурпура. Однак, крім пурпура, їх секрети містять речовини, що небезпечні як для теплокровних, так і для </a:t>
            </a:r>
            <a:r>
              <a:rPr lang="uk-UA" dirty="0" smtClean="0"/>
              <a:t>холоднокровних тварин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340768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uk-UA" b="1" dirty="0"/>
              <a:t>Отрути павукоподібних(</a:t>
            </a:r>
            <a:r>
              <a:rPr lang="uk-UA" b="1" dirty="0" err="1"/>
              <a:t>Arachnida</a:t>
            </a:r>
            <a:r>
              <a:rPr lang="uk-UA" b="1" dirty="0"/>
              <a:t>).</a:t>
            </a:r>
            <a:endParaRPr lang="ru-RU" b="1" dirty="0"/>
          </a:p>
          <a:p>
            <a:pPr algn="just"/>
            <a:r>
              <a:rPr lang="uk-UA" dirty="0"/>
              <a:t>В даний час відомі 1753 виду скорпіонів, що відносяться до 13 сімейств. Укуси скорпіонів викликають надзвичайно сильні </a:t>
            </a:r>
            <a:r>
              <a:rPr lang="uk-UA" dirty="0" smtClean="0"/>
              <a:t>больові відчуття</a:t>
            </a:r>
            <a:r>
              <a:rPr lang="uk-UA" dirty="0"/>
              <a:t>, а іноді призводять до смертельного результату, особливо у дітей. Виділяють місцеві та загальні прояви інтоксикації отрутою скорпіонів. До місцевих відносяться: біль, </a:t>
            </a:r>
            <a:r>
              <a:rPr lang="uk-UA" dirty="0" err="1"/>
              <a:t>гіперпатія</a:t>
            </a:r>
            <a:r>
              <a:rPr lang="uk-UA" dirty="0"/>
              <a:t>, набряк, гіперемія і виникнення бульбашок з серозним вмістом в місці укусу. </a:t>
            </a:r>
            <a:r>
              <a:rPr lang="uk-UA" dirty="0" err="1" smtClean="0"/>
              <a:t>Загальнотоксичні</a:t>
            </a:r>
            <a:r>
              <a:rPr lang="uk-UA" dirty="0" smtClean="0"/>
              <a:t> порушення </a:t>
            </a:r>
            <a:r>
              <a:rPr lang="uk-UA" dirty="0"/>
              <a:t>виражаються в головній болі, слабкості, адинамії, порушенні свідомості, розладі терморегуляції, судомах, м'язовому треморі, почастішанні і утрудненні дихання, тахікардії, підвищення артеріального тиску, пітливості, </a:t>
            </a:r>
            <a:r>
              <a:rPr lang="uk-UA" dirty="0" err="1"/>
              <a:t>профузному</a:t>
            </a:r>
            <a:r>
              <a:rPr lang="uk-UA" dirty="0"/>
              <a:t> </a:t>
            </a:r>
            <a:r>
              <a:rPr lang="uk-UA" dirty="0" err="1"/>
              <a:t>сльозо-</a:t>
            </a:r>
            <a:r>
              <a:rPr lang="uk-UA" dirty="0"/>
              <a:t> і слинотечі, рясному виділенні слизу з носа, бронхіальної гіперсекреції, </a:t>
            </a:r>
            <a:r>
              <a:rPr lang="uk-UA" dirty="0" err="1"/>
              <a:t>піломоторної</a:t>
            </a:r>
            <a:r>
              <a:rPr lang="uk-UA" dirty="0"/>
              <a:t> реакції. Нерідкі міокардити і панкреатити. У дітей спостерігається набряк легенів.</a:t>
            </a:r>
            <a:endParaRPr lang="ru-RU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4657398"/>
            <a:ext cx="914400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павуків – складні суміші біологічно активних речовин. В даний час основні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нейротоксичні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компоненти отрути павуків розглядають у такій класифікації: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глутаматних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рецепторів,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 кальцієвих каналів,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 натрієвих каналів,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 калієвих каналів,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хлоридних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каналів,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токсини, що стимулюють вивільнення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нейромедіаторів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токсини, що ушкоджують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холінергічну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передачу.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механізмом дії в даний час виділяють три основні групи отруйних речовин: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нейротоксичні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цитолітичніполіпептиди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ферменти.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1691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uk-UA" sz="1200" b="1" dirty="0"/>
              <a:t>Невідкладна допомога від отрути павуків.</a:t>
            </a:r>
            <a:endParaRPr lang="ru-RU" sz="1200" b="1" dirty="0"/>
          </a:p>
          <a:p>
            <a:pPr algn="just"/>
            <a:r>
              <a:rPr lang="uk-UA" sz="1200" dirty="0"/>
              <a:t>Видавлювання з ранки </a:t>
            </a:r>
            <a:r>
              <a:rPr lang="uk-UA" sz="1200" dirty="0" err="1"/>
              <a:t>першихкрапель</a:t>
            </a:r>
            <a:r>
              <a:rPr lang="uk-UA" sz="1200" dirty="0"/>
              <a:t> </a:t>
            </a:r>
            <a:r>
              <a:rPr lang="uk-UA" sz="1200" dirty="0" err="1"/>
              <a:t>кровіі</a:t>
            </a:r>
            <a:r>
              <a:rPr lang="uk-UA" sz="1200" dirty="0"/>
              <a:t> відсмоктування отрути ротом (у надає допомогу не повинно бути </a:t>
            </a:r>
            <a:r>
              <a:rPr lang="uk-UA" sz="1200" dirty="0" err="1"/>
              <a:t>свіжихпошкоджень</a:t>
            </a:r>
            <a:r>
              <a:rPr lang="uk-UA" sz="1200" dirty="0"/>
              <a:t> в порожнині рота). Введення </a:t>
            </a:r>
            <a:r>
              <a:rPr lang="uk-UA" sz="1200" dirty="0" err="1"/>
              <a:t>протикаракуртової</a:t>
            </a:r>
            <a:r>
              <a:rPr lang="uk-UA" sz="1200" dirty="0"/>
              <a:t> сироватки від 500 до 1000 ДЦЛ підшкірно в </a:t>
            </a:r>
            <a:r>
              <a:rPr lang="uk-UA" sz="1200" dirty="0" err="1"/>
              <a:t>підлопаточну</a:t>
            </a:r>
            <a:r>
              <a:rPr lang="uk-UA" sz="1200" dirty="0"/>
              <a:t> область.</a:t>
            </a:r>
            <a:endParaRPr lang="ru-RU" sz="1200" dirty="0"/>
          </a:p>
          <a:p>
            <a:pPr algn="just"/>
            <a:r>
              <a:rPr lang="uk-UA" sz="1200" dirty="0"/>
              <a:t>Циркулярна інфільтраційна блокада 0,5% розчином новокаїну на 10-15 см </a:t>
            </a:r>
            <a:r>
              <a:rPr lang="uk-UA" sz="1200" dirty="0" err="1"/>
              <a:t>проксимальніше</a:t>
            </a:r>
            <a:r>
              <a:rPr lang="uk-UA" sz="1200" dirty="0"/>
              <a:t> місця укусу. Промивання ранки 1% розчином калію перманганату. Місцево холод. Іммобілізація ураженої кінцівки.</a:t>
            </a:r>
            <a:endParaRPr lang="ru-RU" sz="1200" dirty="0"/>
          </a:p>
          <a:p>
            <a:pPr algn="just"/>
            <a:r>
              <a:rPr lang="uk-UA" sz="1200" dirty="0"/>
              <a:t>Рясне пиття. </a:t>
            </a:r>
            <a:r>
              <a:rPr lang="uk-UA" sz="1200" dirty="0" err="1"/>
              <a:t>Внутрішньовенно</a:t>
            </a:r>
            <a:r>
              <a:rPr lang="uk-UA" sz="1200" dirty="0"/>
              <a:t> </a:t>
            </a:r>
            <a:r>
              <a:rPr lang="uk-UA" sz="1200" dirty="0" err="1"/>
              <a:t>краплинно</a:t>
            </a:r>
            <a:r>
              <a:rPr lang="uk-UA" sz="1200" dirty="0"/>
              <a:t> глюкозо-новокаїнова суміш (500 </a:t>
            </a:r>
            <a:r>
              <a:rPr lang="uk-UA" sz="1200" dirty="0" err="1"/>
              <a:t>мл</a:t>
            </a:r>
            <a:r>
              <a:rPr lang="uk-UA" sz="1200" dirty="0"/>
              <a:t> 5% розчину глюкози, 50 </a:t>
            </a:r>
            <a:r>
              <a:rPr lang="uk-UA" sz="1200" dirty="0" err="1"/>
              <a:t>мл</a:t>
            </a:r>
            <a:r>
              <a:rPr lang="uk-UA" sz="1200" dirty="0"/>
              <a:t> 2% розчину новокаїну), 10 </a:t>
            </a:r>
            <a:r>
              <a:rPr lang="uk-UA" sz="1200" dirty="0" err="1"/>
              <a:t>мл</a:t>
            </a:r>
            <a:r>
              <a:rPr lang="uk-UA" sz="1200" dirty="0"/>
              <a:t> 10% розчину кальцію хлориду або кальцію </a:t>
            </a:r>
            <a:r>
              <a:rPr lang="uk-UA" sz="1200" dirty="0" err="1"/>
              <a:t>глюконату</a:t>
            </a:r>
            <a:r>
              <a:rPr lang="uk-UA" sz="1200" dirty="0"/>
              <a:t>. При порушенні </a:t>
            </a:r>
            <a:r>
              <a:rPr lang="uk-UA" sz="1200" dirty="0" err="1"/>
              <a:t>внутрішньом'язово</a:t>
            </a:r>
            <a:r>
              <a:rPr lang="uk-UA" sz="1200" dirty="0"/>
              <a:t> 2 </a:t>
            </a:r>
            <a:r>
              <a:rPr lang="uk-UA" sz="1200" dirty="0" err="1"/>
              <a:t>мл</a:t>
            </a:r>
            <a:r>
              <a:rPr lang="uk-UA" sz="1200" dirty="0"/>
              <a:t> 0,5% розчину </a:t>
            </a:r>
            <a:r>
              <a:rPr lang="uk-UA" sz="1200" dirty="0" err="1"/>
              <a:t>діазепаму</a:t>
            </a:r>
            <a:r>
              <a:rPr lang="uk-UA" sz="1200" dirty="0"/>
              <a:t>. Для зняття болю </a:t>
            </a:r>
            <a:r>
              <a:rPr lang="uk-UA" sz="1200" dirty="0" err="1"/>
              <a:t>внутрішньом'язово</a:t>
            </a:r>
            <a:r>
              <a:rPr lang="uk-UA" sz="1200" dirty="0"/>
              <a:t> 2 </a:t>
            </a:r>
            <a:r>
              <a:rPr lang="uk-UA" sz="1200" dirty="0" err="1"/>
              <a:t>мл</a:t>
            </a:r>
            <a:r>
              <a:rPr lang="uk-UA" sz="1200" dirty="0"/>
              <a:t> 50% розчину анальгіну. </a:t>
            </a:r>
            <a:r>
              <a:rPr lang="uk-UA" sz="1200" dirty="0" err="1"/>
              <a:t>Парентерально</a:t>
            </a:r>
            <a:r>
              <a:rPr lang="uk-UA" sz="1200" dirty="0"/>
              <a:t> гідрокортизон 250 мг, преднізолон 60-120 мг. Підшкірно 1-2 </a:t>
            </a:r>
            <a:r>
              <a:rPr lang="uk-UA" sz="1200" dirty="0" err="1"/>
              <a:t>мл</a:t>
            </a:r>
            <a:r>
              <a:rPr lang="uk-UA" sz="1200" dirty="0"/>
              <a:t> 1% </a:t>
            </a:r>
            <a:r>
              <a:rPr lang="uk-UA" sz="1200" dirty="0" smtClean="0"/>
              <a:t>розчину</a:t>
            </a:r>
            <a:r>
              <a:rPr lang="ru-RU" sz="1200" dirty="0" smtClean="0"/>
              <a:t> </a:t>
            </a:r>
            <a:r>
              <a:rPr lang="uk-UA" sz="1200" dirty="0" err="1" smtClean="0"/>
              <a:t>дімедролу</a:t>
            </a:r>
            <a:r>
              <a:rPr lang="uk-UA" sz="1200" dirty="0" smtClean="0"/>
              <a:t> </a:t>
            </a:r>
            <a:r>
              <a:rPr lang="uk-UA" sz="1200" dirty="0"/>
              <a:t>(або 2,5% розчину </a:t>
            </a:r>
            <a:r>
              <a:rPr lang="uk-UA" sz="1200" dirty="0" err="1"/>
              <a:t>піпольфену</a:t>
            </a:r>
            <a:r>
              <a:rPr lang="uk-UA" sz="1200" dirty="0"/>
              <a:t>), 2 </a:t>
            </a:r>
            <a:r>
              <a:rPr lang="uk-UA" sz="1200" dirty="0" err="1"/>
              <a:t>мл</a:t>
            </a:r>
            <a:r>
              <a:rPr lang="uk-UA" sz="1200" dirty="0"/>
              <a:t> кордіаміну, 1 </a:t>
            </a:r>
            <a:r>
              <a:rPr lang="uk-UA" sz="1200" dirty="0" err="1"/>
              <a:t>мл</a:t>
            </a:r>
            <a:r>
              <a:rPr lang="uk-UA" sz="1200" dirty="0"/>
              <a:t> 20% розчину кофеїну.</a:t>
            </a:r>
            <a:endParaRPr lang="ru-RU" sz="1200" dirty="0"/>
          </a:p>
          <a:p>
            <a:pPr algn="just"/>
            <a:r>
              <a:rPr lang="uk-UA" sz="1200" dirty="0"/>
              <a:t>Всередину вітамінні препарати (по 0,1 г аскорбінової кислоти 0,05 г </a:t>
            </a:r>
            <a:r>
              <a:rPr lang="uk-UA" sz="1200" dirty="0" err="1"/>
              <a:t>нікотиновоїкислоти</a:t>
            </a:r>
            <a:r>
              <a:rPr lang="uk-UA" sz="1200" dirty="0"/>
              <a:t> 3 рази на день). Форсований діурез. При розладі дихання потрібна штучна вентиляція легенів.</a:t>
            </a:r>
            <a:endParaRPr lang="ru-RU" sz="1200" dirty="0"/>
          </a:p>
          <a:p>
            <a:pPr algn="just"/>
            <a:r>
              <a:rPr lang="uk-UA" sz="1200" dirty="0" smtClean="0"/>
              <a:t>До </a:t>
            </a:r>
            <a:r>
              <a:rPr lang="uk-UA" sz="1200" dirty="0"/>
              <a:t>складу отрути </a:t>
            </a:r>
            <a:r>
              <a:rPr lang="uk-UA" sz="1200" dirty="0" err="1" smtClean="0"/>
              <a:t>каракур</a:t>
            </a:r>
            <a:r>
              <a:rPr lang="uk-UA" sz="1200" dirty="0" smtClean="0"/>
              <a:t> та входять</a:t>
            </a:r>
            <a:r>
              <a:rPr lang="uk-UA" sz="1200" dirty="0"/>
              <a:t>: </a:t>
            </a:r>
            <a:r>
              <a:rPr lang="uk-UA" sz="1200" dirty="0" err="1"/>
              <a:t>нейротоксини</a:t>
            </a:r>
            <a:r>
              <a:rPr lang="uk-UA" sz="1200" dirty="0"/>
              <a:t> білкової природи, а також ферменти – </a:t>
            </a:r>
            <a:r>
              <a:rPr lang="uk-UA" sz="1200" dirty="0" err="1"/>
              <a:t>гіалуронідаза</a:t>
            </a:r>
            <a:r>
              <a:rPr lang="uk-UA" sz="1200" dirty="0"/>
              <a:t>, </a:t>
            </a:r>
            <a:r>
              <a:rPr lang="uk-UA" sz="1200" dirty="0" err="1"/>
              <a:t>фосфодіестераза</a:t>
            </a:r>
            <a:r>
              <a:rPr lang="uk-UA" sz="1200" dirty="0"/>
              <a:t>, </a:t>
            </a:r>
            <a:r>
              <a:rPr lang="uk-UA" sz="1200" dirty="0" err="1"/>
              <a:t>холінестераза</a:t>
            </a:r>
            <a:r>
              <a:rPr lang="uk-UA" sz="1200" dirty="0"/>
              <a:t>, </a:t>
            </a:r>
            <a:r>
              <a:rPr lang="uk-UA" sz="1200" dirty="0" err="1"/>
              <a:t>кініназа</a:t>
            </a:r>
            <a:r>
              <a:rPr lang="uk-UA" sz="1200" dirty="0"/>
              <a:t>. Для отрути каракурта характерним є достатньо високий рівень видової чутливості. Зокрема, дуже чутливі до отрути каракурта гризуни, коні, верблюди, велика рогата худоба. Малочутливими є їжаки, собаки, кажани, амфібії, рептилії. Основною діючою речовиною отрути каракурта є </a:t>
            </a:r>
            <a:r>
              <a:rPr lang="uk-UA" sz="1200" dirty="0" err="1"/>
              <a:t>нейротоксин</a:t>
            </a:r>
            <a:r>
              <a:rPr lang="uk-UA" sz="1200" dirty="0"/>
              <a:t> – </a:t>
            </a:r>
            <a:r>
              <a:rPr lang="uk-UA" sz="1200" dirty="0" err="1"/>
              <a:t>латротоксин</a:t>
            </a:r>
            <a:r>
              <a:rPr lang="uk-UA" sz="1200" dirty="0"/>
              <a:t>, білок з М. м. 118 000. </a:t>
            </a:r>
            <a:r>
              <a:rPr lang="uk-UA" sz="1200" dirty="0" err="1"/>
              <a:t>Латротоксин</a:t>
            </a:r>
            <a:r>
              <a:rPr lang="uk-UA" sz="1200" dirty="0"/>
              <a:t> – це </a:t>
            </a:r>
            <a:r>
              <a:rPr lang="uk-UA" sz="1200" dirty="0" err="1"/>
              <a:t>пресинаптичний</a:t>
            </a:r>
            <a:r>
              <a:rPr lang="uk-UA" sz="1200" dirty="0"/>
              <a:t> токсин, оскільки діє на </a:t>
            </a:r>
            <a:r>
              <a:rPr lang="uk-UA" sz="1200" dirty="0" err="1" smtClean="0"/>
              <a:t>пресинаптичне</a:t>
            </a:r>
            <a:r>
              <a:rPr lang="uk-UA" sz="1200" dirty="0" smtClean="0"/>
              <a:t> нервове </a:t>
            </a:r>
            <a:r>
              <a:rPr lang="uk-UA" sz="1200" dirty="0"/>
              <a:t>закінчення, де він зв’язується з білковим рецептором. Найефективніший метод лікування при укусі каракурта – </a:t>
            </a:r>
            <a:r>
              <a:rPr lang="uk-UA" sz="1200" dirty="0" err="1"/>
              <a:t>внутрутрішньом’язове</a:t>
            </a:r>
            <a:r>
              <a:rPr lang="uk-UA" sz="1200" dirty="0"/>
              <a:t> введення 5-10 </a:t>
            </a:r>
            <a:r>
              <a:rPr lang="uk-UA" sz="1200" dirty="0" err="1"/>
              <a:t>мл</a:t>
            </a:r>
            <a:r>
              <a:rPr lang="uk-UA" sz="1200" dirty="0"/>
              <a:t> </a:t>
            </a:r>
            <a:r>
              <a:rPr lang="uk-UA" sz="1200" dirty="0" err="1" smtClean="0"/>
              <a:t>протикаракуртової</a:t>
            </a:r>
            <a:r>
              <a:rPr lang="uk-UA" sz="1200" dirty="0" smtClean="0"/>
              <a:t> сироватки</a:t>
            </a:r>
            <a:r>
              <a:rPr lang="uk-UA" sz="1200" dirty="0"/>
              <a:t>, після чого страждання хворого зменшуються, він одужує через 3-4 доби. Рекомендують також внутрішньовенне введення 2—3% розчину марганцевокислого калію (2-5 см), новокаїну, кальцію хлориду і гідросульфату магнезії.</a:t>
            </a:r>
            <a:endParaRPr lang="ru-RU" sz="1200" dirty="0"/>
          </a:p>
          <a:p>
            <a:pPr algn="just"/>
            <a:r>
              <a:rPr lang="uk-UA" sz="1200" dirty="0"/>
              <a:t>З індивідуальних засобів захисту П.І. </a:t>
            </a:r>
            <a:r>
              <a:rPr lang="uk-UA" sz="1200" dirty="0" err="1"/>
              <a:t>Мариковський</a:t>
            </a:r>
            <a:r>
              <a:rPr lang="uk-UA" sz="1200" dirty="0"/>
              <a:t> запропонував припалювання місця укусу сірником, але не пізніше, ніж через 2—3 </a:t>
            </a:r>
            <a:r>
              <a:rPr lang="uk-UA" sz="1200" dirty="0" err="1"/>
              <a:t>хв</a:t>
            </a:r>
            <a:r>
              <a:rPr lang="uk-UA" sz="1200" dirty="0"/>
              <a:t> після укусу. Від нагрівання отрута, яка не встигла потрапити в кров (</a:t>
            </a:r>
            <a:r>
              <a:rPr lang="uk-UA" sz="1200" dirty="0" err="1"/>
              <a:t>хеліцери</a:t>
            </a:r>
            <a:r>
              <a:rPr lang="uk-UA" sz="1200" dirty="0"/>
              <a:t> павука проникають у шкіру тільки на 0,5 мм) руйнується. Цей метод є незамінним у степу, далеко від медичної допомоги. В польових умовах рекомендується також використовувати </a:t>
            </a:r>
            <a:r>
              <a:rPr lang="uk-UA" sz="1200" dirty="0" err="1" smtClean="0"/>
              <a:t>протимоскітні</a:t>
            </a:r>
            <a:r>
              <a:rPr lang="uk-UA" sz="1200" dirty="0" smtClean="0"/>
              <a:t> сітки</a:t>
            </a:r>
            <a:r>
              <a:rPr lang="uk-UA" sz="1200" dirty="0"/>
              <a:t>.</a:t>
            </a:r>
            <a:endParaRPr lang="ru-RU" sz="1200" dirty="0"/>
          </a:p>
          <a:p>
            <a:pPr algn="just"/>
            <a:r>
              <a:rPr lang="uk-UA" sz="1200" dirty="0"/>
              <a:t>Південноросійський тарантул з класу </a:t>
            </a:r>
            <a:r>
              <a:rPr lang="uk-UA" sz="1200" dirty="0" smtClean="0"/>
              <a:t>павукоподібних містить </a:t>
            </a:r>
            <a:r>
              <a:rPr lang="uk-UA" sz="1200" dirty="0"/>
              <a:t>токсичні поліпептиди та ферменти, </a:t>
            </a:r>
            <a:r>
              <a:rPr lang="uk-UA" sz="1200" dirty="0" smtClean="0"/>
              <a:t>які викликають </a:t>
            </a:r>
            <a:r>
              <a:rPr lang="uk-UA" sz="1200" dirty="0"/>
              <a:t>порушення кальцієвого балансу з розвитком некрозу тканин. </a:t>
            </a:r>
            <a:r>
              <a:rPr lang="uk-UA" sz="1200" dirty="0" err="1"/>
              <a:t>Lycosa</a:t>
            </a:r>
            <a:r>
              <a:rPr lang="uk-UA" sz="1200" dirty="0"/>
              <a:t> </a:t>
            </a:r>
            <a:r>
              <a:rPr lang="uk-UA" sz="1200" dirty="0" err="1"/>
              <a:t>signoriensis</a:t>
            </a:r>
            <a:r>
              <a:rPr lang="uk-UA" sz="1200" dirty="0"/>
              <a:t> (родина </a:t>
            </a:r>
            <a:r>
              <a:rPr lang="uk-UA" sz="1200" dirty="0" err="1"/>
              <a:t>Lycosidae</a:t>
            </a:r>
            <a:r>
              <a:rPr lang="uk-UA" sz="1200" dirty="0"/>
              <a:t> – </a:t>
            </a:r>
            <a:r>
              <a:rPr lang="uk-UA" sz="1200" dirty="0" err="1"/>
              <a:t>павуки-</a:t>
            </a:r>
            <a:r>
              <a:rPr lang="uk-UA" sz="1200" dirty="0"/>
              <a:t> вовки), </a:t>
            </a:r>
            <a:r>
              <a:rPr lang="uk-UA" sz="1200" dirty="0" smtClean="0"/>
              <a:t>поширені у </a:t>
            </a:r>
            <a:r>
              <a:rPr lang="uk-UA" sz="1200" dirty="0"/>
              <a:t>пустельній, степовій та лісостеповій зонах України. Цей павук вкритий волосками і має мінливе (від бурого до майже чорного) забарвлення. До складу отрути тарантула входять токсичні поліпептиди і ферменти, зокрема і </a:t>
            </a:r>
            <a:r>
              <a:rPr lang="uk-UA" sz="1200" dirty="0" err="1"/>
              <a:t>гіалуронідаза</a:t>
            </a:r>
            <a:r>
              <a:rPr lang="uk-UA" sz="1200" dirty="0"/>
              <a:t>, </a:t>
            </a:r>
            <a:r>
              <a:rPr lang="uk-UA" sz="1200" dirty="0" err="1"/>
              <a:t>протеази</a:t>
            </a:r>
            <a:r>
              <a:rPr lang="uk-UA" sz="1200" dirty="0"/>
              <a:t>, естерази </a:t>
            </a:r>
            <a:r>
              <a:rPr lang="uk-UA" sz="1200" dirty="0" err="1"/>
              <a:t>аргінінових</a:t>
            </a:r>
            <a:r>
              <a:rPr lang="uk-UA" sz="1200" dirty="0"/>
              <a:t> </a:t>
            </a:r>
            <a:r>
              <a:rPr lang="uk-UA" sz="1200" dirty="0" err="1"/>
              <a:t>етерів</a:t>
            </a:r>
            <a:r>
              <a:rPr lang="uk-UA" sz="1200" dirty="0"/>
              <a:t>, </a:t>
            </a:r>
            <a:r>
              <a:rPr lang="uk-UA" sz="1200" dirty="0" err="1"/>
              <a:t>кіназа</a:t>
            </a:r>
            <a:r>
              <a:rPr lang="uk-UA" sz="1200" dirty="0"/>
              <a:t>. Крім того, в отруті тарантулів знайдено спермін, </a:t>
            </a:r>
            <a:r>
              <a:rPr lang="uk-UA" sz="1200" dirty="0" err="1"/>
              <a:t>спермідин</a:t>
            </a:r>
            <a:r>
              <a:rPr lang="uk-UA" sz="1200" dirty="0"/>
              <a:t>, </a:t>
            </a:r>
            <a:r>
              <a:rPr lang="uk-UA" sz="1200" dirty="0" err="1"/>
              <a:t>путресцин</a:t>
            </a:r>
            <a:r>
              <a:rPr lang="uk-UA" sz="1200" dirty="0"/>
              <a:t>, </a:t>
            </a:r>
            <a:r>
              <a:rPr lang="uk-UA" sz="1200" dirty="0" err="1"/>
              <a:t>кадаверин</a:t>
            </a:r>
            <a:r>
              <a:rPr lang="uk-UA" sz="1200" dirty="0"/>
              <a:t>. Укус тарантула отруйний і для людини, проте в жодному випадку не такий небезпечний, як каракурта. В момент укусу потерпілий відчуває сильний біль, такий, як при укусі великих ос.</a:t>
            </a:r>
            <a:endParaRPr lang="ru-RU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-419796"/>
            <a:ext cx="9144000" cy="383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660192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72072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олікарська первинна допомога при укусі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павука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Ретельно промити місце укусу водою з милом.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Іммобілізувати уражену частину кінцівки, зафіксувавши її дошкою, гілкою (підв'язавши їх до ноги або руці). Рух тільки прискорить поширення отрути по тілу.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 місце укусу знаходиться на руці або нозі, накласти щільну пов'язку вище місця укусу, щоб запобігти або уповільнити поширення отрути. Потрібно простежити, щоб пов'язка не була настільки тугою, щоб припинити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кровоток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кінцівки.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Додати холодний компрес на місце укусу. Можна використовувати пляшку з холодною водою.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виведення отрути з сечею рекомендується рясне пиття.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2636912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випадку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слабовиражених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симптомів дорослому можна дати аспірин або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ацетамінофен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Не давати аспірин дітям. Дитині краще дати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парацетамол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5038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змій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Визначення, класифікація, токсична дія, хімічна будова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яду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Гемотоксини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гадюк 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гримучників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Натрійдіуретичний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пептид з отрути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Dendroaspis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angusticep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Ерабутоксин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Сарафотоксин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(хімічна будова, токсичність, лікування).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Перша допомога при укусах змій.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9350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Профілактика укусів змій та застосування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змій.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50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72072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евідкладна допомога від отрути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тарантула.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Видавлювання з ранки перших крапель крові і відсмоктування отрути ротом.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протикаракуртової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сироватки від 500 до 2000 ДЦЛ підшкірно 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підлопаточну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область (при важкій інтоксикації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внутрішньовенно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повільно).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Циркулярна інфільтраційна блокада 0,5% розчином новокаїну на 10- 15 см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проксимальніше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місця укусу, промивання ранки 1% розчином калію перманганату. Місцево холод.</a:t>
            </a: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Іммобілізація ураженої частини тіла.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Внутрішньовенно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10% розчину кальцію хлориду або кальцію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глюконату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При вираженому зниженні АТ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внутрішньовеннокрапельно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вводять 1-2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0,2% розчин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норадреналіну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100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5% розчину глюкози. Підшкірно 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1% розчину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дімедролу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Для зняття болю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внутрішньом'язово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50% розчину анальгіну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492896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Звичайний хрестовик з класу </a:t>
            </a:r>
            <a:r>
              <a:rPr lang="uk-UA" dirty="0" smtClean="0"/>
              <a:t>павукоподібних містить </a:t>
            </a:r>
            <a:r>
              <a:rPr lang="uk-UA" dirty="0"/>
              <a:t>термолабільний </a:t>
            </a:r>
            <a:r>
              <a:rPr lang="uk-UA" dirty="0" err="1"/>
              <a:t>гемолізин</a:t>
            </a:r>
            <a:r>
              <a:rPr lang="uk-UA" dirty="0"/>
              <a:t> та термостабільний </a:t>
            </a:r>
            <a:r>
              <a:rPr lang="uk-UA" dirty="0" err="1"/>
              <a:t>нейротоксичний</a:t>
            </a:r>
            <a:r>
              <a:rPr lang="uk-UA" dirty="0"/>
              <a:t> компонент.</a:t>
            </a:r>
            <a:endParaRPr lang="ru-RU" dirty="0"/>
          </a:p>
          <a:p>
            <a:pPr algn="just"/>
            <a:r>
              <a:rPr lang="uk-UA" dirty="0"/>
              <a:t>Отрута </a:t>
            </a:r>
            <a:r>
              <a:rPr lang="uk-UA" dirty="0" err="1"/>
              <a:t>Аргіопа</a:t>
            </a:r>
            <a:r>
              <a:rPr lang="uk-UA" dirty="0"/>
              <a:t> з сімейства </a:t>
            </a:r>
            <a:r>
              <a:rPr lang="uk-UA" dirty="0" err="1"/>
              <a:t>павуків-кругопрядів</a:t>
            </a:r>
            <a:r>
              <a:rPr lang="uk-UA" dirty="0"/>
              <a:t> має високомолекулярний компонент з </a:t>
            </a:r>
            <a:r>
              <a:rPr lang="uk-UA" dirty="0" err="1"/>
              <a:t>пресинаптичною</a:t>
            </a:r>
            <a:r>
              <a:rPr lang="uk-UA" dirty="0"/>
              <a:t> дією. Низькомолекулярний </a:t>
            </a:r>
            <a:r>
              <a:rPr lang="uk-UA" dirty="0" err="1" smtClean="0"/>
              <a:t>компонент–аргіопін</a:t>
            </a:r>
            <a:r>
              <a:rPr lang="uk-UA" dirty="0" smtClean="0"/>
              <a:t> </a:t>
            </a:r>
            <a:r>
              <a:rPr lang="uk-UA" dirty="0"/>
              <a:t>блокує </a:t>
            </a:r>
            <a:r>
              <a:rPr lang="uk-UA" dirty="0" err="1"/>
              <a:t>постсинаптичний</a:t>
            </a:r>
            <a:r>
              <a:rPr lang="uk-UA" dirty="0"/>
              <a:t> ефект.</a:t>
            </a:r>
            <a:endParaRPr lang="ru-RU" dirty="0"/>
          </a:p>
          <a:p>
            <a:pPr algn="just"/>
            <a:r>
              <a:rPr lang="uk-UA" dirty="0" err="1"/>
              <a:t>Ерезус</a:t>
            </a:r>
            <a:r>
              <a:rPr lang="uk-UA" dirty="0"/>
              <a:t> із загону павуків містить отруту з </a:t>
            </a:r>
            <a:r>
              <a:rPr lang="uk-UA" dirty="0" err="1"/>
              <a:t>синаптичною</a:t>
            </a:r>
            <a:r>
              <a:rPr lang="uk-UA" dirty="0"/>
              <a:t> дією, але склад отрути ще не вивчений.</a:t>
            </a:r>
            <a:endParaRPr lang="ru-RU" dirty="0"/>
          </a:p>
          <a:p>
            <a:pPr algn="just"/>
            <a:r>
              <a:rPr lang="uk-UA" dirty="0"/>
              <a:t>Погребний павук має </a:t>
            </a:r>
            <a:r>
              <a:rPr lang="uk-UA" dirty="0" err="1"/>
              <a:t>нейротоксин</a:t>
            </a:r>
            <a:r>
              <a:rPr lang="uk-UA" dirty="0"/>
              <a:t> з М1- 5300, який збуджує </a:t>
            </a:r>
            <a:r>
              <a:rPr lang="uk-UA" dirty="0" smtClean="0"/>
              <a:t>нервові та </a:t>
            </a:r>
            <a:r>
              <a:rPr lang="uk-UA" dirty="0"/>
              <a:t>м’язові мембрани.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803275" algn="l"/>
              </a:tabLst>
            </a:pP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uk-UA" sz="14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евідкладнадопомога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від отрути скорпіонів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32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Видавлювання з ранки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першихкрапель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кровіі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відсмоктування отрути ротом (у надає допомогу не повинно бути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свіжихпошкоджень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порожнині рота).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32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противоскорпионовой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сироватки (при її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відсутності-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протикаракуртової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або сироватки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антикобра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500 ДЦЛ підшкірно, 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подлопаточную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область.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32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1196752"/>
            <a:ext cx="9144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0725" algn="l"/>
              </a:tabLst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Циркулярна інфільтраційна блокада 0,5% розчином новокаїну на 10- 15 см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проксимальніше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місця укусу.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1772816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13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Промивання ранки 1% розчином калію перманганату. Місцево холод.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1363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Іммобілізація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ураженоїкінцівки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Рясне пиття.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41363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Внутрішньовенно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10% розчину кальцію хлориду або кальцію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глюконату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90-120 мг преднізолону, підшкірно 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1% розчину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дімедролу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0,1% розчину атропіну сульфату. Для зняття болю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внутрішньом'язово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50% розчину анальгіну, підшкірно 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1% розчин а промедолу.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40877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652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комах.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Мурашки, які мають жало, належать до родин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Myrmеcidae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Ponendae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Відносно сильнодіючу отруту продукують мурашки видів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Solenopsis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Pogonomyrmex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Myrmecia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1" dirty="0">
                <a:latin typeface="Arial" pitchFamily="34" charset="0"/>
                <a:cs typeface="Arial" pitchFamily="34" charset="0"/>
              </a:rPr>
              <a:t>Перша допомога і профілактика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 Специфічних заходів боротьби з отруєннями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кантаридином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і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педерином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немає, і лікування носить симптоматичний характер.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1400" dirty="0">
                <a:latin typeface="Arial" pitchFamily="34" charset="0"/>
                <a:cs typeface="Arial" pitchFamily="34" charset="0"/>
              </a:rPr>
              <a:t>При великих ураженнях шкіри пухирі слід розкрити і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продезинфікувати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1400" dirty="0">
                <a:latin typeface="Arial" pitchFamily="34" charset="0"/>
                <a:cs typeface="Arial" pitchFamily="34" charset="0"/>
              </a:rPr>
              <a:t>Колорадський жук з сімейства листоїдів містить білок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бета-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лептинотарзин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 Близький йому вид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Leptinotarga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haldemani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містить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бета-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лептинотоксин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, який посилює вхід Са</a:t>
            </a:r>
            <a:r>
              <a:rPr lang="uk-UA" sz="1400" baseline="30000" dirty="0">
                <a:latin typeface="Arial" pitchFamily="34" charset="0"/>
                <a:cs typeface="Arial" pitchFamily="34" charset="0"/>
              </a:rPr>
              <a:t>2+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в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синаптосоми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мозку щурів, а також здатен звільняти медіатори із </a:t>
            </a:r>
            <a:r>
              <a:rPr lang="uk-UA" sz="1400" dirty="0" err="1" smtClean="0">
                <a:latin typeface="Arial" pitchFamily="34" charset="0"/>
                <a:cs typeface="Arial" pitchFamily="34" charset="0"/>
              </a:rPr>
              <a:t>попередньонавантажених</a:t>
            </a:r>
            <a:r>
              <a:rPr lang="uk-UA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err="1" smtClean="0">
                <a:latin typeface="Arial" pitchFamily="34" charset="0"/>
                <a:cs typeface="Arial" pitchFamily="34" charset="0"/>
              </a:rPr>
              <a:t>синаптосом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35038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трути лускокрилих або метелики (</a:t>
            </a:r>
            <a:r>
              <a:rPr kumimoji="0" lang="uk-UA" sz="1400" b="1" i="0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Lepidoptera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50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гусениць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хвидів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метелика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Lepidoptera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клітини епітелію мають порожнисті волоски, які заповнені токсичним секретом. При контакті волоски проникають в шкіру, обломлюються і секрет виливається на шкіру. Уражується обличчя, шию, руки, очі, шлунково-кишковий тракт та дихальні шляхи з наступним розвитком дерматитів, кон’юнктивітів. Є інформація, що у дітей отруєння може мати важкий перебіг: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папульозний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дерматит, підвищення температури, діарея, тахікардія. Отруєння може мати професійний характер у садівників.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4079831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метеликів золотогузки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Euproctis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chrisorrhoea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є абдомінальні горбики, де містяться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версонівські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залози, які виділяють їдкий секрет. В його склад входять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гістамін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також білки з протеолітичною,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естеролітичною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фосфоліпазною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дією. Вказаний секрет має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кінінлібераторну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дію, що обумовлює розвиток шкірних реакцій.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-484969"/>
            <a:ext cx="9144000" cy="379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710976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684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трути птахів (</a:t>
            </a:r>
            <a:r>
              <a:rPr kumimoji="0" lang="uk-UA" sz="1400" b="1" i="1" u="none" strike="noStrike" cap="none" normalizeH="0" baseline="0" dirty="0" err="1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Aves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>
                <a:tab pos="11684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Батрахотоксин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органічна речовина, сильний отрута небілкової природи з групи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стероїднихалкалоїдів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Міститься 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шкірнихзалозах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деяких видів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жаб-древолазів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 роду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листолазів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Phyllobates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порівняно недавно речовини з групи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батрахотоксинів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були виявлені у птахів Нової Гвінеї з роду дроздових мухоловок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Pitohui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і у синьоголової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іфрити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Ifrita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kowaldi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які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отримують цю отруту при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поїданніжуків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Choresine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pulchra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у самих птахів до цієї отрути виробився імунітет.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5536" y="188605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42088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indent="9525" algn="just" fontAlgn="base">
              <a:spcBef>
                <a:spcPct val="0"/>
              </a:spcBef>
              <a:spcAft>
                <a:spcPct val="0"/>
              </a:spcAft>
              <a:tabLst>
                <a:tab pos="1117600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амфібій.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складу отрути хвостатої земноводної плямистої саламандри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Salamandra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входять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стероїдніалкалоїди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самандарин</a:t>
            </a:r>
            <a:r>
              <a:rPr lang="uk-UA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самандарон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циклонеосаламандарон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ін., а також серотонін, гемолітичні білки.</a:t>
            </a:r>
            <a:r>
              <a:rPr lang="uk-UA" dirty="0"/>
              <a:t> 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Отрута саламандри здатна всмоктуватися через неушкоджені слизові покриви. Вона має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нейротоксичну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, серцево-судинну, бактерицидну та фунгіцидну дію</a:t>
            </a:r>
            <a:r>
              <a:rPr lang="uk-UA" sz="1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uk-UA" sz="1400" dirty="0"/>
              <a:t> Летальні дози (в мг/кг) </a:t>
            </a:r>
            <a:r>
              <a:rPr lang="uk-UA" sz="1400" dirty="0" err="1"/>
              <a:t>самандарина</a:t>
            </a:r>
            <a:r>
              <a:rPr lang="uk-UA" sz="1400" dirty="0"/>
              <a:t> при підшкірному введенні становлять для жаби 19, миші – 3.4, кролика – 1. Отруєння отрутою саламандр викликає розвиток характерних симптомів: занепокоєння, появи </a:t>
            </a:r>
            <a:r>
              <a:rPr lang="uk-UA" sz="1400" dirty="0" err="1"/>
              <a:t>епілептиформних</a:t>
            </a:r>
            <a:r>
              <a:rPr lang="uk-UA" sz="1400" dirty="0"/>
              <a:t> </a:t>
            </a:r>
            <a:r>
              <a:rPr lang="uk-UA" sz="1400" dirty="0" smtClean="0"/>
              <a:t>судом.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457200" marR="0" lvl="1" indent="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1760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54967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uk-UA" sz="1400" b="1" dirty="0">
                <a:latin typeface="Arial" pitchFamily="34" charset="0"/>
                <a:cs typeface="Arial" pitchFamily="34" charset="0"/>
              </a:rPr>
              <a:t>Отрути земноводних.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r>
              <a:rPr lang="uk-UA" sz="1400" dirty="0" smtClean="0">
                <a:latin typeface="Arial" pitchFamily="34" charset="0"/>
                <a:cs typeface="Arial" pitchFamily="34" charset="0"/>
              </a:rPr>
              <a:t>Жаби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Bufo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належать до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безхвостихземноводних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 Найпоширенішою є звичайна, або сіра, жаба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Bufo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bufo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. В отруті жаб наявний ряд (близько 100) сполук, найефективнішими серед них є </a:t>
            </a:r>
            <a:r>
              <a:rPr lang="uk-UA" sz="1400" dirty="0" err="1">
                <a:latin typeface="Arial" pitchFamily="34" charset="0"/>
                <a:cs typeface="Arial" pitchFamily="34" charset="0"/>
              </a:rPr>
              <a:t>буфотенін</a:t>
            </a:r>
            <a:r>
              <a:rPr lang="uk-UA" sz="1400" dirty="0"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51723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Отрута жаб має широкий спектр дії – розлад кровообігу та дихання, судоми, параліч кінцівок (миші, щури, кролі), порушення серцево-судинної системи (собаки), параліч кінцівок (земноводні).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8884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Токсичність сильно залежить від </a:t>
            </a:r>
            <a:r>
              <a:rPr lang="uk-UA" dirty="0" err="1"/>
              <a:t>рН</a:t>
            </a:r>
            <a:r>
              <a:rPr lang="uk-UA" dirty="0"/>
              <a:t> середовища: в лужному </a:t>
            </a:r>
            <a:r>
              <a:rPr lang="uk-UA" dirty="0" smtClean="0"/>
              <a:t>середовищі втрачає токсичні властивості</a:t>
            </a:r>
            <a:r>
              <a:rPr lang="uk-UA" dirty="0"/>
              <a:t>.</a:t>
            </a:r>
            <a:endParaRPr lang="ru-RU" dirty="0"/>
          </a:p>
          <a:p>
            <a:pPr algn="just"/>
            <a:r>
              <a:rPr lang="uk-UA" dirty="0"/>
              <a:t>Перші симптоми отруєння з'являються в інтервалі від кількох хвилин до 3 </a:t>
            </a:r>
            <a:r>
              <a:rPr lang="uk-UA" dirty="0" err="1"/>
              <a:t>год</a:t>
            </a:r>
            <a:r>
              <a:rPr lang="uk-UA" dirty="0"/>
              <a:t> після прийому фугу в їжу. У гострих випадках смерть може наступити протягом першої години, але зазвичай між 4 і 6 ч. Спочатку отруєний відчуває дивне поколювання і оніміння мови і губ, яке може поширюватися і на тіло. Потім хворі починають скаржитися на головний біль, </a:t>
            </a:r>
            <a:r>
              <a:rPr lang="uk-UA" dirty="0" err="1"/>
              <a:t>біль</a:t>
            </a:r>
            <a:r>
              <a:rPr lang="uk-UA" dirty="0"/>
              <a:t> в </a:t>
            </a:r>
            <a:r>
              <a:rPr lang="uk-UA" dirty="0" smtClean="0"/>
              <a:t>животі і </a:t>
            </a:r>
            <a:r>
              <a:rPr lang="uk-UA" dirty="0"/>
              <a:t>руках. Хода стає хиткою, з'являється блювота, причому при її відсутності прогноз несприятливий. Незабаром після блювоти розвивається атаксія, хворий прагне лягти. Спостерігаються ступор, афазія. Дихання утруднене, артеріальний тиск зазвичай знижений.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826675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Із шкіри </a:t>
            </a:r>
            <a:r>
              <a:rPr lang="uk-UA" dirty="0" err="1"/>
              <a:t>кузовка</a:t>
            </a:r>
            <a:r>
              <a:rPr lang="uk-UA" dirty="0"/>
              <a:t> </a:t>
            </a:r>
            <a:r>
              <a:rPr lang="uk-UA" dirty="0" err="1"/>
              <a:t>Ostracion</a:t>
            </a:r>
            <a:r>
              <a:rPr lang="uk-UA" dirty="0"/>
              <a:t> </a:t>
            </a:r>
            <a:r>
              <a:rPr lang="uk-UA" dirty="0" err="1"/>
              <a:t>meleagris</a:t>
            </a:r>
            <a:r>
              <a:rPr lang="uk-UA" dirty="0"/>
              <a:t> (</a:t>
            </a:r>
            <a:r>
              <a:rPr lang="uk-UA" dirty="0" err="1"/>
              <a:t>Ostraciontidae</a:t>
            </a:r>
            <a:r>
              <a:rPr lang="uk-UA" dirty="0"/>
              <a:t>) виділений </a:t>
            </a:r>
            <a:r>
              <a:rPr lang="uk-UA" dirty="0" err="1"/>
              <a:t>пахутоксин</a:t>
            </a:r>
            <a:r>
              <a:rPr lang="uk-UA" dirty="0"/>
              <a:t> (від паху – місцева назва риби на </a:t>
            </a:r>
            <a:r>
              <a:rPr lang="uk-UA" dirty="0" err="1"/>
              <a:t>Гаваях</a:t>
            </a:r>
            <a:r>
              <a:rPr lang="uk-UA" dirty="0"/>
              <a:t>), або </a:t>
            </a:r>
            <a:r>
              <a:rPr lang="uk-UA" dirty="0" err="1"/>
              <a:t>острацітоксін</a:t>
            </a:r>
            <a:r>
              <a:rPr lang="uk-UA" dirty="0"/>
              <a:t>. </a:t>
            </a:r>
            <a:r>
              <a:rPr lang="uk-UA" dirty="0" err="1"/>
              <a:t>Пахутоксин</a:t>
            </a:r>
            <a:r>
              <a:rPr lang="uk-UA" dirty="0"/>
              <a:t> має сильну гемолітичну та </a:t>
            </a:r>
            <a:r>
              <a:rPr lang="uk-UA" dirty="0" err="1"/>
              <a:t>іхтіотоксичну</a:t>
            </a:r>
            <a:r>
              <a:rPr lang="uk-UA" dirty="0"/>
              <a:t> дію. У риб, </a:t>
            </a:r>
            <a:r>
              <a:rPr lang="uk-UA" dirty="0" err="1"/>
              <a:t>ураженихцим</a:t>
            </a:r>
            <a:r>
              <a:rPr lang="uk-UA" dirty="0"/>
              <a:t> токсином, порушується зяброве дихання, координація рухів. Крім того, </a:t>
            </a:r>
            <a:r>
              <a:rPr lang="uk-UA" dirty="0" err="1"/>
              <a:t>пахутоксин</a:t>
            </a:r>
            <a:r>
              <a:rPr lang="uk-UA" dirty="0"/>
              <a:t> викликає зниження чутливості щупалець анемон і медуз, а також гальмує </a:t>
            </a:r>
            <a:r>
              <a:rPr lang="uk-UA" dirty="0" err="1"/>
              <a:t>фертилизацию</a:t>
            </a:r>
            <a:r>
              <a:rPr lang="uk-UA" dirty="0"/>
              <a:t> яєць морського їжака. Останнім часом створено синтетичний </a:t>
            </a:r>
            <a:r>
              <a:rPr lang="uk-UA" dirty="0" err="1"/>
              <a:t>пахутоксин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595427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684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трути риб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Pisces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Тетродотоксин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сильна небілкова отрута природного походження,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нейропаралітичної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дії. Велика кількість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тетродотоксину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міститься в рибах із загону чотирьох зубоподібні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Tetraodontiformes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uk-UA" b="1" dirty="0"/>
              <a:t>Класифікація, токсична дія, хімічна будова отрути</a:t>
            </a:r>
            <a:endParaRPr lang="ru-RU" b="1" dirty="0"/>
          </a:p>
          <a:p>
            <a:pPr algn="just"/>
            <a:r>
              <a:rPr lang="uk-UA" dirty="0"/>
              <a:t>Зміїні отрути – складний комплекс біологічно активних сполук: ферментів (головним чином </a:t>
            </a:r>
            <a:r>
              <a:rPr lang="uk-UA" dirty="0" err="1"/>
              <a:t>гідролаз</a:t>
            </a:r>
            <a:r>
              <a:rPr lang="uk-UA" dirty="0"/>
              <a:t>), </a:t>
            </a:r>
            <a:r>
              <a:rPr lang="uk-UA" dirty="0" smtClean="0"/>
              <a:t>токсичних поліпептидів</a:t>
            </a:r>
            <a:r>
              <a:rPr lang="uk-UA" dirty="0"/>
              <a:t>, ряду білків зі специфічними біологічними властивостями (фактор росту нервів – ФРН, </a:t>
            </a:r>
            <a:r>
              <a:rPr lang="uk-UA" dirty="0" err="1"/>
              <a:t>антикомплементарні</a:t>
            </a:r>
            <a:r>
              <a:rPr lang="uk-UA" dirty="0"/>
              <a:t> фактори), а також неорганічних компонентів. Багато ферментів є загальними для </a:t>
            </a:r>
            <a:r>
              <a:rPr lang="uk-UA" dirty="0" err="1"/>
              <a:t>отрут</a:t>
            </a:r>
            <a:r>
              <a:rPr lang="uk-UA" dirty="0"/>
              <a:t> змій різних сімейств, наприклад </a:t>
            </a:r>
            <a:r>
              <a:rPr lang="uk-UA" dirty="0" err="1"/>
              <a:t>фосфоліпаза</a:t>
            </a:r>
            <a:r>
              <a:rPr lang="uk-UA" dirty="0"/>
              <a:t> А2, </a:t>
            </a:r>
            <a:r>
              <a:rPr lang="uk-UA" dirty="0" err="1"/>
              <a:t>гіалуронідаза</a:t>
            </a:r>
            <a:r>
              <a:rPr lang="uk-UA" dirty="0"/>
              <a:t>, </a:t>
            </a:r>
            <a:r>
              <a:rPr lang="uk-UA" dirty="0" err="1"/>
              <a:t>оксидаза</a:t>
            </a:r>
            <a:r>
              <a:rPr lang="uk-UA" dirty="0"/>
              <a:t> L-амінокислот, </a:t>
            </a:r>
            <a:r>
              <a:rPr lang="uk-UA" dirty="0" err="1"/>
              <a:t>фосфодіестераза</a:t>
            </a:r>
            <a:r>
              <a:rPr lang="uk-UA" dirty="0"/>
              <a:t>, 5'- </a:t>
            </a:r>
            <a:r>
              <a:rPr lang="uk-UA" dirty="0" err="1"/>
              <a:t>нуклеотидаза</a:t>
            </a:r>
            <a:r>
              <a:rPr lang="uk-UA" dirty="0"/>
              <a:t> та інші, що відображає тісний філогенетичний зв'язок отруйних залоз з екзокринними залозами травного тракту.</a:t>
            </a:r>
            <a:endParaRPr lang="ru-RU" dirty="0"/>
          </a:p>
          <a:p>
            <a:pPr algn="just"/>
            <a:r>
              <a:rPr lang="uk-UA" dirty="0"/>
              <a:t>Отруйні змії належать до 4-х сімейств: вужоподібні, аспідові, </a:t>
            </a:r>
            <a:r>
              <a:rPr lang="uk-UA" dirty="0" err="1"/>
              <a:t>гадюкові</a:t>
            </a:r>
            <a:r>
              <a:rPr lang="uk-UA" dirty="0"/>
              <a:t>, </a:t>
            </a:r>
            <a:r>
              <a:rPr lang="uk-UA" dirty="0" err="1"/>
              <a:t>ямкоголові</a:t>
            </a:r>
            <a:r>
              <a:rPr lang="uk-UA" dirty="0"/>
              <a:t>. В процесі еволюції у них </a:t>
            </a:r>
            <a:r>
              <a:rPr lang="uk-UA" dirty="0" err="1"/>
              <a:t>зформувався</a:t>
            </a:r>
            <a:r>
              <a:rPr lang="uk-UA" dirty="0"/>
              <a:t> отруйний апарат для </a:t>
            </a:r>
            <a:r>
              <a:rPr lang="uk-UA" dirty="0" err="1"/>
              <a:t>паралізування</a:t>
            </a:r>
            <a:r>
              <a:rPr lang="uk-UA" dirty="0"/>
              <a:t> жертви.</a:t>
            </a:r>
            <a:endParaRPr lang="ru-RU" dirty="0"/>
          </a:p>
          <a:p>
            <a:pPr algn="just"/>
            <a:r>
              <a:rPr lang="uk-UA" dirty="0"/>
              <a:t>Токсичні поліпептиди (</a:t>
            </a:r>
            <a:r>
              <a:rPr lang="uk-UA" dirty="0" err="1"/>
              <a:t>нейротоксини</a:t>
            </a:r>
            <a:r>
              <a:rPr lang="uk-UA" dirty="0"/>
              <a:t>) порушують нервово-м’язову передачу з наступним паралічем скелетної та дихальної мускулатури і смертю.</a:t>
            </a:r>
            <a:endParaRPr lang="ru-RU" dirty="0"/>
          </a:p>
          <a:p>
            <a:pPr algn="just"/>
            <a:r>
              <a:rPr lang="uk-UA" dirty="0" err="1"/>
              <a:t>Ацетилхолинестераза</a:t>
            </a:r>
            <a:r>
              <a:rPr lang="uk-UA" dirty="0"/>
              <a:t>, руйнуючи ацетилхолін, посилює розвиток паралічів. Протеолітичні ферменти з </a:t>
            </a:r>
            <a:r>
              <a:rPr lang="uk-UA" dirty="0" err="1"/>
              <a:t>трипсино-</a:t>
            </a:r>
            <a:r>
              <a:rPr lang="uk-UA" dirty="0"/>
              <a:t>, </a:t>
            </a:r>
            <a:r>
              <a:rPr lang="uk-UA" dirty="0" err="1"/>
              <a:t>тромбіно-</a:t>
            </a:r>
            <a:r>
              <a:rPr lang="uk-UA" dirty="0"/>
              <a:t> та </a:t>
            </a:r>
            <a:r>
              <a:rPr lang="uk-UA" dirty="0" err="1"/>
              <a:t>калікреїноподібною</a:t>
            </a:r>
            <a:r>
              <a:rPr lang="uk-UA" dirty="0"/>
              <a:t> дією викликають важку </a:t>
            </a:r>
            <a:r>
              <a:rPr lang="uk-UA" dirty="0" err="1"/>
              <a:t>коагулопатію</a:t>
            </a:r>
            <a:r>
              <a:rPr lang="uk-UA" dirty="0"/>
              <a:t>. Під дією вказаних </a:t>
            </a:r>
            <a:r>
              <a:rPr lang="uk-UA" dirty="0" err="1"/>
              <a:t>отрут</a:t>
            </a:r>
            <a:r>
              <a:rPr lang="uk-UA" dirty="0"/>
              <a:t> відбувається вивільнення </a:t>
            </a:r>
            <a:r>
              <a:rPr lang="uk-UA" dirty="0" err="1"/>
              <a:t>гістаміну</a:t>
            </a:r>
            <a:r>
              <a:rPr lang="uk-UA" dirty="0"/>
              <a:t>, </a:t>
            </a:r>
            <a:r>
              <a:rPr lang="uk-UA" dirty="0" err="1"/>
              <a:t>брадикініну</a:t>
            </a:r>
            <a:r>
              <a:rPr lang="uk-UA" dirty="0"/>
              <a:t> та </a:t>
            </a:r>
            <a:r>
              <a:rPr lang="uk-UA" dirty="0" err="1"/>
              <a:t>ендорфіну</a:t>
            </a:r>
            <a:r>
              <a:rPr lang="uk-UA" dirty="0"/>
              <a:t>, що викликає падіння АД, збільшення </a:t>
            </a:r>
            <a:r>
              <a:rPr lang="uk-UA" dirty="0" smtClean="0"/>
              <a:t>судинної проникності</a:t>
            </a:r>
            <a:r>
              <a:rPr lang="uk-UA" dirty="0"/>
              <a:t>, порушення трофіки тканин та </a:t>
            </a:r>
            <a:r>
              <a:rPr lang="uk-UA" dirty="0" err="1"/>
              <a:t>мікроциркуляції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84666"/>
            <a:ext cx="9144000" cy="6637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660192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67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характером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токсичноїдії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отрути змій поділяють на 2 групи.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геморагічної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дії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гадюкові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гримучі змії). Вони діють на кров, руйнуючи еритроцити, порушуючи цілісність кровоносних капілярів. При цьому відбувається утворення у судинах тромбів, а потім кров на тривалий час втрачає здатність згортатися, утворюються великі крововиливи та набряки.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 нейротропної дії (кобра). Діють в першу чергу на ЦНС, викликаючи ослаблення і смерть від паралічу дихального центру. Вони також надають гемолітичну дію на кров, але в меншій мірі, ніж отрути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гадюкових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гримучих змій.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Водночас існують і відмінності, що характеризують отруту змій тієї чи іншої систематичної групи. Так до складу отрути кобр і морських змій входять токсичні поліпептиди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нейротоксини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що порушують передачу збудження в нервово-м'язових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синапсах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тим самим викликають млявий</a:t>
            </a:r>
            <a:r>
              <a:rPr kumimoji="0" lang="uk-U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параліч скелетної й дихальної мускулатури. Смерть отруєних тварин і людини настає, як правило, від зупинки дихання. У цих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присутній також фермент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ацетилхолінестераза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що руйнує ацетилхолін і посилює розвиток паралічу.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Навпаки, в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отрутах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гадюкових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ямкоголових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змій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ацетилхолінестераза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відсутня, але зате широко представлені протеолітичні ферменти з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трипсино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тромбіно-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калікреіноподібною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дією. В результаті отруєння цими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отрутами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розвиваються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геморагічні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набряки, зумовлені як підвищенням судинної проникності, так і порушеннями в системі згортання крові. Однією з важких форм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коагулопатій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є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дисеміноване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внутрішньосудинне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згортання крові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ДВС-синдром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Токсичність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змій змінюється в широких межах у різних видів, а також всередині виду в залежності від місця проживання, статі, віку і пори року. ЛД50 найбільш сильних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нативних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(мг/кг, миші): 0,01 [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внутрішньовенно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(в/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)] – морська змія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Enhydrina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schistosa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0,04 [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внутрішньом'язово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(в/м)] – тигрова змія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Notechis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scutatus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0,08-0,09 (в/м) –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гремучник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Crotalus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dirissus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terrificus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гадюка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Vipera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russeli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крайт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Bungarus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caeruleus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0,1-0,2 [в/м,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внутрішньоочеревинно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(в/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)] – морські змії роду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Hydrophis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земляні гадюки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Atractaspis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); 0,2-0,7 (в/м) – кобри, гримучі змії.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2963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структурою молекули токсинів поділяються на «короткі» (60-62 амінокислотних залишки, 4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дисульфідні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зв'язки; мол. м. ~7000) і довгі (71-74 амінокислотних залишки, 5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дисульфідних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зв'язків; мол. м. -8000), що відрізняються за характером блокування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холінорецепторів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іншими властивостями. Як правило, короткі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нейротоксини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швидше зв'язуються з рецепторами скелетних м'язів, проте довгі більш міцно зв'язуються. Характерна також видова чутливість до дії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постсинаптичних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нейротоксинів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67744" y="1412776"/>
          <a:ext cx="4140835" cy="2947035"/>
        </p:xfrm>
        <a:graphic>
          <a:graphicData uri="http://schemas.openxmlformats.org/drawingml/2006/table">
            <a:tbl>
              <a:tblPr/>
              <a:tblGrid>
                <a:gridCol w="3245485"/>
                <a:gridCol w="895350"/>
              </a:tblGrid>
              <a:tr h="403860">
                <a:tc>
                  <a:txBody>
                    <a:bodyPr/>
                    <a:lstStyle/>
                    <a:p>
                      <a:pPr marL="1329690" marR="1304290" algn="ctr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Токсин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550"/>
                        </a:lnSpc>
                        <a:spcAft>
                          <a:spcPts val="0"/>
                        </a:spcAft>
                      </a:pPr>
                      <a:r>
                        <a:rPr lang="uk-UA" sz="1450" b="1">
                          <a:latin typeface="Times New Roman"/>
                          <a:ea typeface="Times New Roman"/>
                          <a:cs typeface="Times New Roman"/>
                        </a:rPr>
                        <a:t>DL</a:t>
                      </a:r>
                      <a:r>
                        <a:rPr lang="uk-UA" sz="1450" b="1" baseline="-25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uk-UA" sz="1450" b="1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450" b="1">
                          <a:latin typeface="Times New Roman"/>
                          <a:ea typeface="Times New Roman"/>
                          <a:cs typeface="Times New Roman"/>
                        </a:rPr>
                        <a:t>мкг/кг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74930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Тайпоксин</a:t>
                      </a:r>
                      <a:r>
                        <a:rPr lang="uk-UA" sz="145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Oxyuranus</a:t>
                      </a:r>
                      <a:r>
                        <a:rPr lang="uk-UA" sz="1450" i="1" spc="10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scutellatus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7493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Нотексин</a:t>
                      </a:r>
                      <a:r>
                        <a:rPr lang="uk-UA" sz="1450" spc="1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(Notechis</a:t>
                      </a:r>
                      <a:r>
                        <a:rPr lang="uk-UA" sz="1450" i="1" spc="5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scutatus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74930">
                        <a:lnSpc>
                          <a:spcPts val="148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β-Бунгаротоксин</a:t>
                      </a:r>
                      <a:r>
                        <a:rPr lang="uk-UA" sz="1450" spc="16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(Bungarus</a:t>
                      </a:r>
                      <a:r>
                        <a:rPr lang="uk-UA" sz="1450" i="1" spc="9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multicinctus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8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Кобротоксин</a:t>
                      </a:r>
                      <a:r>
                        <a:rPr lang="uk-UA" sz="1450" spc="-3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(Naja</a:t>
                      </a:r>
                      <a:r>
                        <a:rPr lang="uk-UA" sz="1450" i="1" spc="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n.</a:t>
                      </a:r>
                      <a:r>
                        <a:rPr lang="uk-UA" sz="1450" i="1" spc="1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atra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Нейротоксин</a:t>
                      </a:r>
                      <a:r>
                        <a:rPr lang="uk-UA" sz="1450" spc="1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uk-UA" sz="1450" spc="5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(Naja</a:t>
                      </a:r>
                      <a:r>
                        <a:rPr lang="uk-UA" sz="1450" i="1" spc="4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oxiana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7493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Кротоксин</a:t>
                      </a:r>
                      <a:r>
                        <a:rPr lang="uk-UA" sz="1450" spc="1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Crotalus</a:t>
                      </a:r>
                      <a:r>
                        <a:rPr lang="uk-UA" sz="1450" i="1" spc="5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durissus</a:t>
                      </a:r>
                      <a:r>
                        <a:rPr lang="uk-UA" sz="1450" i="1" spc="6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terrificus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α-Бунгаротоксин</a:t>
                      </a:r>
                      <a:r>
                        <a:rPr lang="uk-UA" sz="1450" spc="4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(Bungarus</a:t>
                      </a:r>
                      <a:r>
                        <a:rPr lang="uk-UA" sz="1450" i="1" spc="1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multicinctus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74930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uk-UA" sz="1450" spc="-5">
                          <a:latin typeface="Times New Roman"/>
                          <a:ea typeface="Times New Roman"/>
                          <a:cs typeface="Times New Roman"/>
                        </a:rPr>
                        <a:t>Цитотоксин</a:t>
                      </a:r>
                      <a:r>
                        <a:rPr lang="uk-UA" sz="1450" spc="-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 spc="-5">
                          <a:latin typeface="Times New Roman"/>
                          <a:ea typeface="Times New Roman"/>
                          <a:cs typeface="Times New Roman"/>
                        </a:rPr>
                        <a:t>(Naja</a:t>
                      </a:r>
                      <a:r>
                        <a:rPr lang="uk-UA" sz="1450" i="1" spc="-12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 spc="-5">
                          <a:latin typeface="Times New Roman"/>
                          <a:ea typeface="Times New Roman"/>
                          <a:cs typeface="Times New Roman"/>
                        </a:rPr>
                        <a:t>oxiana</a:t>
                      </a:r>
                      <a:r>
                        <a:rPr lang="uk-UA" sz="1450" spc="-5">
                          <a:latin typeface="Times New Roman"/>
                          <a:ea typeface="Times New Roman"/>
                          <a:cs typeface="Times New Roman"/>
                        </a:rPr>
                        <a:t>))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Кардіотоксин</a:t>
                      </a:r>
                      <a:r>
                        <a:rPr lang="uk-UA" sz="1450" spc="6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(Naja</a:t>
                      </a:r>
                      <a:r>
                        <a:rPr lang="uk-UA" sz="1450" i="1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n.</a:t>
                      </a:r>
                      <a:r>
                        <a:rPr lang="uk-UA" sz="1450" i="1" spc="7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50" i="1">
                          <a:latin typeface="Times New Roman"/>
                          <a:ea typeface="Times New Roman"/>
                          <a:cs typeface="Times New Roman"/>
                        </a:rPr>
                        <a:t>atra</a:t>
                      </a:r>
                      <a:r>
                        <a:rPr lang="uk-UA" sz="145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uk-UA" sz="1450" dirty="0">
                          <a:latin typeface="Times New Roman"/>
                          <a:ea typeface="Times New Roman"/>
                          <a:cs typeface="Times New Roman"/>
                        </a:rPr>
                        <a:t>1480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Токсичність деяких поліпептидів із отрути змій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 err="1"/>
              <a:t>Пресинаптичні</a:t>
            </a:r>
            <a:r>
              <a:rPr lang="uk-UA" sz="1200" dirty="0"/>
              <a:t> </a:t>
            </a:r>
            <a:r>
              <a:rPr lang="uk-UA" sz="1200" dirty="0" err="1"/>
              <a:t>нейротоксини</a:t>
            </a:r>
            <a:r>
              <a:rPr lang="uk-UA" sz="1200" dirty="0"/>
              <a:t> менш однорідні за будовою, відрізняються меншою вибірковістю дії. Ряд </a:t>
            </a:r>
            <a:r>
              <a:rPr lang="uk-UA" sz="1200" dirty="0" err="1"/>
              <a:t>пресинаптичних</a:t>
            </a:r>
            <a:r>
              <a:rPr lang="uk-UA" sz="1200" dirty="0"/>
              <a:t> токсинів (</a:t>
            </a:r>
            <a:r>
              <a:rPr lang="uk-UA" sz="1200" dirty="0" err="1"/>
              <a:t>тайпоксин</a:t>
            </a:r>
            <a:r>
              <a:rPr lang="uk-UA" sz="1200" dirty="0"/>
              <a:t>, </a:t>
            </a:r>
            <a:r>
              <a:rPr lang="uk-UA" sz="1200" dirty="0" err="1"/>
              <a:t>нотексин</a:t>
            </a:r>
            <a:r>
              <a:rPr lang="uk-UA" sz="1200" dirty="0"/>
              <a:t>, </a:t>
            </a:r>
            <a:r>
              <a:rPr lang="uk-UA" sz="1200" dirty="0" err="1"/>
              <a:t>бунгаротоксин</a:t>
            </a:r>
            <a:r>
              <a:rPr lang="uk-UA" sz="1200" dirty="0"/>
              <a:t>) мають </a:t>
            </a:r>
            <a:r>
              <a:rPr lang="uk-UA" sz="1200" dirty="0" err="1"/>
              <a:t>фосфоліпазну</a:t>
            </a:r>
            <a:r>
              <a:rPr lang="uk-UA" sz="1200" dirty="0"/>
              <a:t> активність </a:t>
            </a:r>
            <a:r>
              <a:rPr lang="uk-UA" sz="1200" dirty="0" smtClean="0"/>
              <a:t>і</a:t>
            </a:r>
            <a:r>
              <a:rPr lang="ru-RU" sz="1200" dirty="0" smtClean="0"/>
              <a:t> </a:t>
            </a:r>
            <a:r>
              <a:rPr lang="uk-UA" sz="1200" dirty="0" smtClean="0"/>
              <a:t>викликають характерну зміну </a:t>
            </a:r>
            <a:r>
              <a:rPr lang="uk-UA" sz="1200" dirty="0"/>
              <a:t>у вивільненні медіаторів проведення нервового імпульсу (ослаблення секреції, посилення і, нарешті, повне її пригнічення </a:t>
            </a:r>
            <a:r>
              <a:rPr lang="uk-UA" sz="1200" dirty="0" smtClean="0"/>
              <a:t>в результаті пошкодження </a:t>
            </a:r>
            <a:r>
              <a:rPr lang="uk-UA" sz="1200" dirty="0"/>
              <a:t>везикул).</a:t>
            </a:r>
            <a:endParaRPr lang="ru-RU" sz="1200" dirty="0"/>
          </a:p>
          <a:p>
            <a:pPr algn="just"/>
            <a:r>
              <a:rPr lang="uk-UA" sz="1200" dirty="0"/>
              <a:t>У </a:t>
            </a:r>
            <a:r>
              <a:rPr lang="uk-UA" sz="1200" dirty="0" err="1"/>
              <a:t>отрут</a:t>
            </a:r>
            <a:r>
              <a:rPr lang="uk-UA" sz="1200" dirty="0"/>
              <a:t> багатьох кобр і </a:t>
            </a:r>
            <a:r>
              <a:rPr lang="uk-UA" sz="1200" dirty="0" err="1"/>
              <a:t>бунгарусів</a:t>
            </a:r>
            <a:r>
              <a:rPr lang="uk-UA" sz="1200" dirty="0"/>
              <a:t> знайдені також </a:t>
            </a:r>
            <a:r>
              <a:rPr lang="uk-UA" sz="1200" dirty="0" err="1"/>
              <a:t>мембраноактивні</a:t>
            </a:r>
            <a:r>
              <a:rPr lang="uk-UA" sz="1200" dirty="0"/>
              <a:t> поліпептиди, що володіють широким спектром активності: гемолітичної, </a:t>
            </a:r>
            <a:r>
              <a:rPr lang="uk-UA" sz="1200" dirty="0" err="1"/>
              <a:t>кардіотоксичної</a:t>
            </a:r>
            <a:r>
              <a:rPr lang="uk-UA" sz="1200" dirty="0"/>
              <a:t> і цитотоксичної. В основі їх дії лежить здатність модифікувати </a:t>
            </a:r>
            <a:r>
              <a:rPr lang="uk-UA" sz="1200" dirty="0" smtClean="0"/>
              <a:t>поверхневі клітинні </a:t>
            </a:r>
            <a:r>
              <a:rPr lang="uk-UA" sz="1200" dirty="0"/>
              <a:t>мембрани (при цьому збудливі мембрани </a:t>
            </a:r>
            <a:r>
              <a:rPr lang="uk-UA" sz="1200" dirty="0" err="1"/>
              <a:t>деполяризуються</a:t>
            </a:r>
            <a:r>
              <a:rPr lang="uk-UA" sz="1200" dirty="0"/>
              <a:t>).</a:t>
            </a:r>
            <a:endParaRPr lang="ru-RU" sz="1200" dirty="0"/>
          </a:p>
          <a:p>
            <a:pPr algn="just"/>
            <a:r>
              <a:rPr lang="uk-UA" sz="1200" dirty="0"/>
              <a:t>Важливу роль у забезпеченні токсичної дії отрути аспідів відіграють </a:t>
            </a:r>
            <a:r>
              <a:rPr lang="uk-UA" sz="1200" dirty="0" err="1"/>
              <a:t>ферменти-гіалуронідаза</a:t>
            </a:r>
            <a:r>
              <a:rPr lang="uk-UA" sz="1200" dirty="0"/>
              <a:t>, </a:t>
            </a:r>
            <a:r>
              <a:rPr lang="uk-UA" sz="1200" dirty="0" err="1"/>
              <a:t>ацетилхолінестераза</a:t>
            </a:r>
            <a:r>
              <a:rPr lang="uk-UA" sz="1200" dirty="0"/>
              <a:t> і </a:t>
            </a:r>
            <a:r>
              <a:rPr lang="uk-UA" sz="1200" dirty="0" err="1"/>
              <a:t>фосфоліпаза</a:t>
            </a:r>
            <a:r>
              <a:rPr lang="uk-UA" sz="1200" dirty="0"/>
              <a:t>, а також фактори, що впливають на згортання крові. Так, отрути </a:t>
            </a:r>
            <a:r>
              <a:rPr lang="uk-UA" sz="1200" dirty="0" err="1"/>
              <a:t>тигровоїзмії</a:t>
            </a:r>
            <a:r>
              <a:rPr lang="uk-UA" sz="1200" dirty="0"/>
              <a:t>, </a:t>
            </a:r>
            <a:r>
              <a:rPr lang="uk-UA" sz="1200" dirty="0" err="1"/>
              <a:t>тайпана</a:t>
            </a:r>
            <a:r>
              <a:rPr lang="uk-UA" sz="1200" dirty="0"/>
              <a:t> (</a:t>
            </a:r>
            <a:r>
              <a:rPr lang="uk-UA" sz="1200" dirty="0" err="1"/>
              <a:t>Oxyuranus</a:t>
            </a:r>
            <a:r>
              <a:rPr lang="uk-UA" sz="1200" dirty="0"/>
              <a:t> </a:t>
            </a:r>
            <a:r>
              <a:rPr lang="uk-UA" sz="1200" dirty="0" err="1"/>
              <a:t>scutellatus</a:t>
            </a:r>
            <a:r>
              <a:rPr lang="uk-UA" sz="1200" dirty="0"/>
              <a:t>), коричневої змії (</a:t>
            </a:r>
            <a:r>
              <a:rPr lang="uk-UA" sz="1200" dirty="0" err="1"/>
              <a:t>Pseudonaja</a:t>
            </a:r>
            <a:r>
              <a:rPr lang="uk-UA" sz="1200" dirty="0"/>
              <a:t> </a:t>
            </a:r>
            <a:r>
              <a:rPr lang="uk-UA" sz="1200" dirty="0" err="1"/>
              <a:t>textilis</a:t>
            </a:r>
            <a:r>
              <a:rPr lang="uk-UA" sz="1200" dirty="0"/>
              <a:t>) мають сильну </a:t>
            </a:r>
            <a:r>
              <a:rPr lang="uk-UA" sz="1200" dirty="0" err="1"/>
              <a:t>коагулюючу</a:t>
            </a:r>
            <a:r>
              <a:rPr lang="uk-UA" sz="1200" dirty="0"/>
              <a:t> дію, а отрута кобри уповільнює згортання крові.</a:t>
            </a:r>
            <a:endParaRPr lang="ru-RU" sz="1200" dirty="0"/>
          </a:p>
          <a:p>
            <a:pPr algn="just"/>
            <a:r>
              <a:rPr lang="uk-UA" sz="1200" dirty="0" err="1"/>
              <a:t>Нейротоксини</a:t>
            </a:r>
            <a:r>
              <a:rPr lang="uk-UA" sz="1200" dirty="0"/>
              <a:t> отрути гадюк </a:t>
            </a:r>
            <a:r>
              <a:rPr lang="uk-UA" sz="1200" dirty="0" err="1"/>
              <a:t>одно-</a:t>
            </a:r>
            <a:r>
              <a:rPr lang="uk-UA" sz="1200" dirty="0"/>
              <a:t> або двокомпонентні. Напр., </a:t>
            </a:r>
            <a:r>
              <a:rPr lang="uk-UA" sz="1200" dirty="0" err="1"/>
              <a:t>каудоксин</a:t>
            </a:r>
            <a:r>
              <a:rPr lang="uk-UA" sz="1200" dirty="0"/>
              <a:t> з отрути африканської гадюки </a:t>
            </a:r>
            <a:r>
              <a:rPr lang="uk-UA" sz="1200" dirty="0" err="1"/>
              <a:t>Bitis</a:t>
            </a:r>
            <a:r>
              <a:rPr lang="uk-UA" sz="1200" dirty="0"/>
              <a:t> </a:t>
            </a:r>
            <a:r>
              <a:rPr lang="uk-UA" sz="1200" dirty="0" err="1"/>
              <a:t>caudalis</a:t>
            </a:r>
            <a:r>
              <a:rPr lang="uk-UA" sz="1200" dirty="0"/>
              <a:t> являє собою поліпептид з мол. м. 13 332. Це </a:t>
            </a:r>
            <a:r>
              <a:rPr lang="uk-UA" sz="1200" dirty="0" err="1"/>
              <a:t>пресинаптичний</a:t>
            </a:r>
            <a:r>
              <a:rPr lang="uk-UA" sz="1200" dirty="0"/>
              <a:t> токсин, що блокує вивільнення ацетилхоліну з рухових нервових закінчень (ЛД50 0,18 мг/кг, миші, в/м). Виділений з отрути </a:t>
            </a:r>
            <a:r>
              <a:rPr lang="uk-UA" sz="1200" dirty="0" err="1"/>
              <a:t>носатоїгадюки</a:t>
            </a:r>
            <a:r>
              <a:rPr lang="uk-UA" sz="1200" dirty="0"/>
              <a:t> (</a:t>
            </a:r>
            <a:r>
              <a:rPr lang="uk-UA" sz="1200" dirty="0" err="1"/>
              <a:t>Vipera</a:t>
            </a:r>
            <a:r>
              <a:rPr lang="uk-UA" sz="1200" dirty="0"/>
              <a:t> </a:t>
            </a:r>
            <a:r>
              <a:rPr lang="uk-UA" sz="1200" dirty="0" err="1"/>
              <a:t>ammodytes</a:t>
            </a:r>
            <a:r>
              <a:rPr lang="uk-UA" sz="1200" dirty="0"/>
              <a:t>) </a:t>
            </a:r>
            <a:r>
              <a:rPr lang="uk-UA" sz="1200" dirty="0" err="1"/>
              <a:t>віпоксин</a:t>
            </a:r>
            <a:r>
              <a:rPr lang="uk-UA" sz="1200" dirty="0"/>
              <a:t> (ЛД50 0,4 мг/кг, миші, в/м) складається з двох компонентів: нетоксичного кислого білка і лужної фосфоліпази А2. З отрути Палестинської гадюки (V. </a:t>
            </a:r>
            <a:r>
              <a:rPr lang="uk-UA" sz="1200" dirty="0" err="1"/>
              <a:t>palaestinae</a:t>
            </a:r>
            <a:r>
              <a:rPr lang="uk-UA" sz="1200" dirty="0"/>
              <a:t>) також виділений двокомпонентний токсин, що містить білок з </a:t>
            </a:r>
            <a:r>
              <a:rPr lang="uk-UA" sz="1200" dirty="0" err="1"/>
              <a:t>фосфоліпазною</a:t>
            </a:r>
            <a:r>
              <a:rPr lang="uk-UA" sz="1200" dirty="0"/>
              <a:t> активністю і поліпептид (мол. м. 12 тис.), що викликає </a:t>
            </a:r>
            <a:r>
              <a:rPr lang="uk-UA" sz="1200" dirty="0" err="1" smtClean="0"/>
              <a:t>гемодинамічний</a:t>
            </a:r>
            <a:r>
              <a:rPr lang="uk-UA" sz="1200" dirty="0" smtClean="0"/>
              <a:t> </a:t>
            </a:r>
            <a:r>
              <a:rPr lang="uk-UA" sz="1200" dirty="0"/>
              <a:t>розлад.</a:t>
            </a:r>
            <a:endParaRPr lang="ru-RU" sz="1200" dirty="0"/>
          </a:p>
          <a:p>
            <a:pPr algn="just"/>
            <a:r>
              <a:rPr lang="uk-UA" sz="1200" dirty="0" err="1"/>
              <a:t>Нейротоксини</a:t>
            </a:r>
            <a:r>
              <a:rPr lang="uk-UA" sz="1200" dirty="0"/>
              <a:t> отрути гримучих змій мають зазвичай </a:t>
            </a:r>
            <a:r>
              <a:rPr lang="uk-UA" sz="1200" dirty="0" err="1"/>
              <a:t>субодиничну</a:t>
            </a:r>
            <a:r>
              <a:rPr lang="uk-UA" sz="1200" dirty="0"/>
              <a:t> природу. Найбільш вивчено </a:t>
            </a:r>
            <a:r>
              <a:rPr lang="uk-UA" sz="1200" dirty="0" err="1"/>
              <a:t>крототоксин</a:t>
            </a:r>
            <a:r>
              <a:rPr lang="uk-UA" sz="1200" dirty="0"/>
              <a:t> (ЛД50 0,09 мг/кг, миші, в/м) з отрути змії </a:t>
            </a:r>
            <a:r>
              <a:rPr lang="uk-UA" sz="1200" dirty="0" err="1"/>
              <a:t>Crotalus</a:t>
            </a:r>
            <a:r>
              <a:rPr lang="uk-UA" sz="1200" dirty="0"/>
              <a:t> d. </a:t>
            </a:r>
            <a:r>
              <a:rPr lang="uk-UA" sz="1200" dirty="0" err="1"/>
              <a:t>terrificus</a:t>
            </a:r>
            <a:r>
              <a:rPr lang="uk-UA" sz="1200" dirty="0"/>
              <a:t> – комплекс лужної фосфатази (ЛД50 0,54 мг/кг, миші, в/м; мол. м. 14 350) з кислим білком </a:t>
            </a:r>
            <a:r>
              <a:rPr lang="uk-UA" sz="1200" dirty="0" err="1"/>
              <a:t>кротопатином</a:t>
            </a:r>
            <a:r>
              <a:rPr lang="uk-UA" sz="1200" dirty="0"/>
              <a:t>, який не володіє ні помітною токсичністю, ні ферментативною активністю. Вважають, що </a:t>
            </a:r>
            <a:r>
              <a:rPr lang="uk-UA" sz="1200" dirty="0" err="1"/>
              <a:t>кротопатин</a:t>
            </a:r>
            <a:r>
              <a:rPr lang="uk-UA" sz="1200" dirty="0"/>
              <a:t> запобігає неспецифічній сорбції фосфоліпази, що сприяє її зв'язуванню з рецепторними </a:t>
            </a:r>
            <a:r>
              <a:rPr lang="uk-UA" sz="1200" dirty="0" err="1"/>
              <a:t>пресинаптичними</a:t>
            </a:r>
            <a:r>
              <a:rPr lang="uk-UA" sz="1200" dirty="0"/>
              <a:t> ділянками. Крім </a:t>
            </a:r>
            <a:r>
              <a:rPr lang="uk-UA" sz="1200" dirty="0" err="1"/>
              <a:t>крототоксину</a:t>
            </a:r>
            <a:r>
              <a:rPr lang="uk-UA" sz="1200" dirty="0"/>
              <a:t> в отруті містяться ще два токсичних поліпептиди – </a:t>
            </a:r>
            <a:r>
              <a:rPr lang="uk-UA" sz="1200" dirty="0" err="1"/>
              <a:t>гіроксин</a:t>
            </a:r>
            <a:r>
              <a:rPr lang="uk-UA" sz="1200" dirty="0"/>
              <a:t> (мол. м. 33 тис.) і </a:t>
            </a:r>
            <a:r>
              <a:rPr lang="uk-UA" sz="1200" dirty="0" err="1"/>
              <a:t>кротамін</a:t>
            </a:r>
            <a:r>
              <a:rPr lang="uk-UA" sz="1200" dirty="0"/>
              <a:t> (мол. м. 4880). Перший викликає ураження вестибулярного апарату, другий-судоми, обумовлені стійкою деполяризацією м'язових мембран (</a:t>
            </a:r>
            <a:r>
              <a:rPr lang="uk-UA" sz="1200" dirty="0" err="1"/>
              <a:t>кротамін</a:t>
            </a:r>
            <a:r>
              <a:rPr lang="uk-UA" sz="1200" dirty="0"/>
              <a:t> – єдиний токсин з </a:t>
            </a:r>
            <a:r>
              <a:rPr lang="uk-UA" sz="1200" dirty="0" err="1"/>
              <a:t>отрут</a:t>
            </a:r>
            <a:r>
              <a:rPr lang="uk-UA" sz="1200" dirty="0"/>
              <a:t> змій, що діє на Na- канали </a:t>
            </a:r>
            <a:r>
              <a:rPr lang="uk-UA" sz="1200" dirty="0" err="1"/>
              <a:t>електрозбудливих</a:t>
            </a:r>
            <a:r>
              <a:rPr lang="uk-UA" sz="1200" dirty="0"/>
              <a:t> мембран).</a:t>
            </a:r>
            <a:endParaRPr lang="ru-RU" sz="1200" dirty="0"/>
          </a:p>
          <a:p>
            <a:pPr algn="just"/>
            <a:r>
              <a:rPr lang="uk-UA" sz="1200" dirty="0"/>
              <a:t>Аналогічні </a:t>
            </a:r>
            <a:r>
              <a:rPr lang="uk-UA" sz="1200" dirty="0" err="1"/>
              <a:t>крототоксину</a:t>
            </a:r>
            <a:r>
              <a:rPr lang="uk-UA" sz="1200" dirty="0"/>
              <a:t> компоненти містить </a:t>
            </a:r>
            <a:r>
              <a:rPr lang="uk-UA" sz="1200" dirty="0" err="1"/>
              <a:t>мойяветоксин</a:t>
            </a:r>
            <a:r>
              <a:rPr lang="uk-UA" sz="1200" dirty="0"/>
              <a:t> (з отрути гримучої змії </a:t>
            </a:r>
            <a:r>
              <a:rPr lang="uk-UA" sz="1200" dirty="0" err="1"/>
              <a:t>Crotalus</a:t>
            </a:r>
            <a:r>
              <a:rPr lang="uk-UA" sz="1200" dirty="0"/>
              <a:t> </a:t>
            </a:r>
            <a:r>
              <a:rPr lang="uk-UA" sz="1200" dirty="0" err="1"/>
              <a:t>scutulatus</a:t>
            </a:r>
            <a:r>
              <a:rPr lang="uk-UA" sz="1200" dirty="0"/>
              <a:t>). Як і у випадку </a:t>
            </a:r>
            <a:r>
              <a:rPr lang="uk-UA" sz="1200" dirty="0" err="1"/>
              <a:t>крототоксину</a:t>
            </a:r>
            <a:r>
              <a:rPr lang="uk-UA" sz="1200" dirty="0"/>
              <a:t>, </a:t>
            </a:r>
            <a:r>
              <a:rPr lang="uk-UA" sz="1200" dirty="0" err="1"/>
              <a:t>субодиниці</a:t>
            </a:r>
            <a:r>
              <a:rPr lang="uk-UA" sz="1200" dirty="0"/>
              <a:t> </a:t>
            </a:r>
            <a:r>
              <a:rPr lang="uk-UA" sz="1200" dirty="0" err="1"/>
              <a:t>мойяветоксину</a:t>
            </a:r>
            <a:r>
              <a:rPr lang="uk-UA" sz="1200" dirty="0"/>
              <a:t> рекомбінують зі збереженням вихідної активності та токсичності.</a:t>
            </a:r>
            <a:endParaRPr lang="ru-RU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66485"/>
            <a:ext cx="9144000" cy="334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08" tIns="660192" rIns="292008" bIns="6094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indent="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4725" algn="l"/>
              </a:tabLst>
            </a:pP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Гемотоксини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гадюк і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гримучників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Гемотоксини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гадюк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гримучників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представлені двома групами: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сериновими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протеазами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металопротеазами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Перші – термолабільні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ендопептидази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за характером дії близькі до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тромбіноподібних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ферментів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кініногеназ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Другі – термолабільні білки, що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каталізують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гідроліз казеїну, гемоглобіну, інсуліну. Активність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металлопротеазпромотують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двозаряднііони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(напр., Са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2+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74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747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складу отрути гадюки звичайної входять ферменти, зокрема 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протеази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фосфодіестераза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5′-нуклеотидаза,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фосфоліпаза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А2,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гіалуронідаза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кініногеназа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До 75% протеолітичної активності отрути становлять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металопротеїнази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25% –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сериновіпротеїнази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95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85838" algn="l"/>
              </a:tabLst>
            </a:pP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Натрійдіуретичий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пептид з отрути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Dendroaspis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angusticep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 отрути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Dendroaspis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angusticep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виділено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натрійуретичний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пептид (DNP,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Dendroaspis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natriuretic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peptid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що складається з 38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амінокислотнихзалишків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що має значну схожість первинної структури з відомими NP (рис. 34).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5838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EVKYDPCFGHKIDRINHVSNLGCPSLRDPRNAPSTSA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6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58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Первинна структура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натрійдіуретичного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пептиду з отрути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Dendroaspis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angusticep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14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1760" y="1268760"/>
            <a:ext cx="4369142" cy="430276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593467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Рис</a:t>
            </a:r>
            <a:r>
              <a:rPr lang="uk-UA" dirty="0" smtClean="0"/>
              <a:t>. </a:t>
            </a:r>
            <a:r>
              <a:rPr lang="uk-UA" dirty="0"/>
              <a:t>Структура токсину FS2 з типовою для </a:t>
            </a:r>
            <a:r>
              <a:rPr lang="uk-UA" dirty="0" err="1"/>
              <a:t>трипетльових</a:t>
            </a:r>
            <a:r>
              <a:rPr lang="uk-UA" dirty="0"/>
              <a:t> токсинів топографією </a:t>
            </a:r>
            <a:r>
              <a:rPr lang="uk-UA" dirty="0" err="1"/>
              <a:t>дисульфіднихзв'язків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image14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792163"/>
            <a:ext cx="5359400" cy="35909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16025" y="552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5038" algn="l"/>
              </a:tabLst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r>
              <a:rPr kumimoji="0" lang="uk-UA" sz="1400" b="1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рабутоксин та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аземіопсин.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86916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Рис</a:t>
            </a:r>
            <a:r>
              <a:rPr lang="uk-UA" dirty="0" smtClean="0"/>
              <a:t>. </a:t>
            </a:r>
            <a:r>
              <a:rPr lang="uk-UA" dirty="0"/>
              <a:t>Структура </a:t>
            </a:r>
            <a:r>
              <a:rPr lang="uk-UA" dirty="0" err="1"/>
              <a:t>ерабутоксину</a:t>
            </a:r>
            <a:r>
              <a:rPr lang="uk-UA" dirty="0"/>
              <a:t> із отрути морської змії </a:t>
            </a:r>
            <a:r>
              <a:rPr lang="uk-UA" dirty="0" err="1"/>
              <a:t>Laticauda</a:t>
            </a:r>
            <a:r>
              <a:rPr lang="uk-UA" dirty="0"/>
              <a:t> </a:t>
            </a:r>
            <a:r>
              <a:rPr lang="uk-UA" dirty="0" err="1"/>
              <a:t>semifasciata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4384</Words>
  <Application>Microsoft Office PowerPoint</Application>
  <PresentationFormat>Экран (4:3)</PresentationFormat>
  <Paragraphs>176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Бумажная</vt:lpstr>
      <vt:lpstr>Лекція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</dc:title>
  <dc:creator>Руслан Аминов</dc:creator>
  <cp:lastModifiedBy>Руслан Аминов</cp:lastModifiedBy>
  <cp:revision>24</cp:revision>
  <dcterms:created xsi:type="dcterms:W3CDTF">2024-05-01T06:41:33Z</dcterms:created>
  <dcterms:modified xsi:type="dcterms:W3CDTF">2024-05-01T08:16:45Z</dcterms:modified>
</cp:coreProperties>
</file>