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38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46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47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05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9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95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7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9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1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017D-0FEF-4C8E-AF0D-394C27C39053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30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A017D-0FEF-4C8E-AF0D-394C27C39053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6ED62-C4CA-4F3F-9F58-0CD69E1EC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55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dnote.com/" TargetMode="External"/><Relationship Id="rId2" Type="http://schemas.openxmlformats.org/officeDocument/2006/relationships/hyperlink" Target="http://www.mendele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t-review.ru/guides/Mendeley_guide.pdf" TargetMode="External"/><Relationship Id="rId4" Type="http://schemas.openxmlformats.org/officeDocument/2006/relationships/hyperlink" Target="https://www.zotero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16bitfamily.com/csl/dstu-gost-8302-2015.cs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sevier.com/journals/international-journal-for-parasitology/0020-7519/guide-for-authors" TargetMode="External"/><Relationship Id="rId2" Type="http://schemas.openxmlformats.org/officeDocument/2006/relationships/hyperlink" Target="http://open.mendeley.com/use-citation-style/international-journal-for-parasitolog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 err="1" smtClean="0"/>
              <a:t>Бібліографічні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менеджери</a:t>
            </a:r>
            <a:endParaRPr lang="ru-RU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36" y="2780928"/>
            <a:ext cx="3179314" cy="151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4" descr="http://lib.zsmu.edu.ua/upload/intext/endnot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http://lib.zsmu.edu.ua/upload/intext/endnote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37" y="4297420"/>
            <a:ext cx="3179314" cy="152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76" y="4376826"/>
            <a:ext cx="3066934" cy="144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717" y="3003617"/>
            <a:ext cx="3339852" cy="107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620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56" y="11663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таке</a:t>
            </a:r>
            <a:r>
              <a:rPr lang="ru-RU" b="1" dirty="0"/>
              <a:t> </a:t>
            </a:r>
            <a:r>
              <a:rPr lang="ru-RU" b="1" dirty="0" err="1"/>
              <a:t>бібліографічний</a:t>
            </a:r>
            <a:r>
              <a:rPr lang="ru-RU" b="1" dirty="0"/>
              <a:t> менеджер</a:t>
            </a:r>
            <a:r>
              <a:rPr lang="ru-RU" b="1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184576"/>
          </a:xfrm>
        </p:spPr>
        <p:txBody>
          <a:bodyPr>
            <a:noAutofit/>
          </a:bodyPr>
          <a:lstStyle/>
          <a:p>
            <a:r>
              <a:rPr lang="ru-RU" sz="2200" dirty="0" err="1"/>
              <a:t>Ц</a:t>
            </a:r>
            <a:r>
              <a:rPr lang="ru-RU" sz="2200" dirty="0" err="1" smtClean="0"/>
              <a:t>е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програма</a:t>
            </a:r>
            <a:r>
              <a:rPr lang="ru-RU" sz="2200" dirty="0" smtClean="0"/>
              <a:t>, </a:t>
            </a:r>
            <a:r>
              <a:rPr lang="ru-RU" sz="2200" dirty="0" err="1" smtClean="0"/>
              <a:t>розроблена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зберігання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бібліографічних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даних</a:t>
            </a:r>
            <a:r>
              <a:rPr lang="ru-RU" sz="2200" dirty="0" smtClean="0"/>
              <a:t>, </a:t>
            </a:r>
            <a:r>
              <a:rPr lang="ru-RU" sz="2200" dirty="0" err="1" smtClean="0"/>
              <a:t>повнотекстових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публікацій</a:t>
            </a:r>
            <a:r>
              <a:rPr lang="ru-RU" sz="2200" dirty="0" smtClean="0"/>
              <a:t>, </a:t>
            </a:r>
            <a:r>
              <a:rPr lang="ru-RU" sz="2200" dirty="0" err="1" smtClean="0"/>
              <a:t>оформлення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посилань</a:t>
            </a:r>
            <a:r>
              <a:rPr lang="ru-RU" sz="2200" dirty="0" smtClean="0"/>
              <a:t> та </a:t>
            </a:r>
            <a:r>
              <a:rPr lang="ru-RU" sz="2200" dirty="0" err="1" smtClean="0"/>
              <a:t>списків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літератури</a:t>
            </a:r>
            <a:r>
              <a:rPr lang="ru-RU" sz="2200" dirty="0" smtClean="0"/>
              <a:t> </a:t>
            </a:r>
          </a:p>
          <a:p>
            <a:pPr marL="0" indent="0">
              <a:buNone/>
            </a:pPr>
            <a:r>
              <a:rPr lang="ru-RU" sz="2200" b="1" i="1" dirty="0" err="1" smtClean="0"/>
              <a:t>Можливост</a:t>
            </a:r>
            <a:r>
              <a:rPr lang="uk-UA" sz="2200" b="1" i="1" dirty="0" smtClean="0"/>
              <a:t>і:</a:t>
            </a:r>
          </a:p>
          <a:p>
            <a:r>
              <a:rPr lang="ru-RU" sz="2200" dirty="0" err="1" smtClean="0"/>
              <a:t>Сортування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зібраних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посилань</a:t>
            </a:r>
            <a:r>
              <a:rPr lang="ru-RU" sz="2200" dirty="0" smtClean="0"/>
              <a:t> </a:t>
            </a:r>
            <a:r>
              <a:rPr lang="ru-RU" sz="2200" dirty="0"/>
              <a:t>за </a:t>
            </a:r>
            <a:r>
              <a:rPr lang="ru-RU" sz="2200" dirty="0" err="1"/>
              <a:t>різними</a:t>
            </a:r>
            <a:r>
              <a:rPr lang="ru-RU" sz="2200" dirty="0"/>
              <a:t> </a:t>
            </a:r>
            <a:r>
              <a:rPr lang="ru-RU" sz="2200" dirty="0" err="1"/>
              <a:t>критеріями</a:t>
            </a:r>
            <a:r>
              <a:rPr lang="ru-RU" sz="2200" dirty="0"/>
              <a:t>  - автор, дата </a:t>
            </a:r>
            <a:r>
              <a:rPr lang="ru-RU" sz="2200" dirty="0" err="1"/>
              <a:t>публікації</a:t>
            </a:r>
            <a:r>
              <a:rPr lang="ru-RU" sz="2200" dirty="0"/>
              <a:t>, </a:t>
            </a:r>
            <a:r>
              <a:rPr lang="ru-RU" sz="2200" dirty="0" err="1"/>
              <a:t>ключові</a:t>
            </a:r>
            <a:r>
              <a:rPr lang="ru-RU" sz="2200" dirty="0"/>
              <a:t> слова </a:t>
            </a:r>
            <a:r>
              <a:rPr lang="ru-RU" sz="2200" dirty="0" smtClean="0"/>
              <a:t>та </a:t>
            </a:r>
            <a:r>
              <a:rPr lang="ru-RU" sz="2200" dirty="0" err="1" smtClean="0"/>
              <a:t>ін</a:t>
            </a:r>
            <a:r>
              <a:rPr lang="ru-RU" sz="2200" dirty="0" smtClean="0"/>
              <a:t>.</a:t>
            </a:r>
          </a:p>
          <a:p>
            <a:r>
              <a:rPr lang="ru-RU" sz="2200" dirty="0" err="1" smtClean="0"/>
              <a:t>Створення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бібліографії</a:t>
            </a:r>
            <a:r>
              <a:rPr lang="ru-RU" sz="2200" dirty="0" smtClean="0"/>
              <a:t> за </a:t>
            </a:r>
            <a:r>
              <a:rPr lang="ru-RU" sz="2200" dirty="0" err="1" smtClean="0"/>
              <a:t>різними</a:t>
            </a:r>
            <a:r>
              <a:rPr lang="ru-RU" sz="2200" dirty="0" smtClean="0"/>
              <a:t> стилями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</a:t>
            </a:r>
            <a:r>
              <a:rPr lang="ru-RU" sz="2200" dirty="0" err="1" smtClean="0"/>
              <a:t>бібліографічними</a:t>
            </a:r>
            <a:r>
              <a:rPr lang="ru-RU" sz="2200" dirty="0" smtClean="0"/>
              <a:t> стандартами.</a:t>
            </a:r>
            <a:r>
              <a:rPr lang="ru-RU" sz="2200" dirty="0"/>
              <a:t> </a:t>
            </a:r>
            <a:endParaRPr lang="en-GB" sz="2200" dirty="0" smtClean="0"/>
          </a:p>
          <a:p>
            <a:pPr marL="0" indent="0">
              <a:buNone/>
            </a:pPr>
            <a:r>
              <a:rPr lang="ru-RU" sz="2200" b="1" i="1" dirty="0" err="1" smtClean="0"/>
              <a:t>Переваги</a:t>
            </a:r>
            <a:r>
              <a:rPr lang="ru-RU" sz="2200" b="1" i="1" dirty="0" smtClean="0"/>
              <a:t> </a:t>
            </a:r>
            <a:r>
              <a:rPr lang="ru-RU" sz="2200" b="1" i="1" dirty="0" err="1"/>
              <a:t>бібліографічних</a:t>
            </a:r>
            <a:r>
              <a:rPr lang="ru-RU" sz="2200" b="1" i="1" dirty="0"/>
              <a:t> </a:t>
            </a:r>
            <a:r>
              <a:rPr lang="ru-RU" sz="2200" b="1" i="1" dirty="0" err="1"/>
              <a:t>менеджерів</a:t>
            </a:r>
            <a:r>
              <a:rPr lang="ru-RU" sz="2200" dirty="0"/>
              <a:t>:</a:t>
            </a:r>
          </a:p>
          <a:p>
            <a:r>
              <a:rPr lang="ru-RU" sz="2200" dirty="0" err="1"/>
              <a:t>адаптованість</a:t>
            </a:r>
            <a:r>
              <a:rPr lang="ru-RU" sz="2200" dirty="0"/>
              <a:t> </a:t>
            </a:r>
            <a:r>
              <a:rPr lang="ru-RU" sz="2200" dirty="0" err="1"/>
              <a:t>під</a:t>
            </a:r>
            <a:r>
              <a:rPr lang="ru-RU" sz="2200" dirty="0"/>
              <a:t> </a:t>
            </a:r>
            <a:r>
              <a:rPr lang="ru-RU" sz="2200" dirty="0" err="1"/>
              <a:t>різні</a:t>
            </a:r>
            <a:r>
              <a:rPr lang="ru-RU" sz="2200" dirty="0"/>
              <a:t> потреби </a:t>
            </a:r>
            <a:r>
              <a:rPr lang="ru-RU" sz="2200" dirty="0" err="1"/>
              <a:t>наукових</a:t>
            </a:r>
            <a:r>
              <a:rPr lang="ru-RU" sz="2200" dirty="0"/>
              <a:t> </a:t>
            </a:r>
            <a:r>
              <a:rPr lang="ru-RU" sz="2200" dirty="0" err="1"/>
              <a:t>дисциплін</a:t>
            </a:r>
            <a:r>
              <a:rPr lang="ru-RU" sz="2200" dirty="0"/>
              <a:t>;</a:t>
            </a:r>
          </a:p>
          <a:p>
            <a:r>
              <a:rPr lang="ru-RU" sz="2200" dirty="0" err="1"/>
              <a:t>інтеграція</a:t>
            </a:r>
            <a:r>
              <a:rPr lang="ru-RU" sz="2200" dirty="0"/>
              <a:t> з базами </a:t>
            </a:r>
            <a:r>
              <a:rPr lang="ru-RU" sz="2200" dirty="0" err="1"/>
              <a:t>даних</a:t>
            </a:r>
            <a:r>
              <a:rPr lang="ru-RU" sz="2200" dirty="0"/>
              <a:t> </a:t>
            </a:r>
            <a:r>
              <a:rPr lang="ru-RU" sz="2200" dirty="0" err="1"/>
              <a:t>наукової</a:t>
            </a:r>
            <a:r>
              <a:rPr lang="ru-RU" sz="2200" dirty="0"/>
              <a:t> </a:t>
            </a:r>
            <a:r>
              <a:rPr lang="ru-RU" sz="2200" dirty="0" err="1"/>
              <a:t>періодики</a:t>
            </a:r>
            <a:r>
              <a:rPr lang="ru-RU" sz="2200" dirty="0"/>
              <a:t>;</a:t>
            </a:r>
          </a:p>
          <a:p>
            <a:r>
              <a:rPr lang="ru-RU" sz="2200" dirty="0" err="1"/>
              <a:t>багатофункціональність</a:t>
            </a:r>
            <a:r>
              <a:rPr lang="ru-RU" sz="2200"/>
              <a:t>: </a:t>
            </a:r>
            <a:r>
              <a:rPr lang="ru-RU" sz="2200" smtClean="0"/>
              <a:t>збереження</a:t>
            </a:r>
            <a:r>
              <a:rPr lang="ru-RU" sz="2200" dirty="0"/>
              <a:t>, </a:t>
            </a:r>
            <a:r>
              <a:rPr lang="ru-RU" sz="2200" dirty="0" err="1"/>
              <a:t>систематизація</a:t>
            </a:r>
            <a:r>
              <a:rPr lang="ru-RU" sz="2200" dirty="0"/>
              <a:t>, </a:t>
            </a:r>
            <a:r>
              <a:rPr lang="ru-RU" sz="2200" dirty="0" err="1"/>
              <a:t>пошук</a:t>
            </a:r>
            <a:r>
              <a:rPr lang="ru-RU" sz="2200" dirty="0"/>
              <a:t> </a:t>
            </a:r>
            <a:r>
              <a:rPr lang="ru-RU" sz="2200" dirty="0" err="1"/>
              <a:t>всередині</a:t>
            </a:r>
            <a:r>
              <a:rPr lang="ru-RU" sz="2200" dirty="0"/>
              <a:t> </a:t>
            </a:r>
            <a:r>
              <a:rPr lang="ru-RU" sz="2200" dirty="0" err="1"/>
              <a:t>колекцій</a:t>
            </a:r>
            <a:r>
              <a:rPr lang="ru-RU" sz="2200" dirty="0"/>
              <a:t>, </a:t>
            </a:r>
            <a:r>
              <a:rPr lang="ru-RU" sz="2200" dirty="0" err="1"/>
              <a:t>цитування</a:t>
            </a:r>
            <a:r>
              <a:rPr lang="ru-RU" sz="2200" dirty="0"/>
              <a:t>, </a:t>
            </a:r>
            <a:r>
              <a:rPr lang="ru-RU" sz="2200" dirty="0" err="1"/>
              <a:t>спільна</a:t>
            </a:r>
            <a:r>
              <a:rPr lang="ru-RU" sz="2200" dirty="0"/>
              <a:t> робота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582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3" y="206151"/>
            <a:ext cx="8988552" cy="54900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Звідкіля завантажити?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799" y="1324026"/>
            <a:ext cx="8280400" cy="4625254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dirty="0" smtClean="0"/>
              <a:t>Mendeley </a:t>
            </a:r>
            <a:r>
              <a:rPr lang="en-US" dirty="0">
                <a:hlinkClick r:id="rId2"/>
              </a:rPr>
              <a:t>http://www.mendeley.com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marL="457200" indent="-457200">
              <a:buFontTx/>
              <a:buChar char="-"/>
            </a:pPr>
            <a:r>
              <a:rPr lang="en-US" dirty="0"/>
              <a:t>EndNote </a:t>
            </a:r>
            <a:r>
              <a:rPr lang="en-US" dirty="0">
                <a:hlinkClick r:id="rId3"/>
              </a:rPr>
              <a:t>http://endnote.com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uk-UA" dirty="0" smtClean="0"/>
          </a:p>
          <a:p>
            <a:pPr marL="457200" indent="-457200">
              <a:buFontTx/>
              <a:buChar char="-"/>
            </a:pPr>
            <a:r>
              <a:rPr lang="en-GB" dirty="0" err="1" smtClean="0"/>
              <a:t>Zotero</a:t>
            </a:r>
            <a:r>
              <a:rPr lang="en-GB" dirty="0" smtClean="0"/>
              <a:t> </a:t>
            </a:r>
            <a:r>
              <a:rPr lang="en-GB" dirty="0" smtClean="0">
                <a:hlinkClick r:id="rId4"/>
              </a:rPr>
              <a:t>https://www.zotero.org/</a:t>
            </a:r>
            <a:endParaRPr lang="en-GB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Tx/>
              <a:buChar char="-"/>
            </a:pPr>
            <a:r>
              <a:rPr lang="ru-RU" dirty="0" err="1" smtClean="0"/>
              <a:t>Російськомовний</a:t>
            </a:r>
            <a:r>
              <a:rPr lang="ru-RU" dirty="0" smtClean="0"/>
              <a:t> </a:t>
            </a:r>
            <a:r>
              <a:rPr lang="ru-RU" dirty="0" err="1" smtClean="0"/>
              <a:t>посібник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з </a:t>
            </a:r>
            <a:r>
              <a:rPr lang="en-US" dirty="0" smtClean="0"/>
              <a:t>Mendeley </a:t>
            </a:r>
            <a:r>
              <a:rPr lang="en-GB" dirty="0" smtClean="0">
                <a:hlinkClick r:id="rId5"/>
              </a:rPr>
              <a:t>https://lit-review.ru/guides/Mendeley_guide.pdf</a:t>
            </a:r>
            <a:r>
              <a:rPr lang="en-GB" dirty="0" smtClean="0"/>
              <a:t> </a:t>
            </a:r>
            <a:endParaRPr lang="ru-RU" dirty="0" smtClean="0"/>
          </a:p>
          <a:p>
            <a:pPr marL="457200" indent="-4572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4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Бібліографічний</a:t>
            </a:r>
            <a:r>
              <a:rPr lang="ru-RU" b="1" dirty="0" smtClean="0"/>
              <a:t> менеджер </a:t>
            </a:r>
            <a:r>
              <a:rPr lang="en-US" b="1" dirty="0" smtClean="0"/>
              <a:t>Mendeley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</a:t>
            </a:r>
            <a:r>
              <a:rPr lang="ru-RU" dirty="0" err="1"/>
              <a:t>отримання</a:t>
            </a:r>
            <a:r>
              <a:rPr lang="ru-RU" dirty="0"/>
              <a:t> доступу до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обліковий</a:t>
            </a:r>
            <a:r>
              <a:rPr lang="ru-RU" dirty="0"/>
              <a:t> </a:t>
            </a:r>
            <a:r>
              <a:rPr lang="ru-RU" dirty="0" err="1"/>
              <a:t>запис</a:t>
            </a:r>
            <a:r>
              <a:rPr lang="ru-RU" dirty="0"/>
              <a:t> на </a:t>
            </a:r>
            <a:r>
              <a:rPr lang="ru-RU" dirty="0" err="1"/>
              <a:t>сайті</a:t>
            </a:r>
            <a:r>
              <a:rPr lang="ru-RU" dirty="0"/>
              <a:t> Mendeley. </a:t>
            </a:r>
            <a:endParaRPr lang="ru-RU" dirty="0" smtClean="0"/>
          </a:p>
          <a:p>
            <a:r>
              <a:rPr lang="ru-RU" dirty="0" smtClean="0"/>
              <a:t>Базовый </a:t>
            </a:r>
            <a:r>
              <a:rPr lang="ru-RU" dirty="0"/>
              <a:t>пакет Mendeley 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 smtClean="0"/>
              <a:t>безкоштовно</a:t>
            </a:r>
            <a:r>
              <a:rPr lang="ru-RU" dirty="0" smtClean="0"/>
              <a:t> </a:t>
            </a:r>
            <a:r>
              <a:rPr lang="ru-RU" b="1" dirty="0" smtClean="0"/>
              <a:t>2 </a:t>
            </a:r>
            <a:r>
              <a:rPr lang="ru-RU" b="1" dirty="0"/>
              <a:t>ГБ </a:t>
            </a:r>
            <a:r>
              <a:rPr lang="ru-RU" dirty="0"/>
              <a:t>серверного простору для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0898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79"/>
            <a:ext cx="8229600" cy="1143000"/>
          </a:xfrm>
        </p:spPr>
        <p:txBody>
          <a:bodyPr/>
          <a:lstStyle/>
          <a:p>
            <a:r>
              <a:rPr lang="uk-UA" b="1" dirty="0" smtClean="0"/>
              <a:t>Порядок дій та можливості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76064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Інсталяція програми та реєстрація або навпаки</a:t>
            </a:r>
          </a:p>
          <a:p>
            <a:r>
              <a:rPr lang="uk-UA" dirty="0" smtClean="0"/>
              <a:t>Запуск</a:t>
            </a:r>
          </a:p>
          <a:p>
            <a:r>
              <a:rPr lang="uk-UA" dirty="0" smtClean="0"/>
              <a:t>Інсталяція </a:t>
            </a:r>
            <a:r>
              <a:rPr lang="en-GB" dirty="0" smtClean="0"/>
              <a:t> MS Word </a:t>
            </a:r>
            <a:r>
              <a:rPr lang="uk-UA" dirty="0" smtClean="0"/>
              <a:t>та </a:t>
            </a:r>
            <a:r>
              <a:rPr lang="en-GB" dirty="0" smtClean="0"/>
              <a:t>Web Importer Plugins</a:t>
            </a:r>
          </a:p>
          <a:p>
            <a:r>
              <a:rPr lang="uk-UA" dirty="0" smtClean="0"/>
              <a:t>Використання та створення папок для організації документів за темами</a:t>
            </a:r>
          </a:p>
          <a:p>
            <a:r>
              <a:rPr lang="uk-UA" dirty="0" smtClean="0"/>
              <a:t>Створення груп для поширення документів</a:t>
            </a:r>
          </a:p>
          <a:p>
            <a:r>
              <a:rPr lang="uk-UA" dirty="0" smtClean="0"/>
              <a:t>Додавання документів (</a:t>
            </a:r>
            <a:r>
              <a:rPr lang="en-GB" dirty="0" smtClean="0"/>
              <a:t>PDF, </a:t>
            </a:r>
            <a:r>
              <a:rPr lang="en-GB" dirty="0" err="1" smtClean="0"/>
              <a:t>DOI</a:t>
            </a:r>
            <a:r>
              <a:rPr lang="en-GB" dirty="0" smtClean="0"/>
              <a:t>, </a:t>
            </a:r>
            <a:r>
              <a:rPr lang="en-GB" dirty="0" err="1" smtClean="0"/>
              <a:t>PMID</a:t>
            </a:r>
            <a:r>
              <a:rPr lang="en-GB" dirty="0" smtClean="0"/>
              <a:t>, </a:t>
            </a:r>
            <a:r>
              <a:rPr lang="en-GB" dirty="0" err="1" smtClean="0"/>
              <a:t>ArXiv</a:t>
            </a:r>
            <a:r>
              <a:rPr lang="en-GB" dirty="0" smtClean="0"/>
              <a:t> ID, </a:t>
            </a:r>
            <a:r>
              <a:rPr lang="uk-UA" dirty="0" smtClean="0"/>
              <a:t>імпорт бібліографічних описів у форматі </a:t>
            </a:r>
            <a:r>
              <a:rPr lang="en-GB" dirty="0" err="1" smtClean="0"/>
              <a:t>BibTeX</a:t>
            </a:r>
            <a:r>
              <a:rPr lang="uk-UA" dirty="0" smtClean="0"/>
              <a:t>, вручну, із бази даних </a:t>
            </a:r>
            <a:r>
              <a:rPr lang="en-GB" dirty="0" smtClean="0"/>
              <a:t>Mendeley</a:t>
            </a:r>
            <a:r>
              <a:rPr lang="uk-UA" dirty="0" smtClean="0"/>
              <a:t>)</a:t>
            </a:r>
            <a:r>
              <a:rPr lang="en-GB" dirty="0" smtClean="0"/>
              <a:t> </a:t>
            </a:r>
            <a:r>
              <a:rPr lang="uk-UA" dirty="0" smtClean="0"/>
              <a:t>та синхронізація</a:t>
            </a:r>
          </a:p>
          <a:p>
            <a:r>
              <a:rPr lang="uk-UA" dirty="0" smtClean="0"/>
              <a:t>Редагування введених карток (документів)</a:t>
            </a:r>
          </a:p>
          <a:p>
            <a:r>
              <a:rPr lang="uk-UA" dirty="0" smtClean="0"/>
              <a:t>Сортування за роком, прізвищем, виданням</a:t>
            </a:r>
          </a:p>
          <a:p>
            <a:r>
              <a:rPr lang="uk-UA" dirty="0" smtClean="0"/>
              <a:t>Додавання цитат у текстовий документ</a:t>
            </a:r>
          </a:p>
          <a:p>
            <a:r>
              <a:rPr lang="uk-UA" dirty="0" smtClean="0"/>
              <a:t>Стилі цитувань (</a:t>
            </a:r>
            <a:r>
              <a:rPr lang="uk-UA" dirty="0" err="1" smtClean="0"/>
              <a:t>плагін</a:t>
            </a:r>
            <a:r>
              <a:rPr lang="uk-UA" dirty="0" smtClean="0"/>
              <a:t> до ДСТУ 8302:2015 </a:t>
            </a:r>
            <a:r>
              <a:rPr lang="ru-RU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ru-RU" u="sng" dirty="0" smtClean="0">
                <a:hlinkClick r:id="rId2"/>
              </a:rPr>
              <a:t>16bitfamily.com/csl/dstu-gost-8302-2015.csl</a:t>
            </a:r>
            <a:r>
              <a:rPr lang="ru-RU" u="sng" dirty="0" smtClean="0"/>
              <a:t>)</a:t>
            </a:r>
          </a:p>
          <a:p>
            <a:r>
              <a:rPr lang="uk-UA" dirty="0" smtClean="0"/>
              <a:t>Вставка бібліографії</a:t>
            </a:r>
          </a:p>
          <a:p>
            <a:r>
              <a:rPr lang="uk-UA" dirty="0" smtClean="0"/>
              <a:t>Зміна стилю цитування та бібліографічного стандарту</a:t>
            </a:r>
          </a:p>
          <a:p>
            <a:r>
              <a:rPr lang="uk-UA" dirty="0" smtClean="0"/>
              <a:t>Інші можливості </a:t>
            </a:r>
            <a:r>
              <a:rPr lang="en-GB" dirty="0" smtClean="0"/>
              <a:t>Mendeley</a:t>
            </a:r>
            <a:r>
              <a:rPr lang="uk-UA" dirty="0" smtClean="0"/>
              <a:t> (бази даних для відкритого доступу)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565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International Journal for </a:t>
            </a:r>
            <a:r>
              <a:rPr lang="en-GB" dirty="0" smtClean="0"/>
              <a:t>Parasitology</a:t>
            </a:r>
            <a:r>
              <a:rPr lang="uk-UA" dirty="0" smtClean="0"/>
              <a:t> (</a:t>
            </a:r>
            <a:r>
              <a:rPr lang="en-GB" dirty="0" smtClean="0"/>
              <a:t>Q1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of Mendeley Desktop can easily install the reference style for this journal by clicking the following link: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hlinkClick r:id="rId2"/>
              </a:rPr>
              <a:t>http://open.mendeley.com/use-citation-style/international-journal-for-parasitology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When preparing your manuscript, you will then be able to select this style using the Mendeley plug-ins for Microsoft Word or </a:t>
            </a:r>
            <a:r>
              <a:rPr lang="en-US" dirty="0" err="1"/>
              <a:t>LibreOffice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2956" y="602128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https://www.elsevier.com/journals/international-journal-for-parasitology/0020-7519/guide-for-authors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6345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214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Бібліографічні менеджери</vt:lpstr>
      <vt:lpstr>Що таке бібліографічний менеджер?</vt:lpstr>
      <vt:lpstr>Звідкіля завантажити?</vt:lpstr>
      <vt:lpstr>Бібліографічний менеджер Mendeley</vt:lpstr>
      <vt:lpstr>Порядок дій та можливості</vt:lpstr>
      <vt:lpstr>International Journal for Parasitology (Q1)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Вова</dc:creator>
  <cp:lastModifiedBy>Вова</cp:lastModifiedBy>
  <cp:revision>16</cp:revision>
  <dcterms:created xsi:type="dcterms:W3CDTF">2019-04-10T21:12:12Z</dcterms:created>
  <dcterms:modified xsi:type="dcterms:W3CDTF">2019-04-18T09:17:06Z</dcterms:modified>
</cp:coreProperties>
</file>