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60" r:id="rId4"/>
    <p:sldId id="273" r:id="rId5"/>
    <p:sldId id="274" r:id="rId6"/>
    <p:sldId id="275" r:id="rId7"/>
    <p:sldId id="276" r:id="rId8"/>
    <p:sldId id="261" r:id="rId9"/>
    <p:sldId id="277" r:id="rId10"/>
    <p:sldId id="278" r:id="rId11"/>
    <p:sldId id="279" r:id="rId12"/>
    <p:sldId id="280" r:id="rId13"/>
    <p:sldId id="281" r:id="rId14"/>
    <p:sldId id="267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99"/>
    <a:srgbClr val="FDB80B"/>
    <a:srgbClr val="FF9900"/>
    <a:srgbClr val="6C0CB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F4B4B10-1BB2-47AD-9085-A5DE6F549A19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03C82F38-3460-4E98-80E2-4A86714FD833}">
      <dgm:prSet/>
      <dgm:spPr/>
      <dgm:t>
        <a:bodyPr/>
        <a:lstStyle/>
        <a:p>
          <a:pPr rtl="0"/>
          <a:r>
            <a:rPr lang="uk-UA" dirty="0" smtClean="0"/>
            <a:t>Теоретична гіпотеза </a:t>
          </a:r>
          <a:endParaRPr lang="ru-RU" dirty="0"/>
        </a:p>
      </dgm:t>
    </dgm:pt>
    <dgm:pt modelId="{B57BC97D-4557-4654-B2AE-3BFB990762D7}" type="parTrans" cxnId="{B46EBF6D-20EA-4D53-A01E-CC62FC28A0A4}">
      <dgm:prSet/>
      <dgm:spPr/>
      <dgm:t>
        <a:bodyPr/>
        <a:lstStyle/>
        <a:p>
          <a:endParaRPr lang="ru-RU"/>
        </a:p>
      </dgm:t>
    </dgm:pt>
    <dgm:pt modelId="{19EDDF09-3777-4166-8390-5BD72E25CE03}" type="sibTrans" cxnId="{B46EBF6D-20EA-4D53-A01E-CC62FC28A0A4}">
      <dgm:prSet/>
      <dgm:spPr/>
      <dgm:t>
        <a:bodyPr/>
        <a:lstStyle/>
        <a:p>
          <a:endParaRPr lang="ru-RU"/>
        </a:p>
      </dgm:t>
    </dgm:pt>
    <dgm:pt modelId="{80D963DA-0E3C-420D-9C2B-5DCA4AF7BB3E}">
      <dgm:prSet/>
      <dgm:spPr/>
      <dgm:t>
        <a:bodyPr/>
        <a:lstStyle/>
        <a:p>
          <a:pPr rtl="0"/>
          <a:r>
            <a:rPr lang="uk-UA" dirty="0" smtClean="0"/>
            <a:t>Зібрані дані</a:t>
          </a:r>
          <a:endParaRPr lang="uk-UA" dirty="0"/>
        </a:p>
      </dgm:t>
    </dgm:pt>
    <dgm:pt modelId="{5CCC08D1-EFD0-4499-9ACB-CF66D07BD571}" type="parTrans" cxnId="{F046AB1B-72A1-4453-B7AA-329689D1365A}">
      <dgm:prSet/>
      <dgm:spPr/>
      <dgm:t>
        <a:bodyPr/>
        <a:lstStyle/>
        <a:p>
          <a:endParaRPr lang="ru-RU"/>
        </a:p>
      </dgm:t>
    </dgm:pt>
    <dgm:pt modelId="{D5A811D8-481D-4629-B89B-EBECBFF7931F}" type="sibTrans" cxnId="{F046AB1B-72A1-4453-B7AA-329689D1365A}">
      <dgm:prSet/>
      <dgm:spPr/>
      <dgm:t>
        <a:bodyPr/>
        <a:lstStyle/>
        <a:p>
          <a:endParaRPr lang="ru-RU"/>
        </a:p>
      </dgm:t>
    </dgm:pt>
    <dgm:pt modelId="{916028DA-C58F-448E-81D6-58751F0C7A78}">
      <dgm:prSet/>
      <dgm:spPr/>
      <dgm:t>
        <a:bodyPr/>
        <a:lstStyle/>
        <a:p>
          <a:pPr rtl="0"/>
          <a:r>
            <a:rPr lang="uk-UA" dirty="0" smtClean="0"/>
            <a:t>Підтвердження чи спростування гіпотези</a:t>
          </a:r>
          <a:endParaRPr lang="ru-RU" dirty="0"/>
        </a:p>
      </dgm:t>
    </dgm:pt>
    <dgm:pt modelId="{8869A38D-865D-4C59-BF00-1924B41491BC}" type="parTrans" cxnId="{2E3327A6-0F8C-40DB-AFC6-85A31A153DD7}">
      <dgm:prSet/>
      <dgm:spPr/>
      <dgm:t>
        <a:bodyPr/>
        <a:lstStyle/>
        <a:p>
          <a:endParaRPr lang="ru-RU"/>
        </a:p>
      </dgm:t>
    </dgm:pt>
    <dgm:pt modelId="{5C0EF2FD-7243-4F6D-9752-069B3615232D}" type="sibTrans" cxnId="{2E3327A6-0F8C-40DB-AFC6-85A31A153DD7}">
      <dgm:prSet/>
      <dgm:spPr/>
      <dgm:t>
        <a:bodyPr/>
        <a:lstStyle/>
        <a:p>
          <a:endParaRPr lang="ru-RU"/>
        </a:p>
      </dgm:t>
    </dgm:pt>
    <dgm:pt modelId="{86618B5F-E58A-4D09-B37E-88BCAA5332AF}" type="pres">
      <dgm:prSet presAssocID="{DF4B4B10-1BB2-47AD-9085-A5DE6F549A19}" presName="CompostProcess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1171DB7E-7EC3-426F-9E87-CBFAA7D4C9BC}" type="pres">
      <dgm:prSet presAssocID="{DF4B4B10-1BB2-47AD-9085-A5DE6F549A19}" presName="arrow" presStyleLbl="bgShp" presStyleIdx="0" presStyleCnt="1"/>
      <dgm:spPr/>
    </dgm:pt>
    <dgm:pt modelId="{90EF736A-731A-4804-9DA8-9CA35058DEAA}" type="pres">
      <dgm:prSet presAssocID="{DF4B4B10-1BB2-47AD-9085-A5DE6F549A19}" presName="linearProcess" presStyleCnt="0"/>
      <dgm:spPr/>
    </dgm:pt>
    <dgm:pt modelId="{162977EA-8F9B-4E6E-8457-46E99AE81442}" type="pres">
      <dgm:prSet presAssocID="{03C82F38-3460-4E98-80E2-4A86714FD833}" presName="text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E6AC2FE-6CEA-42D6-9686-0952D3907EA0}" type="pres">
      <dgm:prSet presAssocID="{19EDDF09-3777-4166-8390-5BD72E25CE03}" presName="sibTrans" presStyleCnt="0"/>
      <dgm:spPr/>
    </dgm:pt>
    <dgm:pt modelId="{D57B6FDA-D04C-4ECA-A601-981FDD385622}" type="pres">
      <dgm:prSet presAssocID="{80D963DA-0E3C-420D-9C2B-5DCA4AF7BB3E}" presName="text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C6A2D5D-FB4F-402C-8552-06BC7581FAAD}" type="pres">
      <dgm:prSet presAssocID="{D5A811D8-481D-4629-B89B-EBECBFF7931F}" presName="sibTrans" presStyleCnt="0"/>
      <dgm:spPr/>
    </dgm:pt>
    <dgm:pt modelId="{54A5B3D4-B0D3-4469-8E4C-D1A685330B76}" type="pres">
      <dgm:prSet presAssocID="{916028DA-C58F-448E-81D6-58751F0C7A78}" presName="text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B46EBF6D-20EA-4D53-A01E-CC62FC28A0A4}" srcId="{DF4B4B10-1BB2-47AD-9085-A5DE6F549A19}" destId="{03C82F38-3460-4E98-80E2-4A86714FD833}" srcOrd="0" destOrd="0" parTransId="{B57BC97D-4557-4654-B2AE-3BFB990762D7}" sibTransId="{19EDDF09-3777-4166-8390-5BD72E25CE03}"/>
    <dgm:cxn modelId="{F280AD0A-8FAC-4433-ABBD-AD8012219BA2}" type="presOf" srcId="{03C82F38-3460-4E98-80E2-4A86714FD833}" destId="{162977EA-8F9B-4E6E-8457-46E99AE81442}" srcOrd="0" destOrd="0" presId="urn:microsoft.com/office/officeart/2005/8/layout/hProcess9"/>
    <dgm:cxn modelId="{2E3327A6-0F8C-40DB-AFC6-85A31A153DD7}" srcId="{DF4B4B10-1BB2-47AD-9085-A5DE6F549A19}" destId="{916028DA-C58F-448E-81D6-58751F0C7A78}" srcOrd="2" destOrd="0" parTransId="{8869A38D-865D-4C59-BF00-1924B41491BC}" sibTransId="{5C0EF2FD-7243-4F6D-9752-069B3615232D}"/>
    <dgm:cxn modelId="{F046AB1B-72A1-4453-B7AA-329689D1365A}" srcId="{DF4B4B10-1BB2-47AD-9085-A5DE6F549A19}" destId="{80D963DA-0E3C-420D-9C2B-5DCA4AF7BB3E}" srcOrd="1" destOrd="0" parTransId="{5CCC08D1-EFD0-4499-9ACB-CF66D07BD571}" sibTransId="{D5A811D8-481D-4629-B89B-EBECBFF7931F}"/>
    <dgm:cxn modelId="{8D26C6AC-6ACB-40EF-BB6C-F875118460D9}" type="presOf" srcId="{80D963DA-0E3C-420D-9C2B-5DCA4AF7BB3E}" destId="{D57B6FDA-D04C-4ECA-A601-981FDD385622}" srcOrd="0" destOrd="0" presId="urn:microsoft.com/office/officeart/2005/8/layout/hProcess9"/>
    <dgm:cxn modelId="{720D2054-8B31-4563-8CAA-794C28A7BE88}" type="presOf" srcId="{916028DA-C58F-448E-81D6-58751F0C7A78}" destId="{54A5B3D4-B0D3-4469-8E4C-D1A685330B76}" srcOrd="0" destOrd="0" presId="urn:microsoft.com/office/officeart/2005/8/layout/hProcess9"/>
    <dgm:cxn modelId="{3A08A2C2-E04B-4C11-A3FD-47B0B08A064B}" type="presOf" srcId="{DF4B4B10-1BB2-47AD-9085-A5DE6F549A19}" destId="{86618B5F-E58A-4D09-B37E-88BCAA5332AF}" srcOrd="0" destOrd="0" presId="urn:microsoft.com/office/officeart/2005/8/layout/hProcess9"/>
    <dgm:cxn modelId="{6F12D7A5-A1DD-4794-88F9-54B80E9C8210}" type="presParOf" srcId="{86618B5F-E58A-4D09-B37E-88BCAA5332AF}" destId="{1171DB7E-7EC3-426F-9E87-CBFAA7D4C9BC}" srcOrd="0" destOrd="0" presId="urn:microsoft.com/office/officeart/2005/8/layout/hProcess9"/>
    <dgm:cxn modelId="{AB1C6D86-7942-4C87-B4B6-691F6A4212E6}" type="presParOf" srcId="{86618B5F-E58A-4D09-B37E-88BCAA5332AF}" destId="{90EF736A-731A-4804-9DA8-9CA35058DEAA}" srcOrd="1" destOrd="0" presId="urn:microsoft.com/office/officeart/2005/8/layout/hProcess9"/>
    <dgm:cxn modelId="{2A216ED6-3B76-4E51-8239-C3BA742564ED}" type="presParOf" srcId="{90EF736A-731A-4804-9DA8-9CA35058DEAA}" destId="{162977EA-8F9B-4E6E-8457-46E99AE81442}" srcOrd="0" destOrd="0" presId="urn:microsoft.com/office/officeart/2005/8/layout/hProcess9"/>
    <dgm:cxn modelId="{6E6719F2-9F8B-462F-BE57-F550EB16924E}" type="presParOf" srcId="{90EF736A-731A-4804-9DA8-9CA35058DEAA}" destId="{FE6AC2FE-6CEA-42D6-9686-0952D3907EA0}" srcOrd="1" destOrd="0" presId="urn:microsoft.com/office/officeart/2005/8/layout/hProcess9"/>
    <dgm:cxn modelId="{EF114FAC-9A61-4F6A-B918-B95D2BA05A43}" type="presParOf" srcId="{90EF736A-731A-4804-9DA8-9CA35058DEAA}" destId="{D57B6FDA-D04C-4ECA-A601-981FDD385622}" srcOrd="2" destOrd="0" presId="urn:microsoft.com/office/officeart/2005/8/layout/hProcess9"/>
    <dgm:cxn modelId="{4B91AD7E-752E-4066-A92E-96111FB57B63}" type="presParOf" srcId="{90EF736A-731A-4804-9DA8-9CA35058DEAA}" destId="{1C6A2D5D-FB4F-402C-8552-06BC7581FAAD}" srcOrd="3" destOrd="0" presId="urn:microsoft.com/office/officeart/2005/8/layout/hProcess9"/>
    <dgm:cxn modelId="{1B05F2C2-6984-4D9D-B095-EA135FD50BA5}" type="presParOf" srcId="{90EF736A-731A-4804-9DA8-9CA35058DEAA}" destId="{54A5B3D4-B0D3-4469-8E4C-D1A685330B76}" srcOrd="4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Равнобедренный треугольник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5B106E36-FD25-4E2D-B0AA-010F637433A0}" type="datetimeFigureOut">
              <a:rPr lang="ru-RU" smtClean="0"/>
              <a:pPr/>
              <a:t>02.09.2020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02.09.2020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ый треугольник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Равнобедренный треугольник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02.09.2020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02.09.2020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02.09.2020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02.09.2020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02.09.2020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5B106E36-FD25-4E2D-B0AA-010F637433A0}" type="datetimeFigureOut">
              <a:rPr lang="ru-RU" smtClean="0"/>
              <a:pPr/>
              <a:t>02.09.2020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5B106E36-FD25-4E2D-B0AA-010F637433A0}" type="datetimeFigureOut">
              <a:rPr lang="ru-RU" smtClean="0"/>
              <a:pPr/>
              <a:t>02.09.2020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ый треугольник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02.09.2020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2220664"/>
          </a:xfrm>
        </p:spPr>
        <p:txBody>
          <a:bodyPr>
            <a:normAutofit/>
          </a:bodyPr>
          <a:lstStyle/>
          <a:p>
            <a:pPr algn="ctr"/>
            <a:r>
              <a:rPr lang="uk-UA" u="sng" dirty="0" smtClean="0">
                <a:latin typeface="Arial Black" pitchFamily="34" charset="0"/>
              </a:rPr>
              <a:t>Обробка соціологічних даних</a:t>
            </a:r>
            <a:endParaRPr lang="uk-UA" b="1" u="sng" dirty="0">
              <a:ln w="6350">
                <a:noFill/>
              </a:ln>
              <a:solidFill>
                <a:schemeClr val="accent5">
                  <a:lumMod val="60000"/>
                  <a:lumOff val="40000"/>
                </a:schemeClr>
              </a:solidFill>
              <a:latin typeface="Arial Black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endParaRPr lang="uk-UA" dirty="0" smtClean="0"/>
          </a:p>
          <a:p>
            <a:endParaRPr lang="uk-UA" dirty="0" smtClean="0"/>
          </a:p>
          <a:p>
            <a:endParaRPr lang="uk-UA" dirty="0" smtClean="0"/>
          </a:p>
          <a:p>
            <a:r>
              <a:rPr lang="uk-UA" dirty="0" smtClean="0">
                <a:solidFill>
                  <a:schemeClr val="accent2">
                    <a:lumMod val="20000"/>
                    <a:lumOff val="80000"/>
                  </a:schemeClr>
                </a:solidFill>
                <a:latin typeface="Impact" pitchFamily="34" charset="0"/>
              </a:rPr>
              <a:t>Автор: доцент кафедри соціології, к.соц.н., Ратушна Таісія Олександрівна</a:t>
            </a:r>
            <a:endParaRPr lang="ru-RU" dirty="0">
              <a:solidFill>
                <a:schemeClr val="accent2">
                  <a:lumMod val="20000"/>
                  <a:lumOff val="80000"/>
                </a:schemeClr>
              </a:solidFill>
              <a:latin typeface="Impact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dirty="0" err="1" smtClean="0">
                <a:latin typeface="Arial Black" pitchFamily="34" charset="0"/>
              </a:rPr>
              <a:t>Обробка</a:t>
            </a:r>
            <a:r>
              <a:rPr lang="ru-RU" dirty="0" smtClean="0">
                <a:latin typeface="Arial Black" pitchFamily="34" charset="0"/>
              </a:rPr>
              <a:t> </a:t>
            </a:r>
            <a:r>
              <a:rPr lang="ru-RU" dirty="0" err="1" smtClean="0">
                <a:latin typeface="Arial Black" pitchFamily="34" charset="0"/>
              </a:rPr>
              <a:t>даних</a:t>
            </a:r>
            <a:r>
              <a:rPr lang="ru-RU" dirty="0" smtClean="0">
                <a:latin typeface="Arial Black" pitchFamily="34" charset="0"/>
              </a:rPr>
              <a:t> </a:t>
            </a:r>
            <a:r>
              <a:rPr lang="ru-RU" dirty="0" err="1" smtClean="0">
                <a:latin typeface="Arial Black" pitchFamily="34" charset="0"/>
              </a:rPr>
              <a:t>включає</a:t>
            </a:r>
            <a:r>
              <a:rPr lang="ru-RU" dirty="0" smtClean="0">
                <a:latin typeface="Arial Black" pitchFamily="34" charset="0"/>
              </a:rPr>
              <a:t>:</a:t>
            </a:r>
            <a:endParaRPr lang="ru-RU" dirty="0">
              <a:latin typeface="Arial Black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ru-RU" dirty="0" smtClean="0">
                <a:latin typeface="Arial Black" pitchFamily="34" charset="0"/>
              </a:rPr>
              <a:t>2. </a:t>
            </a:r>
            <a:r>
              <a:rPr lang="ru-RU" dirty="0" err="1" smtClean="0">
                <a:latin typeface="Arial Black" pitchFamily="34" charset="0"/>
              </a:rPr>
              <a:t>Структурування</a:t>
            </a:r>
            <a:r>
              <a:rPr lang="ru-RU" dirty="0" smtClean="0">
                <a:latin typeface="Arial Black" pitchFamily="34" charset="0"/>
              </a:rPr>
              <a:t> </a:t>
            </a:r>
            <a:r>
              <a:rPr lang="ru-RU" dirty="0" err="1" smtClean="0">
                <a:latin typeface="Arial Black" pitchFamily="34" charset="0"/>
              </a:rPr>
              <a:t>даних</a:t>
            </a:r>
            <a:r>
              <a:rPr lang="ru-RU" dirty="0" smtClean="0">
                <a:latin typeface="Arial Black" pitchFamily="34" charset="0"/>
              </a:rPr>
              <a:t>, </a:t>
            </a:r>
            <a:r>
              <a:rPr lang="ru-RU" dirty="0" err="1" smtClean="0">
                <a:latin typeface="Arial Black" pitchFamily="34" charset="0"/>
              </a:rPr>
              <a:t>представлення</a:t>
            </a:r>
            <a:r>
              <a:rPr lang="ru-RU" dirty="0" smtClean="0">
                <a:latin typeface="Arial Black" pitchFamily="34" charset="0"/>
              </a:rPr>
              <a:t> </a:t>
            </a:r>
            <a:r>
              <a:rPr lang="ru-RU" dirty="0" err="1" smtClean="0">
                <a:latin typeface="Arial Black" pitchFamily="34" charset="0"/>
              </a:rPr>
              <a:t>їх</a:t>
            </a:r>
            <a:r>
              <a:rPr lang="ru-RU" dirty="0" smtClean="0">
                <a:latin typeface="Arial Black" pitchFamily="34" charset="0"/>
              </a:rPr>
              <a:t> у </a:t>
            </a:r>
            <a:r>
              <a:rPr lang="ru-RU" dirty="0" err="1" smtClean="0">
                <a:latin typeface="Arial Black" pitchFamily="34" charset="0"/>
              </a:rPr>
              <a:t>вигляді</a:t>
            </a:r>
            <a:r>
              <a:rPr lang="ru-RU" dirty="0" smtClean="0">
                <a:latin typeface="Arial Black" pitchFamily="34" charset="0"/>
              </a:rPr>
              <a:t> </a:t>
            </a:r>
            <a:r>
              <a:rPr lang="ru-RU" dirty="0" err="1" smtClean="0">
                <a:latin typeface="Arial Black" pitchFamily="34" charset="0"/>
              </a:rPr>
              <a:t>одномірних</a:t>
            </a:r>
            <a:r>
              <a:rPr lang="ru-RU" dirty="0" smtClean="0">
                <a:latin typeface="Arial Black" pitchFamily="34" charset="0"/>
              </a:rPr>
              <a:t> </a:t>
            </a:r>
            <a:r>
              <a:rPr lang="ru-RU" dirty="0" err="1" smtClean="0">
                <a:latin typeface="Arial Black" pitchFamily="34" charset="0"/>
              </a:rPr>
              <a:t>родподілів</a:t>
            </a:r>
            <a:r>
              <a:rPr lang="ru-RU" dirty="0" smtClean="0">
                <a:latin typeface="Arial Black" pitchFamily="34" charset="0"/>
              </a:rPr>
              <a:t>, </a:t>
            </a:r>
            <a:r>
              <a:rPr lang="uk-UA" dirty="0" smtClean="0">
                <a:latin typeface="Arial Black" pitchFamily="34" charset="0"/>
              </a:rPr>
              <a:t>дозволяють підсумувати частоту, з якою різні значення певної змінної спостерігаються в наборі даних</a:t>
            </a:r>
            <a:r>
              <a:rPr lang="ru-RU" dirty="0" smtClean="0">
                <a:latin typeface="Arial Black" pitchFamily="34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dirty="0" err="1" smtClean="0">
                <a:latin typeface="Arial Black" pitchFamily="34" charset="0"/>
              </a:rPr>
              <a:t>Обробка</a:t>
            </a:r>
            <a:r>
              <a:rPr lang="ru-RU" dirty="0" smtClean="0">
                <a:latin typeface="Arial Black" pitchFamily="34" charset="0"/>
              </a:rPr>
              <a:t> </a:t>
            </a:r>
            <a:r>
              <a:rPr lang="ru-RU" dirty="0" err="1" smtClean="0">
                <a:latin typeface="Arial Black" pitchFamily="34" charset="0"/>
              </a:rPr>
              <a:t>даних</a:t>
            </a:r>
            <a:r>
              <a:rPr lang="ru-RU" dirty="0" smtClean="0">
                <a:latin typeface="Arial Black" pitchFamily="34" charset="0"/>
              </a:rPr>
              <a:t> </a:t>
            </a:r>
            <a:r>
              <a:rPr lang="ru-RU" dirty="0" err="1" smtClean="0">
                <a:latin typeface="Arial Black" pitchFamily="34" charset="0"/>
              </a:rPr>
              <a:t>включає</a:t>
            </a:r>
            <a:r>
              <a:rPr lang="ru-RU" dirty="0" smtClean="0">
                <a:latin typeface="Arial Black" pitchFamily="34" charset="0"/>
              </a:rPr>
              <a:t>:</a:t>
            </a:r>
            <a:endParaRPr lang="ru-RU" dirty="0">
              <a:latin typeface="Arial Black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uk-UA" b="1" dirty="0" smtClean="0">
                <a:latin typeface="Arial Black" pitchFamily="34" charset="0"/>
              </a:rPr>
              <a:t>3. Побудова двовимірних розподілів або крос-табуляція</a:t>
            </a:r>
            <a:endParaRPr lang="ru-RU" dirty="0" smtClean="0">
              <a:latin typeface="Arial Black" pitchFamily="34" charset="0"/>
            </a:endParaRPr>
          </a:p>
          <a:p>
            <a:r>
              <a:rPr lang="uk-UA" dirty="0" smtClean="0">
                <a:latin typeface="Arial Black" pitchFamily="34" charset="0"/>
              </a:rPr>
              <a:t>Одним з найважливіших завдань будь-якого аналізу даних є перевірка гіпотез, сформульованих в програмі дослідження, тобто припущень про наявність зв'язку між двома і більше змінними. Одним із способом узагальнення даних, що допомагають вирішити це завдання є аналіз </a:t>
            </a:r>
            <a:r>
              <a:rPr lang="uk-UA" dirty="0" err="1" smtClean="0">
                <a:latin typeface="Arial Black" pitchFamily="34" charset="0"/>
              </a:rPr>
              <a:t>двовимиріних</a:t>
            </a:r>
            <a:r>
              <a:rPr lang="uk-UA" dirty="0" smtClean="0">
                <a:latin typeface="Arial Black" pitchFamily="34" charset="0"/>
              </a:rPr>
              <a:t> розподілів — «</a:t>
            </a:r>
            <a:r>
              <a:rPr lang="uk-UA" dirty="0" err="1" smtClean="0">
                <a:latin typeface="Arial Black" pitchFamily="34" charset="0"/>
              </a:rPr>
              <a:t>крос-табів</a:t>
            </a:r>
            <a:r>
              <a:rPr lang="uk-UA" dirty="0" smtClean="0">
                <a:latin typeface="Arial Black" pitchFamily="34" charset="0"/>
              </a:rPr>
              <a:t>». По суті «</a:t>
            </a:r>
            <a:r>
              <a:rPr lang="uk-UA" dirty="0" err="1" smtClean="0">
                <a:latin typeface="Arial Black" pitchFamily="34" charset="0"/>
              </a:rPr>
              <a:t>крос-таб</a:t>
            </a:r>
            <a:r>
              <a:rPr lang="uk-UA" dirty="0" smtClean="0">
                <a:latin typeface="Arial Black" pitchFamily="34" charset="0"/>
              </a:rPr>
              <a:t>», це таблиця, що представляє дані, зіставляючи дві окремі характеристики (змінні) — по колонкам і рядкам. Так, в колонках — різні значення (чи групи значень, категорії) однієї змінної, а в рядках — значення іншої змінної</a:t>
            </a:r>
            <a:r>
              <a:rPr lang="ru-RU" dirty="0" smtClean="0">
                <a:latin typeface="Arial Black" pitchFamily="34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dirty="0" err="1" smtClean="0">
                <a:latin typeface="Arial Black" pitchFamily="34" charset="0"/>
              </a:rPr>
              <a:t>Обробка</a:t>
            </a:r>
            <a:r>
              <a:rPr lang="ru-RU" dirty="0" smtClean="0">
                <a:latin typeface="Arial Black" pitchFamily="34" charset="0"/>
              </a:rPr>
              <a:t> </a:t>
            </a:r>
            <a:r>
              <a:rPr lang="ru-RU" dirty="0" err="1" smtClean="0">
                <a:latin typeface="Arial Black" pitchFamily="34" charset="0"/>
              </a:rPr>
              <a:t>даних</a:t>
            </a:r>
            <a:r>
              <a:rPr lang="ru-RU" dirty="0" smtClean="0">
                <a:latin typeface="Arial Black" pitchFamily="34" charset="0"/>
              </a:rPr>
              <a:t> </a:t>
            </a:r>
            <a:r>
              <a:rPr lang="ru-RU" dirty="0" err="1" smtClean="0">
                <a:latin typeface="Arial Black" pitchFamily="34" charset="0"/>
              </a:rPr>
              <a:t>включає</a:t>
            </a:r>
            <a:r>
              <a:rPr lang="ru-RU" dirty="0" smtClean="0">
                <a:latin typeface="Arial Black" pitchFamily="34" charset="0"/>
              </a:rPr>
              <a:t>:</a:t>
            </a:r>
            <a:endParaRPr lang="ru-RU" dirty="0">
              <a:latin typeface="Arial Black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lvl="0"/>
            <a:r>
              <a:rPr lang="ru-RU" dirty="0" smtClean="0">
                <a:latin typeface="Arial Black" pitchFamily="34" charset="0"/>
              </a:rPr>
              <a:t>4. </a:t>
            </a:r>
            <a:r>
              <a:rPr lang="ru-RU" dirty="0" err="1" smtClean="0">
                <a:latin typeface="Arial Black" pitchFamily="34" charset="0"/>
              </a:rPr>
              <a:t>Статистичний</a:t>
            </a:r>
            <a:r>
              <a:rPr lang="ru-RU" dirty="0" smtClean="0">
                <a:latin typeface="Arial Black" pitchFamily="34" charset="0"/>
              </a:rPr>
              <a:t> </a:t>
            </a:r>
            <a:r>
              <a:rPr lang="ru-RU" dirty="0" err="1" smtClean="0">
                <a:latin typeface="Arial Black" pitchFamily="34" charset="0"/>
              </a:rPr>
              <a:t>аналіз</a:t>
            </a:r>
            <a:r>
              <a:rPr lang="ru-RU" dirty="0" smtClean="0">
                <a:latin typeface="Arial Black" pitchFamily="34" charset="0"/>
              </a:rPr>
              <a:t>. Цей </a:t>
            </a:r>
            <a:r>
              <a:rPr lang="ru-RU" dirty="0" err="1" smtClean="0">
                <a:latin typeface="Arial Black" pitchFamily="34" charset="0"/>
              </a:rPr>
              <a:t>крок</a:t>
            </a:r>
            <a:r>
              <a:rPr lang="ru-RU" dirty="0" smtClean="0">
                <a:latin typeface="Arial Black" pitchFamily="34" charset="0"/>
              </a:rPr>
              <a:t> </a:t>
            </a:r>
            <a:r>
              <a:rPr lang="ru-RU" dirty="0" err="1" smtClean="0">
                <a:latin typeface="Arial Black" pitchFamily="34" charset="0"/>
              </a:rPr>
              <a:t>є</a:t>
            </a:r>
            <a:r>
              <a:rPr lang="ru-RU" dirty="0" smtClean="0">
                <a:latin typeface="Arial Black" pitchFamily="34" charset="0"/>
              </a:rPr>
              <a:t> </a:t>
            </a:r>
            <a:r>
              <a:rPr lang="ru-RU" dirty="0" err="1" smtClean="0">
                <a:latin typeface="Arial Black" pitchFamily="34" charset="0"/>
              </a:rPr>
              <a:t>ключовим</a:t>
            </a:r>
            <a:r>
              <a:rPr lang="ru-RU" dirty="0" smtClean="0">
                <a:latin typeface="Arial Black" pitchFamily="34" charset="0"/>
              </a:rPr>
              <a:t> в </a:t>
            </a:r>
            <a:r>
              <a:rPr lang="ru-RU" dirty="0" err="1" smtClean="0">
                <a:latin typeface="Arial Black" pitchFamily="34" charset="0"/>
              </a:rPr>
              <a:t>процесі</a:t>
            </a:r>
            <a:r>
              <a:rPr lang="ru-RU" dirty="0" smtClean="0">
                <a:latin typeface="Arial Black" pitchFamily="34" charset="0"/>
              </a:rPr>
              <a:t> </a:t>
            </a:r>
            <a:r>
              <a:rPr lang="ru-RU" dirty="0" err="1" smtClean="0">
                <a:latin typeface="Arial Black" pitchFamily="34" charset="0"/>
              </a:rPr>
              <a:t>аналізу</a:t>
            </a:r>
            <a:r>
              <a:rPr lang="ru-RU" dirty="0" smtClean="0">
                <a:latin typeface="Arial Black" pitchFamily="34" charset="0"/>
              </a:rPr>
              <a:t> </a:t>
            </a:r>
            <a:r>
              <a:rPr lang="ru-RU" dirty="0" err="1" smtClean="0">
                <a:latin typeface="Arial Black" pitchFamily="34" charset="0"/>
              </a:rPr>
              <a:t>соціологічних</a:t>
            </a:r>
            <a:r>
              <a:rPr lang="ru-RU" dirty="0" smtClean="0">
                <a:latin typeface="Arial Black" pitchFamily="34" charset="0"/>
              </a:rPr>
              <a:t> </a:t>
            </a:r>
            <a:r>
              <a:rPr lang="ru-RU" dirty="0" err="1" smtClean="0">
                <a:latin typeface="Arial Black" pitchFamily="34" charset="0"/>
              </a:rPr>
              <a:t>даних</a:t>
            </a:r>
            <a:r>
              <a:rPr lang="ru-RU" dirty="0" smtClean="0">
                <a:latin typeface="Arial Black" pitchFamily="34" charset="0"/>
              </a:rPr>
              <a:t>. У </a:t>
            </a:r>
            <a:r>
              <a:rPr lang="ru-RU" dirty="0" err="1" smtClean="0">
                <a:latin typeface="Arial Black" pitchFamily="34" charset="0"/>
              </a:rPr>
              <a:t>результаті</a:t>
            </a:r>
            <a:r>
              <a:rPr lang="ru-RU" dirty="0" smtClean="0">
                <a:latin typeface="Arial Black" pitchFamily="34" charset="0"/>
              </a:rPr>
              <a:t> </a:t>
            </a:r>
            <a:r>
              <a:rPr lang="ru-RU" dirty="0" err="1" smtClean="0">
                <a:latin typeface="Arial Black" pitchFamily="34" charset="0"/>
              </a:rPr>
              <a:t>статистичного</a:t>
            </a:r>
            <a:r>
              <a:rPr lang="ru-RU" dirty="0" smtClean="0">
                <a:latin typeface="Arial Black" pitchFamily="34" charset="0"/>
              </a:rPr>
              <a:t> </a:t>
            </a:r>
            <a:r>
              <a:rPr lang="ru-RU" dirty="0" err="1" smtClean="0">
                <a:latin typeface="Arial Black" pitchFamily="34" charset="0"/>
              </a:rPr>
              <a:t>аналізу</a:t>
            </a:r>
            <a:r>
              <a:rPr lang="ru-RU" dirty="0" smtClean="0">
                <a:latin typeface="Arial Black" pitchFamily="34" charset="0"/>
              </a:rPr>
              <a:t> </a:t>
            </a:r>
            <a:r>
              <a:rPr lang="ru-RU" dirty="0" err="1" smtClean="0">
                <a:latin typeface="Arial Black" pitchFamily="34" charset="0"/>
              </a:rPr>
              <a:t>виявляються</a:t>
            </a:r>
            <a:r>
              <a:rPr lang="ru-RU" dirty="0" smtClean="0">
                <a:latin typeface="Arial Black" pitchFamily="34" charset="0"/>
              </a:rPr>
              <a:t> </a:t>
            </a:r>
            <a:r>
              <a:rPr lang="ru-RU" dirty="0" err="1" smtClean="0">
                <a:latin typeface="Arial Black" pitchFamily="34" charset="0"/>
              </a:rPr>
              <a:t>деякі</a:t>
            </a:r>
            <a:r>
              <a:rPr lang="ru-RU" dirty="0" smtClean="0">
                <a:latin typeface="Arial Black" pitchFamily="34" charset="0"/>
              </a:rPr>
              <a:t> </a:t>
            </a:r>
            <a:r>
              <a:rPr lang="ru-RU" dirty="0" err="1" smtClean="0">
                <a:latin typeface="Arial Black" pitchFamily="34" charset="0"/>
              </a:rPr>
              <a:t>статистичні</a:t>
            </a:r>
            <a:r>
              <a:rPr lang="ru-RU" dirty="0" smtClean="0">
                <a:latin typeface="Arial Black" pitchFamily="34" charset="0"/>
              </a:rPr>
              <a:t> </a:t>
            </a:r>
            <a:r>
              <a:rPr lang="ru-RU" dirty="0" err="1" smtClean="0">
                <a:latin typeface="Arial Black" pitchFamily="34" charset="0"/>
              </a:rPr>
              <a:t>закономірності</a:t>
            </a:r>
            <a:r>
              <a:rPr lang="ru-RU" dirty="0" smtClean="0">
                <a:latin typeface="Arial Black" pitchFamily="34" charset="0"/>
              </a:rPr>
              <a:t> </a:t>
            </a:r>
            <a:r>
              <a:rPr lang="ru-RU" dirty="0" err="1" smtClean="0">
                <a:latin typeface="Arial Black" pitchFamily="34" charset="0"/>
              </a:rPr>
              <a:t>і</a:t>
            </a:r>
            <a:r>
              <a:rPr lang="ru-RU" dirty="0" smtClean="0">
                <a:latin typeface="Arial Black" pitchFamily="34" charset="0"/>
              </a:rPr>
              <a:t> </a:t>
            </a:r>
            <a:r>
              <a:rPr lang="ru-RU" dirty="0" err="1" smtClean="0">
                <a:latin typeface="Arial Black" pitchFamily="34" charset="0"/>
              </a:rPr>
              <a:t>залежності</a:t>
            </a:r>
            <a:r>
              <a:rPr lang="ru-RU" dirty="0" smtClean="0">
                <a:latin typeface="Arial Black" pitchFamily="34" charset="0"/>
              </a:rPr>
              <a:t>, </a:t>
            </a:r>
            <a:r>
              <a:rPr lang="ru-RU" dirty="0" err="1" smtClean="0">
                <a:latin typeface="Arial Black" pitchFamily="34" charset="0"/>
              </a:rPr>
              <a:t>які</a:t>
            </a:r>
            <a:r>
              <a:rPr lang="ru-RU" dirty="0" smtClean="0">
                <a:latin typeface="Arial Black" pitchFamily="34" charset="0"/>
              </a:rPr>
              <a:t> </a:t>
            </a:r>
            <a:r>
              <a:rPr lang="ru-RU" dirty="0" err="1" smtClean="0">
                <a:latin typeface="Arial Black" pitchFamily="34" charset="0"/>
              </a:rPr>
              <a:t>дозволяють</a:t>
            </a:r>
            <a:r>
              <a:rPr lang="ru-RU" dirty="0" smtClean="0">
                <a:latin typeface="Arial Black" pitchFamily="34" charset="0"/>
              </a:rPr>
              <a:t> </a:t>
            </a:r>
            <a:r>
              <a:rPr lang="ru-RU" dirty="0" err="1" smtClean="0">
                <a:latin typeface="Arial Black" pitchFamily="34" charset="0"/>
              </a:rPr>
              <a:t>соціологу</a:t>
            </a:r>
            <a:r>
              <a:rPr lang="ru-RU" dirty="0" smtClean="0">
                <a:latin typeface="Arial Black" pitchFamily="34" charset="0"/>
              </a:rPr>
              <a:t> </a:t>
            </a:r>
            <a:r>
              <a:rPr lang="ru-RU" dirty="0" err="1" smtClean="0">
                <a:latin typeface="Arial Black" pitchFamily="34" charset="0"/>
              </a:rPr>
              <a:t>зробити</a:t>
            </a:r>
            <a:r>
              <a:rPr lang="ru-RU" dirty="0" smtClean="0">
                <a:latin typeface="Arial Black" pitchFamily="34" charset="0"/>
              </a:rPr>
              <a:t> </a:t>
            </a:r>
            <a:r>
              <a:rPr lang="ru-RU" dirty="0" err="1" smtClean="0">
                <a:latin typeface="Arial Black" pitchFamily="34" charset="0"/>
              </a:rPr>
              <a:t>певні</a:t>
            </a:r>
            <a:r>
              <a:rPr lang="ru-RU" dirty="0" smtClean="0">
                <a:latin typeface="Arial Black" pitchFamily="34" charset="0"/>
              </a:rPr>
              <a:t> </a:t>
            </a:r>
            <a:r>
              <a:rPr lang="ru-RU" dirty="0" err="1" smtClean="0">
                <a:latin typeface="Arial Black" pitchFamily="34" charset="0"/>
              </a:rPr>
              <a:t>узагальнення</a:t>
            </a:r>
            <a:r>
              <a:rPr lang="ru-RU" dirty="0" smtClean="0">
                <a:latin typeface="Arial Black" pitchFamily="34" charset="0"/>
              </a:rPr>
              <a:t> </a:t>
            </a:r>
            <a:r>
              <a:rPr lang="ru-RU" dirty="0" err="1" smtClean="0">
                <a:latin typeface="Arial Black" pitchFamily="34" charset="0"/>
              </a:rPr>
              <a:t>і</a:t>
            </a:r>
            <a:r>
              <a:rPr lang="ru-RU" dirty="0" smtClean="0">
                <a:latin typeface="Arial Black" pitchFamily="34" charset="0"/>
              </a:rPr>
              <a:t> </a:t>
            </a:r>
            <a:r>
              <a:rPr lang="ru-RU" dirty="0" err="1" smtClean="0">
                <a:latin typeface="Arial Black" pitchFamily="34" charset="0"/>
              </a:rPr>
              <a:t>висновки</a:t>
            </a:r>
            <a:r>
              <a:rPr lang="ru-RU" dirty="0" smtClean="0">
                <a:latin typeface="Arial Black" pitchFamily="34" charset="0"/>
              </a:rPr>
              <a:t>. Для </a:t>
            </a:r>
            <a:r>
              <a:rPr lang="ru-RU" dirty="0" err="1" smtClean="0">
                <a:latin typeface="Arial Black" pitchFamily="34" charset="0"/>
              </a:rPr>
              <a:t>проведення</a:t>
            </a:r>
            <a:r>
              <a:rPr lang="ru-RU" dirty="0" smtClean="0">
                <a:latin typeface="Arial Black" pitchFamily="34" charset="0"/>
              </a:rPr>
              <a:t> </a:t>
            </a:r>
            <a:r>
              <a:rPr lang="ru-RU" dirty="0" err="1" smtClean="0">
                <a:latin typeface="Arial Black" pitchFamily="34" charset="0"/>
              </a:rPr>
              <a:t>статистичного</a:t>
            </a:r>
            <a:r>
              <a:rPr lang="ru-RU" dirty="0" smtClean="0">
                <a:latin typeface="Arial Black" pitchFamily="34" charset="0"/>
              </a:rPr>
              <a:t> </a:t>
            </a:r>
            <a:r>
              <a:rPr lang="ru-RU" dirty="0" err="1" smtClean="0">
                <a:latin typeface="Arial Black" pitchFamily="34" charset="0"/>
              </a:rPr>
              <a:t>аналізу</a:t>
            </a:r>
            <a:r>
              <a:rPr lang="ru-RU" dirty="0" smtClean="0">
                <a:latin typeface="Arial Black" pitchFamily="34" charset="0"/>
              </a:rPr>
              <a:t> </a:t>
            </a:r>
            <a:r>
              <a:rPr lang="ru-RU" dirty="0" err="1" smtClean="0">
                <a:latin typeface="Arial Black" pitchFamily="34" charset="0"/>
              </a:rPr>
              <a:t>використовують</a:t>
            </a:r>
            <a:r>
              <a:rPr lang="ru-RU" dirty="0" smtClean="0">
                <a:latin typeface="Arial Black" pitchFamily="34" charset="0"/>
              </a:rPr>
              <a:t> </a:t>
            </a:r>
            <a:r>
              <a:rPr lang="ru-RU" dirty="0" err="1" smtClean="0">
                <a:latin typeface="Arial Black" pitchFamily="34" charset="0"/>
              </a:rPr>
              <a:t>велику</a:t>
            </a:r>
            <a:r>
              <a:rPr lang="ru-RU" dirty="0" smtClean="0">
                <a:latin typeface="Arial Black" pitchFamily="34" charset="0"/>
              </a:rPr>
              <a:t> </a:t>
            </a:r>
            <a:r>
              <a:rPr lang="ru-RU" dirty="0" err="1" smtClean="0">
                <a:latin typeface="Arial Black" pitchFamily="34" charset="0"/>
              </a:rPr>
              <a:t>кількість</a:t>
            </a:r>
            <a:r>
              <a:rPr lang="ru-RU" dirty="0" smtClean="0">
                <a:latin typeface="Arial Black" pitchFamily="34" charset="0"/>
              </a:rPr>
              <a:t> </a:t>
            </a:r>
            <a:r>
              <a:rPr lang="ru-RU" dirty="0" err="1" smtClean="0">
                <a:latin typeface="Arial Black" pitchFamily="34" charset="0"/>
              </a:rPr>
              <a:t>різних</a:t>
            </a:r>
            <a:r>
              <a:rPr lang="ru-RU" dirty="0" smtClean="0">
                <a:latin typeface="Arial Black" pitchFamily="34" charset="0"/>
              </a:rPr>
              <a:t> </a:t>
            </a:r>
            <a:r>
              <a:rPr lang="ru-RU" dirty="0" err="1" smtClean="0">
                <a:latin typeface="Arial Black" pitchFamily="34" charset="0"/>
              </a:rPr>
              <a:t>математичних</a:t>
            </a:r>
            <a:r>
              <a:rPr lang="ru-RU" dirty="0" smtClean="0">
                <a:latin typeface="Arial Black" pitchFamily="34" charset="0"/>
              </a:rPr>
              <a:t> </a:t>
            </a:r>
            <a:r>
              <a:rPr lang="ru-RU" dirty="0" err="1" smtClean="0">
                <a:latin typeface="Arial Black" pitchFamily="34" charset="0"/>
              </a:rPr>
              <a:t>методів</a:t>
            </a:r>
            <a:r>
              <a:rPr lang="ru-RU" dirty="0" smtClean="0">
                <a:latin typeface="Arial Black" pitchFamily="34" charset="0"/>
              </a:rPr>
              <a:t>, </a:t>
            </a:r>
            <a:r>
              <a:rPr lang="ru-RU" dirty="0" err="1" smtClean="0">
                <a:latin typeface="Arial Black" pitchFamily="34" charset="0"/>
              </a:rPr>
              <a:t>що</a:t>
            </a:r>
            <a:r>
              <a:rPr lang="ru-RU" dirty="0" smtClean="0">
                <a:latin typeface="Arial Black" pitchFamily="34" charset="0"/>
              </a:rPr>
              <a:t> </a:t>
            </a:r>
            <a:r>
              <a:rPr lang="ru-RU" dirty="0" err="1" smtClean="0">
                <a:latin typeface="Arial Black" pitchFamily="34" charset="0"/>
              </a:rPr>
              <a:t>дозволяють</a:t>
            </a:r>
            <a:r>
              <a:rPr lang="ru-RU" dirty="0" smtClean="0">
                <a:latin typeface="Arial Black" pitchFamily="34" charset="0"/>
              </a:rPr>
              <a:t> </a:t>
            </a:r>
            <a:r>
              <a:rPr lang="ru-RU" dirty="0" err="1" smtClean="0">
                <a:latin typeface="Arial Black" pitchFamily="34" charset="0"/>
              </a:rPr>
              <a:t>повно</a:t>
            </a:r>
            <a:r>
              <a:rPr lang="ru-RU" dirty="0" smtClean="0">
                <a:latin typeface="Arial Black" pitchFamily="34" charset="0"/>
              </a:rPr>
              <a:t> </a:t>
            </a:r>
            <a:r>
              <a:rPr lang="ru-RU" dirty="0" err="1" smtClean="0">
                <a:latin typeface="Arial Black" pitchFamily="34" charset="0"/>
              </a:rPr>
              <a:t>і</a:t>
            </a:r>
            <a:r>
              <a:rPr lang="ru-RU" dirty="0" smtClean="0">
                <a:latin typeface="Arial Black" pitchFamily="34" charset="0"/>
              </a:rPr>
              <a:t> </a:t>
            </a:r>
            <a:r>
              <a:rPr lang="ru-RU" dirty="0" err="1" smtClean="0">
                <a:latin typeface="Arial Black" pitchFamily="34" charset="0"/>
              </a:rPr>
              <a:t>всебічно</a:t>
            </a:r>
            <a:r>
              <a:rPr lang="ru-RU" dirty="0" smtClean="0">
                <a:latin typeface="Arial Black" pitchFamily="34" charset="0"/>
              </a:rPr>
              <a:t> </a:t>
            </a:r>
            <a:r>
              <a:rPr lang="ru-RU" dirty="0" err="1" smtClean="0">
                <a:latin typeface="Arial Black" pitchFamily="34" charset="0"/>
              </a:rPr>
              <a:t>аналізувати</a:t>
            </a:r>
            <a:r>
              <a:rPr lang="ru-RU" dirty="0" smtClean="0">
                <a:latin typeface="Arial Black" pitchFamily="34" charset="0"/>
              </a:rPr>
              <a:t> </a:t>
            </a:r>
            <a:r>
              <a:rPr lang="ru-RU" dirty="0" err="1" smtClean="0">
                <a:latin typeface="Arial Black" pitchFamily="34" charset="0"/>
              </a:rPr>
              <a:t>зібрану</a:t>
            </a:r>
            <a:r>
              <a:rPr lang="ru-RU" dirty="0" smtClean="0">
                <a:latin typeface="Arial Black" pitchFamily="34" charset="0"/>
              </a:rPr>
              <a:t> </a:t>
            </a:r>
            <a:r>
              <a:rPr lang="ru-RU" dirty="0" err="1" smtClean="0">
                <a:latin typeface="Arial Black" pitchFamily="34" charset="0"/>
              </a:rPr>
              <a:t>інформацію</a:t>
            </a:r>
            <a:r>
              <a:rPr lang="ru-RU" dirty="0" smtClean="0">
                <a:latin typeface="Arial Black" pitchFamily="34" charset="0"/>
              </a:rPr>
              <a:t>. У </a:t>
            </a:r>
            <a:r>
              <a:rPr lang="ru-RU" dirty="0" err="1" smtClean="0">
                <a:latin typeface="Arial Black" pitchFamily="34" charset="0"/>
              </a:rPr>
              <a:t>сучасній</a:t>
            </a:r>
            <a:r>
              <a:rPr lang="ru-RU" dirty="0" smtClean="0">
                <a:latin typeface="Arial Black" pitchFamily="34" charset="0"/>
              </a:rPr>
              <a:t> </a:t>
            </a:r>
            <a:r>
              <a:rPr lang="ru-RU" dirty="0" err="1" smtClean="0">
                <a:latin typeface="Arial Black" pitchFamily="34" charset="0"/>
              </a:rPr>
              <a:t>соціології</a:t>
            </a:r>
            <a:r>
              <a:rPr lang="ru-RU" dirty="0" smtClean="0">
                <a:latin typeface="Arial Black" pitchFamily="34" charset="0"/>
              </a:rPr>
              <a:t> для </a:t>
            </a:r>
            <a:r>
              <a:rPr lang="ru-RU" dirty="0" err="1" smtClean="0">
                <a:latin typeface="Arial Black" pitchFamily="34" charset="0"/>
              </a:rPr>
              <a:t>цієї</a:t>
            </a:r>
            <a:r>
              <a:rPr lang="ru-RU" dirty="0" smtClean="0">
                <a:latin typeface="Arial Black" pitchFamily="34" charset="0"/>
              </a:rPr>
              <a:t> мети активно </a:t>
            </a:r>
            <a:r>
              <a:rPr lang="ru-RU" dirty="0" err="1" smtClean="0">
                <a:latin typeface="Arial Black" pitchFamily="34" charset="0"/>
              </a:rPr>
              <a:t>застосовуються</a:t>
            </a:r>
            <a:r>
              <a:rPr lang="ru-RU" dirty="0" smtClean="0">
                <a:latin typeface="Arial Black" pitchFamily="34" charset="0"/>
              </a:rPr>
              <a:t> </a:t>
            </a:r>
            <a:r>
              <a:rPr lang="ru-RU" dirty="0" err="1" smtClean="0">
                <a:latin typeface="Arial Black" pitchFamily="34" charset="0"/>
              </a:rPr>
              <a:t>програми</a:t>
            </a:r>
            <a:r>
              <a:rPr lang="ru-RU" dirty="0" smtClean="0">
                <a:latin typeface="Arial Black" pitchFamily="34" charset="0"/>
              </a:rPr>
              <a:t> </a:t>
            </a:r>
            <a:r>
              <a:rPr lang="ru-RU" dirty="0" err="1" smtClean="0">
                <a:latin typeface="Arial Black" pitchFamily="34" charset="0"/>
              </a:rPr>
              <a:t>статистичної</a:t>
            </a:r>
            <a:r>
              <a:rPr lang="ru-RU" dirty="0" smtClean="0">
                <a:latin typeface="Arial Black" pitchFamily="34" charset="0"/>
              </a:rPr>
              <a:t> </a:t>
            </a:r>
            <a:r>
              <a:rPr lang="ru-RU" dirty="0" err="1" smtClean="0">
                <a:latin typeface="Arial Black" pitchFamily="34" charset="0"/>
              </a:rPr>
              <a:t>обробки</a:t>
            </a:r>
            <a:r>
              <a:rPr lang="ru-RU" dirty="0" smtClean="0">
                <a:latin typeface="Arial Black" pitchFamily="34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dirty="0" err="1" smtClean="0">
                <a:latin typeface="Arial Black" pitchFamily="34" charset="0"/>
              </a:rPr>
              <a:t>Обробка</a:t>
            </a:r>
            <a:r>
              <a:rPr lang="ru-RU" dirty="0" smtClean="0">
                <a:latin typeface="Arial Black" pitchFamily="34" charset="0"/>
              </a:rPr>
              <a:t> </a:t>
            </a:r>
            <a:r>
              <a:rPr lang="ru-RU" dirty="0" err="1" smtClean="0">
                <a:latin typeface="Arial Black" pitchFamily="34" charset="0"/>
              </a:rPr>
              <a:t>даних</a:t>
            </a:r>
            <a:r>
              <a:rPr lang="ru-RU" dirty="0" smtClean="0">
                <a:latin typeface="Arial Black" pitchFamily="34" charset="0"/>
              </a:rPr>
              <a:t> </a:t>
            </a:r>
            <a:r>
              <a:rPr lang="ru-RU" dirty="0" err="1" smtClean="0">
                <a:latin typeface="Arial Black" pitchFamily="34" charset="0"/>
              </a:rPr>
              <a:t>включає</a:t>
            </a:r>
            <a:r>
              <a:rPr lang="ru-RU" dirty="0" smtClean="0">
                <a:latin typeface="Arial Black" pitchFamily="34" charset="0"/>
              </a:rPr>
              <a:t>:</a:t>
            </a:r>
            <a:endParaRPr lang="ru-RU" dirty="0">
              <a:latin typeface="Arial Black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ru-RU" dirty="0" smtClean="0">
                <a:latin typeface="Arial Black" pitchFamily="34" charset="0"/>
              </a:rPr>
              <a:t>5. </a:t>
            </a:r>
            <a:r>
              <a:rPr lang="uk-UA" dirty="0" smtClean="0">
                <a:latin typeface="Arial Black" pitchFamily="34" charset="0"/>
              </a:rPr>
              <a:t>Інтерпретацію даних</a:t>
            </a:r>
            <a:r>
              <a:rPr lang="ru-RU" dirty="0" smtClean="0">
                <a:latin typeface="Arial Black" pitchFamily="34" charset="0"/>
              </a:rPr>
              <a:t>. </a:t>
            </a:r>
            <a:r>
              <a:rPr lang="ru-RU" dirty="0" err="1" smtClean="0">
                <a:latin typeface="Arial Black" pitchFamily="34" charset="0"/>
              </a:rPr>
              <a:t>Отриманим</a:t>
            </a:r>
            <a:r>
              <a:rPr lang="ru-RU" dirty="0" smtClean="0">
                <a:latin typeface="Arial Black" pitchFamily="34" charset="0"/>
              </a:rPr>
              <a:t> </a:t>
            </a:r>
            <a:r>
              <a:rPr lang="ru-RU" dirty="0" err="1" smtClean="0">
                <a:latin typeface="Arial Black" pitchFamily="34" charset="0"/>
              </a:rPr>
              <a:t>даними</a:t>
            </a:r>
            <a:r>
              <a:rPr lang="ru-RU" dirty="0" smtClean="0">
                <a:latin typeface="Arial Black" pitchFamily="34" charset="0"/>
              </a:rPr>
              <a:t>, </a:t>
            </a:r>
            <a:r>
              <a:rPr lang="ru-RU" dirty="0" err="1" smtClean="0">
                <a:latin typeface="Arial Black" pitchFamily="34" charset="0"/>
              </a:rPr>
              <a:t>необхідно</a:t>
            </a:r>
            <a:r>
              <a:rPr lang="ru-RU" dirty="0" smtClean="0">
                <a:latin typeface="Arial Black" pitchFamily="34" charset="0"/>
              </a:rPr>
              <a:t> </a:t>
            </a:r>
            <a:r>
              <a:rPr lang="ru-RU" dirty="0" err="1" smtClean="0">
                <a:latin typeface="Arial Black" pitchFamily="34" charset="0"/>
              </a:rPr>
              <a:t>надати</a:t>
            </a:r>
            <a:r>
              <a:rPr lang="ru-RU" dirty="0" smtClean="0">
                <a:latin typeface="Arial Black" pitchFamily="34" charset="0"/>
              </a:rPr>
              <a:t> </a:t>
            </a:r>
            <a:r>
              <a:rPr lang="ru-RU" dirty="0" err="1" smtClean="0">
                <a:latin typeface="Arial Black" pitchFamily="34" charset="0"/>
              </a:rPr>
              <a:t>сенс</a:t>
            </a:r>
            <a:r>
              <a:rPr lang="ru-RU" dirty="0" smtClean="0">
                <a:latin typeface="Arial Black" pitchFamily="34" charset="0"/>
              </a:rPr>
              <a:t> </a:t>
            </a:r>
            <a:r>
              <a:rPr lang="ru-RU" dirty="0" err="1" smtClean="0">
                <a:latin typeface="Arial Black" pitchFamily="34" charset="0"/>
              </a:rPr>
              <a:t>і</a:t>
            </a:r>
            <a:r>
              <a:rPr lang="ru-RU" dirty="0" smtClean="0">
                <a:latin typeface="Arial Black" pitchFamily="34" charset="0"/>
              </a:rPr>
              <a:t> </a:t>
            </a:r>
            <a:r>
              <a:rPr lang="ru-RU" dirty="0" err="1" smtClean="0">
                <a:latin typeface="Arial Black" pitchFamily="34" charset="0"/>
              </a:rPr>
              <a:t>значення</a:t>
            </a:r>
            <a:r>
              <a:rPr lang="ru-RU" dirty="0" smtClean="0">
                <a:latin typeface="Arial Black" pitchFamily="34" charset="0"/>
              </a:rPr>
              <a:t>, </a:t>
            </a:r>
            <a:r>
              <a:rPr lang="ru-RU" dirty="0" err="1" smtClean="0">
                <a:latin typeface="Arial Black" pitchFamily="34" charset="0"/>
              </a:rPr>
              <a:t>тобто</a:t>
            </a:r>
            <a:r>
              <a:rPr lang="ru-RU" dirty="0" smtClean="0">
                <a:latin typeface="Arial Black" pitchFamily="34" charset="0"/>
              </a:rPr>
              <a:t> </a:t>
            </a:r>
            <a:r>
              <a:rPr lang="ru-RU" dirty="0" err="1" smtClean="0">
                <a:latin typeface="Arial Black" pitchFamily="34" charset="0"/>
              </a:rPr>
              <a:t>пояснити</a:t>
            </a:r>
            <a:r>
              <a:rPr lang="ru-RU" dirty="0" smtClean="0">
                <a:latin typeface="Arial Black" pitchFamily="34" charset="0"/>
              </a:rPr>
              <a:t>, </a:t>
            </a:r>
            <a:r>
              <a:rPr lang="ru-RU" dirty="0" err="1" smtClean="0">
                <a:latin typeface="Arial Black" pitchFamily="34" charset="0"/>
              </a:rPr>
              <a:t>що</a:t>
            </a:r>
            <a:r>
              <a:rPr lang="ru-RU" dirty="0" smtClean="0">
                <a:latin typeface="Arial Black" pitchFamily="34" charset="0"/>
              </a:rPr>
              <a:t> </a:t>
            </a:r>
            <a:r>
              <a:rPr lang="ru-RU" dirty="0" err="1" smtClean="0">
                <a:latin typeface="Arial Black" pitchFamily="34" charset="0"/>
              </a:rPr>
              <a:t>означають</a:t>
            </a:r>
            <a:r>
              <a:rPr lang="ru-RU" dirty="0" smtClean="0">
                <a:latin typeface="Arial Black" pitchFamily="34" charset="0"/>
              </a:rPr>
              <a:t> </a:t>
            </a:r>
            <a:r>
              <a:rPr lang="ru-RU" dirty="0" err="1" smtClean="0">
                <a:latin typeface="Arial Black" pitchFamily="34" charset="0"/>
              </a:rPr>
              <a:t>конкретні</a:t>
            </a:r>
            <a:r>
              <a:rPr lang="ru-RU" dirty="0" smtClean="0">
                <a:latin typeface="Arial Black" pitchFamily="34" charset="0"/>
              </a:rPr>
              <a:t> </a:t>
            </a:r>
            <a:r>
              <a:rPr lang="ru-RU" dirty="0" err="1" smtClean="0">
                <a:latin typeface="Arial Black" pitchFamily="34" charset="0"/>
              </a:rPr>
              <a:t>отримані</a:t>
            </a:r>
            <a:r>
              <a:rPr lang="ru-RU" dirty="0" smtClean="0">
                <a:latin typeface="Arial Black" pitchFamily="34" charset="0"/>
              </a:rPr>
              <a:t> </a:t>
            </a:r>
            <a:r>
              <a:rPr lang="ru-RU" dirty="0" err="1" smtClean="0">
                <a:latin typeface="Arial Black" pitchFamily="34" charset="0"/>
              </a:rPr>
              <a:t>цифри</a:t>
            </a:r>
            <a:r>
              <a:rPr lang="ru-RU" dirty="0" smtClean="0">
                <a:latin typeface="Arial Black" pitchFamily="34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611560" y="2996952"/>
            <a:ext cx="8229600" cy="1399032"/>
          </a:xfrm>
        </p:spPr>
        <p:txBody>
          <a:bodyPr/>
          <a:lstStyle/>
          <a:p>
            <a:pPr algn="ctr"/>
            <a:r>
              <a:rPr lang="uk-UA" dirty="0" smtClean="0">
                <a:latin typeface="Arial Black" pitchFamily="34" charset="0"/>
              </a:rPr>
              <a:t>Дякую за увагу!</a:t>
            </a:r>
            <a:endParaRPr lang="ru-RU" dirty="0"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 smtClean="0">
                <a:latin typeface="Arial Black" pitchFamily="34" charset="0"/>
              </a:rPr>
              <a:t>Мета дисципліни</a:t>
            </a:r>
            <a:endParaRPr lang="ru-RU" dirty="0">
              <a:latin typeface="Arial Black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dirty="0" smtClean="0">
                <a:latin typeface="Arial Black" pitchFamily="34" charset="0"/>
              </a:rPr>
              <a:t>Сформувати вміння застосовувати теоретичні знання та практичні навички, необхідні для самостійного використання методів обробки соціологічних даних, з якими часто зустрічаються соціологи при проведенні емпіричних соціологічних досліджень</a:t>
            </a:r>
            <a:endParaRPr lang="ru-RU" dirty="0" smtClean="0"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dirty="0" smtClean="0">
                <a:latin typeface="Arial Black" pitchFamily="34" charset="0"/>
              </a:rPr>
              <a:t>Що </a:t>
            </a:r>
            <a:r>
              <a:rPr lang="uk-UA" smtClean="0">
                <a:latin typeface="Arial Black" pitchFamily="34" charset="0"/>
              </a:rPr>
              <a:t>дає </a:t>
            </a:r>
            <a:r>
              <a:rPr lang="uk-UA" smtClean="0">
                <a:latin typeface="Arial Black" pitchFamily="34" charset="0"/>
              </a:rPr>
              <a:t>цей курс</a:t>
            </a:r>
            <a:r>
              <a:rPr lang="uk-UA" dirty="0" smtClean="0">
                <a:latin typeface="Arial Black" pitchFamily="34" charset="0"/>
              </a:rPr>
              <a:t>?</a:t>
            </a:r>
            <a:endParaRPr lang="ru-RU" dirty="0">
              <a:latin typeface="Arial Black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uk-UA" dirty="0" smtClean="0">
                <a:latin typeface="Arial Black" pitchFamily="34" charset="0"/>
              </a:rPr>
              <a:t>Даний курс допоможе зрозуміти специфіку та особливості застосування в практичній діяльності соціолога різних методів аналізу даних, зорієнтуватись у виборі методів для кожного конкретного дослідницького проекту, дасть уявлення про способи обробки, аналізу та презентації отриманих даних за допомогою сучасного програмного забезпечення.</a:t>
            </a:r>
            <a:endParaRPr lang="ru-RU" dirty="0"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dirty="0" smtClean="0">
                <a:latin typeface="Arial Black" pitchFamily="34" charset="0"/>
              </a:rPr>
              <a:t>Засвоївши цей курс ви зможете:</a:t>
            </a:r>
            <a:endParaRPr lang="ru-RU" dirty="0">
              <a:latin typeface="Arial Black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lvl="0"/>
            <a:r>
              <a:rPr lang="uk-UA" dirty="0" smtClean="0">
                <a:latin typeface="Arial Black" pitchFamily="34" charset="0"/>
              </a:rPr>
              <a:t>Розуміти особливості та специфіку застосування в практичній діяльності соціолога методів обробки та аналізу соціологічних даних.</a:t>
            </a:r>
            <a:endParaRPr lang="ru-RU" dirty="0" smtClean="0">
              <a:latin typeface="Arial Black" pitchFamily="34" charset="0"/>
            </a:endParaRPr>
          </a:p>
          <a:p>
            <a:pPr lvl="0"/>
            <a:r>
              <a:rPr lang="uk-UA" dirty="0" smtClean="0">
                <a:latin typeface="Arial Black" pitchFamily="34" charset="0"/>
              </a:rPr>
              <a:t>Обирати</a:t>
            </a:r>
            <a:r>
              <a:rPr lang="ru-RU" dirty="0" smtClean="0">
                <a:latin typeface="Arial Black" pitchFamily="34" charset="0"/>
              </a:rPr>
              <a:t> метод </a:t>
            </a:r>
            <a:r>
              <a:rPr lang="ru-RU" dirty="0" err="1" smtClean="0">
                <a:latin typeface="Arial Black" pitchFamily="34" charset="0"/>
              </a:rPr>
              <a:t>аналізу</a:t>
            </a:r>
            <a:r>
              <a:rPr lang="ru-RU" dirty="0" smtClean="0">
                <a:latin typeface="Arial Black" pitchFamily="34" charset="0"/>
              </a:rPr>
              <a:t> </a:t>
            </a:r>
            <a:r>
              <a:rPr lang="ru-RU" dirty="0" err="1" smtClean="0">
                <a:latin typeface="Arial Black" pitchFamily="34" charset="0"/>
              </a:rPr>
              <a:t>даних</a:t>
            </a:r>
            <a:r>
              <a:rPr lang="ru-RU" dirty="0" smtClean="0">
                <a:latin typeface="Arial Black" pitchFamily="34" charset="0"/>
              </a:rPr>
              <a:t>, </a:t>
            </a:r>
            <a:r>
              <a:rPr lang="ru-RU" dirty="0" err="1" smtClean="0">
                <a:latin typeface="Arial Black" pitchFamily="34" charset="0"/>
              </a:rPr>
              <a:t>відповідно</a:t>
            </a:r>
            <a:r>
              <a:rPr lang="ru-RU" dirty="0" smtClean="0">
                <a:latin typeface="Arial Black" pitchFamily="34" charset="0"/>
              </a:rPr>
              <a:t> до мети та </a:t>
            </a:r>
            <a:r>
              <a:rPr lang="ru-RU" dirty="0" err="1" smtClean="0">
                <a:latin typeface="Arial Black" pitchFamily="34" charset="0"/>
              </a:rPr>
              <a:t>завдань</a:t>
            </a:r>
            <a:r>
              <a:rPr lang="ru-RU" dirty="0" smtClean="0">
                <a:latin typeface="Arial Black" pitchFamily="34" charset="0"/>
              </a:rPr>
              <a:t> конкретного </a:t>
            </a:r>
            <a:r>
              <a:rPr lang="ru-RU" dirty="0" err="1" smtClean="0">
                <a:latin typeface="Arial Black" pitchFamily="34" charset="0"/>
              </a:rPr>
              <a:t>соціологічного</a:t>
            </a:r>
            <a:r>
              <a:rPr lang="ru-RU" dirty="0" smtClean="0">
                <a:latin typeface="Arial Black" pitchFamily="34" charset="0"/>
              </a:rPr>
              <a:t> </a:t>
            </a:r>
            <a:r>
              <a:rPr lang="ru-RU" dirty="0" err="1" smtClean="0">
                <a:latin typeface="Arial Black" pitchFamily="34" charset="0"/>
              </a:rPr>
              <a:t>дослідження</a:t>
            </a:r>
            <a:r>
              <a:rPr lang="ru-RU" dirty="0" smtClean="0">
                <a:latin typeface="Arial Black" pitchFamily="34" charset="0"/>
              </a:rPr>
              <a:t>.</a:t>
            </a:r>
          </a:p>
          <a:p>
            <a:pPr lvl="0"/>
            <a:r>
              <a:rPr lang="uk-UA" dirty="0" smtClean="0">
                <a:latin typeface="Arial Black" pitchFamily="34" charset="0"/>
              </a:rPr>
              <a:t>Використовувати для обробки та аналізу даних соціологічного дослідження програмне забезпечення.</a:t>
            </a:r>
            <a:endParaRPr lang="ru-RU" dirty="0" smtClean="0">
              <a:latin typeface="Arial Black" pitchFamily="34" charset="0"/>
            </a:endParaRPr>
          </a:p>
          <a:p>
            <a:pPr lvl="0"/>
            <a:r>
              <a:rPr lang="uk-UA" dirty="0" smtClean="0">
                <a:latin typeface="Arial Black" pitchFamily="34" charset="0"/>
              </a:rPr>
              <a:t>Аналізувати та інтерпретувати соціологічні дані отримані в ході дослідження.</a:t>
            </a:r>
            <a:endParaRPr lang="ru-RU" dirty="0" smtClean="0">
              <a:latin typeface="Arial Black" pitchFamily="34" charset="0"/>
            </a:endParaRPr>
          </a:p>
          <a:p>
            <a:pPr lvl="0"/>
            <a:r>
              <a:rPr lang="uk-UA" dirty="0" smtClean="0">
                <a:latin typeface="Arial Black" pitchFamily="34" charset="0"/>
              </a:rPr>
              <a:t>Організовувати та/або забезпечувати підтримку комунікації в процесі виконання групових завдань з обробки та аналізу даних соціологічного дослідження. </a:t>
            </a:r>
            <a:endParaRPr lang="ru-RU" dirty="0"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dirty="0" smtClean="0">
                <a:latin typeface="Arial Black" pitchFamily="34" charset="0"/>
              </a:rPr>
              <a:t>Соціологічні дані</a:t>
            </a:r>
            <a:endParaRPr lang="ru-RU" dirty="0">
              <a:latin typeface="Arial Black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ru-RU" dirty="0" err="1" smtClean="0">
                <a:latin typeface="Arial Black" pitchFamily="34" charset="0"/>
              </a:rPr>
              <a:t>Соціологічні</a:t>
            </a:r>
            <a:r>
              <a:rPr lang="ru-RU" dirty="0" smtClean="0">
                <a:latin typeface="Arial Black" pitchFamily="34" charset="0"/>
              </a:rPr>
              <a:t> (</a:t>
            </a:r>
            <a:r>
              <a:rPr lang="ru-RU" dirty="0" err="1" smtClean="0">
                <a:latin typeface="Arial Black" pitchFamily="34" charset="0"/>
              </a:rPr>
              <a:t>або</a:t>
            </a:r>
            <a:r>
              <a:rPr lang="ru-RU" dirty="0" smtClean="0">
                <a:latin typeface="Arial Black" pitchFamily="34" charset="0"/>
              </a:rPr>
              <a:t> </a:t>
            </a:r>
            <a:r>
              <a:rPr lang="ru-RU" dirty="0" err="1" smtClean="0">
                <a:latin typeface="Arial Black" pitchFamily="34" charset="0"/>
              </a:rPr>
              <a:t>емпіричні</a:t>
            </a:r>
            <a:r>
              <a:rPr lang="ru-RU" dirty="0" smtClean="0">
                <a:latin typeface="Arial Black" pitchFamily="34" charset="0"/>
              </a:rPr>
              <a:t>) </a:t>
            </a:r>
            <a:r>
              <a:rPr lang="ru-RU" dirty="0" err="1" smtClean="0">
                <a:latin typeface="Arial Black" pitchFamily="34" charset="0"/>
              </a:rPr>
              <a:t>дані</a:t>
            </a:r>
            <a:r>
              <a:rPr lang="ru-RU" dirty="0" smtClean="0">
                <a:latin typeface="Arial Black" pitchFamily="34" charset="0"/>
              </a:rPr>
              <a:t> </a:t>
            </a:r>
            <a:r>
              <a:rPr lang="ru-RU" dirty="0" err="1" smtClean="0">
                <a:latin typeface="Arial Black" pitchFamily="34" charset="0"/>
              </a:rPr>
              <a:t>можна</a:t>
            </a:r>
            <a:r>
              <a:rPr lang="ru-RU" dirty="0" smtClean="0">
                <a:latin typeface="Arial Black" pitchFamily="34" charset="0"/>
              </a:rPr>
              <a:t> </a:t>
            </a:r>
            <a:r>
              <a:rPr lang="ru-RU" dirty="0" err="1" smtClean="0">
                <a:latin typeface="Arial Black" pitchFamily="34" charset="0"/>
              </a:rPr>
              <a:t>визначити</a:t>
            </a:r>
            <a:r>
              <a:rPr lang="ru-RU" dirty="0" smtClean="0">
                <a:latin typeface="Arial Black" pitchFamily="34" charset="0"/>
              </a:rPr>
              <a:t> як </a:t>
            </a:r>
            <a:r>
              <a:rPr lang="ru-RU" dirty="0" err="1" smtClean="0">
                <a:latin typeface="Arial Black" pitchFamily="34" charset="0"/>
              </a:rPr>
              <a:t>первинну</a:t>
            </a:r>
            <a:r>
              <a:rPr lang="ru-RU" dirty="0" smtClean="0">
                <a:latin typeface="Arial Black" pitchFamily="34" charset="0"/>
              </a:rPr>
              <a:t> </a:t>
            </a:r>
            <a:r>
              <a:rPr lang="ru-RU" dirty="0" err="1" smtClean="0">
                <a:latin typeface="Arial Black" pitchFamily="34" charset="0"/>
              </a:rPr>
              <a:t>інформацію</a:t>
            </a:r>
            <a:r>
              <a:rPr lang="ru-RU" dirty="0" smtClean="0">
                <a:latin typeface="Arial Black" pitchFamily="34" charset="0"/>
              </a:rPr>
              <a:t> </a:t>
            </a:r>
            <a:r>
              <a:rPr lang="ru-RU" dirty="0" err="1" smtClean="0">
                <a:latin typeface="Arial Black" pitchFamily="34" charset="0"/>
              </a:rPr>
              <a:t>будь-якого</a:t>
            </a:r>
            <a:r>
              <a:rPr lang="ru-RU" dirty="0" smtClean="0">
                <a:latin typeface="Arial Black" pitchFamily="34" charset="0"/>
              </a:rPr>
              <a:t> роду, </a:t>
            </a:r>
            <a:r>
              <a:rPr lang="ru-RU" dirty="0" err="1" smtClean="0">
                <a:latin typeface="Arial Black" pitchFamily="34" charset="0"/>
              </a:rPr>
              <a:t>отриману</a:t>
            </a:r>
            <a:r>
              <a:rPr lang="ru-RU" dirty="0" smtClean="0">
                <a:latin typeface="Arial Black" pitchFamily="34" charset="0"/>
              </a:rPr>
              <a:t> в </a:t>
            </a:r>
            <a:r>
              <a:rPr lang="ru-RU" dirty="0" err="1" smtClean="0">
                <a:latin typeface="Arial Black" pitchFamily="34" charset="0"/>
              </a:rPr>
              <a:t>результаті</a:t>
            </a:r>
            <a:r>
              <a:rPr lang="ru-RU" dirty="0" smtClean="0">
                <a:latin typeface="Arial Black" pitchFamily="34" charset="0"/>
              </a:rPr>
              <a:t> </a:t>
            </a:r>
            <a:r>
              <a:rPr lang="ru-RU" dirty="0" err="1" smtClean="0">
                <a:latin typeface="Arial Black" pitchFamily="34" charset="0"/>
              </a:rPr>
              <a:t>проведення</a:t>
            </a:r>
            <a:r>
              <a:rPr lang="ru-RU" dirty="0" smtClean="0">
                <a:latin typeface="Arial Black" pitchFamily="34" charset="0"/>
              </a:rPr>
              <a:t> одного </a:t>
            </a:r>
            <a:r>
              <a:rPr lang="ru-RU" dirty="0" err="1" smtClean="0">
                <a:latin typeface="Arial Black" pitchFamily="34" charset="0"/>
              </a:rPr>
              <a:t>з</a:t>
            </a:r>
            <a:r>
              <a:rPr lang="ru-RU" dirty="0" smtClean="0">
                <a:latin typeface="Arial Black" pitchFamily="34" charset="0"/>
              </a:rPr>
              <a:t> </a:t>
            </a:r>
            <a:r>
              <a:rPr lang="ru-RU" dirty="0" err="1" smtClean="0">
                <a:latin typeface="Arial Black" pitchFamily="34" charset="0"/>
              </a:rPr>
              <a:t>численних</a:t>
            </a:r>
            <a:r>
              <a:rPr lang="ru-RU" dirty="0" smtClean="0">
                <a:latin typeface="Arial Black" pitchFamily="34" charset="0"/>
              </a:rPr>
              <a:t> </a:t>
            </a:r>
            <a:r>
              <a:rPr lang="ru-RU" dirty="0" err="1" smtClean="0">
                <a:latin typeface="Arial Black" pitchFamily="34" charset="0"/>
              </a:rPr>
              <a:t>типів</a:t>
            </a:r>
            <a:r>
              <a:rPr lang="ru-RU" dirty="0" smtClean="0">
                <a:latin typeface="Arial Black" pitchFamily="34" charset="0"/>
              </a:rPr>
              <a:t> </a:t>
            </a:r>
            <a:r>
              <a:rPr lang="ru-RU" dirty="0" err="1" smtClean="0">
                <a:latin typeface="Arial Black" pitchFamily="34" charset="0"/>
              </a:rPr>
              <a:t>соціологічного</a:t>
            </a:r>
            <a:r>
              <a:rPr lang="ru-RU" dirty="0" smtClean="0">
                <a:latin typeface="Arial Black" pitchFamily="34" charset="0"/>
              </a:rPr>
              <a:t> </a:t>
            </a:r>
            <a:r>
              <a:rPr lang="ru-RU" dirty="0" err="1" smtClean="0">
                <a:latin typeface="Arial Black" pitchFamily="34" charset="0"/>
              </a:rPr>
              <a:t>збору</a:t>
            </a:r>
            <a:r>
              <a:rPr lang="ru-RU" dirty="0" smtClean="0">
                <a:latin typeface="Arial Black" pitchFamily="34" charset="0"/>
              </a:rPr>
              <a:t> </a:t>
            </a:r>
            <a:r>
              <a:rPr lang="ru-RU" dirty="0" err="1" smtClean="0">
                <a:latin typeface="Arial Black" pitchFamily="34" charset="0"/>
              </a:rPr>
              <a:t>інформації</a:t>
            </a:r>
            <a:r>
              <a:rPr lang="ru-RU" dirty="0" smtClean="0">
                <a:latin typeface="Arial Black" pitchFamily="34" charset="0"/>
              </a:rPr>
              <a:t>. </a:t>
            </a:r>
            <a:endParaRPr lang="ru-RU" dirty="0"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dirty="0" smtClean="0">
                <a:latin typeface="Arial Black" pitchFamily="34" charset="0"/>
              </a:rPr>
              <a:t>Соціологічні дані</a:t>
            </a:r>
            <a:endParaRPr lang="ru-RU" dirty="0">
              <a:latin typeface="Arial Black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ru-RU" dirty="0" err="1" smtClean="0">
                <a:latin typeface="Arial Black" pitchFamily="34" charset="0"/>
              </a:rPr>
              <a:t>Всі</a:t>
            </a:r>
            <a:r>
              <a:rPr lang="ru-RU" dirty="0" smtClean="0">
                <a:latin typeface="Arial Black" pitchFamily="34" charset="0"/>
              </a:rPr>
              <a:t> </a:t>
            </a:r>
            <a:r>
              <a:rPr lang="ru-RU" dirty="0" err="1" smtClean="0">
                <a:latin typeface="Arial Black" pitchFamily="34" charset="0"/>
              </a:rPr>
              <a:t>отримані</a:t>
            </a:r>
            <a:r>
              <a:rPr lang="ru-RU" dirty="0" smtClean="0">
                <a:latin typeface="Arial Black" pitchFamily="34" charset="0"/>
              </a:rPr>
              <a:t> </a:t>
            </a:r>
            <a:r>
              <a:rPr lang="ru-RU" dirty="0" err="1" smtClean="0">
                <a:latin typeface="Arial Black" pitchFamily="34" charset="0"/>
              </a:rPr>
              <a:t>дані</a:t>
            </a:r>
            <a:r>
              <a:rPr lang="ru-RU" dirty="0" smtClean="0">
                <a:latin typeface="Arial Black" pitchFamily="34" charset="0"/>
              </a:rPr>
              <a:t> </a:t>
            </a:r>
            <a:r>
              <a:rPr lang="ru-RU" dirty="0" err="1" smtClean="0">
                <a:latin typeface="Arial Black" pitchFamily="34" charset="0"/>
              </a:rPr>
              <a:t>можна</a:t>
            </a:r>
            <a:r>
              <a:rPr lang="ru-RU" dirty="0" smtClean="0">
                <a:latin typeface="Arial Black" pitchFamily="34" charset="0"/>
              </a:rPr>
              <a:t> </a:t>
            </a:r>
            <a:r>
              <a:rPr lang="ru-RU" dirty="0" err="1" smtClean="0">
                <a:latin typeface="Arial Black" pitchFamily="34" charset="0"/>
              </a:rPr>
              <a:t>розділити</a:t>
            </a:r>
            <a:r>
              <a:rPr lang="ru-RU" dirty="0" smtClean="0">
                <a:latin typeface="Arial Black" pitchFamily="34" charset="0"/>
              </a:rPr>
              <a:t> на </a:t>
            </a:r>
            <a:r>
              <a:rPr lang="ru-RU" dirty="0" err="1" smtClean="0">
                <a:latin typeface="Arial Black" pitchFamily="34" charset="0"/>
              </a:rPr>
              <a:t>кілька</a:t>
            </a:r>
            <a:r>
              <a:rPr lang="ru-RU" dirty="0" smtClean="0">
                <a:latin typeface="Arial Black" pitchFamily="34" charset="0"/>
              </a:rPr>
              <a:t> </a:t>
            </a:r>
            <a:r>
              <a:rPr lang="ru-RU" dirty="0" err="1" smtClean="0">
                <a:latin typeface="Arial Black" pitchFamily="34" charset="0"/>
              </a:rPr>
              <a:t>груп</a:t>
            </a:r>
            <a:r>
              <a:rPr lang="ru-RU" dirty="0" smtClean="0">
                <a:latin typeface="Arial Black" pitchFamily="34" charset="0"/>
              </a:rPr>
              <a:t> (</a:t>
            </a:r>
            <a:r>
              <a:rPr lang="ru-RU" dirty="0" err="1" smtClean="0">
                <a:latin typeface="Arial Black" pitchFamily="34" charset="0"/>
              </a:rPr>
              <a:t>видів</a:t>
            </a:r>
            <a:r>
              <a:rPr lang="ru-RU" dirty="0" smtClean="0">
                <a:latin typeface="Arial Black" pitchFamily="34" charset="0"/>
              </a:rPr>
              <a:t>) в </a:t>
            </a:r>
            <a:r>
              <a:rPr lang="ru-RU" dirty="0" err="1" smtClean="0">
                <a:latin typeface="Arial Black" pitchFamily="34" charset="0"/>
              </a:rPr>
              <a:t>залежності</a:t>
            </a:r>
            <a:r>
              <a:rPr lang="ru-RU" dirty="0" smtClean="0">
                <a:latin typeface="Arial Black" pitchFamily="34" charset="0"/>
              </a:rPr>
              <a:t> </a:t>
            </a:r>
            <a:r>
              <a:rPr lang="ru-RU" dirty="0" err="1" smtClean="0">
                <a:latin typeface="Arial Black" pitchFamily="34" charset="0"/>
              </a:rPr>
              <a:t>від</a:t>
            </a:r>
            <a:r>
              <a:rPr lang="ru-RU" dirty="0" smtClean="0">
                <a:latin typeface="Arial Black" pitchFamily="34" charset="0"/>
              </a:rPr>
              <a:t> способу </a:t>
            </a:r>
            <a:r>
              <a:rPr lang="ru-RU" dirty="0" err="1" smtClean="0">
                <a:latin typeface="Arial Black" pitchFamily="34" charset="0"/>
              </a:rPr>
              <a:t>отримання</a:t>
            </a:r>
            <a:r>
              <a:rPr lang="ru-RU" dirty="0" smtClean="0">
                <a:latin typeface="Arial Black" pitchFamily="34" charset="0"/>
              </a:rPr>
              <a:t> </a:t>
            </a:r>
            <a:r>
              <a:rPr lang="ru-RU" dirty="0" err="1" smtClean="0">
                <a:latin typeface="Arial Black" pitchFamily="34" charset="0"/>
              </a:rPr>
              <a:t>інформації</a:t>
            </a:r>
            <a:r>
              <a:rPr lang="ru-RU" dirty="0" smtClean="0">
                <a:latin typeface="Arial Black" pitchFamily="34" charset="0"/>
              </a:rPr>
              <a:t>, </a:t>
            </a:r>
            <a:r>
              <a:rPr lang="ru-RU" dirty="0" err="1" smtClean="0">
                <a:latin typeface="Arial Black" pitchFamily="34" charset="0"/>
              </a:rPr>
              <a:t>її</a:t>
            </a:r>
            <a:r>
              <a:rPr lang="ru-RU" dirty="0" smtClean="0">
                <a:latin typeface="Arial Black" pitchFamily="34" charset="0"/>
              </a:rPr>
              <a:t> характеру, а </a:t>
            </a:r>
            <a:r>
              <a:rPr lang="ru-RU" dirty="0" err="1" smtClean="0">
                <a:latin typeface="Arial Black" pitchFamily="34" charset="0"/>
              </a:rPr>
              <a:t>також</a:t>
            </a:r>
            <a:r>
              <a:rPr lang="ru-RU" dirty="0" smtClean="0">
                <a:latin typeface="Arial Black" pitchFamily="34" charset="0"/>
              </a:rPr>
              <a:t> </a:t>
            </a:r>
            <a:r>
              <a:rPr lang="ru-RU" dirty="0" err="1" smtClean="0">
                <a:latin typeface="Arial Black" pitchFamily="34" charset="0"/>
              </a:rPr>
              <a:t>завдань</a:t>
            </a:r>
            <a:r>
              <a:rPr lang="ru-RU" dirty="0" smtClean="0">
                <a:latin typeface="Arial Black" pitchFamily="34" charset="0"/>
              </a:rPr>
              <a:t>, </a:t>
            </a:r>
            <a:r>
              <a:rPr lang="ru-RU" dirty="0" err="1" smtClean="0">
                <a:latin typeface="Arial Black" pitchFamily="34" charset="0"/>
              </a:rPr>
              <a:t>прийомів</a:t>
            </a:r>
            <a:r>
              <a:rPr lang="ru-RU" dirty="0" smtClean="0">
                <a:latin typeface="Arial Black" pitchFamily="34" charset="0"/>
              </a:rPr>
              <a:t> </a:t>
            </a:r>
            <a:r>
              <a:rPr lang="ru-RU" dirty="0" err="1" smtClean="0">
                <a:latin typeface="Arial Black" pitchFamily="34" charset="0"/>
              </a:rPr>
              <a:t>і</a:t>
            </a:r>
            <a:r>
              <a:rPr lang="ru-RU" dirty="0" smtClean="0">
                <a:latin typeface="Arial Black" pitchFamily="34" charset="0"/>
              </a:rPr>
              <a:t> </a:t>
            </a:r>
            <a:r>
              <a:rPr lang="ru-RU" dirty="0" err="1" smtClean="0">
                <a:latin typeface="Arial Black" pitchFamily="34" charset="0"/>
              </a:rPr>
              <a:t>методів</a:t>
            </a:r>
            <a:r>
              <a:rPr lang="ru-RU" dirty="0" smtClean="0">
                <a:latin typeface="Arial Black" pitchFamily="34" charset="0"/>
              </a:rPr>
              <a:t> </a:t>
            </a:r>
            <a:r>
              <a:rPr lang="ru-RU" dirty="0" err="1" smtClean="0">
                <a:latin typeface="Arial Black" pitchFamily="34" charset="0"/>
              </a:rPr>
              <a:t>обробки</a:t>
            </a:r>
            <a:r>
              <a:rPr lang="ru-RU" dirty="0" smtClean="0">
                <a:latin typeface="Arial Black" pitchFamily="34" charset="0"/>
              </a:rPr>
              <a:t> та </a:t>
            </a:r>
            <a:r>
              <a:rPr lang="ru-RU" dirty="0" err="1" smtClean="0">
                <a:latin typeface="Arial Black" pitchFamily="34" charset="0"/>
              </a:rPr>
              <a:t>аналізу</a:t>
            </a:r>
            <a:r>
              <a:rPr lang="ru-RU" dirty="0" smtClean="0">
                <a:latin typeface="Arial Black" pitchFamily="34" charset="0"/>
              </a:rPr>
              <a:t>.</a:t>
            </a:r>
            <a:endParaRPr lang="ru-RU" dirty="0"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dirty="0" smtClean="0">
                <a:latin typeface="Arial Black" pitchFamily="34" charset="0"/>
              </a:rPr>
              <a:t>Соціологічні дані</a:t>
            </a:r>
            <a:endParaRPr lang="ru-RU" dirty="0">
              <a:latin typeface="Arial Black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ru-RU" dirty="0" smtClean="0">
                <a:latin typeface="Arial Black" pitchFamily="34" charset="0"/>
              </a:rPr>
              <a:t>Одна </a:t>
            </a:r>
            <a:r>
              <a:rPr lang="ru-RU" dirty="0" err="1" smtClean="0">
                <a:latin typeface="Arial Black" pitchFamily="34" charset="0"/>
              </a:rPr>
              <a:t>з</a:t>
            </a:r>
            <a:r>
              <a:rPr lang="ru-RU" dirty="0" smtClean="0">
                <a:latin typeface="Arial Black" pitchFamily="34" charset="0"/>
              </a:rPr>
              <a:t> </a:t>
            </a:r>
            <a:r>
              <a:rPr lang="ru-RU" dirty="0" err="1" smtClean="0">
                <a:latin typeface="Arial Black" pitchFamily="34" charset="0"/>
              </a:rPr>
              <a:t>найважливіших</a:t>
            </a:r>
            <a:r>
              <a:rPr lang="ru-RU" dirty="0" smtClean="0">
                <a:latin typeface="Arial Black" pitchFamily="34" charset="0"/>
              </a:rPr>
              <a:t> задач </a:t>
            </a:r>
            <a:r>
              <a:rPr lang="ru-RU" dirty="0" err="1" smtClean="0">
                <a:latin typeface="Arial Black" pitchFamily="34" charset="0"/>
              </a:rPr>
              <a:t>аналізу</a:t>
            </a:r>
            <a:r>
              <a:rPr lang="ru-RU" dirty="0" smtClean="0">
                <a:latin typeface="Arial Black" pitchFamily="34" charset="0"/>
              </a:rPr>
              <a:t> </a:t>
            </a:r>
            <a:r>
              <a:rPr lang="ru-RU" dirty="0" err="1" smtClean="0">
                <a:latin typeface="Arial Black" pitchFamily="34" charset="0"/>
              </a:rPr>
              <a:t>даних</a:t>
            </a:r>
            <a:r>
              <a:rPr lang="ru-RU" dirty="0" smtClean="0">
                <a:latin typeface="Arial Black" pitchFamily="34" charset="0"/>
              </a:rPr>
              <a:t> - </a:t>
            </a:r>
            <a:r>
              <a:rPr lang="ru-RU" dirty="0" err="1" smtClean="0">
                <a:latin typeface="Arial Black" pitchFamily="34" charset="0"/>
              </a:rPr>
              <a:t>перевірка</a:t>
            </a:r>
            <a:r>
              <a:rPr lang="ru-RU" dirty="0" smtClean="0">
                <a:latin typeface="Arial Black" pitchFamily="34" charset="0"/>
              </a:rPr>
              <a:t> </a:t>
            </a:r>
            <a:r>
              <a:rPr lang="ru-RU" dirty="0" err="1" smtClean="0">
                <a:latin typeface="Arial Black" pitchFamily="34" charset="0"/>
              </a:rPr>
              <a:t>гіпотез</a:t>
            </a:r>
            <a:r>
              <a:rPr lang="ru-RU" dirty="0" smtClean="0">
                <a:latin typeface="Arial Black" pitchFamily="34" charset="0"/>
              </a:rPr>
              <a:t>, в </a:t>
            </a:r>
            <a:r>
              <a:rPr lang="ru-RU" dirty="0" err="1" smtClean="0">
                <a:latin typeface="Arial Black" pitchFamily="34" charset="0"/>
              </a:rPr>
              <a:t>яких</a:t>
            </a:r>
            <a:r>
              <a:rPr lang="ru-RU" dirty="0" smtClean="0">
                <a:latin typeface="Arial Black" pitchFamily="34" charset="0"/>
              </a:rPr>
              <a:t> </a:t>
            </a:r>
            <a:r>
              <a:rPr lang="ru-RU" dirty="0" err="1" smtClean="0">
                <a:latin typeface="Arial Black" pitchFamily="34" charset="0"/>
              </a:rPr>
              <a:t>висловлюються</a:t>
            </a:r>
            <a:r>
              <a:rPr lang="ru-RU" dirty="0" smtClean="0">
                <a:latin typeface="Arial Black" pitchFamily="34" charset="0"/>
              </a:rPr>
              <a:t> </a:t>
            </a:r>
            <a:r>
              <a:rPr lang="ru-RU" dirty="0" err="1" smtClean="0">
                <a:latin typeface="Arial Black" pitchFamily="34" charset="0"/>
              </a:rPr>
              <a:t>припущення</a:t>
            </a:r>
            <a:r>
              <a:rPr lang="ru-RU" dirty="0" smtClean="0">
                <a:latin typeface="Arial Black" pitchFamily="34" charset="0"/>
              </a:rPr>
              <a:t> про </a:t>
            </a:r>
            <a:r>
              <a:rPr lang="ru-RU" dirty="0" err="1" smtClean="0">
                <a:latin typeface="Arial Black" pitchFamily="34" charset="0"/>
              </a:rPr>
              <a:t>наявність</a:t>
            </a:r>
            <a:r>
              <a:rPr lang="ru-RU" dirty="0" smtClean="0">
                <a:latin typeface="Arial Black" pitchFamily="34" charset="0"/>
              </a:rPr>
              <a:t> </a:t>
            </a:r>
            <a:r>
              <a:rPr lang="ru-RU" dirty="0" err="1" smtClean="0">
                <a:latin typeface="Arial Black" pitchFamily="34" charset="0"/>
              </a:rPr>
              <a:t>зв'язку</a:t>
            </a:r>
            <a:r>
              <a:rPr lang="ru-RU" dirty="0" smtClean="0">
                <a:latin typeface="Arial Black" pitchFamily="34" charset="0"/>
              </a:rPr>
              <a:t> </a:t>
            </a:r>
            <a:r>
              <a:rPr lang="ru-RU" dirty="0" err="1" smtClean="0">
                <a:latin typeface="Arial Black" pitchFamily="34" charset="0"/>
              </a:rPr>
              <a:t>між</a:t>
            </a:r>
            <a:r>
              <a:rPr lang="ru-RU" dirty="0" smtClean="0">
                <a:latin typeface="Arial Black" pitchFamily="34" charset="0"/>
              </a:rPr>
              <a:t> </a:t>
            </a:r>
            <a:r>
              <a:rPr lang="ru-RU" dirty="0" err="1" smtClean="0">
                <a:latin typeface="Arial Black" pitchFamily="34" charset="0"/>
              </a:rPr>
              <a:t>двома</a:t>
            </a:r>
            <a:r>
              <a:rPr lang="ru-RU" dirty="0" smtClean="0">
                <a:latin typeface="Arial Black" pitchFamily="34" charset="0"/>
              </a:rPr>
              <a:t> </a:t>
            </a:r>
            <a:r>
              <a:rPr lang="ru-RU" dirty="0" err="1" smtClean="0">
                <a:latin typeface="Arial Black" pitchFamily="34" charset="0"/>
              </a:rPr>
              <a:t>або</a:t>
            </a:r>
            <a:r>
              <a:rPr lang="ru-RU" dirty="0" smtClean="0">
                <a:latin typeface="Arial Black" pitchFamily="34" charset="0"/>
              </a:rPr>
              <a:t> </a:t>
            </a:r>
            <a:r>
              <a:rPr lang="ru-RU" dirty="0" err="1" smtClean="0">
                <a:latin typeface="Arial Black" pitchFamily="34" charset="0"/>
              </a:rPr>
              <a:t>більше</a:t>
            </a:r>
            <a:r>
              <a:rPr lang="ru-RU" dirty="0" smtClean="0">
                <a:latin typeface="Arial Black" pitchFamily="34" charset="0"/>
              </a:rPr>
              <a:t> </a:t>
            </a:r>
            <a:r>
              <a:rPr lang="ru-RU" dirty="0" err="1" smtClean="0">
                <a:latin typeface="Arial Black" pitchFamily="34" charset="0"/>
              </a:rPr>
              <a:t>змінними</a:t>
            </a:r>
            <a:r>
              <a:rPr lang="ru-RU" dirty="0" smtClean="0">
                <a:latin typeface="Arial Black" pitchFamily="34" charset="0"/>
              </a:rPr>
              <a:t>. На </a:t>
            </a:r>
            <a:r>
              <a:rPr lang="ru-RU" dirty="0" err="1" smtClean="0">
                <a:latin typeface="Arial Black" pitchFamily="34" charset="0"/>
              </a:rPr>
              <a:t>певному</a:t>
            </a:r>
            <a:r>
              <a:rPr lang="ru-RU" dirty="0" smtClean="0">
                <a:latin typeface="Arial Black" pitchFamily="34" charset="0"/>
              </a:rPr>
              <a:t> </a:t>
            </a:r>
            <a:r>
              <a:rPr lang="ru-RU" dirty="0" err="1" smtClean="0">
                <a:latin typeface="Arial Black" pitchFamily="34" charset="0"/>
              </a:rPr>
              <a:t>етапі</a:t>
            </a:r>
            <a:r>
              <a:rPr lang="ru-RU" dirty="0" smtClean="0">
                <a:latin typeface="Arial Black" pitchFamily="34" charset="0"/>
              </a:rPr>
              <a:t> </a:t>
            </a:r>
            <a:r>
              <a:rPr lang="ru-RU" dirty="0" err="1" smtClean="0">
                <a:latin typeface="Arial Black" pitchFamily="34" charset="0"/>
              </a:rPr>
              <a:t>аналізу</a:t>
            </a:r>
            <a:r>
              <a:rPr lang="ru-RU" dirty="0" smtClean="0">
                <a:latin typeface="Arial Black" pitchFamily="34" charset="0"/>
              </a:rPr>
              <a:t> </a:t>
            </a:r>
            <a:r>
              <a:rPr lang="ru-RU" dirty="0" err="1" smtClean="0">
                <a:latin typeface="Arial Black" pitchFamily="34" charset="0"/>
              </a:rPr>
              <a:t>необхідно</a:t>
            </a:r>
            <a:r>
              <a:rPr lang="ru-RU" dirty="0" smtClean="0">
                <a:latin typeface="Arial Black" pitchFamily="34" charset="0"/>
              </a:rPr>
              <a:t> </a:t>
            </a:r>
            <a:r>
              <a:rPr lang="ru-RU" dirty="0" err="1" smtClean="0">
                <a:latin typeface="Arial Black" pitchFamily="34" charset="0"/>
              </a:rPr>
              <a:t>зайнятися</a:t>
            </a:r>
            <a:r>
              <a:rPr lang="ru-RU" dirty="0" smtClean="0">
                <a:latin typeface="Arial Black" pitchFamily="34" charset="0"/>
              </a:rPr>
              <a:t> </a:t>
            </a:r>
            <a:r>
              <a:rPr lang="ru-RU" dirty="0" err="1" smtClean="0">
                <a:latin typeface="Arial Black" pitchFamily="34" charset="0"/>
              </a:rPr>
              <a:t>пошуком</a:t>
            </a:r>
            <a:r>
              <a:rPr lang="ru-RU" dirty="0" smtClean="0">
                <a:latin typeface="Arial Black" pitchFamily="34" charset="0"/>
              </a:rPr>
              <a:t> таких </a:t>
            </a:r>
            <a:r>
              <a:rPr lang="ru-RU" dirty="0" err="1" smtClean="0">
                <a:latin typeface="Arial Black" pitchFamily="34" charset="0"/>
              </a:rPr>
              <a:t>зв'язків</a:t>
            </a:r>
            <a:r>
              <a:rPr lang="ru-RU" dirty="0" smtClean="0">
                <a:latin typeface="Arial Black" pitchFamily="34" charset="0"/>
              </a:rPr>
              <a:t>.</a:t>
            </a:r>
            <a:endParaRPr lang="ru-RU" dirty="0"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3600" dirty="0" smtClean="0">
                <a:latin typeface="Arial Black" pitchFamily="34" charset="0"/>
              </a:rPr>
              <a:t>Логіка аналізу</a:t>
            </a:r>
            <a:endParaRPr lang="ru-RU" sz="3600" dirty="0">
              <a:latin typeface="Arial Black" pitchFamily="34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882808"/>
          <a:ext cx="8229600" cy="4572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dirty="0" err="1" smtClean="0">
                <a:latin typeface="Arial Black" pitchFamily="34" charset="0"/>
              </a:rPr>
              <a:t>Обробка</a:t>
            </a:r>
            <a:r>
              <a:rPr lang="ru-RU" dirty="0" smtClean="0">
                <a:latin typeface="Arial Black" pitchFamily="34" charset="0"/>
              </a:rPr>
              <a:t> </a:t>
            </a:r>
            <a:r>
              <a:rPr lang="ru-RU" dirty="0" err="1" smtClean="0">
                <a:latin typeface="Arial Black" pitchFamily="34" charset="0"/>
              </a:rPr>
              <a:t>даних</a:t>
            </a:r>
            <a:r>
              <a:rPr lang="ru-RU" dirty="0" smtClean="0">
                <a:latin typeface="Arial Black" pitchFamily="34" charset="0"/>
              </a:rPr>
              <a:t> </a:t>
            </a:r>
            <a:r>
              <a:rPr lang="ru-RU" dirty="0" err="1" smtClean="0">
                <a:latin typeface="Arial Black" pitchFamily="34" charset="0"/>
              </a:rPr>
              <a:t>включає</a:t>
            </a:r>
            <a:r>
              <a:rPr lang="ru-RU" dirty="0" smtClean="0">
                <a:latin typeface="Arial Black" pitchFamily="34" charset="0"/>
              </a:rPr>
              <a:t>:</a:t>
            </a:r>
            <a:endParaRPr lang="ru-RU" dirty="0">
              <a:latin typeface="Arial Black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ru-RU" dirty="0" smtClean="0">
                <a:latin typeface="Arial Black" pitchFamily="34" charset="0"/>
              </a:rPr>
              <a:t>1. </a:t>
            </a:r>
            <a:r>
              <a:rPr lang="ru-RU" dirty="0" err="1" smtClean="0">
                <a:latin typeface="Arial Black" pitchFamily="34" charset="0"/>
              </a:rPr>
              <a:t>Редагування</a:t>
            </a:r>
            <a:r>
              <a:rPr lang="ru-RU" dirty="0" smtClean="0">
                <a:latin typeface="Arial Black" pitchFamily="34" charset="0"/>
              </a:rPr>
              <a:t> </a:t>
            </a:r>
            <a:r>
              <a:rPr lang="ru-RU" dirty="0" err="1" smtClean="0">
                <a:latin typeface="Arial Black" pitchFamily="34" charset="0"/>
              </a:rPr>
              <a:t>і</a:t>
            </a:r>
            <a:r>
              <a:rPr lang="ru-RU" dirty="0" smtClean="0">
                <a:latin typeface="Arial Black" pitchFamily="34" charset="0"/>
              </a:rPr>
              <a:t> </a:t>
            </a:r>
            <a:r>
              <a:rPr lang="ru-RU" dirty="0" err="1" smtClean="0">
                <a:latin typeface="Arial Black" pitchFamily="34" charset="0"/>
              </a:rPr>
              <a:t>кодування</a:t>
            </a:r>
            <a:r>
              <a:rPr lang="ru-RU" dirty="0" smtClean="0">
                <a:latin typeface="Arial Black" pitchFamily="34" charset="0"/>
              </a:rPr>
              <a:t> </a:t>
            </a:r>
            <a:r>
              <a:rPr lang="ru-RU" dirty="0" err="1" smtClean="0">
                <a:latin typeface="Arial Black" pitchFamily="34" charset="0"/>
              </a:rPr>
              <a:t>інформації</a:t>
            </a:r>
            <a:r>
              <a:rPr lang="ru-RU" dirty="0" smtClean="0">
                <a:latin typeface="Arial Black" pitchFamily="34" charset="0"/>
              </a:rPr>
              <a:t>. </a:t>
            </a:r>
            <a:r>
              <a:rPr lang="ru-RU" dirty="0" err="1" smtClean="0">
                <a:latin typeface="Arial Black" pitchFamily="34" charset="0"/>
              </a:rPr>
              <a:t>Основне</a:t>
            </a:r>
            <a:r>
              <a:rPr lang="ru-RU" dirty="0" smtClean="0">
                <a:latin typeface="Arial Black" pitchFamily="34" charset="0"/>
              </a:rPr>
              <a:t> </a:t>
            </a:r>
            <a:r>
              <a:rPr lang="ru-RU" dirty="0" err="1" smtClean="0">
                <a:latin typeface="Arial Black" pitchFamily="34" charset="0"/>
              </a:rPr>
              <a:t>призначення</a:t>
            </a:r>
            <a:r>
              <a:rPr lang="ru-RU" dirty="0" smtClean="0">
                <a:latin typeface="Arial Black" pitchFamily="34" charset="0"/>
              </a:rPr>
              <a:t> </a:t>
            </a:r>
            <a:r>
              <a:rPr lang="ru-RU" dirty="0" err="1" smtClean="0">
                <a:latin typeface="Arial Black" pitchFamily="34" charset="0"/>
              </a:rPr>
              <a:t>цього</a:t>
            </a:r>
            <a:r>
              <a:rPr lang="ru-RU" dirty="0" smtClean="0">
                <a:latin typeface="Arial Black" pitchFamily="34" charset="0"/>
              </a:rPr>
              <a:t> </a:t>
            </a:r>
            <a:r>
              <a:rPr lang="ru-RU" dirty="0" err="1" smtClean="0">
                <a:latin typeface="Arial Black" pitchFamily="34" charset="0"/>
              </a:rPr>
              <a:t>кроку</a:t>
            </a:r>
            <a:r>
              <a:rPr lang="ru-RU" dirty="0" smtClean="0">
                <a:latin typeface="Arial Black" pitchFamily="34" charset="0"/>
              </a:rPr>
              <a:t> </a:t>
            </a:r>
            <a:r>
              <a:rPr lang="ru-RU" dirty="0" err="1" smtClean="0">
                <a:latin typeface="Arial Black" pitchFamily="34" charset="0"/>
              </a:rPr>
              <a:t>полягає</a:t>
            </a:r>
            <a:r>
              <a:rPr lang="ru-RU" dirty="0" smtClean="0">
                <a:latin typeface="Arial Black" pitchFamily="34" charset="0"/>
              </a:rPr>
              <a:t> в </a:t>
            </a:r>
            <a:r>
              <a:rPr lang="ru-RU" dirty="0" err="1" smtClean="0">
                <a:latin typeface="Arial Black" pitchFamily="34" charset="0"/>
              </a:rPr>
              <a:t>уніфікації</a:t>
            </a:r>
            <a:r>
              <a:rPr lang="ru-RU" dirty="0" smtClean="0">
                <a:latin typeface="Arial Black" pitchFamily="34" charset="0"/>
              </a:rPr>
              <a:t> </a:t>
            </a:r>
            <a:r>
              <a:rPr lang="ru-RU" dirty="0" err="1" smtClean="0">
                <a:latin typeface="Arial Black" pitchFamily="34" charset="0"/>
              </a:rPr>
              <a:t>і</a:t>
            </a:r>
            <a:r>
              <a:rPr lang="ru-RU" dirty="0" smtClean="0">
                <a:latin typeface="Arial Black" pitchFamily="34" charset="0"/>
              </a:rPr>
              <a:t> </a:t>
            </a:r>
            <a:r>
              <a:rPr lang="ru-RU" dirty="0" err="1" smtClean="0">
                <a:latin typeface="Arial Black" pitchFamily="34" charset="0"/>
              </a:rPr>
              <a:t>формалізації</a:t>
            </a:r>
            <a:r>
              <a:rPr lang="ru-RU" dirty="0" smtClean="0">
                <a:latin typeface="Arial Black" pitchFamily="34" charset="0"/>
              </a:rPr>
              <a:t> </a:t>
            </a:r>
            <a:r>
              <a:rPr lang="ru-RU" dirty="0" err="1" smtClean="0">
                <a:latin typeface="Arial Black" pitchFamily="34" charset="0"/>
              </a:rPr>
              <a:t>тієї</a:t>
            </a:r>
            <a:r>
              <a:rPr lang="ru-RU" dirty="0" smtClean="0">
                <a:latin typeface="Arial Black" pitchFamily="34" charset="0"/>
              </a:rPr>
              <a:t> </a:t>
            </a:r>
            <a:r>
              <a:rPr lang="ru-RU" dirty="0" err="1" smtClean="0">
                <a:latin typeface="Arial Black" pitchFamily="34" charset="0"/>
              </a:rPr>
              <a:t>інформації</a:t>
            </a:r>
            <a:r>
              <a:rPr lang="ru-RU" dirty="0" smtClean="0">
                <a:latin typeface="Arial Black" pitchFamily="34" charset="0"/>
              </a:rPr>
              <a:t>, яка </a:t>
            </a:r>
            <a:r>
              <a:rPr lang="ru-RU" dirty="0" err="1" smtClean="0">
                <a:latin typeface="Arial Black" pitchFamily="34" charset="0"/>
              </a:rPr>
              <a:t>була</a:t>
            </a:r>
            <a:r>
              <a:rPr lang="ru-RU" dirty="0" smtClean="0">
                <a:latin typeface="Arial Black" pitchFamily="34" charset="0"/>
              </a:rPr>
              <a:t> </a:t>
            </a:r>
            <a:r>
              <a:rPr lang="ru-RU" dirty="0" err="1" smtClean="0">
                <a:latin typeface="Arial Black" pitchFamily="34" charset="0"/>
              </a:rPr>
              <a:t>отримана</a:t>
            </a:r>
            <a:r>
              <a:rPr lang="ru-RU" dirty="0" smtClean="0">
                <a:latin typeface="Arial Black" pitchFamily="34" charset="0"/>
              </a:rPr>
              <a:t> в </a:t>
            </a:r>
            <a:r>
              <a:rPr lang="ru-RU" dirty="0" err="1" smtClean="0">
                <a:latin typeface="Arial Black" pitchFamily="34" charset="0"/>
              </a:rPr>
              <a:t>ході</a:t>
            </a:r>
            <a:r>
              <a:rPr lang="ru-RU" dirty="0" smtClean="0">
                <a:latin typeface="Arial Black" pitchFamily="34" charset="0"/>
              </a:rPr>
              <a:t> </a:t>
            </a:r>
            <a:r>
              <a:rPr lang="ru-RU" dirty="0" err="1" smtClean="0">
                <a:latin typeface="Arial Black" pitchFamily="34" charset="0"/>
              </a:rPr>
              <a:t>дослідження</a:t>
            </a:r>
            <a:r>
              <a:rPr lang="ru-RU" dirty="0" smtClean="0">
                <a:latin typeface="Arial Black" pitchFamily="34" charset="0"/>
              </a:rPr>
              <a:t>.</a:t>
            </a:r>
            <a:endParaRPr lang="ru-RU" dirty="0"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Яркая">
  <a:themeElements>
    <a:clrScheme name="Модульная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Яркая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Яркая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347</TotalTime>
  <Words>545</Words>
  <Application>Microsoft Office PowerPoint</Application>
  <PresentationFormat>Экран (4:3)</PresentationFormat>
  <Paragraphs>37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Яркая</vt:lpstr>
      <vt:lpstr>Обробка соціологічних даних</vt:lpstr>
      <vt:lpstr>Мета дисципліни</vt:lpstr>
      <vt:lpstr>Що дає цей курс?</vt:lpstr>
      <vt:lpstr>Засвоївши цей курс ви зможете:</vt:lpstr>
      <vt:lpstr>Соціологічні дані</vt:lpstr>
      <vt:lpstr>Соціологічні дані</vt:lpstr>
      <vt:lpstr>Соціологічні дані</vt:lpstr>
      <vt:lpstr>Логіка аналізу</vt:lpstr>
      <vt:lpstr>Обробка даних включає:</vt:lpstr>
      <vt:lpstr>Обробка даних включає:</vt:lpstr>
      <vt:lpstr>Обробка даних включає:</vt:lpstr>
      <vt:lpstr>Обробка даних включає:</vt:lpstr>
      <vt:lpstr>Обробка даних включає:</vt:lpstr>
      <vt:lpstr>Дякую за увагу!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ЕМПІРИЧНІ ДОСЛІДЖЕННЯ В СОЦІОЛОГІЇ УПРАВЛІННЯ</dc:title>
  <dc:creator>Таисия</dc:creator>
  <cp:lastModifiedBy> </cp:lastModifiedBy>
  <cp:revision>17</cp:revision>
  <dcterms:created xsi:type="dcterms:W3CDTF">2016-01-21T19:55:15Z</dcterms:created>
  <dcterms:modified xsi:type="dcterms:W3CDTF">2020-09-02T20:56:45Z</dcterms:modified>
</cp:coreProperties>
</file>