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75" r:id="rId7"/>
    <p:sldId id="274" r:id="rId8"/>
    <p:sldId id="262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032" y="5157192"/>
            <a:ext cx="8820472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41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95736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112163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8309" y="2060848"/>
            <a:ext cx="4112163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60D3F0-4930-DA1B-BC12-33D812EFA1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588" y="5481435"/>
            <a:ext cx="8962900" cy="79574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540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Розробка бізнес-плану</a:t>
            </a:r>
            <a:r>
              <a:rPr kumimoji="0" lang="uk-UA" altLang="ru-RU" sz="540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endParaRPr kumimoji="0" lang="uk-UA" altLang="ru-RU" sz="5400" i="0" u="none" strike="noStrike" cap="none" normalizeH="0" baseline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95736" y="530602"/>
            <a:ext cx="6624736" cy="589913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>
                <a:solidFill>
                  <a:prstClr val="white"/>
                </a:solidFill>
                <a:latin typeface="Calibri"/>
                <a:cs typeface="Arial" pitchFamily="34" charset="0"/>
              </a:rPr>
              <a:t>2.О</a:t>
            </a:r>
            <a:r>
              <a:rPr lang="ru-RU" sz="4000" dirty="0">
                <a:solidFill>
                  <a:prstClr val="white"/>
                </a:solidFill>
                <a:latin typeface="Calibri"/>
                <a:cs typeface="Arial" pitchFamily="34" charset="0"/>
              </a:rPr>
              <a:t>ПИС ПРОДУКЦІЇ ( ПОСЛУГ)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6084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У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цьому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розділі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наводиться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докладна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характеристика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виробленої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підприємством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продукції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чи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послуг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, проводиться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порівняння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її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з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продукцією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конкурентів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за такими характеристиками як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якість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,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ціна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,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термін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та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способи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herit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доставки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товарів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до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місця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споживання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,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аналізуються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плани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розвитку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виробництва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У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розділі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необхідно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* 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Навести характеристики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продукції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*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Проаналізувати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продукцію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конкурентів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що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є на ринку;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*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Описати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дослідження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 та </a:t>
            </a:r>
            <a:r>
              <a:rPr lang="ru-RU" b="1" i="1" dirty="0" err="1">
                <a:solidFill>
                  <a:prstClr val="black"/>
                </a:solidFill>
                <a:latin typeface="inherit"/>
                <a:cs typeface="Arial" pitchFamily="34" charset="0"/>
              </a:rPr>
              <a:t>розробки</a:t>
            </a:r>
            <a:r>
              <a:rPr lang="ru-RU" b="1" i="1" dirty="0">
                <a:solidFill>
                  <a:prstClr val="black"/>
                </a:solidFill>
                <a:latin typeface="inherit"/>
                <a:cs typeface="Arial" pitchFamily="34" charset="0"/>
              </a:rPr>
              <a:t>.</a:t>
            </a:r>
            <a:endParaRPr lang="uk-UA" b="1" i="1" dirty="0">
              <a:solidFill>
                <a:prstClr val="black"/>
              </a:solidFill>
              <a:latin typeface="inherit"/>
              <a:cs typeface="Arial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6EA7EB-C36E-213F-25E9-AF14F163E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645024"/>
            <a:ext cx="3528392" cy="27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/>
          <a:lstStyle/>
          <a:p>
            <a:r>
              <a:rPr lang="ru-RU" dirty="0"/>
              <a:t>3. Характеристика </a:t>
            </a:r>
            <a:r>
              <a:rPr lang="ru-RU" dirty="0" err="1"/>
              <a:t>галузі</a:t>
            </a:r>
            <a:endParaRPr 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0D49B0-07B9-9688-D059-2EAB15C0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455279"/>
            <a:ext cx="7776864" cy="488917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У цьому розділі наводяться результати аналізу характеру галузі: - Розвивається, - Стабільна, - </a:t>
            </a:r>
            <a:r>
              <a:rPr kumimoji="0" lang="uk-UA" alt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Стагнує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Характеристика галузі повинна включати в себе наступну інформацію: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dirty="0"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визначення економічного сектора галузі;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*перелік основної продукції та послуг, що пропонуються цією галуззю;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dirty="0"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сезонність;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dirty="0"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географічне положення галузевого ринку;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dirty="0"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опис сегменту ринку, на якому працює або передбачає працювати підприємство;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характеристика наявних основних,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 також потенційних клієнтів;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загальний обсяг продажів по галузі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 тенденції зміни ринку;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перелік основних конкурентів,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можливості конкурентів, їх сильні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 слабкі сторони.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D79FD3-EE89-4EBB-5F41-CE2F3AC9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437111"/>
            <a:ext cx="3310136" cy="19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0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/>
          <a:lstStyle/>
          <a:p>
            <a:r>
              <a:rPr lang="ru-RU" dirty="0"/>
              <a:t>4. План маркетингу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0D49B0-07B9-9688-D059-2EAB15C0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888457"/>
            <a:ext cx="8352928" cy="379656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Мета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цього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розділу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полягає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 тому,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щоб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пояснити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як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передбачуваний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бізнес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має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намір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впливати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на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ринок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щоб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забезпечити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збут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товару.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i="1" dirty="0" err="1">
                <a:solidFill>
                  <a:srgbClr val="202124"/>
                </a:solidFill>
                <a:latin typeface="inherit"/>
              </a:rPr>
              <a:t>Повинні</a:t>
            </a:r>
            <a:r>
              <a:rPr lang="ru-RU" altLang="ru-RU" sz="2100" i="1" dirty="0">
                <a:solidFill>
                  <a:srgbClr val="202124"/>
                </a:solidFill>
                <a:latin typeface="inherit"/>
              </a:rPr>
              <a:t> бути </a:t>
            </a:r>
            <a:r>
              <a:rPr lang="ru-RU" altLang="ru-RU" sz="2100" i="1" dirty="0" err="1">
                <a:solidFill>
                  <a:srgbClr val="202124"/>
                </a:solidFill>
                <a:latin typeface="inherit"/>
              </a:rPr>
              <a:t>відображені</a:t>
            </a:r>
            <a:r>
              <a:rPr lang="ru-RU" altLang="ru-RU" sz="2100" i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i="1" dirty="0" err="1">
                <a:solidFill>
                  <a:srgbClr val="202124"/>
                </a:solidFill>
                <a:latin typeface="inherit"/>
              </a:rPr>
              <a:t>такі</a:t>
            </a:r>
            <a:r>
              <a:rPr lang="ru-RU" altLang="ru-RU" sz="2100" i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i="1" dirty="0" err="1">
                <a:solidFill>
                  <a:srgbClr val="202124"/>
                </a:solidFill>
                <a:latin typeface="inherit"/>
              </a:rPr>
              <a:t>аспекти</a:t>
            </a:r>
            <a:r>
              <a:rPr lang="ru-RU" altLang="ru-RU" sz="2100" i="1" dirty="0">
                <a:solidFill>
                  <a:srgbClr val="202124"/>
                </a:solidFill>
                <a:latin typeface="inherit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2100" i="1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Визначення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попиту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та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можливості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ринку;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Аналіз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конкуренції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та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інших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факторів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на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розвиток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даного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бізнесу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Опис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стратегії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маркетингу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даної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компанії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Результати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дослідження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ринку;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Прогнози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обсягів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продажу.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100" b="0" i="0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1DBB0E-9EF9-10FF-B747-514DDF4B0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4509120"/>
            <a:ext cx="417646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/>
          <a:lstStyle/>
          <a:p>
            <a:r>
              <a:rPr lang="ru-RU" dirty="0"/>
              <a:t>5. </a:t>
            </a:r>
            <a:r>
              <a:rPr lang="ru-RU" dirty="0" err="1"/>
              <a:t>Виробничий</a:t>
            </a:r>
            <a:r>
              <a:rPr lang="ru-RU" dirty="0"/>
              <a:t> план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70D49B0-07B9-9688-D059-2EAB15C08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211620"/>
            <a:ext cx="8206680" cy="315023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Цей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розділ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повинен бути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детальним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чином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описувати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шлях,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за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допомогою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якого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Ваше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підприємство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планує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виробляти</a:t>
            </a:r>
            <a:endParaRPr kumimoji="0" lang="ru-RU" altLang="ru-RU" sz="2100" b="1" i="1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продукцію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або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послуги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та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постачати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їх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споживачеві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У </a:t>
            </a:r>
            <a:r>
              <a:rPr kumimoji="0" lang="ru-RU" altLang="ru-RU" sz="2100" b="0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розділі</a:t>
            </a:r>
            <a:r>
              <a:rPr kumimoji="0" lang="ru-RU" altLang="ru-RU" sz="2100" b="0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слід</a:t>
            </a:r>
            <a:r>
              <a:rPr kumimoji="0" lang="ru-RU" altLang="ru-RU" sz="2100" b="0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зазначити</a:t>
            </a:r>
            <a:r>
              <a:rPr kumimoji="0" lang="ru-RU" altLang="ru-RU" sz="2100" b="0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*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Загальний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підхід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до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організації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виробництва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*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Які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джерела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сировини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та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матеріалів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передбачається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використати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*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Які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технологічні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процеси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будуть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використані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*Яке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обладнання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і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якої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потужності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необхідно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*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Які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вимоги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щодо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трудових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ресурсів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3139CD-BAEF-DA1D-15C6-7D1C60720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365104"/>
            <a:ext cx="287808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3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6.Управління та </a:t>
            </a:r>
            <a:r>
              <a:rPr lang="ru-RU" b="1" dirty="0" err="1"/>
              <a:t>організація</a:t>
            </a:r>
            <a:endParaRPr lang="ru-RU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859077"/>
            <a:ext cx="7776864" cy="33348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Мета цього розділу полягає в тому, щоб: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uk-UA" altLang="ru-RU" dirty="0">
                <a:latin typeface="Arial" panose="020B0604020202020204" pitchFamily="34" charset="0"/>
              </a:rPr>
              <a:t>допомогти підприємцю самому ретельно опрацювати організаційні питання ще до початку активної діяльності;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uk-UA" altLang="ru-RU" dirty="0">
                <a:latin typeface="Arial" panose="020B0604020202020204" pitchFamily="34" charset="0"/>
              </a:rPr>
              <a:t> переконати потенційного інвестора або кредитора в тому, що підприємець і команда виконавців у стані втілити свій бізнес-план у життя.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 розділі потрібно: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*коротко уявити основних учасників майбутнього підприємства;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*навести організаційну схему майбутнього підприємства, що показує внутрішні зв'язки та поділ відповідальності в рамках організації;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altLang="ru-RU" dirty="0"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пояснити, яким чином проводитиметься підбір, підготовка та оплата співробітників.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F3EC39-43B9-D6FE-EAB4-DF9BFDCF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4941168"/>
            <a:ext cx="4176464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8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/>
          </a:bodyPr>
          <a:lstStyle/>
          <a:p>
            <a:r>
              <a:rPr lang="ru-RU" b="1" dirty="0"/>
              <a:t>6.Правовий </a:t>
            </a:r>
            <a:r>
              <a:rPr lang="ru-RU" b="1" dirty="0" err="1"/>
              <a:t>розділ</a:t>
            </a:r>
            <a:endParaRPr lang="ru-RU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05654"/>
            <a:ext cx="7776864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B3F363-2F92-4796-4CC2-E3C3B017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300125"/>
            <a:ext cx="8278688" cy="158057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У розділі необхідно зазначити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100" dirty="0">
                <a:solidFill>
                  <a:srgbClr val="202124"/>
                </a:solidFill>
                <a:latin typeface="inherit"/>
              </a:rPr>
              <a:t>*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форму власності та правовий статус підприємства (у разі потреби обґрунтувавши при цьому вибір тієї чи іншої форми власності та організації справи);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100" dirty="0">
                <a:solidFill>
                  <a:srgbClr val="202124"/>
                </a:solidFill>
                <a:latin typeface="inherit"/>
              </a:rPr>
              <a:t>*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юридичне поле, в якому діє компанія.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387" name="Picture 3" descr="Результат пошуку зображень за запитом &quot;картинка фемида правосудия&quot;">
            <a:extLst>
              <a:ext uri="{FF2B5EF4-FFF2-40B4-BE49-F238E27FC236}">
                <a16:creationId xmlns:a16="http://schemas.microsoft.com/office/drawing/2014/main" id="{6C1F1C6A-EB9C-C1A6-C8CA-F71F551F0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3880697"/>
            <a:ext cx="4998144" cy="23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41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8.Прогнозування та</a:t>
            </a:r>
            <a:br>
              <a:rPr lang="ru-RU" b="1" dirty="0"/>
            </a:b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ризиками</a:t>
            </a:r>
            <a:endParaRPr lang="ru-RU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05654"/>
            <a:ext cx="7776864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B3F363-2F92-4796-4CC2-E3C3B017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363263"/>
            <a:ext cx="8494712" cy="250390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Потрібно орієнтовно оцінити, які ризики найбільш ймовірні для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проекту та у що вони у разі їх настання  можуть обійтися.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2100" b="1" i="1" u="none" strike="noStrike" kern="1200" cap="none" spc="0" normalizeH="0" baseline="0" noProof="0" dirty="0">
              <a:ln>
                <a:noFill/>
              </a:ln>
              <a:solidFill>
                <a:srgbClr val="202124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2100" b="1" dirty="0">
                <a:solidFill>
                  <a:srgbClr val="202124"/>
                </a:solidFill>
                <a:latin typeface="inherit"/>
              </a:rPr>
              <a:t>Управління ризиками </a:t>
            </a:r>
            <a:r>
              <a:rPr lang="uk-UA" altLang="ru-RU" sz="2100" b="1" i="1" dirty="0">
                <a:solidFill>
                  <a:srgbClr val="202124"/>
                </a:solidFill>
                <a:latin typeface="inherit"/>
              </a:rPr>
              <a:t>– </a:t>
            </a:r>
            <a:r>
              <a:rPr lang="uk-UA" altLang="ru-RU" sz="2100" i="1" dirty="0">
                <a:solidFill>
                  <a:srgbClr val="202124"/>
                </a:solidFill>
                <a:latin typeface="inherit"/>
              </a:rPr>
              <a:t>це комплекс знань та навичок, що дозволяють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2100" i="1" dirty="0">
                <a:solidFill>
                  <a:srgbClr val="202124"/>
                </a:solidFill>
                <a:latin typeface="inherit"/>
              </a:rPr>
              <a:t>планувати та реалізовувати дії з реагування на негативні або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2100" i="1" dirty="0">
                <a:solidFill>
                  <a:srgbClr val="202124"/>
                </a:solidFill>
                <a:latin typeface="inherit"/>
              </a:rPr>
              <a:t>позитивні події, які з деякою часткою ймовірності можуть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altLang="ru-RU" sz="2100" i="1" dirty="0">
                <a:solidFill>
                  <a:srgbClr val="202124"/>
                </a:solidFill>
                <a:latin typeface="inherit"/>
              </a:rPr>
              <a:t>виявитися в ході виконання проекту.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95BE5-D7B5-EC99-C8C1-C50AA5354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689790"/>
            <a:ext cx="6581312" cy="174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0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8.Прогнозування та</a:t>
            </a:r>
            <a:br>
              <a:rPr lang="ru-RU" b="1" dirty="0"/>
            </a:b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ризиками</a:t>
            </a:r>
            <a:endParaRPr lang="ru-RU" b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05654"/>
            <a:ext cx="7776864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B3F363-2F92-4796-4CC2-E3C3B017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663345"/>
            <a:ext cx="8494712" cy="190373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Управління ризиками складається з чотирьох основних компонентів: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• визначення ризиків,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• оцінка ризиків,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• розробка заходів реагування на ризики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(диверсифікація, страхування)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• Контроль ризиків.</a:t>
            </a: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A2BA27-C653-D421-00F1-6C93B199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389708"/>
            <a:ext cx="5184576" cy="20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71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/>
          </a:bodyPr>
          <a:lstStyle/>
          <a:p>
            <a:r>
              <a:rPr lang="ru-RU" b="1" dirty="0"/>
              <a:t>9.Фінансовий план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05654"/>
            <a:ext cx="7776864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B3F363-2F92-4796-4CC2-E3C3B017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555348"/>
            <a:ext cx="8494712" cy="411972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Розділ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призначений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для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визначення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ефективності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фінансової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спроможності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проекту.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Він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є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ключовим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розділ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бізнес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-плану. На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підставі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даних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фінансового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плану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готується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аналіз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комерційної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r>
              <a:rPr kumimoji="0" lang="ru-RU" altLang="ru-RU" sz="2100" b="1" i="1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привабливість</a:t>
            </a:r>
            <a:r>
              <a:rPr kumimoji="0" lang="ru-RU" altLang="ru-RU" sz="21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проекту.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b="1" i="1" dirty="0">
                <a:solidFill>
                  <a:srgbClr val="202124"/>
                </a:solidFill>
                <a:latin typeface="inherit"/>
              </a:rPr>
              <a:t>Тут </a:t>
            </a:r>
            <a:r>
              <a:rPr lang="ru-RU" altLang="ru-RU" sz="2100" b="1" i="1" dirty="0" err="1">
                <a:solidFill>
                  <a:srgbClr val="202124"/>
                </a:solidFill>
                <a:latin typeface="inherit"/>
              </a:rPr>
              <a:t>має</a:t>
            </a:r>
            <a:r>
              <a:rPr lang="ru-RU" altLang="ru-RU" sz="2100" b="1" i="1" dirty="0">
                <a:solidFill>
                  <a:srgbClr val="202124"/>
                </a:solidFill>
                <a:latin typeface="inherit"/>
              </a:rPr>
              <a:t> бути </a:t>
            </a:r>
            <a:r>
              <a:rPr lang="ru-RU" altLang="ru-RU" sz="2100" b="1" i="1" dirty="0" err="1">
                <a:solidFill>
                  <a:srgbClr val="202124"/>
                </a:solidFill>
                <a:latin typeface="inherit"/>
              </a:rPr>
              <a:t>відображена</a:t>
            </a:r>
            <a:r>
              <a:rPr lang="ru-RU" altLang="ru-RU" sz="2100" b="1" i="1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b="1" i="1" dirty="0" err="1">
                <a:solidFill>
                  <a:srgbClr val="202124"/>
                </a:solidFill>
                <a:latin typeface="inherit"/>
              </a:rPr>
              <a:t>інформація</a:t>
            </a:r>
            <a:r>
              <a:rPr lang="ru-RU" altLang="ru-RU" sz="2100" b="1" i="1" dirty="0">
                <a:solidFill>
                  <a:srgbClr val="202124"/>
                </a:solidFill>
                <a:latin typeface="inherit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b="1" i="1" dirty="0">
                <a:solidFill>
                  <a:srgbClr val="202124"/>
                </a:solidFill>
                <a:latin typeface="inherit"/>
              </a:rPr>
              <a:t>*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про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плановані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доходи проекту (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обсяги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реалізації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поточні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витрати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проекту,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про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інвестиційні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витрати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(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капітальні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вкладення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приріст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оборотного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капіталу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заплановані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джерела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фінансування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їх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структура (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власні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позикові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*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графіки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умови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залучення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та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повернення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позикових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джерел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ru-RU" altLang="ru-RU" sz="2100" dirty="0" err="1">
                <a:solidFill>
                  <a:srgbClr val="202124"/>
                </a:solidFill>
                <a:latin typeface="inherit"/>
              </a:rPr>
              <a:t>фінансування</a:t>
            </a:r>
            <a:r>
              <a:rPr lang="ru-RU" altLang="ru-RU" sz="2100" dirty="0">
                <a:solidFill>
                  <a:srgbClr val="202124"/>
                </a:solidFill>
                <a:latin typeface="inheri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98788-6B75-DF7A-C3AC-DB3B7C2E7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880" y="5085184"/>
            <a:ext cx="3609528" cy="12961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87CCDA-6B5F-2186-A05E-DD17C69D9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636912"/>
            <a:ext cx="244827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70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/>
          </a:bodyPr>
          <a:lstStyle/>
          <a:p>
            <a:r>
              <a:rPr lang="ru-RU" b="1" dirty="0"/>
              <a:t>9.Фінансовий план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05654"/>
            <a:ext cx="7776864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4B3F363-2F92-4796-4CC2-E3C3B0177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6" y="2204864"/>
            <a:ext cx="7992888" cy="162673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</a:rPr>
              <a:t>Зазвичай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</a:rPr>
              <a:t>фінансовий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</a:rPr>
              <a:t>розділ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представлений </a:t>
            </a: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</a:rPr>
              <a:t>трьома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prstClr val="black"/>
                </a:solidFill>
                <a:latin typeface="Arial" panose="020B0604020202020204" pitchFamily="34" charset="0"/>
              </a:rPr>
              <a:t>основними</a:t>
            </a: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</a:rPr>
              <a:t> документами: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*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звітом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про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прибутки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та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збитки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* балансовою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відомістю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* планом руху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коштів</a:t>
            </a:r>
            <a:endParaRPr lang="ru-RU" altLang="ru-RU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(CASH FLOW)</a:t>
            </a:r>
            <a:endParaRPr kumimoji="0" lang="uk-UA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6188AC-AD5E-9A27-6AE2-37E2A177C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636913"/>
            <a:ext cx="2232247" cy="13681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A8085C-B6BF-2BC9-F3DF-826E8065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4005064"/>
            <a:ext cx="5796644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4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5D47F0-CEC6-0C77-36C2-4E4091CCC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375233"/>
            <a:ext cx="8064896" cy="30425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000" b="1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inherit"/>
              </a:rPr>
              <a:t>Бізнес план </a:t>
            </a: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- це план побудови вашого бізнесу.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Так само, як креслення або розрахунок, бізнес-план – </a:t>
            </a:r>
            <a:r>
              <a:rPr kumimoji="0" lang="uk-UA" altLang="ru-RU" sz="40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це роздум перед дією.</a:t>
            </a:r>
            <a:r>
              <a:rPr kumimoji="0" lang="uk-UA" altLang="ru-RU" sz="4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4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FD5A93-3056-9BBB-4F59-1119D3A15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5013176"/>
            <a:ext cx="4968552" cy="122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8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EA1-97BD-BF0B-9454-FD9B8BC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6478488" cy="1296144"/>
          </a:xfrm>
        </p:spPr>
        <p:txBody>
          <a:bodyPr>
            <a:normAutofit/>
          </a:bodyPr>
          <a:lstStyle/>
          <a:p>
            <a:r>
              <a:rPr lang="uk-UA" b="1" dirty="0"/>
              <a:t>Д</a:t>
            </a:r>
            <a:r>
              <a:rPr lang="ru-RU" b="1" dirty="0" err="1"/>
              <a:t>одатки</a:t>
            </a:r>
            <a:r>
              <a:rPr lang="ru-RU" b="1" dirty="0"/>
              <a:t>: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5A0A330-4A5C-23BF-0D51-4817853A8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466661"/>
            <a:ext cx="7776864" cy="411972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Додатки</a:t>
            </a:r>
            <a:r>
              <a:rPr lang="ru-RU" altLang="ru-RU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включають</a:t>
            </a:r>
            <a:r>
              <a:rPr lang="ru-RU" altLang="ru-RU" b="1" i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i="1" dirty="0" err="1">
                <a:solidFill>
                  <a:prstClr val="black"/>
                </a:solidFill>
                <a:latin typeface="Arial" panose="020B0604020202020204" pitchFamily="34" charset="0"/>
              </a:rPr>
              <a:t>документи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які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можуть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служити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підтвердженням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або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більш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детальним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поясненням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відомостей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поданих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 у </a:t>
            </a:r>
            <a:r>
              <a:rPr lang="ru-RU" altLang="ru-RU" dirty="0" err="1">
                <a:solidFill>
                  <a:prstClr val="black"/>
                </a:solidFill>
                <a:latin typeface="Arial" panose="020B0604020202020204" pitchFamily="34" charset="0"/>
              </a:rPr>
              <a:t>бізнес-плані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 таких можуть належати такі: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*автобіографії керівників підприємства або проекту, що підтверджують їхню компетенцію та досвід роботи;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*результати маркетингових досліджень;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prstClr val="black"/>
                </a:solidFill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висновки аудиторів;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prstClr val="black"/>
                </a:solidFill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фотографії зразків продукції;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prstClr val="black"/>
                </a:solidFill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докладні технічні характеристики продукції;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*план підприємства;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solidFill>
                  <a:prstClr val="black"/>
                </a:solidFill>
                <a:latin typeface="Arial" panose="020B0604020202020204" pitchFamily="34" charset="0"/>
              </a:rPr>
              <a:t>*</a:t>
            </a: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план прилеглої до підприємства території;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*статті з журналів та газет про діяльність підприємства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або про пропонований до виробництва продукт, відгуки авторитетних організацій тощо.</a:t>
            </a:r>
          </a:p>
        </p:txBody>
      </p:sp>
    </p:spTree>
    <p:extLst>
      <p:ext uri="{BB962C8B-B14F-4D97-AF65-F5344CB8AC3E}">
        <p14:creationId xmlns:p14="http://schemas.microsoft.com/office/powerpoint/2010/main" val="1158768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09612" y="2967335"/>
            <a:ext cx="5524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B485A3-0DEA-7B1B-44AF-2E6AA872C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27982" y="4581128"/>
            <a:ext cx="3744417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6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1843803"/>
            <a:ext cx="8381464" cy="42216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uk-UA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Короткий, точний, доступний та зрозумілий опис передбачуваного бізнесу, найважливіший інструмент при розгляді великої кількості різних ситуацій, що дозволяє вибрати найбільш перспективний бажаний результат та визначити кошти на його досягнення.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uk-UA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План, програма здійснення бізнес-операцій, дій фірми, містить відомості про фірму, товар, його виробництво, ринках збуту, маркетинг, організацію операцій та їх ефективності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uk-UA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Документом,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бізнесом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уявити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невід'ємний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як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контролю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Програмний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продукт,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виробляється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бізнес-планування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ынструмент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внутрішньофірмового</a:t>
            </a:r>
            <a:r>
              <a:rPr 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uk-UA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uk-UA" dirty="0">
              <a:solidFill>
                <a:srgbClr val="202124"/>
              </a:solidFill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9D5D3-F38C-0468-E3DC-C19FC3D5F764}"/>
              </a:ext>
            </a:extLst>
          </p:cNvPr>
          <p:cNvSpPr txBox="1"/>
          <p:nvPr/>
        </p:nvSpPr>
        <p:spPr>
          <a:xfrm>
            <a:off x="1835696" y="404664"/>
            <a:ext cx="48245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0" dirty="0">
                <a:solidFill>
                  <a:srgbClr val="FF0000"/>
                </a:solidFill>
                <a:effectLst/>
                <a:latin typeface="TimesNewRomanPS-BoldMT"/>
              </a:rPr>
              <a:t>Бизнес-план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TimesNewRomanPS-BoldMT"/>
              </a:rPr>
              <a:t>це</a:t>
            </a:r>
            <a:r>
              <a:rPr lang="ru-RU" sz="4400" b="1" dirty="0">
                <a:solidFill>
                  <a:srgbClr val="FF0000"/>
                </a:solidFill>
                <a:latin typeface="TimesNewRomanPS-BoldMT"/>
              </a:rPr>
              <a:t>: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283011-4180-24E6-9CBA-3F2F69F87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93283"/>
            <a:ext cx="2232248" cy="15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Високоприбуткові гривневі вклади - вигідне інвестування - новости Украины,  - LIGA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76" y="5301208"/>
            <a:ext cx="4973788" cy="11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D757CB-667F-E4BF-9A78-580E60A9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1356745"/>
            <a:ext cx="7560840" cy="11958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Існують чотири основні причини складання бізнес-плану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334766-BAF1-DDCE-F12E-BEFBF8091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980528"/>
            <a:ext cx="7200800" cy="211918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1</a:t>
            </a: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.Можливість виявити проблеми "на папері" перед тим, як вони виникли.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Без бізнес-плану практично неможливе залучення інвестицій</a:t>
            </a:r>
            <a:r>
              <a:rPr lang="uk-UA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-план –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обов'язкова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цивілізованого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-план –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altLang="ru-RU" sz="2000" dirty="0" err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altLang="ru-RU" sz="20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sz="20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3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461764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inherit"/>
                <a:cs typeface="Arial" pitchFamily="34" charset="0"/>
              </a:rPr>
              <a:t>Для чого необхідний бізнес-план</a:t>
            </a:r>
            <a:r>
              <a:rPr lang="uk-UA" sz="2400" b="1" dirty="0">
                <a:solidFill>
                  <a:schemeClr val="bg1"/>
                </a:solidFill>
                <a:latin typeface="inherit"/>
                <a:cs typeface="Arial" pitchFamily="34" charset="0"/>
              </a:rPr>
              <a:t>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98B26C-91B9-768F-3D42-D2790063A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974417"/>
            <a:ext cx="7920880" cy="30425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Отже, бізнес-план – це стартова точка та базис планової та виконавчої діяльності підприємства, єдине джерело стратегічної інформації про нього</a:t>
            </a:r>
            <a:r>
              <a:rPr kumimoji="0" lang="uk-UA" alt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46B7C8-1EE2-C381-2BBF-E8EA30F5B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957262"/>
            <a:ext cx="4083794" cy="12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9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9752" y="461764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Цілі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розробки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бізнес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-плану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можуть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бути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різними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5B8D71-26E4-F9E5-7980-A293CE422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100696"/>
            <a:ext cx="7704856" cy="372409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2800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*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усвідомити самому ступінь реальності досягнення означених результатів у завершеному проекті або комерційну пропозицію;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* переконати колег у реальності досягнення певних якісних чи кількісних показників;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* довести певному колу осіб доцільність проекту;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* привернути увагу та посилити зацікавленість потенційного інвестора та</a:t>
            </a:r>
            <a:r>
              <a:rPr kumimoji="0" lang="uk-UA" altLang="ru-RU" sz="28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 інше..</a:t>
            </a: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BA1EED-E3C8-5E7B-BED0-45DBE33D9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5058086"/>
            <a:ext cx="2124237" cy="13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6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ADA9D-DEA3-7A77-563C-23793C484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12168"/>
          </a:xfrm>
        </p:spPr>
        <p:txBody>
          <a:bodyPr>
            <a:normAutofit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розділи</a:t>
            </a:r>
            <a:br>
              <a:rPr lang="ru-RU" b="1" dirty="0"/>
            </a:br>
            <a:r>
              <a:rPr lang="ru-RU" b="1" dirty="0" err="1"/>
              <a:t>бізнес</a:t>
            </a:r>
            <a:r>
              <a:rPr lang="ru-RU" b="1" dirty="0"/>
              <a:t>-плану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76CBAC-04A1-4870-EE8F-7C1426F73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7376864" cy="4032448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1. Резюме</a:t>
            </a:r>
          </a:p>
          <a:p>
            <a:pPr algn="l"/>
            <a:r>
              <a:rPr lang="ru-RU" sz="2400" b="1" dirty="0"/>
              <a:t>2. </a:t>
            </a:r>
            <a:r>
              <a:rPr lang="ru-RU" sz="2400" b="1" dirty="0" err="1"/>
              <a:t>Опис</a:t>
            </a:r>
            <a:r>
              <a:rPr lang="ru-RU" sz="2400" b="1" dirty="0"/>
              <a:t> </a:t>
            </a:r>
            <a:r>
              <a:rPr lang="ru-RU" sz="2400" b="1" dirty="0" err="1"/>
              <a:t>продукції</a:t>
            </a:r>
            <a:r>
              <a:rPr lang="ru-RU" sz="2400" b="1" dirty="0"/>
              <a:t> (</a:t>
            </a:r>
            <a:r>
              <a:rPr lang="ru-RU" sz="2400" b="1" dirty="0" err="1"/>
              <a:t>послуг</a:t>
            </a:r>
            <a:r>
              <a:rPr lang="ru-RU" sz="2400" b="1" dirty="0"/>
              <a:t>)</a:t>
            </a:r>
          </a:p>
          <a:p>
            <a:pPr algn="l"/>
            <a:r>
              <a:rPr lang="ru-RU" sz="2400" b="1" dirty="0"/>
              <a:t>3. Характеристика </a:t>
            </a:r>
            <a:r>
              <a:rPr lang="ru-RU" sz="2400" b="1" dirty="0" err="1"/>
              <a:t>галузі</a:t>
            </a:r>
            <a:endParaRPr lang="ru-RU" sz="2400" b="1" dirty="0"/>
          </a:p>
          <a:p>
            <a:pPr algn="l"/>
            <a:r>
              <a:rPr lang="ru-RU" sz="2400" b="1" dirty="0"/>
              <a:t>4. План маркетингу</a:t>
            </a:r>
          </a:p>
          <a:p>
            <a:pPr algn="l"/>
            <a:r>
              <a:rPr lang="ru-RU" sz="2400" b="1" dirty="0"/>
              <a:t>5. </a:t>
            </a:r>
            <a:r>
              <a:rPr lang="ru-RU" sz="2400" b="1" dirty="0" err="1"/>
              <a:t>Виробничий</a:t>
            </a:r>
            <a:r>
              <a:rPr lang="ru-RU" sz="2400" b="1" dirty="0"/>
              <a:t> план</a:t>
            </a:r>
          </a:p>
          <a:p>
            <a:pPr algn="l"/>
            <a:r>
              <a:rPr lang="ru-RU" sz="2400" b="1" dirty="0"/>
              <a:t>6. </a:t>
            </a:r>
            <a:r>
              <a:rPr lang="ru-RU" sz="2400" b="1" dirty="0" err="1"/>
              <a:t>Управління</a:t>
            </a:r>
            <a:r>
              <a:rPr lang="ru-RU" sz="2400" b="1" dirty="0"/>
              <a:t> та </a:t>
            </a:r>
            <a:r>
              <a:rPr lang="ru-RU" sz="2400" b="1" dirty="0" err="1"/>
              <a:t>організація</a:t>
            </a:r>
            <a:endParaRPr lang="ru-RU" sz="2400" b="1" dirty="0"/>
          </a:p>
          <a:p>
            <a:pPr algn="l"/>
            <a:r>
              <a:rPr lang="ru-RU" sz="2400" b="1" dirty="0"/>
              <a:t>7. </a:t>
            </a:r>
            <a:r>
              <a:rPr lang="ru-RU" sz="2400" b="1" dirty="0" err="1"/>
              <a:t>Правовий</a:t>
            </a:r>
            <a:r>
              <a:rPr lang="ru-RU" sz="2400" b="1" dirty="0"/>
              <a:t> </a:t>
            </a:r>
            <a:r>
              <a:rPr lang="ru-RU" sz="2400" b="1" dirty="0" err="1"/>
              <a:t>розділ</a:t>
            </a:r>
            <a:endParaRPr lang="ru-RU" sz="2400" b="1" dirty="0"/>
          </a:p>
          <a:p>
            <a:pPr algn="l"/>
            <a:r>
              <a:rPr lang="ru-RU" sz="2400" b="1" dirty="0"/>
              <a:t>8. </a:t>
            </a:r>
            <a:r>
              <a:rPr lang="ru-RU" sz="2400" b="1" dirty="0" err="1"/>
              <a:t>Прогнозування</a:t>
            </a:r>
            <a:r>
              <a:rPr lang="ru-RU" sz="2400" b="1" dirty="0"/>
              <a:t> та </a:t>
            </a:r>
            <a:r>
              <a:rPr lang="ru-RU" sz="2400" b="1" dirty="0" err="1"/>
              <a:t>управління</a:t>
            </a:r>
            <a:r>
              <a:rPr lang="ru-RU" sz="2400" b="1" dirty="0"/>
              <a:t> </a:t>
            </a:r>
            <a:r>
              <a:rPr lang="ru-RU" sz="2400" b="1" dirty="0" err="1"/>
              <a:t>ризиками</a:t>
            </a:r>
            <a:endParaRPr lang="ru-RU" sz="2400" b="1" dirty="0"/>
          </a:p>
          <a:p>
            <a:pPr algn="l"/>
            <a:r>
              <a:rPr lang="ru-RU" sz="2400" b="1" dirty="0"/>
              <a:t>9. </a:t>
            </a:r>
            <a:r>
              <a:rPr lang="ru-RU" sz="2400" b="1" dirty="0" err="1"/>
              <a:t>Фінансовий</a:t>
            </a:r>
            <a:r>
              <a:rPr lang="ru-RU" sz="2400" b="1" dirty="0"/>
              <a:t> план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E5620F-B83E-07C4-7EC7-B69D9DA1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916832"/>
            <a:ext cx="3672408" cy="27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alculator | Universal 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24" y="4005064"/>
            <a:ext cx="381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3CB870-6C1C-D914-E7CF-63786ECD9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2071369"/>
            <a:ext cx="5616624" cy="298095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1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Резюме 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– це "концентрований" опис інвестиційного проекту: його ідеї; кроків, що здійснюються для реалізації ідеї; необхідних витрат; підсумкових показників. Розділ має показати потенційним інвесторам привабливість проекту.</a:t>
            </a:r>
            <a:r>
              <a:rPr kumimoji="0" lang="uk-UA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1C1F5E-D6B4-662C-0204-79A5AB1B1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279634"/>
            <a:ext cx="5184576" cy="6418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44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1.Резюме</a:t>
            </a:r>
            <a:r>
              <a:rPr kumimoji="0" lang="uk-UA" altLang="ru-RU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RU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32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7784" y="222826"/>
            <a:ext cx="5832648" cy="1205466"/>
          </a:xfrm>
          <a:prstGeom prst="rect">
            <a:avLst/>
          </a:prstGeom>
          <a:noFill/>
          <a:ln>
            <a:solidFill>
              <a:srgbClr val="7030A0"/>
            </a:solidFill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1.Резюме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має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включати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наступну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інформацію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80928"/>
            <a:ext cx="864096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 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herit"/>
                <a:ea typeface="+mn-ea"/>
                <a:cs typeface="Arial" pitchFamily="34" charset="0"/>
              </a:rPr>
              <a:t>*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опис підприємства;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 короткі відомості про кваліфікацію управлінського персоналу;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опис ситуації на ринку та в галузі;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*перевагу продукції чи послуг підприємства, ресурси компанії та її поточний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фінансовий стан;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*довгострокові та короткострокові цілі проекту;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*тактичний план,  короткий виклад того, як будуть досягатися поставлені цілі;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*потреба в інвестиціях, як вони будуть використані, передбачувані джерела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фінансування, як вони повертатимуться (погашатися) інвесторам;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*Які ризики і які винагороди можуть чекати на інвесторів.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8194" name="Picture 2" descr="Результат пошуку зображень за запитом &quot;картинка бизнес план&quot;">
            <a:extLst>
              <a:ext uri="{FF2B5EF4-FFF2-40B4-BE49-F238E27FC236}">
                <a16:creationId xmlns:a16="http://schemas.microsoft.com/office/drawing/2014/main" id="{DC2C07B7-8D89-52CF-CF65-3D5F9BFBE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340769"/>
            <a:ext cx="535927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63147"/>
      </p:ext>
    </p:extLst>
  </p:cSld>
  <p:clrMapOvr>
    <a:masterClrMapping/>
  </p:clrMapOvr>
</p:sld>
</file>

<file path=ppt/theme/theme1.xml><?xml version="1.0" encoding="utf-8"?>
<a:theme xmlns:a="http://schemas.openxmlformats.org/drawingml/2006/main" name="issledovanie-rinka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issledovanie-rinka</Template>
  <TotalTime>253</TotalTime>
  <Words>1224</Words>
  <Application>Microsoft Office PowerPoint</Application>
  <PresentationFormat>Экран (4:3)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inherit</vt:lpstr>
      <vt:lpstr>Times New Roman</vt:lpstr>
      <vt:lpstr>TimesNewRomanPS-BoldMT</vt:lpstr>
      <vt:lpstr>Wingdings</vt:lpstr>
      <vt:lpstr>issledovanie-rinka</vt:lpstr>
      <vt:lpstr>Розробка бізнес-плану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розділи бізнес-плану</vt:lpstr>
      <vt:lpstr>Презентация PowerPoint</vt:lpstr>
      <vt:lpstr>Презентация PowerPoint</vt:lpstr>
      <vt:lpstr>Презентация PowerPoint</vt:lpstr>
      <vt:lpstr>3. Характеристика галузі</vt:lpstr>
      <vt:lpstr>4. План маркетингу</vt:lpstr>
      <vt:lpstr>5. Виробничий план</vt:lpstr>
      <vt:lpstr>6.Управління та організація</vt:lpstr>
      <vt:lpstr>6.Правовий розділ</vt:lpstr>
      <vt:lpstr>8.Прогнозування та управління ризиками</vt:lpstr>
      <vt:lpstr>8.Прогнозування та управління ризиками</vt:lpstr>
      <vt:lpstr>9.Фінансовий план</vt:lpstr>
      <vt:lpstr>9.Фінансовий план</vt:lpstr>
      <vt:lpstr>Додатки: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Александр</cp:lastModifiedBy>
  <cp:revision>68</cp:revision>
  <dcterms:created xsi:type="dcterms:W3CDTF">2021-03-20T12:18:42Z</dcterms:created>
  <dcterms:modified xsi:type="dcterms:W3CDTF">2023-03-29T12:26:09Z</dcterms:modified>
</cp:coreProperties>
</file>