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40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5A5B54-F2C1-4892-88FF-06CF0C356DE7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0DEA21F-D0E0-48F9-936C-23E6C250B9B5}">
      <dgm:prSet phldrT="[Текст]"/>
      <dgm:spPr/>
      <dgm:t>
        <a:bodyPr/>
        <a:lstStyle/>
        <a:p>
          <a:r>
            <a:rPr lang="uk-UA" dirty="0" smtClean="0"/>
            <a:t>Марка</a:t>
          </a:r>
          <a:endParaRPr lang="ru-RU" dirty="0"/>
        </a:p>
      </dgm:t>
    </dgm:pt>
    <dgm:pt modelId="{2CCDB88D-24CE-48CB-8B94-A31B06085A7F}" type="parTrans" cxnId="{A2A94CCB-4021-48B3-97F5-D7AC09A4AA29}">
      <dgm:prSet/>
      <dgm:spPr/>
      <dgm:t>
        <a:bodyPr/>
        <a:lstStyle/>
        <a:p>
          <a:endParaRPr lang="ru-RU"/>
        </a:p>
      </dgm:t>
    </dgm:pt>
    <dgm:pt modelId="{12E8AF1C-5A4C-48BF-9237-533A5053D768}" type="sibTrans" cxnId="{A2A94CCB-4021-48B3-97F5-D7AC09A4AA29}">
      <dgm:prSet/>
      <dgm:spPr/>
      <dgm:t>
        <a:bodyPr/>
        <a:lstStyle/>
        <a:p>
          <a:endParaRPr lang="ru-RU"/>
        </a:p>
      </dgm:t>
    </dgm:pt>
    <dgm:pt modelId="{667D8739-FC26-4FD1-9340-82C8CBED0C22}">
      <dgm:prSet phldrT="[Текст]"/>
      <dgm:spPr/>
      <dgm:t>
        <a:bodyPr/>
        <a:lstStyle/>
        <a:p>
          <a:r>
            <a:rPr lang="uk-UA" dirty="0" smtClean="0"/>
            <a:t>Товарний асортимент</a:t>
          </a:r>
          <a:endParaRPr lang="ru-RU" dirty="0"/>
        </a:p>
      </dgm:t>
    </dgm:pt>
    <dgm:pt modelId="{B34F94E9-EC0E-462A-BE0F-5C632424DD11}" type="parTrans" cxnId="{35917763-828B-4202-BDB1-26B99B63C6DD}">
      <dgm:prSet/>
      <dgm:spPr/>
      <dgm:t>
        <a:bodyPr/>
        <a:lstStyle/>
        <a:p>
          <a:endParaRPr lang="ru-RU"/>
        </a:p>
      </dgm:t>
    </dgm:pt>
    <dgm:pt modelId="{27873163-5EE3-4782-864E-2E6A88ACB461}" type="sibTrans" cxnId="{35917763-828B-4202-BDB1-26B99B63C6DD}">
      <dgm:prSet/>
      <dgm:spPr/>
      <dgm:t>
        <a:bodyPr/>
        <a:lstStyle/>
        <a:p>
          <a:endParaRPr lang="ru-RU"/>
        </a:p>
      </dgm:t>
    </dgm:pt>
    <dgm:pt modelId="{D0DC8B0E-98CD-44E6-9328-14F24E7E418A}">
      <dgm:prSet phldrT="[Текст]"/>
      <dgm:spPr/>
      <dgm:t>
        <a:bodyPr/>
        <a:lstStyle/>
        <a:p>
          <a:r>
            <a:rPr lang="uk-UA" dirty="0" smtClean="0"/>
            <a:t>Номенклатура товарів</a:t>
          </a:r>
          <a:endParaRPr lang="ru-RU" dirty="0"/>
        </a:p>
      </dgm:t>
    </dgm:pt>
    <dgm:pt modelId="{918C5F54-CDF4-4A3F-9AD8-B222BD4B7FD4}" type="parTrans" cxnId="{76B7844A-ED67-425A-B5CF-61E51A47185A}">
      <dgm:prSet/>
      <dgm:spPr/>
      <dgm:t>
        <a:bodyPr/>
        <a:lstStyle/>
        <a:p>
          <a:endParaRPr lang="ru-RU"/>
        </a:p>
      </dgm:t>
    </dgm:pt>
    <dgm:pt modelId="{3D93F2DF-A6AF-4FCD-8C9F-9E940A8A698E}" type="sibTrans" cxnId="{76B7844A-ED67-425A-B5CF-61E51A47185A}">
      <dgm:prSet/>
      <dgm:spPr/>
      <dgm:t>
        <a:bodyPr/>
        <a:lstStyle/>
        <a:p>
          <a:endParaRPr lang="ru-RU"/>
        </a:p>
      </dgm:t>
    </dgm:pt>
    <dgm:pt modelId="{110E1D91-FA80-4BFD-B848-99C2BA716FA2}">
      <dgm:prSet phldrT="[Текст]"/>
      <dgm:spPr/>
      <dgm:t>
        <a:bodyPr/>
        <a:lstStyle/>
        <a:p>
          <a:r>
            <a:rPr lang="uk-UA" dirty="0" smtClean="0"/>
            <a:t>Три рівні управління товаром</a:t>
          </a:r>
          <a:endParaRPr lang="ru-RU" dirty="0"/>
        </a:p>
      </dgm:t>
    </dgm:pt>
    <dgm:pt modelId="{0EBDF636-E767-40AC-AD7E-9F4B01E764DD}" type="parTrans" cxnId="{C4CC581B-2D7C-40E9-8475-0D917B96C0A6}">
      <dgm:prSet/>
      <dgm:spPr/>
      <dgm:t>
        <a:bodyPr/>
        <a:lstStyle/>
        <a:p>
          <a:endParaRPr lang="ru-RU"/>
        </a:p>
      </dgm:t>
    </dgm:pt>
    <dgm:pt modelId="{38F40EDF-69BB-4DD2-BB99-31F935212D69}" type="sibTrans" cxnId="{C4CC581B-2D7C-40E9-8475-0D917B96C0A6}">
      <dgm:prSet/>
      <dgm:spPr/>
      <dgm:t>
        <a:bodyPr/>
        <a:lstStyle/>
        <a:p>
          <a:endParaRPr lang="ru-RU"/>
        </a:p>
      </dgm:t>
    </dgm:pt>
    <dgm:pt modelId="{C4868E2D-651A-4407-B8C7-F4FC098A3A9D}" type="pres">
      <dgm:prSet presAssocID="{C25A5B54-F2C1-4892-88FF-06CF0C356DE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446276-D17C-4657-87F1-C3485BF93408}" type="pres">
      <dgm:prSet presAssocID="{90DEA21F-D0E0-48F9-936C-23E6C250B9B5}" presName="node" presStyleLbl="node1" presStyleIdx="0" presStyleCnt="4" custScaleX="36572" custScaleY="24480" custLinFactNeighborX="-19505" custLinFactNeighborY="583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8DA61D-3958-47B2-AC85-25FF7A53A7EA}" type="pres">
      <dgm:prSet presAssocID="{12E8AF1C-5A4C-48BF-9237-533A5053D768}" presName="sibTrans" presStyleCnt="0"/>
      <dgm:spPr/>
    </dgm:pt>
    <dgm:pt modelId="{3BB298B4-8776-45EF-885D-40AFDE353959}" type="pres">
      <dgm:prSet presAssocID="{667D8739-FC26-4FD1-9340-82C8CBED0C22}" presName="node" presStyleLbl="node1" presStyleIdx="1" presStyleCnt="4" custScaleX="36572" custScaleY="24480" custLinFactNeighborX="16026" custLinFactNeighborY="583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708858-FD2D-4C89-8F9B-A89E8AD0DB64}" type="pres">
      <dgm:prSet presAssocID="{27873163-5EE3-4782-864E-2E6A88ACB461}" presName="sibTrans" presStyleCnt="0"/>
      <dgm:spPr/>
    </dgm:pt>
    <dgm:pt modelId="{AEE12CE0-6928-47ED-9116-EAE6A98E54A9}" type="pres">
      <dgm:prSet presAssocID="{D0DC8B0E-98CD-44E6-9328-14F24E7E418A}" presName="node" presStyleLbl="node1" presStyleIdx="2" presStyleCnt="4" custScaleX="36293" custScaleY="24480" custLinFactNeighborX="-1879" custLinFactNeighborY="172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42AC70-0587-4690-8A72-23DD6470712C}" type="pres">
      <dgm:prSet presAssocID="{3D93F2DF-A6AF-4FCD-8C9F-9E940A8A698E}" presName="sibTrans" presStyleCnt="0"/>
      <dgm:spPr/>
    </dgm:pt>
    <dgm:pt modelId="{D9B0B17D-510E-42A9-90FD-8078DC0591F4}" type="pres">
      <dgm:prSet presAssocID="{110E1D91-FA80-4BFD-B848-99C2BA716FA2}" presName="node" presStyleLbl="node1" presStyleIdx="3" presStyleCnt="4" custScaleX="117693" custScaleY="24480" custLinFactNeighborX="-1229" custLinFactNeighborY="-773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0ED90B8-728A-4811-96F7-4013184C1074}" type="presOf" srcId="{667D8739-FC26-4FD1-9340-82C8CBED0C22}" destId="{3BB298B4-8776-45EF-885D-40AFDE353959}" srcOrd="0" destOrd="0" presId="urn:microsoft.com/office/officeart/2005/8/layout/default#1"/>
    <dgm:cxn modelId="{3BB749B7-F048-42CB-944E-CC3AFAC28250}" type="presOf" srcId="{C25A5B54-F2C1-4892-88FF-06CF0C356DE7}" destId="{C4868E2D-651A-4407-B8C7-F4FC098A3A9D}" srcOrd="0" destOrd="0" presId="urn:microsoft.com/office/officeart/2005/8/layout/default#1"/>
    <dgm:cxn modelId="{A2A94CCB-4021-48B3-97F5-D7AC09A4AA29}" srcId="{C25A5B54-F2C1-4892-88FF-06CF0C356DE7}" destId="{90DEA21F-D0E0-48F9-936C-23E6C250B9B5}" srcOrd="0" destOrd="0" parTransId="{2CCDB88D-24CE-48CB-8B94-A31B06085A7F}" sibTransId="{12E8AF1C-5A4C-48BF-9237-533A5053D768}"/>
    <dgm:cxn modelId="{35917763-828B-4202-BDB1-26B99B63C6DD}" srcId="{C25A5B54-F2C1-4892-88FF-06CF0C356DE7}" destId="{667D8739-FC26-4FD1-9340-82C8CBED0C22}" srcOrd="1" destOrd="0" parTransId="{B34F94E9-EC0E-462A-BE0F-5C632424DD11}" sibTransId="{27873163-5EE3-4782-864E-2E6A88ACB461}"/>
    <dgm:cxn modelId="{11DF2D47-DCF3-4710-BD5F-61B2A6B028D7}" type="presOf" srcId="{110E1D91-FA80-4BFD-B848-99C2BA716FA2}" destId="{D9B0B17D-510E-42A9-90FD-8078DC0591F4}" srcOrd="0" destOrd="0" presId="urn:microsoft.com/office/officeart/2005/8/layout/default#1"/>
    <dgm:cxn modelId="{EDCEDAD3-84F0-487D-B5DE-184738D85F33}" type="presOf" srcId="{90DEA21F-D0E0-48F9-936C-23E6C250B9B5}" destId="{5A446276-D17C-4657-87F1-C3485BF93408}" srcOrd="0" destOrd="0" presId="urn:microsoft.com/office/officeart/2005/8/layout/default#1"/>
    <dgm:cxn modelId="{C4CC581B-2D7C-40E9-8475-0D917B96C0A6}" srcId="{C25A5B54-F2C1-4892-88FF-06CF0C356DE7}" destId="{110E1D91-FA80-4BFD-B848-99C2BA716FA2}" srcOrd="3" destOrd="0" parTransId="{0EBDF636-E767-40AC-AD7E-9F4B01E764DD}" sibTransId="{38F40EDF-69BB-4DD2-BB99-31F935212D69}"/>
    <dgm:cxn modelId="{76B7844A-ED67-425A-B5CF-61E51A47185A}" srcId="{C25A5B54-F2C1-4892-88FF-06CF0C356DE7}" destId="{D0DC8B0E-98CD-44E6-9328-14F24E7E418A}" srcOrd="2" destOrd="0" parTransId="{918C5F54-CDF4-4A3F-9AD8-B222BD4B7FD4}" sibTransId="{3D93F2DF-A6AF-4FCD-8C9F-9E940A8A698E}"/>
    <dgm:cxn modelId="{706069CD-665B-4120-93AB-07357ADA89B9}" type="presOf" srcId="{D0DC8B0E-98CD-44E6-9328-14F24E7E418A}" destId="{AEE12CE0-6928-47ED-9116-EAE6A98E54A9}" srcOrd="0" destOrd="0" presId="urn:microsoft.com/office/officeart/2005/8/layout/default#1"/>
    <dgm:cxn modelId="{1B5FB065-1AB4-47B3-873D-602EFEC0DE3E}" type="presParOf" srcId="{C4868E2D-651A-4407-B8C7-F4FC098A3A9D}" destId="{5A446276-D17C-4657-87F1-C3485BF93408}" srcOrd="0" destOrd="0" presId="urn:microsoft.com/office/officeart/2005/8/layout/default#1"/>
    <dgm:cxn modelId="{97761D19-8D47-4768-9B4F-350D1C10EE56}" type="presParOf" srcId="{C4868E2D-651A-4407-B8C7-F4FC098A3A9D}" destId="{248DA61D-3958-47B2-AC85-25FF7A53A7EA}" srcOrd="1" destOrd="0" presId="urn:microsoft.com/office/officeart/2005/8/layout/default#1"/>
    <dgm:cxn modelId="{F1E20218-0CF5-4F71-AFBE-DE454160EF60}" type="presParOf" srcId="{C4868E2D-651A-4407-B8C7-F4FC098A3A9D}" destId="{3BB298B4-8776-45EF-885D-40AFDE353959}" srcOrd="2" destOrd="0" presId="urn:microsoft.com/office/officeart/2005/8/layout/default#1"/>
    <dgm:cxn modelId="{CAB561B5-B849-4E7B-8B84-ECF8A8CB3167}" type="presParOf" srcId="{C4868E2D-651A-4407-B8C7-F4FC098A3A9D}" destId="{D0708858-FD2D-4C89-8F9B-A89E8AD0DB64}" srcOrd="3" destOrd="0" presId="urn:microsoft.com/office/officeart/2005/8/layout/default#1"/>
    <dgm:cxn modelId="{B409C993-BDBC-4EE7-BCE8-72A894265CB7}" type="presParOf" srcId="{C4868E2D-651A-4407-B8C7-F4FC098A3A9D}" destId="{AEE12CE0-6928-47ED-9116-EAE6A98E54A9}" srcOrd="4" destOrd="0" presId="urn:microsoft.com/office/officeart/2005/8/layout/default#1"/>
    <dgm:cxn modelId="{53913890-B502-4EF4-AB7F-195734F28A33}" type="presParOf" srcId="{C4868E2D-651A-4407-B8C7-F4FC098A3A9D}" destId="{7342AC70-0587-4690-8A72-23DD6470712C}" srcOrd="5" destOrd="0" presId="urn:microsoft.com/office/officeart/2005/8/layout/default#1"/>
    <dgm:cxn modelId="{CB6C7162-923C-4D70-9DAF-91383CF69006}" type="presParOf" srcId="{C4868E2D-651A-4407-B8C7-F4FC098A3A9D}" destId="{D9B0B17D-510E-42A9-90FD-8078DC0591F4}" srcOrd="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446276-D17C-4657-87F1-C3485BF93408}">
      <dsp:nvSpPr>
        <dsp:cNvPr id="0" name=""/>
        <dsp:cNvSpPr/>
      </dsp:nvSpPr>
      <dsp:spPr>
        <a:xfrm>
          <a:off x="214265" y="2500315"/>
          <a:ext cx="2609346" cy="10479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Марка</a:t>
          </a:r>
          <a:endParaRPr lang="ru-RU" sz="2500" kern="1200" dirty="0"/>
        </a:p>
      </dsp:txBody>
      <dsp:txXfrm>
        <a:off x="214265" y="2500315"/>
        <a:ext cx="2609346" cy="1047962"/>
      </dsp:txXfrm>
    </dsp:sp>
    <dsp:sp modelId="{3BB298B4-8776-45EF-885D-40AFDE353959}">
      <dsp:nvSpPr>
        <dsp:cNvPr id="0" name=""/>
        <dsp:cNvSpPr/>
      </dsp:nvSpPr>
      <dsp:spPr>
        <a:xfrm>
          <a:off x="6072167" y="2500315"/>
          <a:ext cx="2609346" cy="10479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Товарний асортимент</a:t>
          </a:r>
          <a:endParaRPr lang="ru-RU" sz="2500" kern="1200" dirty="0"/>
        </a:p>
      </dsp:txBody>
      <dsp:txXfrm>
        <a:off x="6072167" y="2500315"/>
        <a:ext cx="2609346" cy="1047962"/>
      </dsp:txXfrm>
    </dsp:sp>
    <dsp:sp modelId="{AEE12CE0-6928-47ED-9116-EAE6A98E54A9}">
      <dsp:nvSpPr>
        <dsp:cNvPr id="0" name=""/>
        <dsp:cNvSpPr/>
      </dsp:nvSpPr>
      <dsp:spPr>
        <a:xfrm>
          <a:off x="3143216" y="2500344"/>
          <a:ext cx="2589440" cy="10479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Номенклатура товарів</a:t>
          </a:r>
          <a:endParaRPr lang="ru-RU" sz="2500" kern="1200" dirty="0"/>
        </a:p>
      </dsp:txBody>
      <dsp:txXfrm>
        <a:off x="3143216" y="2500344"/>
        <a:ext cx="2589440" cy="1047962"/>
      </dsp:txXfrm>
    </dsp:sp>
    <dsp:sp modelId="{D9B0B17D-510E-42A9-90FD-8078DC0591F4}">
      <dsp:nvSpPr>
        <dsp:cNvPr id="0" name=""/>
        <dsp:cNvSpPr/>
      </dsp:nvSpPr>
      <dsp:spPr>
        <a:xfrm>
          <a:off x="285721" y="214333"/>
          <a:ext cx="8397184" cy="10479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Три рівні управління товаром</a:t>
          </a:r>
          <a:endParaRPr lang="ru-RU" sz="2500" kern="1200" dirty="0"/>
        </a:p>
      </dsp:txBody>
      <dsp:txXfrm>
        <a:off x="285721" y="214333"/>
        <a:ext cx="8397184" cy="10479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i="1" dirty="0" smtClean="0"/>
              <a:t>Тема 10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i="1" dirty="0" smtClean="0"/>
              <a:t>Організація управління маркетинговою товарною політикою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928802"/>
          <a:ext cx="91440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Марка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вибір сегмента для марки;</a:t>
            </a:r>
          </a:p>
          <a:p>
            <a:r>
              <a:rPr lang="uk-UA" dirty="0" err="1" smtClean="0"/>
              <a:t>позиціювання</a:t>
            </a:r>
            <a:r>
              <a:rPr lang="uk-UA" dirty="0" smtClean="0"/>
              <a:t>;</a:t>
            </a:r>
          </a:p>
          <a:p>
            <a:r>
              <a:rPr lang="uk-UA" dirty="0" smtClean="0"/>
              <a:t>розробка комплексу маркетингу для марки.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Номенклатура товарів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Оцінка товару, портфелю товарів;</a:t>
            </a:r>
          </a:p>
          <a:p>
            <a:r>
              <a:rPr lang="uk-UA" dirty="0" smtClean="0"/>
              <a:t>Розподіл ресурсів між товарними асортиментами;</a:t>
            </a:r>
          </a:p>
          <a:p>
            <a:r>
              <a:rPr lang="uk-UA" dirty="0" smtClean="0"/>
              <a:t>Доповнення новими асортиментними групами або елімінації.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Товарний асортимент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Вибір сегмента для товарного асортименту</a:t>
            </a:r>
          </a:p>
          <a:p>
            <a:r>
              <a:rPr lang="uk-UA" dirty="0" err="1" smtClean="0"/>
              <a:t>Позиціювання</a:t>
            </a:r>
            <a:r>
              <a:rPr lang="uk-UA" dirty="0" smtClean="0"/>
              <a:t> товарного асортименту</a:t>
            </a:r>
          </a:p>
          <a:p>
            <a:r>
              <a:rPr lang="uk-UA" dirty="0" smtClean="0"/>
              <a:t>Розробка комплексу маркетингу для товарного асортименту </a:t>
            </a:r>
          </a:p>
          <a:p>
            <a:r>
              <a:rPr lang="uk-UA" dirty="0" smtClean="0"/>
              <a:t>Вибір структури товарного асортименту</a:t>
            </a:r>
          </a:p>
          <a:p>
            <a:r>
              <a:rPr lang="uk-UA" dirty="0" smtClean="0"/>
              <a:t>Координація марок у межах товарного асортименту.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399032"/>
          </a:xfrm>
        </p:spPr>
        <p:txBody>
          <a:bodyPr>
            <a:normAutofit/>
          </a:bodyPr>
          <a:lstStyle/>
          <a:p>
            <a:r>
              <a:rPr lang="ru-RU" sz="3600" dirty="0" err="1" smtClean="0"/>
              <a:t>Головні</a:t>
            </a:r>
            <a:r>
              <a:rPr lang="ru-RU" sz="3600" dirty="0" smtClean="0"/>
              <a:t> </a:t>
            </a:r>
            <a:r>
              <a:rPr lang="ru-RU" sz="3600" dirty="0" err="1" smtClean="0"/>
              <a:t>чинники</a:t>
            </a:r>
            <a:r>
              <a:rPr lang="ru-RU" sz="3600" dirty="0" smtClean="0"/>
              <a:t> </a:t>
            </a:r>
            <a:r>
              <a:rPr lang="ru-RU" sz="3600" dirty="0" err="1" smtClean="0"/>
              <a:t>які</a:t>
            </a:r>
            <a:r>
              <a:rPr lang="ru-RU" sz="3600" dirty="0" smtClean="0"/>
              <a:t>  </a:t>
            </a:r>
            <a:r>
              <a:rPr lang="ru-RU" sz="3600" dirty="0" err="1" smtClean="0"/>
              <a:t>спричиняють</a:t>
            </a:r>
            <a:r>
              <a:rPr lang="ru-RU" sz="3600" dirty="0" smtClean="0"/>
              <a:t> </a:t>
            </a:r>
            <a:r>
              <a:rPr lang="ru-RU" sz="3600" dirty="0" err="1" smtClean="0"/>
              <a:t>зміни</a:t>
            </a:r>
            <a:r>
              <a:rPr lang="ru-RU" sz="3600" dirty="0" smtClean="0"/>
              <a:t> </a:t>
            </a:r>
            <a:r>
              <a:rPr lang="ru-RU" sz="3600" dirty="0" err="1" smtClean="0"/>
              <a:t>асортиментної</a:t>
            </a:r>
            <a:r>
              <a:rPr lang="ru-RU" sz="3600" dirty="0" smtClean="0"/>
              <a:t> </a:t>
            </a:r>
            <a:r>
              <a:rPr lang="ru-RU" sz="3600" dirty="0" err="1" smtClean="0"/>
              <a:t>політики</a:t>
            </a:r>
            <a:r>
              <a:rPr lang="ru-RU" sz="3600" dirty="0" smtClean="0"/>
              <a:t> </a:t>
            </a:r>
            <a:r>
              <a:rPr lang="ru-RU" sz="3600" dirty="0" err="1" smtClean="0"/>
              <a:t>фірм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12"/>
            <a:ext cx="9144000" cy="5286388"/>
          </a:xfrm>
        </p:spPr>
        <p:txBody>
          <a:bodyPr/>
          <a:lstStyle/>
          <a:p>
            <a:r>
              <a:rPr lang="ru-RU" dirty="0" err="1" smtClean="0"/>
              <a:t>власні</a:t>
            </a:r>
            <a:r>
              <a:rPr lang="ru-RU" dirty="0" smtClean="0"/>
              <a:t> </a:t>
            </a:r>
            <a:r>
              <a:rPr lang="ru-RU" dirty="0" err="1" smtClean="0"/>
              <a:t>науково-дослідні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дослідно-конструкторські</a:t>
            </a:r>
            <a:r>
              <a:rPr lang="ru-RU" dirty="0" smtClean="0"/>
              <a:t> </a:t>
            </a:r>
            <a:r>
              <a:rPr lang="ru-RU" dirty="0" err="1" smtClean="0"/>
              <a:t>розроблення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зміни</a:t>
            </a:r>
            <a:r>
              <a:rPr lang="ru-RU" dirty="0" smtClean="0"/>
              <a:t> в товарному </a:t>
            </a:r>
            <a:r>
              <a:rPr lang="ru-RU" dirty="0" err="1" smtClean="0"/>
              <a:t>асортименті</a:t>
            </a:r>
            <a:r>
              <a:rPr lang="ru-RU" dirty="0" smtClean="0"/>
              <a:t> </a:t>
            </a:r>
            <a:r>
              <a:rPr lang="ru-RU" dirty="0" err="1" smtClean="0"/>
              <a:t>конкурентів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необхідність</a:t>
            </a:r>
            <a:r>
              <a:rPr lang="ru-RU" dirty="0" smtClean="0"/>
              <a:t>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збуту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вільних</a:t>
            </a:r>
            <a:r>
              <a:rPr lang="ru-RU" dirty="0" smtClean="0"/>
              <a:t> </a:t>
            </a:r>
            <a:r>
              <a:rPr lang="ru-RU" dirty="0" err="1" smtClean="0"/>
              <a:t>виробничих</a:t>
            </a:r>
            <a:r>
              <a:rPr lang="ru-RU" dirty="0" smtClean="0"/>
              <a:t> </a:t>
            </a:r>
            <a:r>
              <a:rPr lang="ru-RU" dirty="0" err="1" smtClean="0"/>
              <a:t>потужностей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необхідність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побічних</a:t>
            </a:r>
            <a:r>
              <a:rPr lang="ru-RU" dirty="0" smtClean="0"/>
              <a:t> </a:t>
            </a:r>
            <a:r>
              <a:rPr lang="ru-RU" dirty="0" err="1" smtClean="0"/>
              <a:t>продуктів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399032"/>
          </a:xfrm>
        </p:spPr>
        <p:txBody>
          <a:bodyPr/>
          <a:lstStyle/>
          <a:p>
            <a:pPr algn="ctr"/>
            <a:r>
              <a:rPr lang="ru-RU" dirty="0" err="1" smtClean="0"/>
              <a:t>Проблеми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асортиментом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82808"/>
            <a:ext cx="9144000" cy="4975192"/>
          </a:xfrm>
        </p:spPr>
        <p:txBody>
          <a:bodyPr>
            <a:normAutofit fontScale="85000" lnSpcReduction="10000"/>
          </a:bodyPr>
          <a:lstStyle/>
          <a:p>
            <a:r>
              <a:rPr lang="uk-UA" dirty="0" smtClean="0"/>
              <a:t>потреби покупців швидко змінюються, тому підприємство вимушене постійно оновлювати свій асортимент, що підвищує вимоги до техніко-технологічної бази;</a:t>
            </a:r>
          </a:p>
          <a:p>
            <a:r>
              <a:rPr lang="uk-UA" dirty="0" smtClean="0"/>
              <a:t>на підприємствах не налагоджена система управління асортиментом через складність прогнозування зміни попиту споживачів і відсутність методик оптимізації асортименту;</a:t>
            </a:r>
          </a:p>
          <a:p>
            <a:r>
              <a:rPr lang="uk-UA" dirty="0" smtClean="0"/>
              <a:t>відсутні чіткі критерії та інструменти формування оптимального асортименту підприємств;</a:t>
            </a:r>
          </a:p>
          <a:p>
            <a:r>
              <a:rPr lang="uk-UA" dirty="0" smtClean="0"/>
              <a:t>жорстка конкуренція призводить до того, що нова продукція не встигає окупити інвестиції в її виробництво та просування.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67494"/>
            <a:ext cx="8786874" cy="1399032"/>
          </a:xfrm>
        </p:spPr>
        <p:txBody>
          <a:bodyPr>
            <a:normAutofit/>
          </a:bodyPr>
          <a:lstStyle/>
          <a:p>
            <a:r>
              <a:rPr lang="ru-RU" sz="3600" dirty="0" err="1" smtClean="0"/>
              <a:t>Асортиментна</a:t>
            </a:r>
            <a:r>
              <a:rPr lang="ru-RU" sz="3600" dirty="0" smtClean="0"/>
              <a:t> </a:t>
            </a:r>
            <a:r>
              <a:rPr lang="ru-RU" sz="3600" dirty="0" err="1" smtClean="0"/>
              <a:t>стратегія</a:t>
            </a:r>
            <a:r>
              <a:rPr lang="ru-RU" sz="3600" dirty="0" smtClean="0"/>
              <a:t> </a:t>
            </a:r>
            <a:r>
              <a:rPr lang="ru-RU" sz="3600" dirty="0" err="1" smtClean="0"/>
              <a:t>може</a:t>
            </a:r>
            <a:r>
              <a:rPr lang="ru-RU" sz="3600" dirty="0" smtClean="0"/>
              <a:t> </a:t>
            </a:r>
            <a:r>
              <a:rPr lang="ru-RU" sz="3600" dirty="0" err="1" smtClean="0"/>
              <a:t>розроблятись</a:t>
            </a:r>
            <a:r>
              <a:rPr lang="ru-RU" sz="3600" dirty="0" smtClean="0"/>
              <a:t> в таких </a:t>
            </a:r>
            <a:r>
              <a:rPr lang="ru-RU" sz="3600" dirty="0" err="1" smtClean="0"/>
              <a:t>напрямах</a:t>
            </a:r>
            <a:r>
              <a:rPr lang="ru-RU" sz="3600" dirty="0" smtClean="0"/>
              <a:t>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диференціація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вузька</a:t>
            </a:r>
            <a:r>
              <a:rPr lang="ru-RU" dirty="0" smtClean="0"/>
              <a:t> </a:t>
            </a:r>
            <a:r>
              <a:rPr lang="ru-RU" dirty="0" err="1" smtClean="0"/>
              <a:t>спеціалізація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диверсифікація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вертикальна </a:t>
            </a:r>
            <a:r>
              <a:rPr lang="ru-RU" dirty="0" err="1" smtClean="0"/>
              <a:t>інтеграція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35</TotalTime>
  <Words>203</Words>
  <Application>Microsoft Office PowerPoint</Application>
  <PresentationFormat>Экран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Яркая</vt:lpstr>
      <vt:lpstr>Тема 10</vt:lpstr>
      <vt:lpstr>Презентация PowerPoint</vt:lpstr>
      <vt:lpstr>Марка</vt:lpstr>
      <vt:lpstr>Номенклатура товарів</vt:lpstr>
      <vt:lpstr>Товарний асортимент</vt:lpstr>
      <vt:lpstr>Головні чинники які  спричиняють зміни асортиментної політики фірм</vt:lpstr>
      <vt:lpstr>Проблеми управління асортиментом:</vt:lpstr>
      <vt:lpstr>Асортиментна стратегія може розроблятись в таких напрямах: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RePack by Diakov</cp:lastModifiedBy>
  <cp:revision>7</cp:revision>
  <dcterms:created xsi:type="dcterms:W3CDTF">2021-10-12T12:57:04Z</dcterms:created>
  <dcterms:modified xsi:type="dcterms:W3CDTF">2021-10-17T08:27:00Z</dcterms:modified>
</cp:coreProperties>
</file>