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83FDB16-927B-43A9-96B7-F8572BA9008D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3EA45D0-32B5-4BDB-B657-4716DBEB5985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4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DB16-927B-43A9-96B7-F8572BA9008D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45D0-32B5-4BDB-B657-4716DBEB59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73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DB16-927B-43A9-96B7-F8572BA9008D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45D0-32B5-4BDB-B657-4716DBEB5985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093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DB16-927B-43A9-96B7-F8572BA9008D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45D0-32B5-4BDB-B657-4716DBEB5985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547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DB16-927B-43A9-96B7-F8572BA9008D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45D0-32B5-4BDB-B657-4716DBEB59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2263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DB16-927B-43A9-96B7-F8572BA9008D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45D0-32B5-4BDB-B657-4716DBEB5985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67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DB16-927B-43A9-96B7-F8572BA9008D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45D0-32B5-4BDB-B657-4716DBEB5985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294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DB16-927B-43A9-96B7-F8572BA9008D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45D0-32B5-4BDB-B657-4716DBEB5985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735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DB16-927B-43A9-96B7-F8572BA9008D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45D0-32B5-4BDB-B657-4716DBEB5985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8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DB16-927B-43A9-96B7-F8572BA9008D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45D0-32B5-4BDB-B657-4716DBEB59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26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DB16-927B-43A9-96B7-F8572BA9008D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45D0-32B5-4BDB-B657-4716DBEB5985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45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DB16-927B-43A9-96B7-F8572BA9008D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45D0-32B5-4BDB-B657-4716DBEB59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366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DB16-927B-43A9-96B7-F8572BA9008D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45D0-32B5-4BDB-B657-4716DBEB5985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3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DB16-927B-43A9-96B7-F8572BA9008D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45D0-32B5-4BDB-B657-4716DBEB5985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31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DB16-927B-43A9-96B7-F8572BA9008D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45D0-32B5-4BDB-B657-4716DBEB59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86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DB16-927B-43A9-96B7-F8572BA9008D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45D0-32B5-4BDB-B657-4716DBEB5985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42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DB16-927B-43A9-96B7-F8572BA9008D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45D0-32B5-4BDB-B657-4716DBEB59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286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3FDB16-927B-43A9-96B7-F8572BA9008D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EA45D0-32B5-4BDB-B657-4716DBEB59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655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7564" y="1607127"/>
            <a:ext cx="7527636" cy="3833091"/>
          </a:xfrm>
        </p:spPr>
        <p:txBody>
          <a:bodyPr/>
          <a:lstStyle/>
          <a:p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ТА МЕТОДИ ВИВЧЕННЯ СТРУКТУРИ І ФУНКЦІЙ</a:t>
            </a:r>
            <a:b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ЖИВИХ ОБ’ЄКТІВ</a:t>
            </a:r>
            <a:endParaRPr lang="uk-UA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3127" y="6086763"/>
            <a:ext cx="2669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№3</a:t>
            </a:r>
          </a:p>
        </p:txBody>
      </p:sp>
    </p:spTree>
    <p:extLst>
      <p:ext uri="{BB962C8B-B14F-4D97-AF65-F5344CB8AC3E}">
        <p14:creationId xmlns:p14="http://schemas.microsoft.com/office/powerpoint/2010/main" val="329892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854" y="674255"/>
            <a:ext cx="10658763" cy="55141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Біоценотичний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біосферний рівень. 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Елементарна структура цього рівня — біогеоценоз.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Біогеоценоз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система стійких угруповань рослин, тварин і мікроорганізмів, що історично склалися і знаходяться в постійній взаємодії з компонентами атмосфери, гідросфери і літосфери та між собою.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Біосфера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сукупність всіх біогеоценозів, які створюють єдиний комплекс, що охоплює всі явища життя на планеті. Без біологічних процесів, які здійснюються на цих рівнях, неможливі еволюція та існування життя на Землі.</a:t>
            </a:r>
          </a:p>
        </p:txBody>
      </p:sp>
    </p:spTree>
    <p:extLst>
      <p:ext uri="{BB962C8B-B14F-4D97-AF65-F5344CB8AC3E}">
        <p14:creationId xmlns:p14="http://schemas.microsoft.com/office/powerpoint/2010/main" val="132330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036" y="581891"/>
            <a:ext cx="10557164" cy="56249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та етапи виконання наукових досліджень: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Початком наукового дослідження є докладний аналіз сучасного стану проблеми, яка розглядається. Він здійснюється на основі інформаційного пошуку з широким використанням ЕОМ. При цьому використовуються різні джерела інформації, які знаходяться в Україні, а також всесвітня комп`ютерна мережа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основі аналізу проблеми складаються огляди, реферати й експрес-інформації, дається класифікація основних напрямів і визначаються конкретні завдання дослідження.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Далі здійснюється вибір методу дослідження з використанням критеріїв його оцінки, складається план- графік виконання робіт та розраховується очікуваний економічний ефект</a:t>
            </a:r>
          </a:p>
        </p:txBody>
      </p:sp>
    </p:spTree>
    <p:extLst>
      <p:ext uri="{BB962C8B-B14F-4D97-AF65-F5344CB8AC3E}">
        <p14:creationId xmlns:p14="http://schemas.microsoft.com/office/powerpoint/2010/main" val="3512181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091" y="674255"/>
            <a:ext cx="10631054" cy="55233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 виконання наукових досліджень полягає в розв`язанні поставлених 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завдань. Найчастіше у фундаментальних прикладних дослідженнях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математичне або фізичне моделювання, а також поєднання цих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Математичне моделювання включає в себе декілька послідовних кроків. Це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математичної моделі досліджуваного процесу на основі зібраних даних або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готової моделі досліджуваного процесу на основі зібраних даних, або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готової моделі з корегуванням основних і допоміжних факторів, що 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 випадках дозволяє спростити та пришвидшити дослідження.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зручності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розв`язання поставленого завдання математичний опис явища виконується 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безрозмірних одиницях на основі теорії подібності.</a:t>
            </a:r>
          </a:p>
        </p:txBody>
      </p:sp>
    </p:spTree>
    <p:extLst>
      <p:ext uri="{BB962C8B-B14F-4D97-AF65-F5344CB8AC3E}">
        <p14:creationId xmlns:p14="http://schemas.microsoft.com/office/powerpoint/2010/main" val="3678719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382" y="609601"/>
            <a:ext cx="10658763" cy="56526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Далі здійснюється вибір способу розв`язання завдання (аналітичний або наближений) з урахуванням декількох умов, а саме: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 точності;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тривалості виконання;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оптимальних матеріальних витрат.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Оброблення результатів експерименту виконується за допомогою ЕОМ.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основі широкого застосування математичної теорії планування експерименту отримують результати у вигляді математичних рівнянь, будують графіки і номограми, які характеризують закономірності процесу, що досліджується.</a:t>
            </a:r>
          </a:p>
        </p:txBody>
      </p:sp>
    </p:spTree>
    <p:extLst>
      <p:ext uri="{BB962C8B-B14F-4D97-AF65-F5344CB8AC3E}">
        <p14:creationId xmlns:p14="http://schemas.microsoft.com/office/powerpoint/2010/main" val="146579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091" y="674254"/>
            <a:ext cx="10621818" cy="55141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Фізичне моделювання може здійснюватися на модельній (лабораторній) або натурній установці.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цього розробляються креслення установки, визначається діапазон основних параметрів, добирається вимірювальна апаратура, а також складається програма проведення досліджень.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Експерименти можуть здійснюватися за класичною схемою (коли послідовно перебираються вибрані фактори) або з використанням математичної теорії планування експерименту.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Після виконання програми досліджень проводиться перевірка правильності одержаних результатів, оброблення одержаних даних і отримання відповідних рівнянь та оцінюється помилка розрахунку за ними. Під  час фізичного моделювання широко використовується ЕОМ – для керування експериментом і обробки його результатів.</a:t>
            </a:r>
          </a:p>
        </p:txBody>
      </p:sp>
    </p:spTree>
    <p:extLst>
      <p:ext uri="{BB962C8B-B14F-4D97-AF65-F5344CB8AC3E}">
        <p14:creationId xmlns:p14="http://schemas.microsoft.com/office/powerpoint/2010/main" val="70860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0746" y="1513223"/>
            <a:ext cx="9601196" cy="3529832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Завершенням наукової розробки є аналіз отриманих результатів та їх оформлення.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Виконується зіставлення результатів теорії та експерименту, дається аналіз їх можливих відмінностей.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Складається звіт про проведені наукові дослідження, який оформляється за державним стандартом.</a:t>
            </a:r>
          </a:p>
        </p:txBody>
      </p:sp>
    </p:spTree>
    <p:extLst>
      <p:ext uri="{BB962C8B-B14F-4D97-AF65-F5344CB8AC3E}">
        <p14:creationId xmlns:p14="http://schemas.microsoft.com/office/powerpoint/2010/main" val="1458339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090" y="674255"/>
            <a:ext cx="10649527" cy="562494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виконання науково-дослідних робіт: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формулювання теми (ознайомлення з проблемою, складання техніко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 обґрунтування, попереднє визначення очікуваного економічного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ефекту від впровадження);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формулювання мети і завдань дослідження (літературний огляд,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зіставлення і критика проблемної інформації, узагальнення і висвітлення стану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за темою);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теоретичні дослідження (вивчення фізичної суті явища, формулювання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гіпотези, вивід математичних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залежностей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їх теоретичний аналіз);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експериментальні дослідження (розробка мети і завдань експерименту,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планування, засоби вимірювання, дослідна установка, проведення експериментів,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 результатів);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аналіз і оформлення результатів наукових досліджень (загальний аналіз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теоретичних і експериментальних досліджень, зіставлення їх результатів, аналіз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розходжень, уточнення теорії, у разі потреби, проведення додаткових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експериментальних досліджень);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упровадження і визначення економічного ефекту (розрахунок річного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 ефекту, передача для впровадження у виробництво, авторський нагляд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впровадженням або розроблення технічного завдання на дослідно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конструкторську роботу).</a:t>
            </a:r>
          </a:p>
        </p:txBody>
      </p:sp>
    </p:spTree>
    <p:extLst>
      <p:ext uri="{BB962C8B-B14F-4D97-AF65-F5344CB8AC3E}">
        <p14:creationId xmlns:p14="http://schemas.microsoft.com/office/powerpoint/2010/main" val="1927890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382" y="692727"/>
            <a:ext cx="10649527" cy="54771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дослідно-конструкторської розробки: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формулювання теми, мети і завдань дослідження;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літератури, проведення досліджень до технічного проектування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експериментального зразка;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технічне проектування (розробка варіантів технічного проекту,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розрахунки, розробка креслень, виготовлення вузлів, узгодження технічного проекту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техніко-економічного обґрунтування);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робоче проектування (розробка загального вигляду, вузлів, деталей,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пояснювальної записки для виготовлення дослідного зразка);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виготовлення дослідного зразка (проектування технологічного процесу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виготовлення, розробка технологічних карт і проекту організації робіт, виготовлення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деталей, складання зразка, підключення, доводка, регулювання; стендові й виробничі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випробування);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державні випробування (передача зразка спеціальній комісії, випробування за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методикою і оформлення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держвипробування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9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490" y="591127"/>
            <a:ext cx="10788073" cy="56341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організації живої матерії.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Жива природа є складно організованою системою одиниць (чинників, процесів), об’єднаних загальною стратегією життя.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організації визначається за двома принципами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часовим і територіальним.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Це пов’язано з тим, що різноманітні біологічні процеси потребують специфічних умов і тому здійснюються в певних межах, відрізняються за швидкістю перебігу.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об’єднанні територіального і часового параметрів формується той чи інший рівень організації у вигляді порівняно однорідного біологічного комплексу.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Він характеризується двома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показниками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елементарною структурною одиницею й елементарним біологічним явищем.</a:t>
            </a:r>
          </a:p>
        </p:txBody>
      </p:sp>
    </p:spTree>
    <p:extLst>
      <p:ext uri="{BB962C8B-B14F-4D97-AF65-F5344CB8AC3E}">
        <p14:creationId xmlns:p14="http://schemas.microsoft.com/office/powerpoint/2010/main" val="114640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08" y="628073"/>
            <a:ext cx="10889673" cy="5597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 такі рівні живої матерії:</a:t>
            </a:r>
          </a:p>
          <a:p>
            <a:pPr marL="0" indent="0" algn="ctr">
              <a:buNone/>
            </a:pPr>
            <a:endParaRPr lang="uk-UA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Молекулярно-генетичний рівень.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цьому рівні вивчають фізико-хімічні процеси, що відбуваються в організмі (синтез і розщеплення білків, нуклеїнових кислот, ліпідів, обмін речовин і енергії, копіювання генетичної інформації).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Наголошується одноманітність дискретних одиниць.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Чотири азотисті (нітратні) основи входять до складу нуклеїнових кислот. Двадцять амінокислот утворюють молекули білка.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Елементарна одиниця — ген — ділянка молекули ДНК, що містить генетичну інформацію про синтез білка або іншу функцію.</a:t>
            </a:r>
          </a:p>
        </p:txBody>
      </p:sp>
    </p:spTree>
    <p:extLst>
      <p:ext uri="{BB962C8B-B14F-4D97-AF65-F5344CB8AC3E}">
        <p14:creationId xmlns:p14="http://schemas.microsoft.com/office/powerpoint/2010/main" val="298952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09" y="729673"/>
            <a:ext cx="10677236" cy="54402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Клітинний рівень.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Елементарною структурно-функціональною одиницею розвитку всіх живих організмів є клітина.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клітинному рівні вивчають будову клітин і клітинних компонентів.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клітині здійснюється реалізація спадкової інформації, обмін речовин і енергії та ін.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Усі ці процеси тісно пов’язані між собою.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667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616" y="1089891"/>
            <a:ext cx="10686473" cy="4961468"/>
          </a:xfrm>
        </p:spPr>
        <p:txBody>
          <a:bodyPr/>
          <a:lstStyle/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Тканинний рівень. 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Сукупність клітин з однаковим типом організації і функцій складає тканину. Сотні різних видів клітин входять до складу тіл різноманітних багатоклітинних організмів.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Різноманітні клітини тварин утворюють 4 типи тканин: нервову, сполучну, епітеліальну та м’язову.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рослин розрізняють твірні та постійні тканини. До постійних тканин відносять покривні, провідні, механічні та основну тканину.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686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618836"/>
            <a:ext cx="10723418" cy="56249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Органний рівень. 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високодиференційовані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частини тіла, що розташовані в певних місцях і виконують спеціальні функції.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Вони утворюються в процесі розвитку з клітин різних тканин.</a:t>
            </a:r>
          </a:p>
        </p:txBody>
      </p:sp>
    </p:spTree>
    <p:extLst>
      <p:ext uri="{BB962C8B-B14F-4D97-AF65-F5344CB8AC3E}">
        <p14:creationId xmlns:p14="http://schemas.microsoft.com/office/powerpoint/2010/main" val="400569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618" y="628073"/>
            <a:ext cx="10668000" cy="55695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Системи органів. 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людини є такі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органів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травна, дихальна, серцево-судинна, нервова, секреторна, видільна, репродуктивна, ендокринна, м’язова, скелетна і система покривних тканин.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Усі системи органів функціонують у взаємному зв’язку та регулюються нервовою і ендокринною системами. Порушення функціонування будь-якого органу призводить до патологій всієї системи і навіть цілого організму.</a:t>
            </a:r>
          </a:p>
        </p:txBody>
      </p:sp>
    </p:spTree>
    <p:extLst>
      <p:ext uri="{BB962C8B-B14F-4D97-AF65-F5344CB8AC3E}">
        <p14:creationId xmlns:p14="http://schemas.microsoft.com/office/powerpoint/2010/main" val="127510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145" y="655782"/>
            <a:ext cx="10649528" cy="55510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Організмовий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рівень. 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цьому рівні вивчають процеси, що відбуваються в організмі, починаючи з моменту його зародження і до припинення життя.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Індивідуальний розвиток організму, або онтогенез, дає можливість називати цей рівень онтогенетичним.</a:t>
            </a:r>
          </a:p>
        </p:txBody>
      </p:sp>
    </p:spTree>
    <p:extLst>
      <p:ext uri="{BB962C8B-B14F-4D97-AF65-F5344CB8AC3E}">
        <p14:creationId xmlns:p14="http://schemas.microsoft.com/office/powerpoint/2010/main" val="51448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090" y="738909"/>
            <a:ext cx="10603345" cy="54217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Популяційно-видовий рівень. 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Елементарна одиниця еволюції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популяція — сукупність особин одного виду, що населяють певну територію, здатних схрещуватися між собою і давати плідне потомство, частково або повністю ізольованих від інших популяцій того ж виду. У цій системі здійснюються елементарні еволюційні зміни, такі як природний відбір, мутаційний процес.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Вивчають коливання чисельності і динаміку популяцій, їх статевий склад.</a:t>
            </a:r>
          </a:p>
        </p:txBody>
      </p:sp>
    </p:spTree>
    <p:extLst>
      <p:ext uri="{BB962C8B-B14F-4D97-AF65-F5344CB8AC3E}">
        <p14:creationId xmlns:p14="http://schemas.microsoft.com/office/powerpoint/2010/main" val="2036402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</TotalTime>
  <Words>349</Words>
  <Application>Microsoft Office PowerPoint</Application>
  <PresentationFormat>Широкий екран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Натуральные материалы</vt:lpstr>
      <vt:lpstr>ЗАВДАННЯ ТА МЕТОДИ ВИВЧЕННЯ СТРУКТУРИ І ФУНКЦІЙ ЖИВИХ ОБ’ЄКТІВ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ЗАВДАННЯ ТА МЕТОДИ ВИВЧЕННЯ СТРУКТУРИ І ФУНКЦІЙ ЖИВИХ ОБ’ЄКТІВ</dc:title>
  <dc:creator>Ольга Чувичкина</dc:creator>
  <cp:lastModifiedBy>alinaberezhnaya3@gmail.com</cp:lastModifiedBy>
  <cp:revision>16</cp:revision>
  <dcterms:created xsi:type="dcterms:W3CDTF">2023-03-01T07:10:06Z</dcterms:created>
  <dcterms:modified xsi:type="dcterms:W3CDTF">2023-10-05T13:06:51Z</dcterms:modified>
</cp:coreProperties>
</file>