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70" r:id="rId9"/>
    <p:sldId id="267" r:id="rId10"/>
    <p:sldId id="263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54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97152"/>
            <a:ext cx="5616624" cy="7200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l"/>
            <a:r>
              <a:rPr lang="uk-UA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 програма: </a:t>
            </a:r>
            <a:r>
              <a:rPr lang="uk-UA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Дошкільна освіта</a:t>
            </a:r>
            <a:endParaRPr lang="uk-UA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вищої </a:t>
            </a:r>
            <a:r>
              <a:rPr lang="uk-UA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освіти: </a:t>
            </a:r>
            <a:r>
              <a:rPr lang="uk-UA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магістерський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23762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ЛОГОПЕДІЇ ТА ДЕФЕКТОЛОГІЇ З ПРАКТИКУМОМ</a:t>
            </a:r>
            <a:endParaRPr lang="uk-UA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734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188640"/>
            <a:ext cx="4104456" cy="5760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74320" lvl="0" indent="-274320" algn="ctr">
              <a:lnSpc>
                <a:spcPct val="95000"/>
              </a:lnSpc>
              <a:spcBef>
                <a:spcPct val="20000"/>
              </a:spcBef>
            </a:pPr>
            <a:r>
              <a:rPr lang="uk-UA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ОСНОВНІ </a:t>
            </a:r>
            <a:r>
              <a:rPr lang="uk-UA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ДЖЕРЕЛА</a:t>
            </a:r>
            <a:endParaRPr lang="uk-UA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836712"/>
            <a:ext cx="8503920" cy="56886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Аніщук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М.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Ніжин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2012. 175 с.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Колишкін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 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2006. 288 с.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Крутій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 Л.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Запоріжжя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ЛІПС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-ЛТД, 2005. 208 с.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ред. М. К.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Шеремет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Видавничий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«Слово», 2018. 856 с.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Мартинчук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 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2010. 288 с.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Малярчук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Я.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у 2-х ч.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ЛТД, 2005. І ч. 272 с.;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183 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Манько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  256 с.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Ревуцька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Бердянськ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2014. 200 с.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Савченко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фонем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Тернопіль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2007. 160 с.</a:t>
            </a:r>
          </a:p>
          <a:p>
            <a:pPr marL="288000" lvl="0" indent="-288000" algn="just">
              <a:lnSpc>
                <a:spcPct val="95000"/>
              </a:lnSpc>
              <a:spcAft>
                <a:spcPts val="0"/>
              </a:spcAft>
              <a:buClrTx/>
              <a:buFont typeface="+mj-lt"/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Синьов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Коберник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школа, 1994. 143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/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79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5025752" cy="5620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124744"/>
            <a:ext cx="8662736" cy="4968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zakon4.rada.gov.ua/laws/show/651-14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zakon2.rada.gov.ua/laws/show/1060-12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nbuv.gov.ua/UJRN/nvnltu_2013_23.3_68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zakon4.rada.gov.ua/laws/show/875-12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zakon.rada.gov.ua/cgi-bin/laws/main.cgi?nreg=2402-14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zakon4.rada.gov.ua/laws/show/103/98%D0%B2%D1%80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zakon.rada.gov.ua/cgibin/laws/main.cgi?nreg=995_021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zakon1.rada.gov.ua/cgi-bin/laws/main.cgi?nreg=z0059-93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zakon2.rada.gov.ua/laws/show/z1219-08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2000" indent="-252000">
              <a:lnSpc>
                <a:spcPct val="120000"/>
              </a:lnSpc>
              <a:spcBef>
                <a:spcPts val="0"/>
              </a:spcBef>
              <a:buClrTx/>
              <a:buFont typeface="+mj-lt"/>
              <a:buAutoNum type="arabicPeriod"/>
            </a:pP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GB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GB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zakon.rada.gov.ua/laws/show/z0518-96#Text</a:t>
            </a:r>
            <a:endParaRPr lang="en-GB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5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496944" cy="63367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сьогодні передбачено різні форми організації освіти і соціалізації  дітей із вадами психічного, фізичного та (або) розумового розвитку в умовах загальноосвітніх установ для дітей із нормальним розвитком (так зване інтегроване та інклюзивне навчання і виховання). Тому, сучасний педагог дошкільної освіти повинен мати знання про специфіку дітей з особливостями психофізичного розвитку, уміти  організовувати освітній процес з опорою на принципи корекції і компенсації порушення, уникнути помилок у визначенні шляхів і методів навчання і виховання дитини. </a:t>
            </a:r>
            <a:endParaRPr lang="uk-UA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48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10081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>
                <a:solidFill>
                  <a:srgbClr val="C254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логопедії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дефектології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практикумом»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формування педагогічної компетентності у майбутніх фахівців шляхом оволодіння знаннями й уміннями роботи з дітьми з особливостями психофізичного розвитку, діагностики та корекції мовленнєвих порушень у дітей раннього і дошкільного віку, організації роботи з дітьми, що мають порушення мовлення, в умовах дошкільних навчальних закладів загального типу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81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88640"/>
            <a:ext cx="3096344" cy="5760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err="1">
                <a:solidFill>
                  <a:schemeClr val="tx1"/>
                </a:solidFill>
              </a:rPr>
              <a:t>Завдання</a:t>
            </a:r>
            <a:r>
              <a:rPr lang="ru-RU" sz="2800" dirty="0">
                <a:solidFill>
                  <a:schemeClr val="tx1"/>
                </a:solidFill>
              </a:rPr>
              <a:t> курсу: 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908720"/>
            <a:ext cx="8590728" cy="568863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1.  </a:t>
            </a:r>
            <a:r>
              <a:rPr lang="uk-UA" sz="3000" dirty="0" smtClean="0"/>
              <a:t>Ознайомити </a:t>
            </a:r>
            <a:r>
              <a:rPr lang="uk-UA" sz="3000" dirty="0"/>
              <a:t>з методологічними і теоретичними основами дефектології та логопедії.</a:t>
            </a:r>
          </a:p>
          <a:p>
            <a:pPr marL="0" indent="0">
              <a:buNone/>
            </a:pPr>
            <a:r>
              <a:rPr lang="uk-UA" sz="3000" dirty="0"/>
              <a:t>2</a:t>
            </a:r>
            <a:r>
              <a:rPr lang="uk-UA" sz="3000" dirty="0" smtClean="0"/>
              <a:t>.  Оволодіти </a:t>
            </a:r>
            <a:r>
              <a:rPr lang="uk-UA" sz="3000" dirty="0"/>
              <a:t>уміннями орієнтуватися  в підходах держави і суспільства до організації освіти дітей, які мають суттєві недоліки психофізичного розвитку.</a:t>
            </a:r>
          </a:p>
          <a:p>
            <a:pPr marL="0" indent="0">
              <a:buNone/>
            </a:pPr>
            <a:r>
              <a:rPr lang="uk-UA" sz="3000" dirty="0"/>
              <a:t>3</a:t>
            </a:r>
            <a:r>
              <a:rPr lang="uk-UA" sz="3000" dirty="0" smtClean="0"/>
              <a:t>.  Оволодіти </a:t>
            </a:r>
            <a:r>
              <a:rPr lang="uk-UA" sz="3000" dirty="0"/>
              <a:t>загальними уявленнями про особливості пізнавальної діяльності, емоційно-вольової сфери і всієї особистості в цілому різних категорій дітей з вадами психофізичного розвитку</a:t>
            </a:r>
          </a:p>
          <a:p>
            <a:pPr marL="0" indent="0">
              <a:buNone/>
            </a:pPr>
            <a:r>
              <a:rPr lang="uk-UA" sz="3000" dirty="0"/>
              <a:t>4</a:t>
            </a:r>
            <a:r>
              <a:rPr lang="uk-UA" sz="3000" dirty="0" smtClean="0"/>
              <a:t>.  Сформувати </a:t>
            </a:r>
            <a:r>
              <a:rPr lang="uk-UA" sz="3000" dirty="0"/>
              <a:t>уявлення про значущість своєчасного виявлення порушень розвитку  у дітей раннього і дошкільного віку, визначення ефективних шляхів та способів діагностики, корекції мовленнєвих порушень в умовах  освітнього навчального закладу загального типу.</a:t>
            </a:r>
          </a:p>
          <a:p>
            <a:pPr marL="0" indent="0">
              <a:buNone/>
            </a:pPr>
            <a:r>
              <a:rPr lang="uk-UA" sz="3000" dirty="0"/>
              <a:t>5</a:t>
            </a:r>
            <a:r>
              <a:rPr lang="uk-UA" sz="3000" dirty="0" smtClean="0"/>
              <a:t>.  Вивчити </a:t>
            </a:r>
            <a:r>
              <a:rPr lang="uk-UA" sz="3000" dirty="0"/>
              <a:t>проблеми і умови освітньої і соціальної інтеграції дітей з  психофізичними порушеннями.</a:t>
            </a:r>
          </a:p>
          <a:p>
            <a:pPr marL="0" indent="0">
              <a:buNone/>
            </a:pPr>
            <a:r>
              <a:rPr lang="uk-UA" sz="3000" dirty="0"/>
              <a:t>6</a:t>
            </a:r>
            <a:r>
              <a:rPr lang="uk-UA" sz="3000" dirty="0" smtClean="0"/>
              <a:t>.  Сформувати </a:t>
            </a:r>
            <a:r>
              <a:rPr lang="uk-UA" sz="3000" dirty="0"/>
              <a:t>професійний інтерес до проблеми виховання і навчання дітей з відхиленнями в розвитку, розкриття перед ним освітніх можливостей різних предметних галузей дефектології та потенційних можливостей розвитку дітей з особливими освітніми потребами</a:t>
            </a:r>
          </a:p>
          <a:p>
            <a:pPr marL="0" indent="0">
              <a:buNone/>
            </a:pP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106829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1040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</a:rPr>
              <a:t>У результаті вивчення навчальної дисципліни студент повинен </a:t>
            </a:r>
            <a:r>
              <a:rPr lang="uk-UA" sz="3600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</a:rPr>
              <a:t>знати: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291264" cy="4752528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v"/>
            </a:pPr>
            <a:r>
              <a:rPr lang="uk-UA" sz="2800" dirty="0" smtClean="0"/>
              <a:t>зміст </a:t>
            </a:r>
            <a:r>
              <a:rPr lang="uk-UA" sz="2800" dirty="0"/>
              <a:t>понять курсу та їх основні характеристики; </a:t>
            </a:r>
            <a:endParaRPr lang="uk-UA" sz="2800" dirty="0" smtClean="0"/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sz="2800" dirty="0" smtClean="0"/>
              <a:t>способи </a:t>
            </a:r>
            <a:r>
              <a:rPr lang="uk-UA" sz="2800" dirty="0"/>
              <a:t>виявлення і подолання мовленнєвих порушень у дітей</a:t>
            </a:r>
            <a:r>
              <a:rPr lang="uk-UA" sz="2800" dirty="0" smtClean="0"/>
              <a:t>;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sz="2800" dirty="0" smtClean="0"/>
              <a:t>методи </a:t>
            </a:r>
            <a:r>
              <a:rPr lang="uk-UA" sz="2800" dirty="0"/>
              <a:t>діагностики та корекції мовленнєвого розвитку дітей раннього і дошкільного </a:t>
            </a:r>
            <a:r>
              <a:rPr lang="uk-UA" sz="2800" dirty="0" smtClean="0"/>
              <a:t>віку;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sz="2800" dirty="0" smtClean="0"/>
              <a:t>технології </a:t>
            </a:r>
            <a:r>
              <a:rPr lang="uk-UA" sz="2800" dirty="0"/>
              <a:t>і методики навчання дітей з різними порушеннями психофізичного розвитку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91230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9681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200" dirty="0">
                <a:solidFill>
                  <a:srgbClr val="506E94">
                    <a:lumMod val="50000"/>
                  </a:srgbClr>
                </a:solidFill>
                <a:latin typeface="Times New Roman"/>
                <a:ea typeface="Times New Roman"/>
              </a:rPr>
              <a:t>У результаті вивчення навчальної дисципліни студент повинен </a:t>
            </a:r>
            <a:r>
              <a:rPr lang="uk-UA" sz="3200" b="1" dirty="0" smtClean="0">
                <a:solidFill>
                  <a:srgbClr val="506E94">
                    <a:lumMod val="50000"/>
                  </a:srgbClr>
                </a:solidFill>
                <a:latin typeface="Times New Roman"/>
                <a:ea typeface="Times New Roman"/>
              </a:rPr>
              <a:t>вміти: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pPr>
              <a:buClrTx/>
              <a:buFont typeface="Wingdings" panose="05000000000000000000" pitchFamily="2" charset="2"/>
              <a:buChar char="v"/>
            </a:pPr>
            <a:r>
              <a:rPr lang="uk-UA" dirty="0" smtClean="0"/>
              <a:t>аналізувати </a:t>
            </a:r>
            <a:r>
              <a:rPr lang="uk-UA" dirty="0"/>
              <a:t>політику української держави щодо розвитку спеціальної освіти в історичній ретроспективі;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dirty="0" smtClean="0"/>
              <a:t>виокремлювати </a:t>
            </a:r>
            <a:r>
              <a:rPr lang="uk-UA" dirty="0"/>
              <a:t>методологічні і теоретичні основи дефектології та логопедії;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dirty="0" smtClean="0"/>
              <a:t>з'ясовувати </a:t>
            </a:r>
            <a:r>
              <a:rPr lang="uk-UA" dirty="0"/>
              <a:t>способи виявлення і подолання мовленнєвих порушень у дітей;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dirty="0" smtClean="0"/>
              <a:t>опрацьовувати </a:t>
            </a:r>
            <a:r>
              <a:rPr lang="uk-UA" dirty="0"/>
              <a:t>наукову та методичну літературу з проблем діагностики та корекції мовленнєвого розвитку дітей раннього і дошкільного віку;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dirty="0" smtClean="0"/>
              <a:t>орієнтуватися </a:t>
            </a:r>
            <a:r>
              <a:rPr lang="uk-UA" dirty="0"/>
              <a:t>в різних інформаційних джерелах з метою ознайомлення з технологіями і методиками навчання дітей з різними порушеннями психофізичного розвитку;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dirty="0" smtClean="0"/>
              <a:t>добирати </a:t>
            </a:r>
            <a:r>
              <a:rPr lang="uk-UA" dirty="0"/>
              <a:t>дидактичний матеріал, який зорієнтований на формування мовленнєвої діяльності дітей.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uk-UA" dirty="0" smtClean="0"/>
              <a:t>складати </a:t>
            </a:r>
            <a:r>
              <a:rPr lang="uk-UA" dirty="0"/>
              <a:t>конспекти інтегрованих занять, що мають на меті подолання мовленнєвих порушень у дітей дошкільного віку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323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648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1"/>
                </a:solidFill>
              </a:rPr>
              <a:t>Програма навчальної дисципліни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124744"/>
            <a:ext cx="8503920" cy="53285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дефектології</a:t>
            </a:r>
            <a:endParaRPr lang="uk-UA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Предмет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науки.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«норма» і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психофізичного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слуху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опорно-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74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784976" cy="6408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логопедії</a:t>
            </a:r>
            <a:endParaRPr lang="uk-UA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Предмет, мета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Понятійно-категоріальний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онтогенетичного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Етіологія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Анатомо-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мовленнєвих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10.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Дислалія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11.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Дизартрія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13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Ринолалія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14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Фонетико-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фонематичне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недорозвинення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15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недорозвинення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16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84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81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err="1">
                <a:solidFill>
                  <a:schemeClr val="tx1"/>
                </a:solidFill>
              </a:rPr>
              <a:t>Види</a:t>
            </a:r>
            <a:r>
              <a:rPr lang="ru-RU" sz="2400" b="1" dirty="0">
                <a:solidFill>
                  <a:schemeClr val="tx1"/>
                </a:solidFill>
              </a:rPr>
              <a:t> контролю і система </a:t>
            </a:r>
            <a:r>
              <a:rPr lang="ru-RU" sz="2400" b="1" dirty="0" err="1">
                <a:solidFill>
                  <a:schemeClr val="tx1"/>
                </a:solidFill>
              </a:rPr>
              <a:t>накопичення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балів</a:t>
            </a:r>
            <a:endParaRPr lang="uk-UA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7224986"/>
              </p:ext>
            </p:extLst>
          </p:nvPr>
        </p:nvGraphicFramePr>
        <p:xfrm>
          <a:off x="179512" y="980728"/>
          <a:ext cx="8749480" cy="56793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49480"/>
              </a:tblGrid>
              <a:tr h="56793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Для перевірки і оцінки знань студентів, аудиторної та </a:t>
                      </a:r>
                      <a:r>
                        <a:rPr lang="uk-UA" sz="20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позааудиторної</a:t>
                      </a: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самостійної й індивідуальної роботи з кожного модуля дисципліни можуть бути використані такі види контролю: поточний, модульний та підсумковий.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Поточний контроль містить: поточні короткі контрольні роботи та тестування з ключових питань курсу під час лекцій чи практичних занять; усне опитування з питань винесених на обговорення або самостійне вивчення, перевірка завдань під час практичних робіт; перевірка самостійних робіт студентів.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Модульний контроль полягає у проведенні модульних письмових контрольних робіт з елементами тестування для ґрунтовного оцінювання рівня знань та вмінь студентів.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Максимальна кількість балів за результатами поточного контролю складає 60 балів, з яких: 30 балів  – за виконання завдання на практичних заняттях; 30 балів – за проходження поточного тестування.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Допуск до підсумкового контролю складає 35 балів.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Підсумковий контроль здійснюється у вигляді заліку.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Максимальна кількість балів за результатами підсумкового контролю складає 40 балів, з яких: 10 балів – підсумкове самостійне  тестування, 20 балів – виконання творчої роботи та 10 балів – усна відповідь на поставлені питання.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010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5">
      <a:dk1>
        <a:srgbClr val="000000"/>
      </a:dk1>
      <a:lt1>
        <a:srgbClr val="F2EEE8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122</TotalTime>
  <Words>1092</Words>
  <Application>Microsoft Office PowerPoint</Application>
  <PresentationFormat>Экран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ОСНОВИ ЛОГОПЕДІЇ ТА ДЕФЕКТОЛОГІЇ З ПРАКТИКУМОМ</vt:lpstr>
      <vt:lpstr>Презентация PowerPoint</vt:lpstr>
      <vt:lpstr>Мета викладання навчальної дисципліни  «Основи логопедії та дефектології з практикумом»</vt:lpstr>
      <vt:lpstr>Завдання курсу: </vt:lpstr>
      <vt:lpstr>У результаті вивчення навчальної дисципліни студент повинен знати:</vt:lpstr>
      <vt:lpstr>У результаті вивчення навчальної дисципліни студент повинен вміти:</vt:lpstr>
      <vt:lpstr>Програма навчальної дисципліни</vt:lpstr>
      <vt:lpstr>Презентация PowerPoint</vt:lpstr>
      <vt:lpstr>Види контролю і система накопичення балів</vt:lpstr>
      <vt:lpstr>ОСНОВНІ ДЖЕРЕЛА</vt:lpstr>
      <vt:lpstr>Інформаційні ресурси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ПЕДАГОГІЧНИЙ МЕНЕДЖМЕНТ</dc:title>
  <dc:creator>userznu</dc:creator>
  <cp:lastModifiedBy>userznu</cp:lastModifiedBy>
  <cp:revision>15</cp:revision>
  <dcterms:created xsi:type="dcterms:W3CDTF">2020-09-01T08:09:13Z</dcterms:created>
  <dcterms:modified xsi:type="dcterms:W3CDTF">2020-09-09T09:18:11Z</dcterms:modified>
</cp:coreProperties>
</file>