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CE34-4A07-4F21-89B3-AD45DCF36D20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965C-7D4B-43B4-93FC-CE93D3F886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901F-4ECD-4EF7-A860-2F927C1F37C2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CF577-1144-4742-B4AB-2C025B3E1E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13AE-1BE5-4574-AC23-EA4C76A1DA8E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6129-0531-48C9-B9A9-C6C399DB4D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3521-F9C0-414F-B6D6-B3B6B9491CC8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D73E-1375-4BF5-8259-95C30B3EC9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E805-D81A-446D-9E7E-4C187D55FA18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069E5-7DFA-435E-BE41-F565BA281A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4D49-CCE9-4F77-88F9-39C851F744C1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912E-B1FD-49B8-A37A-0FF2196B4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E467-7C57-4186-9B67-64BDD31ABC54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B17D-9750-4EE7-BC6F-8E9E1F3D7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CECF7-2414-48EA-BA86-09F631387F9A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62B6-C962-4166-B122-96122E4F59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6298-4C08-4227-B8CB-488E5B484B50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915D-85AC-4938-BA1A-FE6CBB56C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6053-6463-4BBD-9E3B-934686837783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FB5E-D6AA-4EDE-BDD1-8DB5B49A46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335F0-8814-4E88-B75B-BBE3758B0BCE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73CF-4EFC-4C2C-81FA-958C595445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F13C32-88A7-4F0C-9F93-87A24EA91A04}" type="datetimeFigureOut">
              <a:rPr lang="ru-RU"/>
              <a:pPr>
                <a:defRPr/>
              </a:pPr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917B4C-54A0-4687-9A6C-21031780E2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76517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комплексонометрії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765175"/>
            <a:ext cx="7848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" y="-20638"/>
            <a:ext cx="9144000" cy="6783388"/>
          </a:xfrm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866775" y="446088"/>
            <a:ext cx="3168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Еріохром чорний Т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0"/>
            <a:ext cx="34401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152650"/>
            <a:ext cx="2476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116013" y="2420938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Мурексид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4356100" y="4302125"/>
            <a:ext cx="381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Хромовий темно-синій</a:t>
            </a:r>
          </a:p>
        </p:txBody>
      </p:sp>
      <p:pic>
        <p:nvPicPr>
          <p:cNvPr id="20487" name="Рисунок 12"/>
          <p:cNvPicPr>
            <a:picLocks noChangeAspect="1"/>
          </p:cNvPicPr>
          <p:nvPr/>
        </p:nvPicPr>
        <p:blipFill>
          <a:blip r:embed="rId5" cstate="print"/>
          <a:srcRect l="-2528" t="12556" r="58481" b="7716"/>
          <a:stretch>
            <a:fillRect/>
          </a:stretch>
        </p:blipFill>
        <p:spPr bwMode="auto">
          <a:xfrm>
            <a:off x="4787900" y="4764088"/>
            <a:ext cx="31972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Криві титрування</a:t>
            </a:r>
            <a:endParaRPr lang="ru-RU" sz="6000" dirty="0"/>
          </a:p>
        </p:txBody>
      </p:sp>
      <p:grpSp>
        <p:nvGrpSpPr>
          <p:cNvPr id="21507" name="Group 4"/>
          <p:cNvGrpSpPr>
            <a:grpSpLocks noChangeAspect="1"/>
          </p:cNvGrpSpPr>
          <p:nvPr/>
        </p:nvGrpSpPr>
        <p:grpSpPr bwMode="auto">
          <a:xfrm>
            <a:off x="539750" y="1052513"/>
            <a:ext cx="8435975" cy="4999037"/>
            <a:chOff x="340" y="663"/>
            <a:chExt cx="5314" cy="3149"/>
          </a:xfrm>
        </p:grpSpPr>
        <p:sp>
          <p:nvSpPr>
            <p:cNvPr id="2150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" y="663"/>
              <a:ext cx="4989" cy="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340" y="665"/>
              <a:ext cx="292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Криву титрування будують в координатах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3078" y="665"/>
              <a:ext cx="13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–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3152" y="665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191" y="665"/>
              <a:ext cx="230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від’ємний логарифм рівноважної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340" y="847"/>
              <a:ext cx="155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концентрації металу (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767" y="847"/>
              <a:ext cx="11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-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815" y="847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1856" y="847"/>
              <a:ext cx="18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lg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1969" y="847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2008" y="847"/>
              <a:ext cx="11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[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2057" y="847"/>
              <a:ext cx="26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Me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2257" y="847"/>
              <a:ext cx="65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] = рМе)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2829" y="847"/>
              <a:ext cx="13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–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2903" y="847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2942" y="847"/>
              <a:ext cx="115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об’єм титранта (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3989" y="847"/>
              <a:ext cx="17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V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4096" y="847"/>
              <a:ext cx="95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) або ступінь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340" y="1029"/>
              <a:ext cx="121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відтитрованості (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1441" y="1029"/>
              <a:ext cx="11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f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89" y="1029"/>
              <a:ext cx="15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).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579" y="1029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340" y="1309"/>
              <a:ext cx="43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Принцип побудови кривих титрування такий самий як у методі кислотно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5069" y="1309"/>
              <a:ext cx="13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–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5143" y="1309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340" y="1489"/>
              <a:ext cx="165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основного титтрування.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>
              <a:off x="1864" y="1489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340" y="1772"/>
              <a:ext cx="531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До початку титрування. У відсутності конкуруючих реакцій за участю металу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40" y="1954"/>
              <a:ext cx="51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рівноважна концентрація рівна металу рівна його початковій концентрації С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5243" y="2016"/>
              <a:ext cx="9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0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5292" y="1954"/>
              <a:ext cx="13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,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340" y="2135"/>
              <a:ext cx="38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тому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648" y="2135"/>
              <a:ext cx="41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989" y="2135"/>
              <a:ext cx="1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1102" y="2135"/>
              <a:ext cx="51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рМе =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1536" y="2135"/>
              <a:ext cx="11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-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1584" y="2135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>
              <a:off x="1623" y="2135"/>
              <a:ext cx="18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lg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46" name="Rectangle 42"/>
            <p:cNvSpPr>
              <a:spLocks noChangeArrowheads="1"/>
            </p:cNvSpPr>
            <p:nvPr/>
          </p:nvSpPr>
          <p:spPr bwMode="auto">
            <a:xfrm>
              <a:off x="1733" y="2135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1772" y="2135"/>
              <a:ext cx="16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С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>
              <a:off x="1872" y="2197"/>
              <a:ext cx="9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0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49" name="Rectangle 45"/>
            <p:cNvSpPr>
              <a:spLocks noChangeArrowheads="1"/>
            </p:cNvSpPr>
            <p:nvPr/>
          </p:nvSpPr>
          <p:spPr bwMode="auto">
            <a:xfrm>
              <a:off x="1921" y="2135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>
              <a:off x="340" y="2414"/>
              <a:ext cx="368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До точки еквівалентості. Величина рМе визначаються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3806" y="2414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>
              <a:off x="340" y="2695"/>
              <a:ext cx="411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концентрацією невідтитрованого металу, так як дисоціацією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4217" y="2695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340" y="2976"/>
              <a:ext cx="419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комплексонату в умовах надлишку металу можна знехтувати.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4299" y="2976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340" y="3256"/>
              <a:ext cx="133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Відповідно: [Ме] =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1554" y="3256"/>
              <a:ext cx="17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V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1661" y="3318"/>
              <a:ext cx="17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0 *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1785" y="3318"/>
              <a:ext cx="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1810" y="3256"/>
              <a:ext cx="16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C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1910" y="3318"/>
              <a:ext cx="9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0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>
              <a:off x="1956" y="3318"/>
              <a:ext cx="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1982" y="3236"/>
              <a:ext cx="14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__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2077" y="3256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65" name="Rectangle 61"/>
            <p:cNvSpPr>
              <a:spLocks noChangeArrowheads="1"/>
            </p:cNvSpPr>
            <p:nvPr/>
          </p:nvSpPr>
          <p:spPr bwMode="auto">
            <a:xfrm>
              <a:off x="2116" y="3256"/>
              <a:ext cx="17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V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66" name="Rectangle 62"/>
            <p:cNvSpPr>
              <a:spLocks noChangeArrowheads="1"/>
            </p:cNvSpPr>
            <p:nvPr/>
          </p:nvSpPr>
          <p:spPr bwMode="auto">
            <a:xfrm>
              <a:off x="2223" y="3318"/>
              <a:ext cx="10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T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67" name="Rectangle 63"/>
            <p:cNvSpPr>
              <a:spLocks noChangeArrowheads="1"/>
            </p:cNvSpPr>
            <p:nvPr/>
          </p:nvSpPr>
          <p:spPr bwMode="auto">
            <a:xfrm>
              <a:off x="2282" y="3318"/>
              <a:ext cx="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68" name="Rectangle 64"/>
            <p:cNvSpPr>
              <a:spLocks noChangeArrowheads="1"/>
            </p:cNvSpPr>
            <p:nvPr/>
          </p:nvSpPr>
          <p:spPr bwMode="auto">
            <a:xfrm>
              <a:off x="2305" y="3318"/>
              <a:ext cx="9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*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69" name="Rectangle 65"/>
            <p:cNvSpPr>
              <a:spLocks noChangeArrowheads="1"/>
            </p:cNvSpPr>
            <p:nvPr/>
          </p:nvSpPr>
          <p:spPr bwMode="auto">
            <a:xfrm>
              <a:off x="2354" y="3256"/>
              <a:ext cx="16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C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70" name="Rectangle 66"/>
            <p:cNvSpPr>
              <a:spLocks noChangeArrowheads="1"/>
            </p:cNvSpPr>
            <p:nvPr/>
          </p:nvSpPr>
          <p:spPr bwMode="auto">
            <a:xfrm>
              <a:off x="2454" y="3318"/>
              <a:ext cx="10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T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71" name="Rectangle 67"/>
            <p:cNvSpPr>
              <a:spLocks noChangeArrowheads="1"/>
            </p:cNvSpPr>
            <p:nvPr/>
          </p:nvSpPr>
          <p:spPr bwMode="auto">
            <a:xfrm>
              <a:off x="2513" y="3318"/>
              <a:ext cx="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72" name="Rectangle 68"/>
            <p:cNvSpPr>
              <a:spLocks noChangeArrowheads="1"/>
            </p:cNvSpPr>
            <p:nvPr/>
          </p:nvSpPr>
          <p:spPr bwMode="auto">
            <a:xfrm>
              <a:off x="2539" y="3256"/>
              <a:ext cx="10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/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73" name="Rectangle 69"/>
            <p:cNvSpPr>
              <a:spLocks noChangeArrowheads="1"/>
            </p:cNvSpPr>
            <p:nvPr/>
          </p:nvSpPr>
          <p:spPr bwMode="auto">
            <a:xfrm>
              <a:off x="2577" y="3256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74" name="Rectangle 70"/>
            <p:cNvSpPr>
              <a:spLocks noChangeArrowheads="1"/>
            </p:cNvSpPr>
            <p:nvPr/>
          </p:nvSpPr>
          <p:spPr bwMode="auto">
            <a:xfrm>
              <a:off x="2616" y="3256"/>
              <a:ext cx="17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V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75" name="Rectangle 71"/>
            <p:cNvSpPr>
              <a:spLocks noChangeArrowheads="1"/>
            </p:cNvSpPr>
            <p:nvPr/>
          </p:nvSpPr>
          <p:spPr bwMode="auto">
            <a:xfrm>
              <a:off x="2724" y="3318"/>
              <a:ext cx="9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0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76" name="Rectangle 72"/>
            <p:cNvSpPr>
              <a:spLocks noChangeArrowheads="1"/>
            </p:cNvSpPr>
            <p:nvPr/>
          </p:nvSpPr>
          <p:spPr bwMode="auto">
            <a:xfrm>
              <a:off x="2772" y="3318"/>
              <a:ext cx="9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77" name="Rectangle 73"/>
            <p:cNvSpPr>
              <a:spLocks noChangeArrowheads="1"/>
            </p:cNvSpPr>
            <p:nvPr/>
          </p:nvSpPr>
          <p:spPr bwMode="auto">
            <a:xfrm>
              <a:off x="2821" y="3256"/>
              <a:ext cx="14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78" name="Rectangle 74"/>
            <p:cNvSpPr>
              <a:spLocks noChangeArrowheads="1"/>
            </p:cNvSpPr>
            <p:nvPr/>
          </p:nvSpPr>
          <p:spPr bwMode="auto">
            <a:xfrm>
              <a:off x="2903" y="3256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79" name="Rectangle 75"/>
            <p:cNvSpPr>
              <a:spLocks noChangeArrowheads="1"/>
            </p:cNvSpPr>
            <p:nvPr/>
          </p:nvSpPr>
          <p:spPr bwMode="auto">
            <a:xfrm>
              <a:off x="2939" y="3256"/>
              <a:ext cx="17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V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80" name="Rectangle 76"/>
            <p:cNvSpPr>
              <a:spLocks noChangeArrowheads="1"/>
            </p:cNvSpPr>
            <p:nvPr/>
          </p:nvSpPr>
          <p:spPr bwMode="auto">
            <a:xfrm>
              <a:off x="3047" y="3318"/>
              <a:ext cx="10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T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81" name="Rectangle 77"/>
            <p:cNvSpPr>
              <a:spLocks noChangeArrowheads="1"/>
            </p:cNvSpPr>
            <p:nvPr/>
          </p:nvSpPr>
          <p:spPr bwMode="auto">
            <a:xfrm>
              <a:off x="3106" y="3318"/>
              <a:ext cx="6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1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82" name="Rectangle 78"/>
            <p:cNvSpPr>
              <a:spLocks noChangeArrowheads="1"/>
            </p:cNvSpPr>
            <p:nvPr/>
          </p:nvSpPr>
          <p:spPr bwMode="auto">
            <a:xfrm>
              <a:off x="3132" y="3256"/>
              <a:ext cx="10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;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83" name="Rectangle 79"/>
            <p:cNvSpPr>
              <a:spLocks noChangeArrowheads="1"/>
            </p:cNvSpPr>
            <p:nvPr/>
          </p:nvSpPr>
          <p:spPr bwMode="auto">
            <a:xfrm>
              <a:off x="3173" y="3256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84" name="Rectangle 80"/>
            <p:cNvSpPr>
              <a:spLocks noChangeArrowheads="1"/>
            </p:cNvSpPr>
            <p:nvPr/>
          </p:nvSpPr>
          <p:spPr bwMode="auto">
            <a:xfrm>
              <a:off x="340" y="3537"/>
              <a:ext cx="99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              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85" name="Rectangle 81"/>
            <p:cNvSpPr>
              <a:spLocks noChangeArrowheads="1"/>
            </p:cNvSpPr>
            <p:nvPr/>
          </p:nvSpPr>
          <p:spPr bwMode="auto">
            <a:xfrm>
              <a:off x="1241" y="3537"/>
              <a:ext cx="154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                            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86" name="Rectangle 82"/>
            <p:cNvSpPr>
              <a:spLocks noChangeArrowheads="1"/>
            </p:cNvSpPr>
            <p:nvPr/>
          </p:nvSpPr>
          <p:spPr bwMode="auto">
            <a:xfrm>
              <a:off x="2662" y="3537"/>
              <a:ext cx="55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р Ме =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87" name="Rectangle 83"/>
            <p:cNvSpPr>
              <a:spLocks noChangeArrowheads="1"/>
            </p:cNvSpPr>
            <p:nvPr/>
          </p:nvSpPr>
          <p:spPr bwMode="auto">
            <a:xfrm>
              <a:off x="3134" y="3537"/>
              <a:ext cx="11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-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88" name="Rectangle 84"/>
            <p:cNvSpPr>
              <a:spLocks noChangeArrowheads="1"/>
            </p:cNvSpPr>
            <p:nvPr/>
          </p:nvSpPr>
          <p:spPr bwMode="auto">
            <a:xfrm>
              <a:off x="3183" y="3537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89" name="Rectangle 85"/>
            <p:cNvSpPr>
              <a:spLocks noChangeArrowheads="1"/>
            </p:cNvSpPr>
            <p:nvPr/>
          </p:nvSpPr>
          <p:spPr bwMode="auto">
            <a:xfrm>
              <a:off x="3221" y="3537"/>
              <a:ext cx="18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lg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90" name="Rectangle 86"/>
            <p:cNvSpPr>
              <a:spLocks noChangeArrowheads="1"/>
            </p:cNvSpPr>
            <p:nvPr/>
          </p:nvSpPr>
          <p:spPr bwMode="auto">
            <a:xfrm>
              <a:off x="3332" y="3537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91" name="Rectangle 87"/>
            <p:cNvSpPr>
              <a:spLocks noChangeArrowheads="1"/>
            </p:cNvSpPr>
            <p:nvPr/>
          </p:nvSpPr>
          <p:spPr bwMode="auto">
            <a:xfrm>
              <a:off x="3370" y="3537"/>
              <a:ext cx="41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[Ме].</a:t>
              </a:r>
              <a:endParaRPr lang="ru-RU" altLang="ru-RU">
                <a:cs typeface="Arial" charset="0"/>
              </a:endParaRPr>
            </a:p>
          </p:txBody>
        </p:sp>
        <p:sp>
          <p:nvSpPr>
            <p:cNvPr id="21592" name="Rectangle 88"/>
            <p:cNvSpPr>
              <a:spLocks noChangeArrowheads="1"/>
            </p:cNvSpPr>
            <p:nvPr/>
          </p:nvSpPr>
          <p:spPr bwMode="auto">
            <a:xfrm>
              <a:off x="3709" y="3537"/>
              <a:ext cx="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endParaRPr lang="ru-RU" altLang="ru-RU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12725" y="692150"/>
            <a:ext cx="87137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еквівалентості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константу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комплексоната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момент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надлишку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титранту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 = 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Y,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Y] =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].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 Н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Н+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еквівалентості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подальшому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титранту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комплексонату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Y] =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С0 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: ;     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С0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 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CY.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відзначити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100%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надлишку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титранта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Y] =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С0 = 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Y4-,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Пряме та зворотнє комплексоометричне титрування</a:t>
            </a:r>
            <a:endParaRPr lang="ru-RU" smtClean="0"/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23528" y="1412776"/>
            <a:ext cx="842486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Прямим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комплексонометричним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титруванням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визначати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іонів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металів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: 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магнію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кальцію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стронцію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барію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скандію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ітрию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лантаноїдів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титану, 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Zr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 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 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 V, Mo, U, 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 Fe, Co, Ni, Cu, Ag, Zn, 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 Hg, 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Ga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 In, 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 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Pb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Стрибок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кривої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титрування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  при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знаходять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відповідного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індикатора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  шляхом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вимірювання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відповідної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фізичної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величини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Якщо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розчин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титрують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містить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декілька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іонів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металів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умовні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константи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стійкості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комплексонатів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мало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собою,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іони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титруються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разом. Коли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логарифми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умовних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констант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на 4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одиниці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іони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металів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титрувати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послідовно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маючи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похибку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встановленні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першого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стрибка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титрування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більшу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+</a:t>
            </a:r>
            <a:r>
              <a:rPr lang="ru-RU" baseline="-25000" dirty="0">
                <a:solidFill>
                  <a:srgbClr val="000000"/>
                </a:solidFill>
                <a:latin typeface="Times New Roman" pitchFamily="18" charset="0"/>
              </a:rPr>
              <a:t>--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  1%. На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практиці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ця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умова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виконується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рідко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прямого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комплексонометричного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титрування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розширюють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маскуванням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323850" y="404813"/>
            <a:ext cx="8424863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Зворотнє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титрування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застосовують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коли: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1.      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Неможливо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підібрати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індикатор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якусь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фізичну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величину для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знаходження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стрибка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кривої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прямому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титруванні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2.     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Комплексонати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утворюються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повільно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      При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яке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необхідне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прямого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титрування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визначувані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іони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металу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утворюють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осад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відповідного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гідроксиду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основної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солі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Для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зворотнього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титрування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визначуваний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іон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металу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комплексона 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надлишку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вичікують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практично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повного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утворення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комплексоната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потім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надлишок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комплексона 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відтитровують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іонів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відповідного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металу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                      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</a:t>
            </a:r>
            <a:r>
              <a:rPr lang="ru-RU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+ Н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↔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+ 2Н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+ Н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                 </a:t>
            </a:r>
            <a:r>
              <a:rPr lang="ru-RU" baseline="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aseline="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іон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</a:t>
            </a:r>
            <a:r>
              <a:rPr lang="ru-RU" baseline="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надлишок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                                </a:t>
            </a:r>
            <a:r>
              <a:rPr lang="ru-RU" baseline="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надлишок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                   Н</a:t>
            </a:r>
            <a:r>
              <a:rPr 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+ М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↔ М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Y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+ 2Н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                  </a:t>
            </a:r>
            <a:r>
              <a:rPr lang="ru-RU" baseline="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надлишок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</a:t>
            </a:r>
            <a:r>
              <a:rPr lang="ru-RU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Визначення твердості води</a:t>
            </a:r>
            <a:endParaRPr lang="ru-RU" sz="5400" dirty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1268413"/>
            <a:ext cx="8640763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твердості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техніці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Оцінюючи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питну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воду, доводиться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тимчасову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постійну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твердість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Комплексонометричне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твердості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титруванні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відміряного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об'єму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води 0,1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трилону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Б за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металоіндикатору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еріохром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рівнянням</a:t>
            </a:r>
            <a:r>
              <a:rPr lang="ru-RU" sz="20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2H</a:t>
            </a:r>
            <a:r>
              <a:rPr lang="en-US" sz="2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визначення загальної твердості води відбирають такий її об'єм, щоб загальний вміст солей Кальцію і Магнію не перевищував 0,5 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мекв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 титрування повинно витрачатись не більше 5 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0,1 н розчину 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трилону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Б). Пробу досліджуваної води розводять дистильованою водою до об'єму 100 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доливають аміачний буферний розчин об'ємом 5 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краплями аміачний розчин індикатору до утворення винно-червоного забарвлення.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Титрують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робочим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трилону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 до переходу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червоного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кольору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синій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476250"/>
            <a:ext cx="321945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31813"/>
            <a:ext cx="3382963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339975" y="5229225"/>
            <a:ext cx="6335713" cy="13684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2484438" y="5405438"/>
            <a:ext cx="5759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Перехід забарвлення від винного кольору до синього під час титрування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339975" y="1484313"/>
            <a:ext cx="5832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 b="1" i="1">
                <a:latin typeface="Times New Roman" pitchFamily="18" charset="0"/>
                <a:cs typeface="Times New Roman" pitchFamily="18" charset="0"/>
              </a:rPr>
              <a:t>Дякую за увагу</a:t>
            </a:r>
            <a:r>
              <a:rPr lang="uk-UA" sz="6000"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0638" y="0"/>
            <a:ext cx="9144001" cy="7029450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i="1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4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36525" y="1557338"/>
            <a:ext cx="87852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Характеристика методів.</a:t>
            </a:r>
          </a:p>
          <a:p>
            <a:pPr marL="342900" indent="-342900">
              <a:buFontTx/>
              <a:buAutoNum type="arabicPeriod"/>
            </a:pP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Комплексони ( І, ІІ , трилон Б).</a:t>
            </a:r>
          </a:p>
          <a:p>
            <a:pPr marL="342900" indent="-342900">
              <a:buFontTx/>
              <a:buAutoNum type="arabicPeriod"/>
            </a:pP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Фіксування точки  еквівалентності за допомогою : кислотно-основних індикаторів, металоіндикаторів (еріохром, мурексид, кислотний хромовий темно-синій).</a:t>
            </a:r>
          </a:p>
          <a:p>
            <a:pPr marL="342900" indent="-342900">
              <a:buFontTx/>
              <a:buAutoNum type="arabicPeriod"/>
            </a:pP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Криві титрування.</a:t>
            </a:r>
          </a:p>
          <a:p>
            <a:pPr marL="342900" indent="-342900">
              <a:buFontTx/>
              <a:buAutoNum type="arabicPeriod"/>
            </a:pP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Пряме та зворотнє комплексонометричне титрування.</a:t>
            </a:r>
          </a:p>
          <a:p>
            <a:pPr marL="342900" indent="-342900">
              <a:buFontTx/>
              <a:buAutoNum type="arabicPeriod"/>
            </a:pP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Визначення твердості води.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39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93372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Характеристика методів</a:t>
            </a:r>
            <a:endParaRPr lang="ru-RU" sz="5400" dirty="0"/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77800" y="692697"/>
            <a:ext cx="8642350" cy="53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омплекс</a:t>
            </a:r>
            <a:r>
              <a:rPr lang="uk-UA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метрією</a:t>
            </a:r>
            <a:r>
              <a:rPr lang="ru-RU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називають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титриметричні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базуються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реакціях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утворення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розчинних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комплексів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Комплексометричним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титруванням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визначати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іони-комплексоутворювачі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іони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виступають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лігандами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комплексометрії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виділяють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   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меркуриметрія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   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фторидометрія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   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ціанідометрія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   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комплексонометрія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класифікація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базується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використанні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титрантів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назвою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називається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метод.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меркуриметрії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утворення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галогенідних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псевдогалогенідних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Hg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діаграми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залежності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мольної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частки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HgCl</a:t>
            </a:r>
            <a:r>
              <a:rPr lang="ru-RU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концентрації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хлорид-іону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показано,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хлоридних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комплексів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меркурію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існує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достатньо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широкий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інтервал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pCl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якому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домінують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HgCl</a:t>
            </a:r>
            <a:r>
              <a:rPr lang="ru-RU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Тому в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титрування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пробігає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5588719"/>
            <a:ext cx="3816424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Cl</a:t>
            </a:r>
            <a:r>
              <a:rPr lang="ru-RU" sz="3200" b="1" i="1" baseline="30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sz="32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 + </a:t>
            </a:r>
            <a:r>
              <a:rPr lang="en-US" sz="32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Hg</a:t>
            </a:r>
            <a:r>
              <a:rPr lang="ru-RU" sz="3200" b="1" i="1" baseline="30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2+</a:t>
            </a:r>
            <a:r>
              <a:rPr lang="ru-RU" sz="32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=</a:t>
            </a:r>
            <a:r>
              <a:rPr lang="en-US" sz="32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HgCl</a:t>
            </a:r>
            <a:r>
              <a:rPr lang="ru-RU" sz="3200" baseline="-25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3259"/>
            <a:ext cx="9144000" cy="6842125"/>
          </a:xfrm>
        </p:spPr>
      </p:pic>
      <p:sp>
        <p:nvSpPr>
          <p:cNvPr id="5" name="TextBox 4"/>
          <p:cNvSpPr txBox="1"/>
          <p:nvPr/>
        </p:nvSpPr>
        <p:spPr>
          <a:xfrm>
            <a:off x="611560" y="188912"/>
            <a:ext cx="8136904" cy="465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фторидометрії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застосовують здатність іонів деяких металів утворювати міцні фторидні комплекси. </a:t>
            </a:r>
            <a:r>
              <a:rPr lang="uk-UA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Фторидометрично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найчастіше визначають іони алюмінію, цирконію, торію, кальцію. При титруванні розчином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пробігають наступні реакції:</a:t>
            </a:r>
          </a:p>
          <a:p>
            <a:pPr indent="449263"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+ 6F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[AlF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Zr</a:t>
            </a:r>
            <a:r>
              <a:rPr lang="en-US" sz="2000" baseline="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+ 6F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[ZrF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</a:endParaRPr>
          </a:p>
          <a:p>
            <a:pPr indent="449263"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aseline="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+ 6F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[ThF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Іони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кальцію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непрямим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титруванням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осаджують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додаванням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надлишку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стандартного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розчину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+ 2F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 CaF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надлишок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F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іонів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відтитровують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іонами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Al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indent="449263" algn="just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ціанідометрії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титрантом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служить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калію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ціаніду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Метод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ряду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важких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міцні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ціанідні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визначеного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складу,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[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[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Титрують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аміачні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розчини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</a:endParaRPr>
          </a:p>
          <a:p>
            <a:pPr indent="449263" algn="ctr">
              <a:lnSpc>
                <a:spcPct val="15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[Ni(NH</a:t>
            </a:r>
            <a:r>
              <a:rPr lang="fr-FR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fr-FR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+ 4CN</a:t>
            </a:r>
            <a:r>
              <a:rPr lang="fr-FR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= [Ni(CN)</a:t>
            </a:r>
            <a:r>
              <a:rPr lang="fr-FR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fr-FR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+ 4NH</a:t>
            </a:r>
            <a:r>
              <a:rPr lang="fr-FR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</a:endParaRPr>
          </a:p>
          <a:p>
            <a:pPr indent="449263" algn="just">
              <a:lnSpc>
                <a:spcPts val="2100"/>
              </a:lnSpc>
            </a:pPr>
            <a:endParaRPr lang="ru-RU" dirty="0" smtClean="0">
              <a:latin typeface="Times New Roman" pitchFamily="18" charset="0"/>
            </a:endParaRPr>
          </a:p>
          <a:p>
            <a:pPr indent="449263" algn="just">
              <a:lnSpc>
                <a:spcPts val="2100"/>
              </a:lnSpc>
            </a:pPr>
            <a:endParaRPr lang="ru-RU" sz="2000" dirty="0" smtClean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4925" y="0"/>
            <a:ext cx="9144000" cy="6819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Комплексони ( І, ІІ , трилон </a:t>
            </a:r>
            <a:r>
              <a:rPr lang="uk-UA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Б)</a:t>
            </a:r>
            <a:r>
              <a:rPr lang="uk-UA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79388" y="908050"/>
            <a:ext cx="849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Комплексони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 – похідні амінополікарбонових кислот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79388" y="1628775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Комплексон І </a:t>
            </a:r>
            <a:r>
              <a:rPr lang="uk-UA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-Нітрилотриоцтова кислота,</a:t>
            </a:r>
          </a:p>
          <a:p>
            <a:endParaRPr lang="uk-UA" sz="2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08100"/>
            <a:ext cx="1905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79388" y="2174875"/>
            <a:ext cx="453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179388" y="3306763"/>
            <a:ext cx="644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Комплексон ІІ 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– Етилендиамінтетраоцтова кислота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013" y="4135438"/>
            <a:ext cx="2476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184150" y="4468813"/>
            <a:ext cx="3529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Комплексон ІІІ 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-  трилон Б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8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7975" y="3041650"/>
            <a:ext cx="201771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27784" y="573325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Найчаст</a:t>
            </a:r>
            <a:r>
              <a:rPr lang="uk-UA" sz="2000" b="1" dirty="0" err="1" smtClean="0"/>
              <a:t>іше</a:t>
            </a:r>
            <a:r>
              <a:rPr lang="uk-UA" sz="2000" b="1" dirty="0" smtClean="0"/>
              <a:t> використовується </a:t>
            </a:r>
            <a:r>
              <a:rPr lang="uk-UA" sz="2000" b="1" dirty="0" err="1" smtClean="0"/>
              <a:t>трилон</a:t>
            </a:r>
            <a:r>
              <a:rPr lang="uk-UA" sz="2000" b="1" dirty="0" smtClean="0"/>
              <a:t> Б, який готується як первинний стандартний розчин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21"/>
            <a:ext cx="9144000" cy="69580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Фіксування точки  еквівалентності</a:t>
            </a:r>
            <a:endParaRPr lang="ru-RU" sz="5400" dirty="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68313" y="1371600"/>
            <a:ext cx="5475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Кислотно-основні індикатори</a:t>
            </a:r>
            <a:endParaRPr lang="ru-RU">
              <a:latin typeface="Calibri" pitchFamily="34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30188" y="2276475"/>
            <a:ext cx="5976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Реакція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комплексоноутворення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супроводжується  виділенням Н⁺ іонів в кількості, еквівалентній кількості катіонів, що визначають:</a:t>
            </a:r>
          </a:p>
          <a:p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Ме²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⁺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⁻= 2Н⁺ +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38" y="28575"/>
            <a:ext cx="9144000" cy="6829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95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</a:t>
            </a:r>
            <a:r>
              <a:rPr lang="uk-UA" sz="4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еталоіндикатори</a:t>
            </a:r>
            <a:endParaRPr lang="ru-RU" sz="4000" dirty="0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63525" y="981075"/>
            <a:ext cx="8569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МЕТАЛОІНДИКАТОРИ </a:t>
            </a:r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(комплексонометричні індикатори) — речовини, що застосовуються для візуального визначення кінцевої точки титрування у комплексонометричному титруванні. Це органічні сполуки, що утворюють з іонами металів комплекси, забарвлення яких відрізняється від кольору самих індикаторів. Індикатори  обирають таким чином, щоб їх комплексоутворення з катіонами металів було зворотнє, а стійкість цих комплексів була меншою, ніж у відповідних комплексонатів, що утворюються в процесі титрування. У кінцевій точці титрування комплексон витискає металоіндикатор з комплексонату, що супроводжується зміною забарвлення середовища.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942975" y="3995738"/>
            <a:ext cx="727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000000"/>
                </a:solidFill>
                <a:latin typeface="Verdana" pitchFamily="34" charset="0"/>
              </a:rPr>
              <a:t>Ме</a:t>
            </a:r>
            <a:r>
              <a:rPr lang="ru-RU" i="1" baseline="30000">
                <a:solidFill>
                  <a:srgbClr val="000000"/>
                </a:solidFill>
                <a:latin typeface="Verdana" pitchFamily="34" charset="0"/>
              </a:rPr>
              <a:t>2+</a:t>
            </a:r>
            <a:r>
              <a:rPr lang="ru-RU" i="1">
                <a:solidFill>
                  <a:srgbClr val="000000"/>
                </a:solidFill>
                <a:latin typeface="Verdana" pitchFamily="34" charset="0"/>
              </a:rPr>
              <a:t> + Н</a:t>
            </a:r>
            <a:r>
              <a:rPr lang="ru-RU" i="1" baseline="-2500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en-US" i="1">
                <a:solidFill>
                  <a:srgbClr val="000000"/>
                </a:solidFill>
                <a:latin typeface="Verdana" pitchFamily="34" charset="0"/>
              </a:rPr>
              <a:t>Ind → </a:t>
            </a:r>
            <a:r>
              <a:rPr lang="ru-RU" i="1">
                <a:solidFill>
                  <a:srgbClr val="000000"/>
                </a:solidFill>
                <a:latin typeface="Verdana" pitchFamily="34" charset="0"/>
              </a:rPr>
              <a:t>Ме</a:t>
            </a:r>
            <a:r>
              <a:rPr lang="en-US" i="1">
                <a:solidFill>
                  <a:srgbClr val="000000"/>
                </a:solidFill>
                <a:latin typeface="Verdana" pitchFamily="34" charset="0"/>
              </a:rPr>
              <a:t>Ind + 2</a:t>
            </a:r>
            <a:r>
              <a:rPr lang="ru-RU" i="1">
                <a:solidFill>
                  <a:srgbClr val="000000"/>
                </a:solidFill>
                <a:latin typeface="Verdana" pitchFamily="34" charset="0"/>
              </a:rPr>
              <a:t>Н</a:t>
            </a:r>
            <a:r>
              <a:rPr lang="ru-RU" i="1" baseline="30000">
                <a:solidFill>
                  <a:srgbClr val="000000"/>
                </a:solidFill>
                <a:latin typeface="Verdana" pitchFamily="34" charset="0"/>
              </a:rPr>
              <a:t>+</a:t>
            </a:r>
            <a:endParaRPr lang="ru-RU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2123728" y="4400550"/>
            <a:ext cx="6820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умова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того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металохромного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індикатора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металом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повинен бути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стійким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метала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трилоном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Друга умова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титрування проводять при </a:t>
            </a:r>
            <a:r>
              <a:rPr lang="uk-UA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9.5, в присутності аміачної буферної суміші (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+NH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Cl)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653</Words>
  <Application>Microsoft Office PowerPoint</Application>
  <PresentationFormat>Экран (4:3)</PresentationFormat>
  <Paragraphs>163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Методи комплексонометрії</vt:lpstr>
      <vt:lpstr>План</vt:lpstr>
      <vt:lpstr>Характеристика методів</vt:lpstr>
      <vt:lpstr>Слайд 4</vt:lpstr>
      <vt:lpstr>Слайд 5</vt:lpstr>
      <vt:lpstr>Слайд 6</vt:lpstr>
      <vt:lpstr>Комплексони ( І, ІІ , трилон Б) </vt:lpstr>
      <vt:lpstr>Фіксування точки  еквівалентності</vt:lpstr>
      <vt:lpstr>Металоіндикатори</vt:lpstr>
      <vt:lpstr>Слайд 10</vt:lpstr>
      <vt:lpstr>Криві титрування</vt:lpstr>
      <vt:lpstr>Слайд 12</vt:lpstr>
      <vt:lpstr>Пряме та зворотнє комплексоометричне титрування</vt:lpstr>
      <vt:lpstr>Слайд 14</vt:lpstr>
      <vt:lpstr>Визначення твердості води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комплексонометрії</dc:title>
  <dc:creator>Анна Вікторівна</dc:creator>
  <cp:lastModifiedBy>К-606</cp:lastModifiedBy>
  <cp:revision>24</cp:revision>
  <dcterms:created xsi:type="dcterms:W3CDTF">2019-05-06T10:07:52Z</dcterms:created>
  <dcterms:modified xsi:type="dcterms:W3CDTF">2020-04-09T11:49:45Z</dcterms:modified>
</cp:coreProperties>
</file>