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67" r:id="rId5"/>
    <p:sldId id="266" r:id="rId6"/>
    <p:sldId id="258" r:id="rId7"/>
    <p:sldId id="259" r:id="rId8"/>
    <p:sldId id="260" r:id="rId9"/>
    <p:sldId id="261" r:id="rId10"/>
    <p:sldId id="262" r:id="rId11"/>
    <p:sldId id="268" r:id="rId12"/>
    <p:sldId id="263" r:id="rId13"/>
    <p:sldId id="264" r:id="rId14"/>
    <p:sldId id="269" r:id="rId15"/>
    <p:sldId id="265" r:id="rId16"/>
    <p:sldId id="270" r:id="rId17"/>
    <p:sldId id="271" r:id="rId18"/>
    <p:sldId id="292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03" r:id="rId41"/>
    <p:sldId id="272" r:id="rId42"/>
    <p:sldId id="273" r:id="rId43"/>
    <p:sldId id="275" r:id="rId44"/>
    <p:sldId id="276" r:id="rId45"/>
    <p:sldId id="277" r:id="rId46"/>
    <p:sldId id="278" r:id="rId47"/>
    <p:sldId id="279" r:id="rId48"/>
    <p:sldId id="280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253066"/>
          </a:xfrm>
        </p:spPr>
        <p:txBody>
          <a:bodyPr/>
          <a:lstStyle/>
          <a:p>
            <a:pPr algn="ctr"/>
            <a:r>
              <a:rPr lang="uk-UA" sz="4000" dirty="0"/>
              <a:t/>
            </a:r>
            <a:br>
              <a:rPr lang="uk-UA" sz="4000" dirty="0"/>
            </a:br>
            <a:r>
              <a:rPr lang="ru-RU" sz="4000" dirty="0"/>
              <a:t> </a:t>
            </a:r>
            <a:r>
              <a:rPr lang="uk-UA" sz="4000" dirty="0"/>
              <a:t>Фінансове планування на </a:t>
            </a:r>
            <a:r>
              <a:rPr lang="uk-UA" sz="4000" dirty="0" smtClean="0"/>
              <a:t>підприємстві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8920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4800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err="1"/>
              <a:t>Маркетингова</a:t>
            </a:r>
            <a:r>
              <a:rPr lang="ru-RU" sz="2400" dirty="0"/>
              <a:t> </a:t>
            </a:r>
            <a:r>
              <a:rPr lang="ru-RU" sz="2400" dirty="0" err="1"/>
              <a:t>політика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 служить базою для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аспектів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та </a:t>
            </a:r>
            <a:r>
              <a:rPr lang="ru-RU" sz="2400" dirty="0" err="1"/>
              <a:t>передбачає</a:t>
            </a:r>
            <a:r>
              <a:rPr lang="ru-RU" sz="2400" dirty="0"/>
              <a:t> два </a:t>
            </a:r>
            <a:r>
              <a:rPr lang="ru-RU" sz="2400" dirty="0" err="1"/>
              <a:t>напрями</a:t>
            </a:r>
            <a:r>
              <a:rPr lang="ru-RU" sz="2400" dirty="0"/>
              <a:t>: </a:t>
            </a:r>
          </a:p>
          <a:p>
            <a:r>
              <a:rPr lang="uk-UA" sz="2400" dirty="0"/>
              <a:t>• </a:t>
            </a:r>
            <a:r>
              <a:rPr lang="uk-UA" sz="2400" i="1" dirty="0"/>
              <a:t>стратегічний маркетинг </a:t>
            </a:r>
            <a:r>
              <a:rPr lang="uk-UA" sz="2400" dirty="0"/>
              <a:t>(постійний аналіз потреб, розробка ефективних товарів і видів сервісу, які забезпечують визнання споживача і стійку конкурентну перевагу фірми) ‒ це аналітичний процес, орієнтований на довгострокову перспективу; </a:t>
            </a:r>
          </a:p>
          <a:p>
            <a:r>
              <a:rPr lang="ru-RU" sz="2400" dirty="0"/>
              <a:t>• </a:t>
            </a:r>
            <a:r>
              <a:rPr lang="ru-RU" sz="2400" i="1" dirty="0" err="1"/>
              <a:t>операційний</a:t>
            </a:r>
            <a:r>
              <a:rPr lang="ru-RU" sz="2400" i="1" dirty="0"/>
              <a:t> маркетинг </a:t>
            </a:r>
            <a:r>
              <a:rPr lang="ru-RU" sz="2400" dirty="0"/>
              <a:t>(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збуту</a:t>
            </a:r>
            <a:r>
              <a:rPr lang="ru-RU" sz="2400" dirty="0"/>
              <a:t>, </a:t>
            </a:r>
            <a:r>
              <a:rPr lang="ru-RU" sz="2400" dirty="0" err="1"/>
              <a:t>продажів</a:t>
            </a:r>
            <a:r>
              <a:rPr lang="ru-RU" sz="2400" dirty="0"/>
              <a:t> і </a:t>
            </a:r>
            <a:r>
              <a:rPr lang="ru-RU" sz="2400" dirty="0" err="1"/>
              <a:t>комунікаційний</a:t>
            </a:r>
            <a:r>
              <a:rPr lang="ru-RU" sz="2400" dirty="0"/>
              <a:t> для </a:t>
            </a:r>
            <a:r>
              <a:rPr lang="ru-RU" sz="2400" dirty="0" err="1"/>
              <a:t>демонстрації</a:t>
            </a:r>
            <a:r>
              <a:rPr lang="ru-RU" sz="2400" dirty="0"/>
              <a:t> </a:t>
            </a:r>
            <a:r>
              <a:rPr lang="ru-RU" sz="2400" dirty="0" err="1"/>
              <a:t>відмінних</a:t>
            </a:r>
            <a:r>
              <a:rPr lang="ru-RU" sz="2400" dirty="0"/>
              <a:t> якостей товару при </a:t>
            </a:r>
            <a:r>
              <a:rPr lang="ru-RU" sz="2400" dirty="0" err="1"/>
              <a:t>зниженні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на </a:t>
            </a:r>
            <a:r>
              <a:rPr lang="ru-RU" sz="2400" dirty="0" err="1"/>
              <a:t>пошук</a:t>
            </a:r>
            <a:r>
              <a:rPr lang="ru-RU" sz="2400" dirty="0"/>
              <a:t> </a:t>
            </a:r>
            <a:r>
              <a:rPr lang="ru-RU" sz="2400" dirty="0" err="1"/>
              <a:t>покупців</a:t>
            </a:r>
            <a:r>
              <a:rPr lang="ru-RU" sz="2400" dirty="0"/>
              <a:t>) ‒ </a:t>
            </a:r>
            <a:r>
              <a:rPr lang="ru-RU" sz="2400" dirty="0" err="1"/>
              <a:t>активний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з </a:t>
            </a:r>
            <a:r>
              <a:rPr lang="ru-RU" sz="2400" dirty="0" err="1"/>
              <a:t>короткостроковим</a:t>
            </a:r>
            <a:r>
              <a:rPr lang="ru-RU" sz="2400" dirty="0"/>
              <a:t> горизонтом </a:t>
            </a:r>
            <a:r>
              <a:rPr lang="ru-RU" sz="2400" dirty="0" err="1"/>
              <a:t>планування</a:t>
            </a:r>
            <a:r>
              <a:rPr lang="ru-RU" sz="2400" dirty="0"/>
              <a:t>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75" y="5172075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1651424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1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842" y="1148862"/>
            <a:ext cx="8596668" cy="33528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Маркетинг </a:t>
            </a:r>
            <a:r>
              <a:rPr lang="ru-RU" dirty="0"/>
              <a:t>‒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комерційний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без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геніальний</a:t>
            </a:r>
            <a:r>
              <a:rPr lang="ru-RU" dirty="0"/>
              <a:t> </a:t>
            </a:r>
            <a:r>
              <a:rPr lang="ru-RU" dirty="0" err="1"/>
              <a:t>стратегічний</a:t>
            </a:r>
            <a:r>
              <a:rPr lang="ru-RU" dirty="0"/>
              <a:t> план не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бажаних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 без </a:t>
            </a:r>
            <a:r>
              <a:rPr lang="ru-RU" dirty="0" err="1"/>
              <a:t>поважної</a:t>
            </a:r>
            <a:r>
              <a:rPr lang="ru-RU" dirty="0"/>
              <a:t> </a:t>
            </a:r>
            <a:r>
              <a:rPr lang="ru-RU" dirty="0" err="1"/>
              <a:t>стратегічної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абсолютно рентабельного </a:t>
            </a:r>
            <a:r>
              <a:rPr lang="ru-RU" dirty="0" err="1"/>
              <a:t>операційного</a:t>
            </a:r>
            <a:r>
              <a:rPr lang="ru-RU" dirty="0"/>
              <a:t> маркетингу бути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79715"/>
            <a:ext cx="10002389" cy="54797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До </a:t>
            </a:r>
            <a:r>
              <a:rPr lang="ru-RU" sz="2400" dirty="0" err="1"/>
              <a:t>ключових</a:t>
            </a:r>
            <a:r>
              <a:rPr lang="ru-RU" sz="2400" dirty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 </a:t>
            </a:r>
            <a:r>
              <a:rPr lang="ru-RU" sz="2400" dirty="0" err="1"/>
              <a:t>ринкової</a:t>
            </a:r>
            <a:r>
              <a:rPr lang="ru-RU" sz="2400" dirty="0"/>
              <a:t> </a:t>
            </a:r>
            <a:r>
              <a:rPr lang="ru-RU" sz="2400" dirty="0" err="1"/>
              <a:t>орієнтації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 належать: </a:t>
            </a:r>
          </a:p>
          <a:p>
            <a:r>
              <a:rPr lang="uk-UA" sz="2400" dirty="0"/>
              <a:t>• </a:t>
            </a:r>
            <a:r>
              <a:rPr lang="uk-UA" sz="2400" i="1" dirty="0"/>
              <a:t>орієнтація на кінцевого споживача </a:t>
            </a:r>
            <a:r>
              <a:rPr lang="uk-UA" sz="2400" dirty="0"/>
              <a:t>‒ спрямованість зусиль на всіх рівнях організації на створення цінності для споживача, розуміння і передбачення його потреб; </a:t>
            </a:r>
          </a:p>
          <a:p>
            <a:r>
              <a:rPr lang="ru-RU" sz="2400" dirty="0"/>
              <a:t>• </a:t>
            </a:r>
            <a:r>
              <a:rPr lang="ru-RU" sz="2400" i="1" dirty="0" err="1"/>
              <a:t>орієнтація</a:t>
            </a:r>
            <a:r>
              <a:rPr lang="ru-RU" sz="2400" i="1" dirty="0"/>
              <a:t> на </a:t>
            </a:r>
            <a:r>
              <a:rPr lang="ru-RU" sz="2400" i="1" dirty="0" err="1"/>
              <a:t>проміжного</a:t>
            </a:r>
            <a:r>
              <a:rPr lang="ru-RU" sz="2400" i="1" dirty="0"/>
              <a:t> </a:t>
            </a:r>
            <a:r>
              <a:rPr lang="ru-RU" sz="2400" i="1" dirty="0" err="1"/>
              <a:t>клієнта</a:t>
            </a:r>
            <a:r>
              <a:rPr lang="ru-RU" sz="2400" i="1" dirty="0"/>
              <a:t> </a:t>
            </a:r>
            <a:r>
              <a:rPr lang="ru-RU" sz="2400" dirty="0"/>
              <a:t>‒ </a:t>
            </a:r>
            <a:r>
              <a:rPr lang="ru-RU" sz="2400" dirty="0" err="1"/>
              <a:t>готовність</a:t>
            </a:r>
            <a:r>
              <a:rPr lang="ru-RU" sz="2400" dirty="0"/>
              <a:t> </a:t>
            </a:r>
            <a:r>
              <a:rPr lang="ru-RU" sz="2400" dirty="0" err="1"/>
              <a:t>ставитися</a:t>
            </a:r>
            <a:r>
              <a:rPr lang="ru-RU" sz="2400" dirty="0"/>
              <a:t> до </a:t>
            </a:r>
            <a:r>
              <a:rPr lang="ru-RU" sz="2400" dirty="0" err="1"/>
              <a:t>фірм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продають</a:t>
            </a:r>
            <a:r>
              <a:rPr lang="ru-RU" sz="2400" dirty="0"/>
              <a:t> товар, не </a:t>
            </a:r>
            <a:r>
              <a:rPr lang="ru-RU" sz="2400" dirty="0" err="1"/>
              <a:t>лише</a:t>
            </a:r>
            <a:r>
              <a:rPr lang="ru-RU" sz="2400" dirty="0"/>
              <a:t> як до </a:t>
            </a:r>
            <a:r>
              <a:rPr lang="ru-RU" sz="2400" dirty="0" err="1"/>
              <a:t>посередників</a:t>
            </a:r>
            <a:r>
              <a:rPr lang="ru-RU" sz="2400" dirty="0"/>
              <a:t>, а й як до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прагнення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uk-UA" sz="2400" dirty="0" smtClean="0"/>
              <a:t>їх </a:t>
            </a:r>
            <a:r>
              <a:rPr lang="uk-UA" sz="2400" dirty="0"/>
              <a:t>специфічні потреби; </a:t>
            </a:r>
          </a:p>
          <a:p>
            <a:r>
              <a:rPr lang="ru-RU" sz="2400" dirty="0"/>
              <a:t>• </a:t>
            </a:r>
            <a:r>
              <a:rPr lang="ru-RU" sz="2400" i="1" dirty="0" err="1"/>
              <a:t>орієнтація</a:t>
            </a:r>
            <a:r>
              <a:rPr lang="ru-RU" sz="2400" i="1" dirty="0"/>
              <a:t> на </a:t>
            </a:r>
            <a:r>
              <a:rPr lang="ru-RU" sz="2400" i="1" dirty="0" err="1"/>
              <a:t>конкурентів</a:t>
            </a:r>
            <a:r>
              <a:rPr lang="ru-RU" sz="2400" i="1" dirty="0"/>
              <a:t> </a:t>
            </a:r>
            <a:r>
              <a:rPr lang="ru-RU" sz="2400" dirty="0"/>
              <a:t>‒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власного</a:t>
            </a:r>
            <a:r>
              <a:rPr lang="ru-RU" sz="2400" dirty="0"/>
              <a:t> стану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слабкостей</a:t>
            </a:r>
            <a:r>
              <a:rPr lang="ru-RU" sz="2400" dirty="0"/>
              <a:t> </a:t>
            </a:r>
            <a:r>
              <a:rPr lang="ru-RU" sz="2400" dirty="0" err="1"/>
              <a:t>конкурентів</a:t>
            </a:r>
            <a:r>
              <a:rPr lang="ru-RU" sz="2400" dirty="0"/>
              <a:t>, «</a:t>
            </a:r>
            <a:r>
              <a:rPr lang="ru-RU" sz="2400" dirty="0" err="1"/>
              <a:t>обчислення</a:t>
            </a:r>
            <a:r>
              <a:rPr lang="ru-RU" sz="2400" dirty="0"/>
              <a:t>»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стратегії</a:t>
            </a:r>
            <a:r>
              <a:rPr lang="ru-RU" sz="2400" dirty="0"/>
              <a:t> і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на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; </a:t>
            </a:r>
          </a:p>
          <a:p>
            <a:r>
              <a:rPr lang="uk-UA" sz="2400" dirty="0"/>
              <a:t>• </a:t>
            </a:r>
            <a:r>
              <a:rPr lang="uk-UA" sz="2400" i="1" dirty="0" err="1"/>
              <a:t>міжфункціональна</a:t>
            </a:r>
            <a:r>
              <a:rPr lang="uk-UA" sz="2400" i="1" dirty="0"/>
              <a:t> координація </a:t>
            </a:r>
            <a:r>
              <a:rPr lang="uk-UA" sz="2400" dirty="0"/>
              <a:t>‒ поширення інформації про ринок всередині організації, функціональна інтеграція при формулюванні стратегії та використанні «бачення» і знань різних підрозділів, а не тільки відділу маркетингу для оцінки потреб покупців; </a:t>
            </a:r>
          </a:p>
          <a:p>
            <a:r>
              <a:rPr lang="uk-UA" sz="2400" dirty="0"/>
              <a:t>• </a:t>
            </a:r>
            <a:r>
              <a:rPr lang="uk-UA" sz="2400" i="1" dirty="0"/>
              <a:t>моніторинг середовища </a:t>
            </a:r>
            <a:r>
              <a:rPr lang="uk-UA" sz="2400" dirty="0"/>
              <a:t>‒ постійний аналіз альтернативних технологій, соціальних змін і законодавчих актів, які можуть бути або сприятливими, або загрожувати фірмі.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221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442" y="679939"/>
            <a:ext cx="8596668" cy="42125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>Стратегічне </a:t>
            </a:r>
            <a:r>
              <a:rPr lang="uk-UA" sz="2400" b="1" dirty="0">
                <a:solidFill>
                  <a:schemeClr val="accent2"/>
                </a:solidFill>
              </a:rPr>
              <a:t>планування </a:t>
            </a:r>
            <a:r>
              <a:rPr lang="uk-UA" sz="2400" dirty="0"/>
              <a:t>охоплює широкий спектр питань і, </a:t>
            </a:r>
            <a:r>
              <a:rPr lang="uk-UA" sz="2400" dirty="0" err="1"/>
              <a:t>грунтуючись</a:t>
            </a:r>
            <a:r>
              <a:rPr lang="uk-UA" sz="2400" dirty="0"/>
              <a:t> на положеннях стратегічного маркетингу, з яким тісно пов’язаний, дає можливість уявити картину майбутнього розвитку виробництва товарів і послуг, перспективних проектів, кадрової і фінансової складових діяльності фірми на плановій основі.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73" y="3605819"/>
            <a:ext cx="4689022" cy="309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03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442" y="679939"/>
            <a:ext cx="8596668" cy="4212562"/>
          </a:xfrm>
        </p:spPr>
        <p:txBody>
          <a:bodyPr>
            <a:normAutofit/>
          </a:bodyPr>
          <a:lstStyle/>
          <a:p>
            <a:r>
              <a:rPr lang="uk-UA" sz="2400" i="1" dirty="0">
                <a:solidFill>
                  <a:schemeClr val="accent2"/>
                </a:solidFill>
              </a:rPr>
              <a:t>Стратегічне управління </a:t>
            </a:r>
            <a:r>
              <a:rPr lang="uk-UA" sz="2400" dirty="0"/>
              <a:t>замикає цю систему понять, включаючи не тільки передбачення і планування, а й регулювання, контроль і оцінку. Воно передбачає діяльність вищого керівництва організації по визначенню бажаних напрямків розвитку, що дають конкурентні переваги, і по реалізації поставлених цілей через відповідні стратегії шляхом змін в організації. </a:t>
            </a:r>
            <a:endParaRPr lang="ru-RU" sz="2200" dirty="0"/>
          </a:p>
        </p:txBody>
      </p:sp>
      <p:pic>
        <p:nvPicPr>
          <p:cNvPr id="1026" name="Picture 2" descr="І етап олімпіади зі стратегічного управління | Кафедра теорії та практики  управління ФСП КПІ ім. Ігоря Сікор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31" y="3692770"/>
            <a:ext cx="5682273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0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951" y="3287022"/>
            <a:ext cx="9181772" cy="799978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Стратегічне управління, будучи необхідною складовою діяльності туристичної фірми в сучасних умовах, базується на загальних концепціях і положеннях, що мають місце і в інших галузях економіки, хоча і відрізняється рядом особливостей в реалізації окремих стратегій</a:t>
            </a:r>
            <a:r>
              <a:rPr lang="uk-UA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617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212" y="633047"/>
            <a:ext cx="8596668" cy="2227384"/>
          </a:xfrm>
        </p:spPr>
        <p:txBody>
          <a:bodyPr>
            <a:normAutofit/>
          </a:bodyPr>
          <a:lstStyle/>
          <a:p>
            <a:r>
              <a:rPr lang="ru-RU" sz="3100" b="1" i="1" dirty="0" err="1" smtClean="0"/>
              <a:t>Основні</a:t>
            </a:r>
            <a:r>
              <a:rPr lang="ru-RU" sz="3100" b="1" i="1" dirty="0" smtClean="0"/>
              <a:t> </a:t>
            </a:r>
            <a:r>
              <a:rPr lang="ru-RU" sz="3100" b="1" i="1" dirty="0" err="1"/>
              <a:t>передумови</a:t>
            </a:r>
            <a:r>
              <a:rPr lang="ru-RU" sz="3100" b="1" i="1" dirty="0"/>
              <a:t> </a:t>
            </a:r>
            <a:r>
              <a:rPr lang="ru-RU" sz="3100" b="1" i="1" dirty="0" err="1"/>
              <a:t>виникнення</a:t>
            </a:r>
            <a:r>
              <a:rPr lang="ru-RU" sz="3100" b="1" i="1" dirty="0"/>
              <a:t> </a:t>
            </a:r>
            <a:r>
              <a:rPr lang="ru-RU" sz="3100" b="1" i="1" dirty="0" err="1"/>
              <a:t>стратегічного</a:t>
            </a:r>
            <a:r>
              <a:rPr lang="ru-RU" sz="3100" b="1" i="1" dirty="0"/>
              <a:t> </a:t>
            </a:r>
            <a:r>
              <a:rPr lang="ru-RU" sz="3100" b="1" i="1" dirty="0" err="1"/>
              <a:t>управління</a:t>
            </a:r>
            <a:r>
              <a:rPr lang="ru-RU" sz="3100" b="1" i="1" dirty="0"/>
              <a:t> і </a:t>
            </a:r>
            <a:r>
              <a:rPr lang="ru-RU" sz="3100" b="1" i="1" dirty="0" err="1"/>
              <a:t>етапи</a:t>
            </a:r>
            <a:r>
              <a:rPr lang="ru-RU" sz="3100" b="1" i="1" dirty="0"/>
              <a:t> його </a:t>
            </a:r>
            <a:r>
              <a:rPr lang="ru-RU" sz="3100" b="1" i="1" dirty="0" err="1"/>
              <a:t>розвитку</a:t>
            </a:r>
            <a:r>
              <a:rPr lang="ru-RU" sz="3100" b="1" i="1" dirty="0"/>
              <a:t> на </a:t>
            </a:r>
            <a:r>
              <a:rPr lang="ru-RU" sz="3100" b="1" i="1" dirty="0" err="1"/>
              <a:t>прикладі</a:t>
            </a:r>
            <a:r>
              <a:rPr lang="ru-RU" sz="3100" b="1" i="1" dirty="0"/>
              <a:t> </a:t>
            </a:r>
            <a:r>
              <a:rPr lang="ru-RU" sz="3100" b="1" i="1" dirty="0" err="1"/>
              <a:t>галузей</a:t>
            </a:r>
            <a:r>
              <a:rPr lang="ru-RU" sz="3100" b="1" i="1" dirty="0"/>
              <a:t> </a:t>
            </a:r>
            <a:r>
              <a:rPr lang="ru-RU" sz="3100" b="1" i="1" dirty="0" err="1"/>
              <a:t>промислового</a:t>
            </a:r>
            <a:r>
              <a:rPr lang="ru-RU" sz="3100" b="1" i="1" dirty="0"/>
              <a:t> </a:t>
            </a:r>
            <a:r>
              <a:rPr lang="ru-RU" sz="3100" b="1" i="1" dirty="0" err="1" smtClean="0"/>
              <a:t>виробництва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8124" y="3244334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i="1" dirty="0" smtClean="0"/>
              <a:t>епоха </a:t>
            </a:r>
            <a:r>
              <a:rPr lang="uk-UA" i="1" dirty="0"/>
              <a:t>масового </a:t>
            </a:r>
            <a:r>
              <a:rPr lang="uk-UA" i="1" dirty="0" smtClean="0"/>
              <a:t>виробництва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епоха </a:t>
            </a:r>
            <a:r>
              <a:rPr lang="uk-UA" dirty="0"/>
              <a:t>масового збуту </a:t>
            </a:r>
            <a:r>
              <a:rPr lang="uk-UA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/>
              <a:t>епоха відносної стабільності і передбачуваності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dirty="0"/>
              <a:t>«</a:t>
            </a:r>
            <a:r>
              <a:rPr lang="uk-UA" i="1" dirty="0"/>
              <a:t>постіндустріальна епоха суспільства</a:t>
            </a:r>
            <a:r>
              <a:rPr lang="uk-UA" dirty="0" smtClean="0"/>
              <a:t>»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172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50" y="274191"/>
            <a:ext cx="9087988" cy="1202918"/>
          </a:xfrm>
        </p:spPr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стратегічному</a:t>
            </a:r>
            <a:r>
              <a:rPr lang="ru-RU" dirty="0"/>
              <a:t>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104" y="1887416"/>
            <a:ext cx="9849988" cy="2703263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Перший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‒ </a:t>
            </a:r>
            <a:r>
              <a:rPr lang="ru-RU" dirty="0" err="1">
                <a:solidFill>
                  <a:schemeClr val="tx1"/>
                </a:solidFill>
              </a:rPr>
              <a:t>корпоративний</a:t>
            </a:r>
            <a:r>
              <a:rPr lang="ru-RU" dirty="0">
                <a:solidFill>
                  <a:schemeClr val="tx1"/>
                </a:solidFill>
              </a:rPr>
              <a:t> ‒ </a:t>
            </a:r>
            <a:r>
              <a:rPr lang="ru-RU" dirty="0" err="1">
                <a:solidFill>
                  <a:schemeClr val="tx1"/>
                </a:solidFill>
              </a:rPr>
              <a:t>присутній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компаніях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діють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декількох</a:t>
            </a:r>
            <a:r>
              <a:rPr lang="ru-RU" dirty="0">
                <a:solidFill>
                  <a:schemeClr val="tx1"/>
                </a:solidFill>
              </a:rPr>
              <a:t> сферах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в концернах і конгломератах.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Другий рівень ‒ сфери бізнесу ‒ рівень перших керівників </a:t>
            </a:r>
            <a:r>
              <a:rPr lang="uk-UA" dirty="0" err="1">
                <a:solidFill>
                  <a:schemeClr val="tx1"/>
                </a:solidFill>
              </a:rPr>
              <a:t>недиверсифікованих</a:t>
            </a:r>
            <a:r>
              <a:rPr lang="uk-UA" dirty="0">
                <a:solidFill>
                  <a:schemeClr val="tx1"/>
                </a:solidFill>
              </a:rPr>
              <a:t> організацій, що входять до складу диверсифікованих, або абсолютно незалежних, що відповідають за розробку і реалізацію стратегії сфери бізнесу.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</a:rPr>
              <a:t>Третій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‒ </a:t>
            </a:r>
            <a:r>
              <a:rPr lang="ru-RU" dirty="0" err="1">
                <a:solidFill>
                  <a:schemeClr val="tx1"/>
                </a:solidFill>
              </a:rPr>
              <a:t>функціональний</a:t>
            </a:r>
            <a:r>
              <a:rPr lang="ru-RU" dirty="0">
                <a:solidFill>
                  <a:schemeClr val="tx1"/>
                </a:solidFill>
              </a:rPr>
              <a:t> ‒ </a:t>
            </a:r>
            <a:r>
              <a:rPr lang="ru-RU" dirty="0" err="1">
                <a:solidFill>
                  <a:schemeClr val="tx1"/>
                </a:solidFill>
              </a:rPr>
              <a:t>характерний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керівників</a:t>
            </a:r>
            <a:r>
              <a:rPr lang="ru-RU" dirty="0">
                <a:solidFill>
                  <a:schemeClr val="tx1"/>
                </a:solidFill>
              </a:rPr>
              <a:t> функціональних сфер: </a:t>
            </a:r>
            <a:r>
              <a:rPr lang="ru-RU" dirty="0" err="1">
                <a:solidFill>
                  <a:schemeClr val="tx1"/>
                </a:solidFill>
              </a:rPr>
              <a:t>фінансів</a:t>
            </a:r>
            <a:r>
              <a:rPr lang="ru-RU" dirty="0">
                <a:solidFill>
                  <a:schemeClr val="tx1"/>
                </a:solidFill>
              </a:rPr>
              <a:t>, маркетингу, </a:t>
            </a:r>
            <a:r>
              <a:rPr lang="ru-RU" dirty="0" err="1">
                <a:solidFill>
                  <a:schemeClr val="tx1"/>
                </a:solidFill>
              </a:rPr>
              <a:t>розробок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персоналом.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Четвертий </a:t>
            </a:r>
            <a:r>
              <a:rPr lang="uk-UA" dirty="0">
                <a:solidFill>
                  <a:schemeClr val="tx1"/>
                </a:solidFill>
              </a:rPr>
              <a:t>рівень ‒ лінійний ‒ рівень керівників підрозділів організації або її географічно віддалених частин, наприклад представництв, філій. </a:t>
            </a:r>
          </a:p>
        </p:txBody>
      </p:sp>
    </p:spTree>
    <p:extLst>
      <p:ext uri="{BB962C8B-B14F-4D97-AF65-F5344CB8AC3E}">
        <p14:creationId xmlns:p14="http://schemas.microsoft.com/office/powerpoint/2010/main" val="233578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96" y="1950591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2. Аналіз зовнішнього середовища. Аналіз внутрішніх можливостей підприємства туристичної галузі.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00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49" y="379700"/>
            <a:ext cx="10600265" cy="1156024"/>
          </a:xfrm>
        </p:spPr>
        <p:txBody>
          <a:bodyPr>
            <a:normAutofit/>
          </a:bodyPr>
          <a:lstStyle/>
          <a:p>
            <a:r>
              <a:rPr lang="uk-UA" sz="2800" b="1" i="1" dirty="0"/>
              <a:t>2. Аналіз зовнішнього середовища. Аналіз внутрішніх </a:t>
            </a:r>
            <a:r>
              <a:rPr lang="uk-UA" sz="2800" b="1" i="1"/>
              <a:t>можливостей </a:t>
            </a:r>
            <a:r>
              <a:rPr lang="uk-UA" sz="2800" b="1" i="1" smtClean="0"/>
              <a:t>підприємства.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950" y="1981201"/>
            <a:ext cx="8596668" cy="1148861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Середовище функціонування підприємства є сукупністю </a:t>
            </a:r>
            <a:r>
              <a:rPr lang="uk-UA" b="1" i="1" dirty="0" smtClean="0">
                <a:solidFill>
                  <a:schemeClr val="tx1"/>
                </a:solidFill>
              </a:rPr>
              <a:t>певних </a:t>
            </a:r>
            <a:r>
              <a:rPr lang="ru-RU" b="1" i="1" dirty="0" err="1" smtClean="0">
                <a:solidFill>
                  <a:schemeClr val="tx1"/>
                </a:solidFill>
              </a:rPr>
              <a:t>чинників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і </a:t>
            </a:r>
            <a:r>
              <a:rPr lang="ru-RU" b="1" i="1" dirty="0" err="1">
                <a:solidFill>
                  <a:schemeClr val="tx1"/>
                </a:solidFill>
              </a:rPr>
              <a:t>обставин</a:t>
            </a:r>
            <a:r>
              <a:rPr lang="ru-RU" b="1" i="1" dirty="0">
                <a:solidFill>
                  <a:schemeClr val="tx1"/>
                </a:solidFill>
              </a:rPr>
              <a:t>, які </a:t>
            </a:r>
            <a:r>
              <a:rPr lang="ru-RU" b="1" i="1" dirty="0" err="1">
                <a:solidFill>
                  <a:schemeClr val="tx1"/>
                </a:solidFill>
              </a:rPr>
              <a:t>знаходяться</a:t>
            </a:r>
            <a:r>
              <a:rPr lang="ru-RU" b="1" i="1" dirty="0">
                <a:solidFill>
                  <a:schemeClr val="tx1"/>
                </a:solidFill>
              </a:rPr>
              <a:t> як </a:t>
            </a:r>
            <a:r>
              <a:rPr lang="ru-RU" b="1" i="1" dirty="0" err="1">
                <a:solidFill>
                  <a:schemeClr val="tx1"/>
                </a:solidFill>
              </a:rPr>
              <a:t>усередині</a:t>
            </a:r>
            <a:r>
              <a:rPr lang="ru-RU" b="1" i="1" dirty="0">
                <a:solidFill>
                  <a:schemeClr val="tx1"/>
                </a:solidFill>
              </a:rPr>
              <a:t>, так і поза ним, </a:t>
            </a:r>
            <a:r>
              <a:rPr lang="ru-RU" b="1" i="1" dirty="0" smtClean="0">
                <a:solidFill>
                  <a:schemeClr val="tx1"/>
                </a:solidFill>
              </a:rPr>
              <a:t>і </a:t>
            </a:r>
            <a:r>
              <a:rPr lang="uk-UA" b="1" i="1" dirty="0" smtClean="0">
                <a:solidFill>
                  <a:schemeClr val="tx1"/>
                </a:solidFill>
              </a:rPr>
              <a:t>впливають </a:t>
            </a:r>
            <a:r>
              <a:rPr lang="uk-UA" b="1" i="1" dirty="0">
                <a:solidFill>
                  <a:schemeClr val="tx1"/>
                </a:solidFill>
              </a:rPr>
              <a:t>на прийняття рішень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3235569"/>
            <a:ext cx="7526216" cy="246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8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780" y="2203938"/>
            <a:ext cx="8596668" cy="13208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err="1"/>
              <a:t>Хто</a:t>
            </a:r>
            <a:r>
              <a:rPr lang="ru-RU" b="1" i="1" dirty="0"/>
              <a:t> не дивиться далеко в </a:t>
            </a:r>
            <a:r>
              <a:rPr lang="ru-RU" b="1" i="1" dirty="0" err="1"/>
              <a:t>майбутнє</a:t>
            </a:r>
            <a:r>
              <a:rPr lang="ru-RU" b="1" i="1" dirty="0"/>
              <a:t>, того </a:t>
            </a:r>
            <a:r>
              <a:rPr lang="ru-RU" b="1" i="1" dirty="0" err="1"/>
              <a:t>чекають</a:t>
            </a:r>
            <a:r>
              <a:rPr lang="ru-RU" b="1" i="1" dirty="0"/>
              <a:t> </a:t>
            </a:r>
            <a:r>
              <a:rPr lang="ru-RU" b="1" i="1" dirty="0" err="1"/>
              <a:t>близькі</a:t>
            </a:r>
            <a:r>
              <a:rPr lang="ru-RU" b="1" i="1" dirty="0"/>
              <a:t> лиха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uk-UA" i="1" dirty="0"/>
              <a:t>Конфуцій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736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363417"/>
            <a:ext cx="7749321" cy="20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97" y="2579075"/>
            <a:ext cx="7168479" cy="366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2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872" y="679938"/>
            <a:ext cx="10002389" cy="14371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його макро-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мікросередовища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опосередковано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його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2614979"/>
            <a:ext cx="8018584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9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824909"/>
            <a:ext cx="9577753" cy="54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9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0" y="1090246"/>
            <a:ext cx="9898405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5213" y="1207477"/>
            <a:ext cx="8596668" cy="411003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PEST </a:t>
            </a:r>
            <a:r>
              <a:rPr lang="en-US" b="1" i="1" dirty="0">
                <a:solidFill>
                  <a:schemeClr val="tx1"/>
                </a:solidFill>
              </a:rPr>
              <a:t>- </a:t>
            </a:r>
            <a:r>
              <a:rPr lang="uk-UA" b="1" i="1" dirty="0">
                <a:solidFill>
                  <a:schemeClr val="tx1"/>
                </a:solidFill>
              </a:rPr>
              <a:t>аналіз </a:t>
            </a:r>
            <a:r>
              <a:rPr lang="uk-UA" dirty="0">
                <a:solidFill>
                  <a:schemeClr val="tx1"/>
                </a:solidFill>
              </a:rPr>
              <a:t>здійснюється з метою попередньої оцінки </a:t>
            </a:r>
            <a:r>
              <a:rPr lang="uk-UA" dirty="0" smtClean="0">
                <a:solidFill>
                  <a:schemeClr val="tx1"/>
                </a:solidFill>
              </a:rPr>
              <a:t>зовнішнього </a:t>
            </a:r>
            <a:r>
              <a:rPr lang="ru-RU" dirty="0" err="1" smtClean="0">
                <a:solidFill>
                  <a:schemeClr val="tx1"/>
                </a:solidFill>
              </a:rPr>
              <a:t>середовища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r>
              <a:rPr lang="ru-RU" dirty="0">
                <a:solidFill>
                  <a:schemeClr val="tx1"/>
                </a:solidFill>
              </a:rPr>
              <a:t>, яке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створюється</a:t>
            </a:r>
            <a:r>
              <a:rPr lang="ru-RU" dirty="0">
                <a:solidFill>
                  <a:schemeClr val="tx1"/>
                </a:solidFill>
              </a:rPr>
              <a:t> або в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зміна </a:t>
            </a:r>
            <a:r>
              <a:rPr lang="uk-UA" dirty="0">
                <a:solidFill>
                  <a:schemeClr val="tx1"/>
                </a:solidFill>
              </a:rPr>
              <a:t>складу власників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Метод </a:t>
            </a:r>
            <a:r>
              <a:rPr lang="ru-RU" dirty="0" err="1">
                <a:solidFill>
                  <a:schemeClr val="tx1"/>
                </a:solidFill>
              </a:rPr>
              <a:t>передбачає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виокремлення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чотирьох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ключових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компонентів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зовнішнього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 яких </a:t>
            </a:r>
            <a:r>
              <a:rPr lang="ru-RU" dirty="0" err="1">
                <a:solidFill>
                  <a:schemeClr val="tx1"/>
                </a:solidFill>
              </a:rPr>
              <a:t>отримав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назву</a:t>
            </a:r>
            <a:r>
              <a:rPr lang="ru-RU" dirty="0">
                <a:solidFill>
                  <a:schemeClr val="tx1"/>
                </a:solidFill>
              </a:rPr>
              <a:t> PEST -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англ. </a:t>
            </a:r>
            <a:r>
              <a:rPr lang="en-US" i="1" dirty="0" smtClean="0">
                <a:solidFill>
                  <a:schemeClr val="tx1"/>
                </a:solidFill>
              </a:rPr>
              <a:t>political-</a:t>
            </a:r>
            <a:r>
              <a:rPr lang="en-US" i="1" dirty="0" err="1" smtClean="0">
                <a:solidFill>
                  <a:schemeClr val="tx1"/>
                </a:solidFill>
              </a:rPr>
              <a:t>logal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uk-UA" dirty="0">
                <a:solidFill>
                  <a:schemeClr val="tx1"/>
                </a:solidFill>
              </a:rPr>
              <a:t>політико-правові, </a:t>
            </a:r>
            <a:r>
              <a:rPr lang="en-US" i="1" dirty="0">
                <a:solidFill>
                  <a:schemeClr val="tx1"/>
                </a:solidFill>
              </a:rPr>
              <a:t>economic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uk-UA" dirty="0">
                <a:solidFill>
                  <a:schemeClr val="tx1"/>
                </a:solidFill>
              </a:rPr>
              <a:t>економічні, </a:t>
            </a:r>
            <a:r>
              <a:rPr lang="en-US" i="1" dirty="0">
                <a:solidFill>
                  <a:schemeClr val="tx1"/>
                </a:solidFill>
              </a:rPr>
              <a:t>sociocultural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uk-UA" dirty="0" smtClean="0">
                <a:solidFill>
                  <a:schemeClr val="tx1"/>
                </a:solidFill>
              </a:rPr>
              <a:t> соціокультурні</a:t>
            </a:r>
            <a:r>
              <a:rPr lang="uk-UA" i="1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technological forces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uk-UA" dirty="0">
                <a:solidFill>
                  <a:schemeClr val="tx1"/>
                </a:solidFill>
              </a:rPr>
              <a:t>технологічні чинники).</a:t>
            </a:r>
          </a:p>
        </p:txBody>
      </p:sp>
    </p:spTree>
    <p:extLst>
      <p:ext uri="{BB962C8B-B14F-4D97-AF65-F5344CB8AC3E}">
        <p14:creationId xmlns:p14="http://schemas.microsoft.com/office/powerpoint/2010/main" val="216627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664677"/>
            <a:ext cx="8596668" cy="3723171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Аналіз </a:t>
            </a:r>
            <a:r>
              <a:rPr lang="uk-UA" b="1" i="1" dirty="0">
                <a:solidFill>
                  <a:schemeClr val="accent2"/>
                </a:solidFill>
              </a:rPr>
              <a:t>галузі </a:t>
            </a:r>
            <a:r>
              <a:rPr lang="uk-UA" b="1" dirty="0">
                <a:solidFill>
                  <a:schemeClr val="tx1"/>
                </a:solidFill>
              </a:rPr>
              <a:t>та конкуренції в ній охоплює аналіз зовнішнього і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частково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внутрішнього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середовища</a:t>
            </a:r>
            <a:r>
              <a:rPr lang="ru-RU" b="1" dirty="0">
                <a:solidFill>
                  <a:schemeClr val="tx1"/>
                </a:solidFill>
              </a:rPr>
              <a:t> за такими </a:t>
            </a:r>
            <a:r>
              <a:rPr lang="ru-RU" b="1" dirty="0" err="1">
                <a:solidFill>
                  <a:schemeClr val="tx1"/>
                </a:solidFill>
              </a:rPr>
              <a:t>напрямками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1. Характеристика </a:t>
            </a:r>
            <a:r>
              <a:rPr lang="ru-RU" b="1" i="1" dirty="0" err="1">
                <a:solidFill>
                  <a:schemeClr val="tx1"/>
                </a:solidFill>
              </a:rPr>
              <a:t>галузі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зазначається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специфіка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важливим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 smtClean="0">
                <a:solidFill>
                  <a:schemeClr val="tx1"/>
                </a:solidFill>
              </a:rPr>
              <a:t>нових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підприємств </a:t>
            </a:r>
            <a:r>
              <a:rPr lang="uk-UA" b="1" dirty="0">
                <a:solidFill>
                  <a:schemeClr val="tx1"/>
                </a:solidFill>
              </a:rPr>
              <a:t>- «учасників» галузі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2. </a:t>
            </a:r>
            <a:r>
              <a:rPr lang="ru-RU" b="1" i="1" dirty="0" err="1">
                <a:solidFill>
                  <a:schemeClr val="tx1"/>
                </a:solidFill>
              </a:rPr>
              <a:t>Конкурентні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сили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ступінь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їх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впливу</a:t>
            </a:r>
            <a:r>
              <a:rPr lang="ru-RU" b="1" i="1" dirty="0">
                <a:solidFill>
                  <a:schemeClr val="tx1"/>
                </a:solidFill>
              </a:rPr>
              <a:t> - </a:t>
            </a:r>
            <a:r>
              <a:rPr lang="ru-RU" b="1" dirty="0" err="1">
                <a:solidFill>
                  <a:schemeClr val="tx1"/>
                </a:solidFill>
              </a:rPr>
              <a:t>аналіз</a:t>
            </a:r>
            <a:r>
              <a:rPr lang="ru-RU" b="1" dirty="0">
                <a:solidFill>
                  <a:schemeClr val="tx1"/>
                </a:solidFill>
              </a:rPr>
              <a:t> конкурентного </a:t>
            </a:r>
            <a:r>
              <a:rPr lang="ru-RU" b="1" dirty="0" err="1" smtClean="0">
                <a:solidFill>
                  <a:schemeClr val="tx1"/>
                </a:solidFill>
              </a:rPr>
              <a:t>оточення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виконується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 методикою «</a:t>
            </a:r>
            <a:r>
              <a:rPr lang="ru-RU" b="1" dirty="0" err="1">
                <a:solidFill>
                  <a:schemeClr val="tx1"/>
                </a:solidFill>
              </a:rPr>
              <a:t>п’яти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конкурентних</a:t>
            </a:r>
            <a:r>
              <a:rPr lang="ru-RU" b="1" dirty="0">
                <a:solidFill>
                  <a:schemeClr val="tx1"/>
                </a:solidFill>
              </a:rPr>
              <a:t> сил» </a:t>
            </a:r>
            <a:r>
              <a:rPr lang="ru-RU" b="1" dirty="0" err="1">
                <a:solidFill>
                  <a:schemeClr val="tx1"/>
                </a:solidFill>
              </a:rPr>
              <a:t>М.Портера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3. </a:t>
            </a:r>
            <a:r>
              <a:rPr lang="ru-RU" b="1" i="1" dirty="0" err="1">
                <a:solidFill>
                  <a:schemeClr val="tx1"/>
                </a:solidFill>
              </a:rPr>
              <a:t>Ключові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фактори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успіху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err="1">
                <a:solidFill>
                  <a:schemeClr val="tx1"/>
                </a:solidFill>
              </a:rPr>
              <a:t>конкурентній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боротьбі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4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Чинники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зміни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структури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конкурентних</a:t>
            </a:r>
            <a:r>
              <a:rPr lang="ru-RU" b="1" i="1" dirty="0">
                <a:solidFill>
                  <a:schemeClr val="tx1"/>
                </a:solidFill>
              </a:rPr>
              <a:t> сил </a:t>
            </a:r>
            <a:r>
              <a:rPr lang="ru-RU" b="1" i="1" dirty="0" err="1">
                <a:solidFill>
                  <a:schemeClr val="tx1"/>
                </a:solidFill>
              </a:rPr>
              <a:t>галузі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16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19" y="1094806"/>
            <a:ext cx="8596668" cy="18265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SWOT - </a:t>
            </a:r>
            <a:r>
              <a:rPr lang="uk-UA" sz="2400" b="1" i="1" dirty="0">
                <a:solidFill>
                  <a:schemeClr val="tx1"/>
                </a:solidFill>
              </a:rPr>
              <a:t>аналіз </a:t>
            </a:r>
            <a:r>
              <a:rPr lang="uk-UA" sz="2400" dirty="0">
                <a:solidFill>
                  <a:schemeClr val="tx1"/>
                </a:solidFill>
              </a:rPr>
              <a:t>(з англ. </a:t>
            </a:r>
            <a:r>
              <a:rPr lang="en-US" sz="2400" i="1" dirty="0">
                <a:solidFill>
                  <a:schemeClr val="tx1"/>
                </a:solidFill>
              </a:rPr>
              <a:t>strength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uk-UA" sz="2400" dirty="0">
                <a:solidFill>
                  <a:schemeClr val="tx1"/>
                </a:solidFill>
              </a:rPr>
              <a:t>сила, </a:t>
            </a:r>
            <a:r>
              <a:rPr lang="en-US" sz="2400" i="1" dirty="0">
                <a:solidFill>
                  <a:schemeClr val="tx1"/>
                </a:solidFill>
              </a:rPr>
              <a:t>weakness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uk-UA" sz="2400" dirty="0">
                <a:solidFill>
                  <a:schemeClr val="tx1"/>
                </a:solidFill>
              </a:rPr>
              <a:t>слабкість, </a:t>
            </a:r>
            <a:r>
              <a:rPr lang="en-US" sz="2400" i="1" dirty="0" err="1">
                <a:solidFill>
                  <a:schemeClr val="tx1"/>
                </a:solidFill>
              </a:rPr>
              <a:t>opportuniets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можливості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threats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err="1">
                <a:solidFill>
                  <a:schemeClr val="tx1"/>
                </a:solidFill>
              </a:rPr>
              <a:t>загрози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базується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одночасному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дослідженні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зовнішнього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</a:t>
            </a:r>
            <a:r>
              <a:rPr lang="ru-RU" sz="2400" dirty="0" err="1">
                <a:solidFill>
                  <a:schemeClr val="tx1"/>
                </a:solidFill>
              </a:rPr>
              <a:t>внутрішнього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середовища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підприємства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9981" y="3903785"/>
            <a:ext cx="8596668" cy="19108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SWOT - </a:t>
            </a:r>
            <a:r>
              <a:rPr lang="ru-RU" b="1" i="1" dirty="0" err="1">
                <a:solidFill>
                  <a:schemeClr val="tx1"/>
                </a:solidFill>
              </a:rPr>
              <a:t>аналіз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передбачає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виявлення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сильних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слабких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сторін </a:t>
            </a:r>
            <a:r>
              <a:rPr lang="ru-RU" b="1" i="1" dirty="0" err="1">
                <a:solidFill>
                  <a:schemeClr val="tx1"/>
                </a:solidFill>
              </a:rPr>
              <a:t>підприємства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можливостей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загроз</a:t>
            </a:r>
            <a:r>
              <a:rPr lang="ru-RU" b="1" i="1" dirty="0">
                <a:solidFill>
                  <a:schemeClr val="tx1"/>
                </a:solidFill>
              </a:rPr>
              <a:t>, які </a:t>
            </a:r>
            <a:r>
              <a:rPr lang="ru-RU" b="1" i="1" dirty="0" err="1">
                <a:solidFill>
                  <a:schemeClr val="tx1"/>
                </a:solidFill>
              </a:rPr>
              <a:t>очікують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його у </a:t>
            </a:r>
            <a:r>
              <a:rPr lang="ru-RU" b="1" i="1" dirty="0" err="1">
                <a:solidFill>
                  <a:schemeClr val="tx1"/>
                </a:solidFill>
              </a:rPr>
              <a:t>майбутньому</a:t>
            </a:r>
            <a:r>
              <a:rPr lang="ru-RU" b="1" i="1" dirty="0">
                <a:solidFill>
                  <a:schemeClr val="tx1"/>
                </a:solidFill>
              </a:rPr>
              <a:t>, а також </a:t>
            </a:r>
            <a:r>
              <a:rPr lang="ru-RU" b="1" i="1" dirty="0" err="1">
                <a:solidFill>
                  <a:schemeClr val="tx1"/>
                </a:solidFill>
              </a:rPr>
              <a:t>встановлення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взаємозв’язку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uk-UA" b="1" i="1" dirty="0">
                <a:solidFill>
                  <a:schemeClr val="tx1"/>
                </a:solidFill>
              </a:rPr>
              <a:t>між ними.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8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9876" y="345445"/>
            <a:ext cx="3598985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 smtClean="0"/>
              <a:t>Зовнішні </a:t>
            </a:r>
            <a:r>
              <a:rPr lang="uk-UA" i="1" dirty="0"/>
              <a:t>загрози:</a:t>
            </a:r>
          </a:p>
          <a:p>
            <a:r>
              <a:rPr lang="uk-UA" dirty="0"/>
              <a:t> поява нових конкурентів;</a:t>
            </a:r>
          </a:p>
          <a:p>
            <a:r>
              <a:rPr lang="uk-UA" dirty="0"/>
              <a:t> зростання продажів товарів-замінників;</a:t>
            </a:r>
          </a:p>
          <a:p>
            <a:r>
              <a:rPr lang="uk-UA" dirty="0"/>
              <a:t> сповільнення росту ринку;</a:t>
            </a:r>
          </a:p>
          <a:p>
            <a:r>
              <a:rPr lang="uk-UA" dirty="0"/>
              <a:t> несприятлива урядова політика;</a:t>
            </a:r>
          </a:p>
          <a:p>
            <a:r>
              <a:rPr lang="ru-RU" dirty="0"/>
              <a:t>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смаків</a:t>
            </a:r>
            <a:r>
              <a:rPr lang="ru-RU" dirty="0"/>
              <a:t> і потреб </a:t>
            </a:r>
            <a:r>
              <a:rPr lang="ru-RU" dirty="0" err="1"/>
              <a:t>споживачів</a:t>
            </a:r>
            <a:r>
              <a:rPr lang="ru-RU" dirty="0"/>
              <a:t>;</a:t>
            </a:r>
          </a:p>
          <a:p>
            <a:r>
              <a:rPr lang="uk-UA" dirty="0"/>
              <a:t> несприятливі демографічні зміни та ін.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46983" y="3875433"/>
            <a:ext cx="4478217" cy="258532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uk-UA" i="1" dirty="0"/>
              <a:t>Сильні сторони підприємства:</a:t>
            </a:r>
          </a:p>
          <a:p>
            <a:r>
              <a:rPr lang="uk-UA" dirty="0"/>
              <a:t> потужні фінансові ресурси;</a:t>
            </a:r>
          </a:p>
          <a:p>
            <a:r>
              <a:rPr lang="uk-UA" dirty="0"/>
              <a:t> висока кваліфікація персоналу;</a:t>
            </a:r>
          </a:p>
          <a:p>
            <a:r>
              <a:rPr lang="uk-UA" dirty="0"/>
              <a:t> хороша репутація у покупців;</a:t>
            </a:r>
          </a:p>
          <a:p>
            <a:r>
              <a:rPr lang="uk-UA" dirty="0"/>
              <a:t> відомий лідер на ринку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 досконала технологія;</a:t>
            </a:r>
          </a:p>
          <a:p>
            <a:r>
              <a:rPr lang="uk-UA" dirty="0"/>
              <a:t> переваги у витратах;</a:t>
            </a:r>
          </a:p>
          <a:p>
            <a:r>
              <a:rPr lang="uk-UA" dirty="0"/>
              <a:t> наявність інноваційних можливостей;</a:t>
            </a:r>
          </a:p>
          <a:p>
            <a:r>
              <a:rPr lang="ru-RU" dirty="0"/>
              <a:t> </a:t>
            </a:r>
            <a:r>
              <a:rPr lang="ru-RU" dirty="0" err="1"/>
              <a:t>переваги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8154" y="3875433"/>
            <a:ext cx="4290646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/>
              <a:t>Слабкі сторони підприємства:</a:t>
            </a:r>
          </a:p>
          <a:p>
            <a:r>
              <a:rPr lang="uk-UA" dirty="0"/>
              <a:t> погіршення конкурентних позицій;</a:t>
            </a:r>
          </a:p>
          <a:p>
            <a:r>
              <a:rPr lang="uk-UA" dirty="0"/>
              <a:t> застаріле обладнання;</a:t>
            </a:r>
          </a:p>
          <a:p>
            <a:r>
              <a:rPr lang="ru-RU" dirty="0"/>
              <a:t> </a:t>
            </a:r>
            <a:r>
              <a:rPr lang="ru-RU" dirty="0" err="1"/>
              <a:t>нижча</a:t>
            </a:r>
            <a:r>
              <a:rPr lang="ru-RU" dirty="0"/>
              <a:t> </a:t>
            </a:r>
            <a:r>
              <a:rPr lang="ru-RU" dirty="0" err="1"/>
              <a:t>прибутковість</a:t>
            </a:r>
            <a:r>
              <a:rPr lang="ru-RU" dirty="0"/>
              <a:t> через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;</a:t>
            </a:r>
          </a:p>
          <a:p>
            <a:r>
              <a:rPr lang="ru-RU" dirty="0"/>
              <a:t>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та </a:t>
            </a:r>
            <a:r>
              <a:rPr lang="ru-RU" dirty="0" err="1"/>
              <a:t>компетентності</a:t>
            </a:r>
            <a:r>
              <a:rPr lang="ru-RU" dirty="0"/>
              <a:t>;</a:t>
            </a:r>
          </a:p>
          <a:p>
            <a:r>
              <a:rPr lang="uk-UA" dirty="0"/>
              <a:t> вузька виробнича лінія;</a:t>
            </a:r>
          </a:p>
          <a:p>
            <a:r>
              <a:rPr lang="uk-UA" dirty="0"/>
              <a:t> слабка орієнтація на ринку;</a:t>
            </a:r>
          </a:p>
          <a:p>
            <a:r>
              <a:rPr lang="uk-UA" dirty="0"/>
              <a:t> слабкий маркетинг та ін.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798" y="314906"/>
            <a:ext cx="385689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/>
              <a:t>Зовнішні можливості:</a:t>
            </a:r>
          </a:p>
          <a:p>
            <a:r>
              <a:rPr lang="uk-UA" dirty="0"/>
              <a:t> вихід на нові ринки;</a:t>
            </a:r>
          </a:p>
          <a:p>
            <a:r>
              <a:rPr lang="uk-UA" dirty="0"/>
              <a:t> розширення виробничої лінії та асортименту;</a:t>
            </a:r>
          </a:p>
          <a:p>
            <a:r>
              <a:rPr lang="uk-UA" dirty="0"/>
              <a:t> випуск супутніх товарів;</a:t>
            </a:r>
          </a:p>
          <a:p>
            <a:r>
              <a:rPr lang="uk-UA" dirty="0"/>
              <a:t> вертикальна інтеграція;</a:t>
            </a:r>
          </a:p>
          <a:p>
            <a:r>
              <a:rPr lang="ru-RU" dirty="0"/>
              <a:t>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 на </a:t>
            </a:r>
            <a:r>
              <a:rPr lang="ru-RU" dirty="0" err="1"/>
              <a:t>привабливих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ринках;</a:t>
            </a:r>
          </a:p>
          <a:p>
            <a:r>
              <a:rPr lang="uk-UA" dirty="0"/>
              <a:t> послаблення позицій конкурентів;</a:t>
            </a:r>
          </a:p>
          <a:p>
            <a:r>
              <a:rPr lang="uk-UA" dirty="0"/>
              <a:t> різке зростання попиту;</a:t>
            </a:r>
          </a:p>
          <a:p>
            <a:r>
              <a:rPr lang="ru-RU" dirty="0"/>
              <a:t>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54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5" y="750278"/>
            <a:ext cx="8614719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9" y="4155467"/>
            <a:ext cx="7678614" cy="21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48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81" y="2056098"/>
            <a:ext cx="8596668" cy="18265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3. </a:t>
            </a:r>
            <a:r>
              <a:rPr lang="ru-RU" b="1" i="1" dirty="0" err="1" smtClean="0"/>
              <a:t>Оцінка</a:t>
            </a:r>
            <a:r>
              <a:rPr lang="ru-RU" b="1" i="1" dirty="0" smtClean="0"/>
              <a:t> </a:t>
            </a:r>
            <a:r>
              <a:rPr lang="ru-RU" b="1" i="1" dirty="0" err="1"/>
              <a:t>стратегії</a:t>
            </a:r>
            <a:r>
              <a:rPr lang="ru-RU" b="1" i="1" dirty="0"/>
              <a:t>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Маркетингова</a:t>
            </a:r>
            <a:r>
              <a:rPr lang="ru-RU" b="1" i="1" dirty="0" smtClean="0"/>
              <a:t> </a:t>
            </a:r>
            <a:r>
              <a:rPr lang="ru-RU" b="1" i="1" dirty="0"/>
              <a:t>і </a:t>
            </a:r>
            <a:r>
              <a:rPr lang="ru-RU" b="1" i="1" dirty="0" err="1"/>
              <a:t>товарна</a:t>
            </a:r>
            <a:r>
              <a:rPr lang="ru-RU" b="1" i="1" dirty="0"/>
              <a:t> </a:t>
            </a:r>
            <a:r>
              <a:rPr lang="ru-RU" b="1" i="1" dirty="0" err="1"/>
              <a:t>стратегія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516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49569"/>
            <a:ext cx="8596668" cy="5091794"/>
          </a:xfrm>
        </p:spPr>
        <p:txBody>
          <a:bodyPr>
            <a:normAutofit fontScale="85000" lnSpcReduction="10000"/>
          </a:bodyPr>
          <a:lstStyle/>
          <a:p>
            <a:endParaRPr lang="uk-UA" sz="2400" dirty="0"/>
          </a:p>
          <a:p>
            <a:pPr algn="ctr"/>
            <a:r>
              <a:rPr lang="uk-UA" sz="2400" dirty="0"/>
              <a:t> </a:t>
            </a:r>
            <a:r>
              <a:rPr lang="uk-UA" sz="2400" b="1" i="1" dirty="0" smtClean="0"/>
              <a:t>ПЛАН</a:t>
            </a:r>
            <a:endParaRPr lang="uk-UA" sz="2400" dirty="0"/>
          </a:p>
          <a:p>
            <a:r>
              <a:rPr lang="ru-RU" sz="2400" b="1" i="1" dirty="0"/>
              <a:t>1. </a:t>
            </a:r>
            <a:r>
              <a:rPr lang="ru-RU" sz="2400" b="1" i="1" dirty="0" err="1"/>
              <a:t>Цілі</a:t>
            </a:r>
            <a:r>
              <a:rPr lang="ru-RU" sz="2400" b="1" i="1" dirty="0"/>
              <a:t>, </a:t>
            </a:r>
            <a:r>
              <a:rPr lang="ru-RU" sz="2400" b="1" i="1" dirty="0" err="1"/>
              <a:t>етапи</a:t>
            </a:r>
            <a:r>
              <a:rPr lang="ru-RU" sz="2400" b="1" i="1" dirty="0"/>
              <a:t>, </a:t>
            </a:r>
            <a:r>
              <a:rPr lang="ru-RU" sz="2400" b="1" i="1" dirty="0" err="1"/>
              <a:t>типи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стратегії</a:t>
            </a:r>
            <a:r>
              <a:rPr lang="ru-RU" sz="2400" b="1" i="1" dirty="0"/>
              <a:t> </a:t>
            </a:r>
            <a:r>
              <a:rPr lang="ru-RU" sz="2400" b="1" i="1" dirty="0" err="1"/>
              <a:t>підприємства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готельно-ресторанної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галузі</a:t>
            </a:r>
            <a:r>
              <a:rPr lang="ru-RU" sz="2400" b="1" i="1" dirty="0"/>
              <a:t>. </a:t>
            </a:r>
            <a:endParaRPr lang="ru-RU" sz="2400" dirty="0"/>
          </a:p>
          <a:p>
            <a:r>
              <a:rPr lang="uk-UA" sz="2400" b="1" i="1" dirty="0"/>
              <a:t>2. Аналіз зовнішнього середовища. Аналіз внутрішніх можливостей </a:t>
            </a:r>
            <a:r>
              <a:rPr lang="uk-UA" sz="2400" b="1" i="1" dirty="0" smtClean="0"/>
              <a:t>підприємства. </a:t>
            </a:r>
            <a:r>
              <a:rPr lang="uk-UA" sz="2400" b="1" i="1" dirty="0"/>
              <a:t>Аналіз стратегічних альтернатив. Вибір стратегії. </a:t>
            </a:r>
            <a:endParaRPr lang="uk-UA" sz="2400" dirty="0"/>
          </a:p>
          <a:p>
            <a:r>
              <a:rPr lang="ru-RU" sz="2400" b="1" i="1" dirty="0"/>
              <a:t>3. </a:t>
            </a:r>
            <a:r>
              <a:rPr lang="ru-RU" sz="2400" b="1" i="1" dirty="0" err="1"/>
              <a:t>Оцінка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стратегії</a:t>
            </a:r>
            <a:r>
              <a:rPr lang="ru-RU" sz="2400" b="1" i="1" dirty="0"/>
              <a:t>. </a:t>
            </a:r>
            <a:r>
              <a:rPr lang="ru-RU" sz="2400" b="1" i="1" dirty="0" err="1"/>
              <a:t>Маркетингова</a:t>
            </a:r>
            <a:r>
              <a:rPr lang="ru-RU" sz="2400" b="1" i="1" dirty="0"/>
              <a:t> і </a:t>
            </a:r>
            <a:r>
              <a:rPr lang="ru-RU" sz="2400" b="1" i="1" dirty="0" err="1"/>
              <a:t>товарна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стратегія</a:t>
            </a:r>
            <a:r>
              <a:rPr lang="ru-RU" sz="2400" b="1" i="1" dirty="0"/>
              <a:t>. </a:t>
            </a:r>
            <a:endParaRPr lang="ru-RU" sz="2400" dirty="0"/>
          </a:p>
          <a:p>
            <a:r>
              <a:rPr lang="ru-RU" sz="2400" b="1" i="1" dirty="0"/>
              <a:t>4. </a:t>
            </a:r>
            <a:r>
              <a:rPr lang="ru-RU" sz="2400" b="1" i="1" dirty="0" err="1"/>
              <a:t>Зміст</a:t>
            </a:r>
            <a:r>
              <a:rPr lang="ru-RU" sz="2400" b="1" i="1" dirty="0"/>
              <a:t>, </a:t>
            </a:r>
            <a:r>
              <a:rPr lang="ru-RU" sz="2400" b="1" i="1" dirty="0" err="1"/>
              <a:t>методи</a:t>
            </a:r>
            <a:r>
              <a:rPr lang="ru-RU" sz="2400" b="1" i="1" dirty="0"/>
              <a:t> </a:t>
            </a:r>
            <a:r>
              <a:rPr lang="ru-RU" sz="2400" b="1" i="1" dirty="0" err="1"/>
              <a:t>планування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основні</a:t>
            </a:r>
            <a:r>
              <a:rPr lang="ru-RU" sz="2400" b="1" i="1" dirty="0"/>
              <a:t> </a:t>
            </a:r>
            <a:r>
              <a:rPr lang="ru-RU" sz="2400" b="1" i="1" dirty="0" err="1"/>
              <a:t>завдання</a:t>
            </a:r>
            <a:r>
              <a:rPr lang="ru-RU" sz="2400" b="1" i="1" dirty="0"/>
              <a:t> і </a:t>
            </a:r>
            <a:r>
              <a:rPr lang="ru-RU" sz="2400" b="1" i="1" dirty="0" err="1"/>
              <a:t>принципи</a:t>
            </a:r>
            <a:r>
              <a:rPr lang="ru-RU" sz="2400" b="1" i="1" dirty="0"/>
              <a:t>. </a:t>
            </a:r>
            <a:endParaRPr lang="ru-RU" sz="2400" dirty="0"/>
          </a:p>
          <a:p>
            <a:r>
              <a:rPr lang="ru-RU" sz="2400" b="1" i="1" dirty="0"/>
              <a:t>5. </a:t>
            </a:r>
            <a:r>
              <a:rPr lang="ru-RU" sz="2400" b="1" i="1" dirty="0" err="1"/>
              <a:t>Види</a:t>
            </a:r>
            <a:r>
              <a:rPr lang="ru-RU" sz="2400" b="1" i="1" dirty="0"/>
              <a:t> </a:t>
            </a:r>
            <a:r>
              <a:rPr lang="ru-RU" sz="2400" b="1" i="1" dirty="0" err="1"/>
              <a:t>планів</a:t>
            </a:r>
            <a:r>
              <a:rPr lang="ru-RU" sz="2400" b="1" i="1" dirty="0"/>
              <a:t>, </a:t>
            </a:r>
            <a:r>
              <a:rPr lang="ru-RU" sz="2400" b="1" i="1" dirty="0" err="1"/>
              <a:t>їх</a:t>
            </a:r>
            <a:r>
              <a:rPr lang="ru-RU" sz="2400" b="1" i="1" dirty="0"/>
              <a:t> характеристика і </a:t>
            </a:r>
            <a:r>
              <a:rPr lang="ru-RU" sz="2400" b="1" i="1" dirty="0" err="1"/>
              <a:t>взаємозв’язок</a:t>
            </a:r>
            <a:r>
              <a:rPr lang="ru-RU" sz="2400" b="1" i="1" dirty="0"/>
              <a:t>. Характеристика плану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підприємства</a:t>
            </a:r>
            <a:r>
              <a:rPr lang="ru-RU" sz="2400" b="1" i="1" dirty="0"/>
              <a:t>, його </a:t>
            </a:r>
            <a:r>
              <a:rPr lang="ru-RU" sz="2400" b="1" i="1" dirty="0" err="1"/>
              <a:t>основних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розділів</a:t>
            </a:r>
            <a:r>
              <a:rPr lang="ru-RU" sz="2400" b="1" i="1" dirty="0"/>
              <a:t>. </a:t>
            </a:r>
            <a:r>
              <a:rPr lang="ru-RU" sz="2400" b="1" i="1" dirty="0" err="1"/>
              <a:t>Цілі</a:t>
            </a:r>
            <a:r>
              <a:rPr lang="ru-RU" sz="2400" b="1" i="1" dirty="0"/>
              <a:t> і </a:t>
            </a:r>
            <a:r>
              <a:rPr lang="ru-RU" sz="2400" b="1" i="1" dirty="0" err="1"/>
              <a:t>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бізнес-планування</a:t>
            </a:r>
            <a:r>
              <a:rPr lang="ru-RU" sz="2400" b="1" i="1" dirty="0"/>
              <a:t>. </a:t>
            </a:r>
            <a:endParaRPr lang="ru-RU" sz="2400" dirty="0"/>
          </a:p>
          <a:p>
            <a:r>
              <a:rPr lang="ru-RU" sz="2400" b="1" i="1" dirty="0"/>
              <a:t>6. Характеристика </a:t>
            </a:r>
            <a:r>
              <a:rPr lang="ru-RU" sz="2400" b="1" i="1" dirty="0" err="1"/>
              <a:t>розділів</a:t>
            </a:r>
            <a:r>
              <a:rPr lang="ru-RU" sz="2400" b="1" i="1" dirty="0"/>
              <a:t> </a:t>
            </a:r>
            <a:r>
              <a:rPr lang="ru-RU" sz="2400" b="1" i="1" dirty="0" err="1"/>
              <a:t>бізнес</a:t>
            </a:r>
            <a:r>
              <a:rPr lang="ru-RU" sz="2400" b="1" i="1" dirty="0"/>
              <a:t>-плану, методика </a:t>
            </a:r>
            <a:r>
              <a:rPr lang="ru-RU" sz="2400" b="1" i="1" dirty="0" err="1"/>
              <a:t>розробки</a:t>
            </a:r>
            <a:r>
              <a:rPr lang="ru-RU" sz="2400" b="1" i="1" dirty="0"/>
              <a:t> та </a:t>
            </a:r>
            <a:r>
              <a:rPr lang="ru-RU" sz="2400" b="1" i="1" dirty="0" err="1"/>
              <a:t>оформлення</a:t>
            </a:r>
            <a:r>
              <a:rPr lang="ru-RU" sz="2400" b="1" i="1" dirty="0"/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40" y="2769867"/>
            <a:ext cx="2619375" cy="1987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077" y="4756973"/>
            <a:ext cx="2564534" cy="1874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040" y="87903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5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42645"/>
            <a:ext cx="8596668" cy="4384431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Маркетинг </a:t>
            </a:r>
            <a:r>
              <a:rPr lang="ru-RU" i="1" dirty="0">
                <a:solidFill>
                  <a:schemeClr val="tx1"/>
                </a:solidFill>
              </a:rPr>
              <a:t>— </a:t>
            </a:r>
            <a:r>
              <a:rPr lang="ru-RU" i="1" dirty="0" err="1">
                <a:solidFill>
                  <a:schemeClr val="tx1"/>
                </a:solidFill>
              </a:rPr>
              <a:t>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процес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планування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виробничо-збутової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діяль</a:t>
            </a:r>
            <a:r>
              <a:rPr lang="ru-RU" i="1" dirty="0">
                <a:solidFill>
                  <a:schemeClr val="tx1"/>
                </a:solidFill>
              </a:rPr>
              <a:t>-</a:t>
            </a:r>
          </a:p>
          <a:p>
            <a:r>
              <a:rPr lang="ru-RU" i="1" dirty="0" err="1">
                <a:solidFill>
                  <a:schemeClr val="tx1"/>
                </a:solidFill>
              </a:rPr>
              <a:t>ності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підприємства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основі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вивчення</a:t>
            </a:r>
            <a:r>
              <a:rPr lang="ru-RU" i="1" dirty="0">
                <a:solidFill>
                  <a:schemeClr val="tx1"/>
                </a:solidFill>
              </a:rPr>
              <a:t> ринку з метою </a:t>
            </a:r>
            <a:r>
              <a:rPr lang="ru-RU" i="1" dirty="0" err="1">
                <a:solidFill>
                  <a:schemeClr val="tx1"/>
                </a:solidFill>
              </a:rPr>
              <a:t>реалізації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товарів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і </a:t>
            </a:r>
            <a:r>
              <a:rPr lang="ru-RU" i="1" dirty="0" err="1">
                <a:solidFill>
                  <a:schemeClr val="tx1"/>
                </a:solidFill>
              </a:rPr>
              <a:t>послуг</a:t>
            </a:r>
            <a:r>
              <a:rPr lang="ru-RU" i="1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отримання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прибутку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умовах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конкуренції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endParaRPr lang="ru-RU" i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Маркетинг </a:t>
            </a:r>
            <a:r>
              <a:rPr lang="ru-RU" dirty="0" err="1">
                <a:solidFill>
                  <a:schemeClr val="tx1"/>
                </a:solidFill>
              </a:rPr>
              <a:t>необхідний</a:t>
            </a:r>
            <a:r>
              <a:rPr lang="ru-RU" dirty="0">
                <a:solidFill>
                  <a:schemeClr val="tx1"/>
                </a:solidFill>
              </a:rPr>
              <a:t> за таких умов:</a:t>
            </a:r>
          </a:p>
          <a:p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насичення</a:t>
            </a:r>
            <a:r>
              <a:rPr lang="ru-RU" dirty="0">
                <a:solidFill>
                  <a:schemeClr val="tx1"/>
                </a:solidFill>
              </a:rPr>
              <a:t> ринку товарами,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пропозиції</a:t>
            </a:r>
            <a:r>
              <a:rPr lang="ru-RU" dirty="0">
                <a:solidFill>
                  <a:schemeClr val="tx1"/>
                </a:solidFill>
              </a:rPr>
              <a:t> над</a:t>
            </a:r>
          </a:p>
          <a:p>
            <a:r>
              <a:rPr lang="uk-UA" dirty="0">
                <a:solidFill>
                  <a:schemeClr val="tx1"/>
                </a:solidFill>
              </a:rPr>
              <a:t>попитом («ринок покупця»);</a:t>
            </a:r>
          </a:p>
          <a:p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гостріа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конкуренція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посилення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боротьби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покупця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вільні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ринкові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без </a:t>
            </a:r>
            <a:r>
              <a:rPr lang="ru-RU" dirty="0" err="1">
                <a:solidFill>
                  <a:schemeClr val="tx1"/>
                </a:solidFill>
              </a:rPr>
              <a:t>адміністратив</a:t>
            </a:r>
            <a:r>
              <a:rPr lang="ru-RU" dirty="0">
                <a:solidFill>
                  <a:schemeClr val="tx1"/>
                </a:solidFill>
              </a:rPr>
              <a:t>-</a:t>
            </a:r>
          </a:p>
          <a:p>
            <a:r>
              <a:rPr lang="ru-RU" dirty="0">
                <a:solidFill>
                  <a:schemeClr val="tx1"/>
                </a:solidFill>
              </a:rPr>
              <a:t>них </a:t>
            </a:r>
            <a:r>
              <a:rPr lang="ru-RU" dirty="0" err="1">
                <a:solidFill>
                  <a:schemeClr val="tx1"/>
                </a:solidFill>
              </a:rPr>
              <a:t>обмежень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вибирати</a:t>
            </a:r>
            <a:r>
              <a:rPr lang="ru-RU" dirty="0">
                <a:solidFill>
                  <a:schemeClr val="tx1"/>
                </a:solidFill>
              </a:rPr>
              <a:t> ринки </a:t>
            </a:r>
            <a:r>
              <a:rPr lang="ru-RU" dirty="0" err="1">
                <a:solidFill>
                  <a:schemeClr val="tx1"/>
                </a:solidFill>
              </a:rPr>
              <a:t>збуту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постачання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встановлювати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ціни</a:t>
            </a:r>
            <a:r>
              <a:rPr lang="ru-RU" dirty="0">
                <a:solidFill>
                  <a:schemeClr val="tx1"/>
                </a:solidFill>
              </a:rPr>
              <a:t>, вести </a:t>
            </a:r>
            <a:r>
              <a:rPr lang="ru-RU" dirty="0" err="1">
                <a:solidFill>
                  <a:schemeClr val="tx1"/>
                </a:solidFill>
              </a:rPr>
              <a:t>комерційну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політику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uk-UA" dirty="0">
                <a:solidFill>
                  <a:schemeClr val="tx1"/>
                </a:solidFill>
              </a:rPr>
              <a:t>• повна самостійність підприємств.</a:t>
            </a:r>
          </a:p>
        </p:txBody>
      </p:sp>
    </p:spTree>
    <p:extLst>
      <p:ext uri="{BB962C8B-B14F-4D97-AF65-F5344CB8AC3E}">
        <p14:creationId xmlns:p14="http://schemas.microsoft.com/office/powerpoint/2010/main" val="269678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301261"/>
            <a:ext cx="9814819" cy="4630615"/>
          </a:xfrm>
        </p:spPr>
        <p:txBody>
          <a:bodyPr>
            <a:normAutofit fontScale="925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При </a:t>
            </a:r>
            <a:r>
              <a:rPr lang="ru-RU" u="sng" dirty="0" err="1">
                <a:solidFill>
                  <a:schemeClr val="tx1"/>
                </a:solidFill>
              </a:rPr>
              <a:t>складанні</a:t>
            </a:r>
            <a:r>
              <a:rPr lang="ru-RU" u="sng" dirty="0">
                <a:solidFill>
                  <a:schemeClr val="tx1"/>
                </a:solidFill>
              </a:rPr>
              <a:t> плану маркетингу </a:t>
            </a:r>
            <a:r>
              <a:rPr lang="ru-RU" u="sng" dirty="0" err="1">
                <a:solidFill>
                  <a:schemeClr val="tx1"/>
                </a:solidFill>
              </a:rPr>
              <a:t>слід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опиратися</a:t>
            </a:r>
            <a:r>
              <a:rPr lang="ru-RU" u="sng" dirty="0">
                <a:solidFill>
                  <a:schemeClr val="tx1"/>
                </a:solidFill>
              </a:rPr>
              <a:t> на </a:t>
            </a:r>
            <a:r>
              <a:rPr lang="ru-RU" u="sng" dirty="0" err="1">
                <a:solidFill>
                  <a:schemeClr val="tx1"/>
                </a:solidFill>
              </a:rPr>
              <a:t>такі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принципи</a:t>
            </a:r>
            <a:r>
              <a:rPr lang="ru-RU" u="sng" dirty="0" smtClean="0">
                <a:solidFill>
                  <a:schemeClr val="tx1"/>
                </a:solidFill>
              </a:rPr>
              <a:t>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а) принцип </a:t>
            </a:r>
            <a:r>
              <a:rPr lang="ru-RU" i="1" dirty="0" err="1">
                <a:solidFill>
                  <a:schemeClr val="tx1"/>
                </a:solidFill>
              </a:rPr>
              <a:t>розуміння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споживача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заснований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врахуванні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потреб </a:t>
            </a:r>
            <a:r>
              <a:rPr lang="uk-UA" dirty="0" smtClean="0">
                <a:solidFill>
                  <a:schemeClr val="tx1"/>
                </a:solidFill>
              </a:rPr>
              <a:t>і </a:t>
            </a:r>
            <a:r>
              <a:rPr lang="uk-UA" dirty="0">
                <a:solidFill>
                  <a:schemeClr val="tx1"/>
                </a:solidFill>
              </a:rPr>
              <a:t>динаміки ринкової кон’юнктури. Бізнес неможливий, якщо фірма </a:t>
            </a:r>
            <a:r>
              <a:rPr lang="uk-UA" dirty="0" err="1" smtClean="0">
                <a:solidFill>
                  <a:schemeClr val="tx1"/>
                </a:solidFill>
              </a:rPr>
              <a:t>орі</a:t>
            </a:r>
            <a:r>
              <a:rPr lang="ru-RU" dirty="0" err="1" smtClean="0">
                <a:solidFill>
                  <a:schemeClr val="tx1"/>
                </a:solidFill>
              </a:rPr>
              <a:t>єнтована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прибуток</a:t>
            </a:r>
            <a:r>
              <a:rPr lang="ru-RU" dirty="0">
                <a:solidFill>
                  <a:schemeClr val="tx1"/>
                </a:solidFill>
              </a:rPr>
              <a:t>, а не на </a:t>
            </a:r>
            <a:r>
              <a:rPr lang="ru-RU" dirty="0" err="1">
                <a:solidFill>
                  <a:schemeClr val="tx1"/>
                </a:solidFill>
              </a:rPr>
              <a:t>врахування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споживача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б) принцип </a:t>
            </a:r>
            <a:r>
              <a:rPr lang="ru-RU" i="1" dirty="0" err="1">
                <a:solidFill>
                  <a:schemeClr val="tx1"/>
                </a:solidFill>
              </a:rPr>
              <a:t>боротьби</a:t>
            </a:r>
            <a:r>
              <a:rPr lang="ru-RU" i="1" dirty="0">
                <a:solidFill>
                  <a:schemeClr val="tx1"/>
                </a:solidFill>
              </a:rPr>
              <a:t> за </a:t>
            </a:r>
            <a:r>
              <a:rPr lang="ru-RU" i="1" dirty="0" err="1">
                <a:solidFill>
                  <a:schemeClr val="tx1"/>
                </a:solidFill>
              </a:rPr>
              <a:t>споживача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клієнта</a:t>
            </a:r>
            <a:r>
              <a:rPr lang="ru-RU" i="1" dirty="0">
                <a:solidFill>
                  <a:schemeClr val="tx1"/>
                </a:solidFill>
              </a:rPr>
              <a:t>). </a:t>
            </a:r>
            <a:r>
              <a:rPr lang="ru-RU" dirty="0">
                <a:solidFill>
                  <a:schemeClr val="tx1"/>
                </a:solidFill>
              </a:rPr>
              <a:t>Суть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принципу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err="1" smtClean="0">
                <a:solidFill>
                  <a:schemeClr val="tx1"/>
                </a:solidFill>
              </a:rPr>
              <a:t>боротьба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споживача</a:t>
            </a:r>
            <a:r>
              <a:rPr lang="ru-RU" dirty="0">
                <a:solidFill>
                  <a:schemeClr val="tx1"/>
                </a:solidFill>
              </a:rPr>
              <a:t>, а не </a:t>
            </a:r>
            <a:r>
              <a:rPr lang="ru-RU" dirty="0" err="1">
                <a:solidFill>
                  <a:schemeClr val="tx1"/>
                </a:solidFill>
              </a:rPr>
              <a:t>збут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випадку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засобом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досягнення</a:t>
            </a:r>
            <a:r>
              <a:rPr lang="ru-RU" dirty="0">
                <a:solidFill>
                  <a:schemeClr val="tx1"/>
                </a:solidFill>
              </a:rPr>
              <a:t> мети, а не самою метою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в) принцип </a:t>
            </a:r>
            <a:r>
              <a:rPr lang="ru-RU" i="1" dirty="0">
                <a:solidFill>
                  <a:schemeClr val="tx1"/>
                </a:solidFill>
              </a:rPr>
              <a:t>максимального </a:t>
            </a:r>
            <a:r>
              <a:rPr lang="ru-RU" i="1" dirty="0" err="1">
                <a:solidFill>
                  <a:schemeClr val="tx1"/>
                </a:solidFill>
              </a:rPr>
              <a:t>пристосування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виробництва</a:t>
            </a:r>
            <a:r>
              <a:rPr lang="ru-RU" i="1" dirty="0">
                <a:solidFill>
                  <a:schemeClr val="tx1"/>
                </a:solidFill>
              </a:rPr>
              <a:t> до </a:t>
            </a:r>
            <a:r>
              <a:rPr lang="ru-RU" i="1" dirty="0" err="1" smtClean="0">
                <a:solidFill>
                  <a:schemeClr val="tx1"/>
                </a:solidFill>
              </a:rPr>
              <a:t>вимог</a:t>
            </a:r>
            <a:r>
              <a:rPr lang="ru-RU" i="1" dirty="0" smtClean="0">
                <a:solidFill>
                  <a:schemeClr val="tx1"/>
                </a:solidFill>
              </a:rPr>
              <a:t> ринку </a:t>
            </a:r>
            <a:r>
              <a:rPr lang="ru-RU" dirty="0">
                <a:solidFill>
                  <a:schemeClr val="tx1"/>
                </a:solidFill>
              </a:rPr>
              <a:t>ставить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функціональну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залежність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запитів</a:t>
            </a:r>
            <a:r>
              <a:rPr lang="ru-RU" dirty="0">
                <a:solidFill>
                  <a:schemeClr val="tx1"/>
                </a:solidFill>
              </a:rPr>
              <a:t> ринку та </a:t>
            </a:r>
            <a:r>
              <a:rPr lang="ru-RU" dirty="0" err="1">
                <a:solidFill>
                  <a:schemeClr val="tx1"/>
                </a:solidFill>
              </a:rPr>
              <a:t>потребує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виробляти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асортименті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й </a:t>
            </a:r>
            <a:r>
              <a:rPr lang="ru-RU" dirty="0" err="1">
                <a:solidFill>
                  <a:schemeClr val="tx1"/>
                </a:solidFill>
              </a:rPr>
              <a:t>обсязі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необхідних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споживача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22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746738"/>
            <a:ext cx="8596668" cy="36411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До плану маркетингу, як правило, </a:t>
            </a:r>
            <a:r>
              <a:rPr lang="ru-RU" dirty="0" err="1">
                <a:solidFill>
                  <a:schemeClr val="tx1"/>
                </a:solidFill>
              </a:rPr>
              <a:t>включаються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питання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uk-UA" dirty="0">
                <a:solidFill>
                  <a:schemeClr val="tx1"/>
                </a:solidFill>
              </a:rPr>
              <a:t>• цілі та стратегія маркетингу;</a:t>
            </a:r>
          </a:p>
          <a:p>
            <a:r>
              <a:rPr lang="uk-UA" dirty="0">
                <a:solidFill>
                  <a:schemeClr val="tx1"/>
                </a:solidFill>
              </a:rPr>
              <a:t>• ціноутворення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dirty="0">
                <a:solidFill>
                  <a:schemeClr val="tx1"/>
                </a:solidFill>
              </a:rPr>
              <a:t>• схема розподілу товарів;</a:t>
            </a:r>
          </a:p>
          <a:p>
            <a:r>
              <a:rPr lang="uk-UA" dirty="0">
                <a:solidFill>
                  <a:schemeClr val="tx1"/>
                </a:solidFill>
              </a:rPr>
              <a:t>• методи стимулювання продажу (збуту);</a:t>
            </a:r>
          </a:p>
          <a:p>
            <a:r>
              <a:rPr lang="uk-UA" dirty="0">
                <a:solidFill>
                  <a:schemeClr val="tx1"/>
                </a:solidFill>
              </a:rPr>
              <a:t>• організація </a:t>
            </a:r>
            <a:r>
              <a:rPr lang="uk-UA" dirty="0" err="1">
                <a:solidFill>
                  <a:schemeClr val="tx1"/>
                </a:solidFill>
              </a:rPr>
              <a:t>післяпродажного</a:t>
            </a:r>
            <a:r>
              <a:rPr lang="uk-UA" dirty="0">
                <a:solidFill>
                  <a:schemeClr val="tx1"/>
                </a:solidFill>
              </a:rPr>
              <a:t> обслуговування клієнтів;</a:t>
            </a:r>
          </a:p>
          <a:p>
            <a:r>
              <a:rPr lang="uk-UA" dirty="0">
                <a:solidFill>
                  <a:schemeClr val="tx1"/>
                </a:solidFill>
              </a:rPr>
              <a:t>• реклама;</a:t>
            </a:r>
          </a:p>
          <a:p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громадської</a:t>
            </a:r>
            <a:r>
              <a:rPr lang="ru-RU" dirty="0">
                <a:solidFill>
                  <a:schemeClr val="tx1"/>
                </a:solidFill>
              </a:rPr>
              <a:t> думки про </a:t>
            </a:r>
            <a:r>
              <a:rPr lang="ru-RU" dirty="0" err="1">
                <a:solidFill>
                  <a:schemeClr val="tx1"/>
                </a:solidFill>
              </a:rPr>
              <a:t>фірму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3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81" y="550985"/>
            <a:ext cx="8596668" cy="785446"/>
          </a:xfrm>
        </p:spPr>
        <p:txBody>
          <a:bodyPr/>
          <a:lstStyle/>
          <a:p>
            <a:r>
              <a:rPr lang="ru-RU" b="1" dirty="0" err="1"/>
              <a:t>Цілі</a:t>
            </a:r>
            <a:r>
              <a:rPr lang="ru-RU" b="1" dirty="0"/>
              <a:t> та </a:t>
            </a:r>
            <a:r>
              <a:rPr lang="ru-RU" b="1" dirty="0" err="1"/>
              <a:t>стратегія</a:t>
            </a:r>
            <a:r>
              <a:rPr lang="ru-RU" b="1" dirty="0"/>
              <a:t> маркетингу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3549" y="1441939"/>
            <a:ext cx="9451405" cy="50760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При </a:t>
            </a:r>
            <a:r>
              <a:rPr lang="ru-RU" dirty="0" err="1">
                <a:solidFill>
                  <a:schemeClr val="tx1"/>
                </a:solidFill>
              </a:rPr>
              <a:t>визначенні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стратегії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маркетингу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виходити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п’яти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концепцій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маркетинго</a:t>
            </a:r>
            <a:r>
              <a:rPr lang="uk-UA" dirty="0" err="1" smtClean="0">
                <a:solidFill>
                  <a:schemeClr val="tx1"/>
                </a:solidFill>
              </a:rPr>
              <a:t>вої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діяльності: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i="1" dirty="0" err="1">
                <a:solidFill>
                  <a:schemeClr val="tx1"/>
                </a:solidFill>
              </a:rPr>
              <a:t>виробничої</a:t>
            </a:r>
            <a:r>
              <a:rPr lang="ru-RU" i="1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концепції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вдосконалення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 smtClean="0">
                <a:solidFill>
                  <a:schemeClr val="tx1"/>
                </a:solidFill>
              </a:rPr>
              <a:t>стверджує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знайдуть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збут</a:t>
            </a:r>
            <a:r>
              <a:rPr lang="ru-RU" dirty="0">
                <a:solidFill>
                  <a:schemeClr val="tx1"/>
                </a:solidFill>
              </a:rPr>
              <a:t> на ринку,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вони 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доступні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ціною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i="1" dirty="0" err="1">
                <a:solidFill>
                  <a:schemeClr val="tx1"/>
                </a:solidFill>
              </a:rPr>
              <a:t>товарної</a:t>
            </a:r>
            <a:r>
              <a:rPr lang="ru-RU" i="1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концепції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вдосконалення</a:t>
            </a:r>
            <a:r>
              <a:rPr lang="ru-RU" dirty="0">
                <a:solidFill>
                  <a:schemeClr val="tx1"/>
                </a:solidFill>
              </a:rPr>
              <a:t> товару, 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якої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>
                <a:solidFill>
                  <a:schemeClr val="tx1"/>
                </a:solidFill>
              </a:rPr>
              <a:t>ринку </a:t>
            </a:r>
            <a:r>
              <a:rPr lang="ru-RU" dirty="0" err="1">
                <a:solidFill>
                  <a:schemeClr val="tx1"/>
                </a:solidFill>
              </a:rPr>
              <a:t>знайдуть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, які </a:t>
            </a:r>
            <a:r>
              <a:rPr lang="ru-RU" dirty="0" err="1">
                <a:solidFill>
                  <a:schemeClr val="tx1"/>
                </a:solidFill>
              </a:rPr>
              <a:t>відзначаються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найвищою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якістю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кращими</a:t>
            </a:r>
            <a:r>
              <a:rPr lang="ru-RU" dirty="0">
                <a:solidFill>
                  <a:schemeClr val="tx1"/>
                </a:solidFill>
              </a:rPr>
              <a:t> характеристиками й </a:t>
            </a:r>
            <a:r>
              <a:rPr lang="ru-RU" dirty="0" err="1">
                <a:solidFill>
                  <a:schemeClr val="tx1"/>
                </a:solidFill>
              </a:rPr>
              <a:t>експлуатаційними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</a:t>
            </a:r>
            <a:r>
              <a:rPr lang="uk-UA" dirty="0" err="1" smtClean="0">
                <a:solidFill>
                  <a:schemeClr val="tx1"/>
                </a:solidFill>
              </a:rPr>
              <a:t>казниками</a:t>
            </a:r>
            <a:r>
              <a:rPr lang="uk-UA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i="1" dirty="0">
                <a:solidFill>
                  <a:schemeClr val="tx1"/>
                </a:solidFill>
              </a:rPr>
              <a:t>збутової – </a:t>
            </a:r>
            <a:r>
              <a:rPr lang="uk-UA" dirty="0">
                <a:solidFill>
                  <a:schemeClr val="tx1"/>
                </a:solidFill>
              </a:rPr>
              <a:t>концепції інтенсифікації комерційних зусиль, </a:t>
            </a:r>
            <a:r>
              <a:rPr lang="uk-UA" dirty="0" smtClean="0">
                <a:solidFill>
                  <a:schemeClr val="tx1"/>
                </a:solidFill>
              </a:rPr>
              <a:t>згідно </a:t>
            </a:r>
            <a:r>
              <a:rPr lang="ru-RU" dirty="0" smtClean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якою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знайдуть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збут</a:t>
            </a:r>
            <a:r>
              <a:rPr lang="ru-RU" dirty="0">
                <a:solidFill>
                  <a:schemeClr val="tx1"/>
                </a:solidFill>
              </a:rPr>
              <a:t> на ринку,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фірма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витратить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зусилля</a:t>
            </a:r>
            <a:r>
              <a:rPr lang="ru-RU" dirty="0">
                <a:solidFill>
                  <a:schemeClr val="tx1"/>
                </a:solidFill>
              </a:rPr>
              <a:t> на сферу </a:t>
            </a:r>
            <a:r>
              <a:rPr lang="ru-RU" dirty="0" err="1">
                <a:solidFill>
                  <a:schemeClr val="tx1"/>
                </a:solidFill>
              </a:rPr>
              <a:t>збуту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стимулювання</a:t>
            </a:r>
            <a:r>
              <a:rPr lang="ru-RU" dirty="0">
                <a:solidFill>
                  <a:schemeClr val="tx1"/>
                </a:solidFill>
              </a:rPr>
              <a:t> продажу;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i="1" dirty="0">
                <a:solidFill>
                  <a:schemeClr val="tx1"/>
                </a:solidFill>
              </a:rPr>
              <a:t>споживчої – </a:t>
            </a:r>
            <a:r>
              <a:rPr lang="uk-UA" dirty="0">
                <a:solidFill>
                  <a:schemeClr val="tx1"/>
                </a:solidFill>
              </a:rPr>
              <a:t>традиційної маркетингової концепції, яка </a:t>
            </a:r>
            <a:r>
              <a:rPr lang="uk-UA" dirty="0" smtClean="0">
                <a:solidFill>
                  <a:schemeClr val="tx1"/>
                </a:solidFill>
              </a:rPr>
              <a:t>стверджує,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послуги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знайдуть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збут</a:t>
            </a:r>
            <a:r>
              <a:rPr lang="ru-RU" dirty="0">
                <a:solidFill>
                  <a:schemeClr val="tx1"/>
                </a:solidFill>
              </a:rPr>
              <a:t> на ринку,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фірма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правильно </a:t>
            </a:r>
            <a:r>
              <a:rPr lang="ru-RU" dirty="0" err="1" smtClean="0">
                <a:solidFill>
                  <a:schemeClr val="tx1"/>
                </a:solidFill>
              </a:rPr>
              <a:t>визначить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потреби </a:t>
            </a:r>
            <a:r>
              <a:rPr lang="ru-RU" dirty="0" err="1">
                <a:solidFill>
                  <a:schemeClr val="tx1"/>
                </a:solidFill>
              </a:rPr>
              <a:t>цільових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ринків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задовольнить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ефективніше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й </a:t>
            </a:r>
            <a:r>
              <a:rPr lang="uk-UA" dirty="0">
                <a:solidFill>
                  <a:schemeClr val="tx1"/>
                </a:solidFill>
              </a:rPr>
              <a:t>продуктивніше, ніж конкуренти;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i="1" dirty="0" err="1">
                <a:solidFill>
                  <a:schemeClr val="tx1"/>
                </a:solidFill>
              </a:rPr>
              <a:t>соціально-етичної</a:t>
            </a:r>
            <a:r>
              <a:rPr lang="ru-RU" i="1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концепції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полягає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застосуванні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маркетингу </a:t>
            </a:r>
            <a:r>
              <a:rPr lang="ru-RU" dirty="0">
                <a:solidFill>
                  <a:schemeClr val="tx1"/>
                </a:solidFill>
              </a:rPr>
              <a:t>за умови </a:t>
            </a:r>
            <a:r>
              <a:rPr lang="ru-RU" dirty="0" err="1">
                <a:solidFill>
                  <a:schemeClr val="tx1"/>
                </a:solidFill>
              </a:rPr>
              <a:t>задоволення</a:t>
            </a:r>
            <a:r>
              <a:rPr lang="ru-RU" dirty="0">
                <a:solidFill>
                  <a:schemeClr val="tx1"/>
                </a:solidFill>
              </a:rPr>
              <a:t> потреб як </a:t>
            </a:r>
            <a:r>
              <a:rPr lang="ru-RU" dirty="0" err="1">
                <a:solidFill>
                  <a:schemeClr val="tx1"/>
                </a:solidFill>
              </a:rPr>
              <a:t>покупців</a:t>
            </a:r>
            <a:r>
              <a:rPr lang="ru-RU" dirty="0">
                <a:solidFill>
                  <a:schemeClr val="tx1"/>
                </a:solidFill>
              </a:rPr>
              <a:t> товару, так і </a:t>
            </a:r>
            <a:r>
              <a:rPr lang="ru-RU" dirty="0" err="1" smtClean="0">
                <a:solidFill>
                  <a:schemeClr val="tx1"/>
                </a:solidFill>
              </a:rPr>
              <a:t>сус</a:t>
            </a:r>
            <a:r>
              <a:rPr lang="uk-UA" dirty="0" err="1" smtClean="0">
                <a:solidFill>
                  <a:schemeClr val="tx1"/>
                </a:solidFill>
              </a:rPr>
              <a:t>пільства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3529113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12" y="872068"/>
            <a:ext cx="8596668" cy="816056"/>
          </a:xfrm>
        </p:spPr>
        <p:txBody>
          <a:bodyPr/>
          <a:lstStyle/>
          <a:p>
            <a:r>
              <a:rPr lang="ru-RU" b="1" dirty="0" err="1" smtClean="0"/>
              <a:t>Ціноутворення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39108"/>
            <a:ext cx="8596668" cy="3148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Одним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найважливіших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елементів</a:t>
            </a:r>
            <a:r>
              <a:rPr lang="ru-RU" dirty="0">
                <a:solidFill>
                  <a:schemeClr val="tx1"/>
                </a:solidFill>
              </a:rPr>
              <a:t> плану </a:t>
            </a:r>
            <a:r>
              <a:rPr lang="ru-RU" dirty="0" err="1" smtClean="0">
                <a:solidFill>
                  <a:schemeClr val="tx1"/>
                </a:solidFill>
              </a:rPr>
              <a:t>мар</a:t>
            </a:r>
            <a:r>
              <a:rPr lang="uk-UA" dirty="0" err="1" smtClean="0">
                <a:solidFill>
                  <a:schemeClr val="tx1"/>
                </a:solidFill>
              </a:rPr>
              <a:t>кетингу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є ціноутворення, вироблення цінової політики фірми, </a:t>
            </a:r>
            <a:r>
              <a:rPr lang="uk-UA" dirty="0" smtClean="0">
                <a:solidFill>
                  <a:schemeClr val="tx1"/>
                </a:solidFill>
              </a:rPr>
              <a:t>яка </a:t>
            </a:r>
            <a:r>
              <a:rPr lang="ru-RU" dirty="0" err="1" smtClean="0">
                <a:solidFill>
                  <a:schemeClr val="tx1"/>
                </a:solidFill>
              </a:rPr>
              <a:t>полягає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встановленні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зміні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ситуації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smtClean="0">
                <a:solidFill>
                  <a:schemeClr val="tx1"/>
                </a:solidFill>
              </a:rPr>
              <a:t>ринку,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дозволяє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зберігати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частку</a:t>
            </a:r>
            <a:r>
              <a:rPr lang="ru-RU" dirty="0">
                <a:solidFill>
                  <a:schemeClr val="tx1"/>
                </a:solidFill>
              </a:rPr>
              <a:t> ринку та </a:t>
            </a:r>
            <a:r>
              <a:rPr lang="ru-RU" dirty="0" err="1">
                <a:solidFill>
                  <a:schemeClr val="tx1"/>
                </a:solidFill>
              </a:rPr>
              <a:t>отримувати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прибуток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Ціна</a:t>
            </a:r>
            <a:r>
              <a:rPr lang="ru-RU" dirty="0">
                <a:solidFill>
                  <a:schemeClr val="tx1"/>
                </a:solidFill>
              </a:rPr>
              <a:t> товару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визначатися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виходячи</a:t>
            </a:r>
            <a:r>
              <a:rPr lang="ru-RU" dirty="0">
                <a:solidFill>
                  <a:schemeClr val="tx1"/>
                </a:solidFill>
              </a:rPr>
              <a:t> з:</a:t>
            </a:r>
          </a:p>
          <a:p>
            <a:r>
              <a:rPr lang="uk-UA" dirty="0">
                <a:solidFill>
                  <a:schemeClr val="tx1"/>
                </a:solidFill>
              </a:rPr>
              <a:t>• собівартості продукції;</a:t>
            </a:r>
          </a:p>
          <a:p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ціни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конкурентів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аналогічний</a:t>
            </a:r>
            <a:r>
              <a:rPr lang="ru-RU" dirty="0">
                <a:solidFill>
                  <a:schemeClr val="tx1"/>
                </a:solidFill>
              </a:rPr>
              <a:t> товар;</a:t>
            </a:r>
          </a:p>
          <a:p>
            <a:r>
              <a:rPr lang="uk-UA" dirty="0">
                <a:solidFill>
                  <a:schemeClr val="tx1"/>
                </a:solidFill>
              </a:rPr>
              <a:t>• унікальних властивостей товару;</a:t>
            </a:r>
          </a:p>
          <a:p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ціни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визначається</a:t>
            </a:r>
            <a:r>
              <a:rPr lang="ru-RU" dirty="0">
                <a:solidFill>
                  <a:schemeClr val="tx1"/>
                </a:solidFill>
              </a:rPr>
              <a:t> попитом на </a:t>
            </a:r>
            <a:r>
              <a:rPr lang="ru-RU" dirty="0" err="1">
                <a:solidFill>
                  <a:schemeClr val="tx1"/>
                </a:solidFill>
              </a:rPr>
              <a:t>певний</a:t>
            </a:r>
            <a:r>
              <a:rPr lang="ru-RU" dirty="0">
                <a:solidFill>
                  <a:schemeClr val="tx1"/>
                </a:solidFill>
              </a:rPr>
              <a:t> товар.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0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719" y="1176868"/>
            <a:ext cx="8596668" cy="710548"/>
          </a:xfrm>
        </p:spPr>
        <p:txBody>
          <a:bodyPr/>
          <a:lstStyle/>
          <a:p>
            <a:r>
              <a:rPr lang="ru-RU" b="1" dirty="0"/>
              <a:t>Схема </a:t>
            </a:r>
            <a:r>
              <a:rPr lang="ru-RU" b="1" dirty="0" err="1"/>
              <a:t>розподілу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50831"/>
            <a:ext cx="8596668" cy="313701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Важливим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елементом</a:t>
            </a:r>
            <a:r>
              <a:rPr lang="ru-RU" dirty="0">
                <a:solidFill>
                  <a:schemeClr val="tx1"/>
                </a:solidFill>
              </a:rPr>
              <a:t> плану </a:t>
            </a:r>
            <a:r>
              <a:rPr lang="ru-RU" dirty="0" smtClean="0">
                <a:solidFill>
                  <a:schemeClr val="tx1"/>
                </a:solidFill>
              </a:rPr>
              <a:t>маркетингу </a:t>
            </a:r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ru-RU" i="1" dirty="0">
                <a:solidFill>
                  <a:schemeClr val="tx1"/>
                </a:solidFill>
              </a:rPr>
              <a:t>схема </a:t>
            </a:r>
            <a:r>
              <a:rPr lang="ru-RU" i="1" dirty="0" err="1">
                <a:solidFill>
                  <a:schemeClr val="tx1"/>
                </a:solidFill>
              </a:rPr>
              <a:t>розподілу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товарів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каналів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збуту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Канал </a:t>
            </a:r>
            <a:r>
              <a:rPr lang="ru-RU" i="1" dirty="0" err="1" smtClean="0">
                <a:solidFill>
                  <a:schemeClr val="tx1"/>
                </a:solidFill>
              </a:rPr>
              <a:t>збуту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– шлях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виробника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споживача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 err="1">
                <a:solidFill>
                  <a:schemeClr val="tx1"/>
                </a:solidFill>
              </a:rPr>
              <a:t>Рівень</a:t>
            </a:r>
            <a:r>
              <a:rPr lang="ru-RU" i="1" dirty="0">
                <a:solidFill>
                  <a:schemeClr val="tx1"/>
                </a:solidFill>
              </a:rPr>
              <a:t> каналу </a:t>
            </a:r>
            <a:r>
              <a:rPr lang="ru-RU" i="1" dirty="0" err="1">
                <a:solidFill>
                  <a:schemeClr val="tx1"/>
                </a:solidFill>
              </a:rPr>
              <a:t>збуту</a:t>
            </a:r>
            <a:r>
              <a:rPr lang="ru-RU" i="1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будь-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посередник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виконує</a:t>
            </a:r>
            <a:r>
              <a:rPr lang="ru-RU" dirty="0">
                <a:solidFill>
                  <a:schemeClr val="tx1"/>
                </a:solidFill>
              </a:rPr>
              <a:t> ту або</a:t>
            </a:r>
          </a:p>
          <a:p>
            <a:r>
              <a:rPr lang="ru-RU" dirty="0" err="1">
                <a:solidFill>
                  <a:schemeClr val="tx1"/>
                </a:solidFill>
              </a:rPr>
              <a:t>іншу</a:t>
            </a:r>
            <a:r>
              <a:rPr lang="ru-RU" dirty="0">
                <a:solidFill>
                  <a:schemeClr val="tx1"/>
                </a:solidFill>
              </a:rPr>
              <a:t> роботу з </a:t>
            </a:r>
            <a:r>
              <a:rPr lang="ru-RU" dirty="0" err="1">
                <a:solidFill>
                  <a:schemeClr val="tx1"/>
                </a:solidFill>
              </a:rPr>
              <a:t>наближення</a:t>
            </a:r>
            <a:r>
              <a:rPr lang="ru-RU" dirty="0">
                <a:solidFill>
                  <a:schemeClr val="tx1"/>
                </a:solidFill>
              </a:rPr>
              <a:t> товару до </a:t>
            </a:r>
            <a:r>
              <a:rPr lang="ru-RU" dirty="0" err="1">
                <a:solidFill>
                  <a:schemeClr val="tx1"/>
                </a:solidFill>
              </a:rPr>
              <a:t>кінцевого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споживача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76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19" y="274190"/>
            <a:ext cx="10248573" cy="1826581"/>
          </a:xfrm>
        </p:spPr>
        <p:txBody>
          <a:bodyPr/>
          <a:lstStyle/>
          <a:p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стимулювання</a:t>
            </a:r>
            <a:r>
              <a:rPr lang="ru-RU" b="1" dirty="0"/>
              <a:t> продажу (</a:t>
            </a:r>
            <a:r>
              <a:rPr lang="ru-RU" b="1" dirty="0" err="1"/>
              <a:t>збуту</a:t>
            </a:r>
            <a:r>
              <a:rPr lang="ru-RU" b="1" dirty="0"/>
              <a:t>).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950" y="2696308"/>
            <a:ext cx="8596668" cy="3488710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1"/>
                </a:solidFill>
              </a:rPr>
              <a:t>Сти</a:t>
            </a:r>
            <a:r>
              <a:rPr lang="uk-UA" i="1" dirty="0" err="1" smtClean="0">
                <a:solidFill>
                  <a:schemeClr val="tx1"/>
                </a:solidFill>
              </a:rPr>
              <a:t>мулювання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збуту – </a:t>
            </a:r>
            <a:r>
              <a:rPr lang="uk-UA" dirty="0">
                <a:solidFill>
                  <a:schemeClr val="tx1"/>
                </a:solidFill>
              </a:rPr>
              <a:t>це різноманітні дії, які сприяють здійсненню </a:t>
            </a:r>
            <a:r>
              <a:rPr lang="uk-UA" dirty="0" smtClean="0">
                <a:solidFill>
                  <a:schemeClr val="tx1"/>
                </a:solidFill>
              </a:rPr>
              <a:t>покупки</a:t>
            </a:r>
            <a:r>
              <a:rPr lang="uk-UA" dirty="0">
                <a:solidFill>
                  <a:schemeClr val="tx1"/>
                </a:solidFill>
              </a:rPr>
              <a:t>. До них належать:</a:t>
            </a:r>
          </a:p>
          <a:p>
            <a:r>
              <a:rPr lang="uk-UA" dirty="0">
                <a:solidFill>
                  <a:schemeClr val="tx1"/>
                </a:solidFill>
              </a:rPr>
              <a:t>• стимулювання споживачів;</a:t>
            </a:r>
          </a:p>
          <a:p>
            <a:r>
              <a:rPr lang="uk-UA" dirty="0">
                <a:solidFill>
                  <a:schemeClr val="tx1"/>
                </a:solidFill>
              </a:rPr>
              <a:t>• стимулювання сфери торгівлі;</a:t>
            </a:r>
          </a:p>
          <a:p>
            <a:r>
              <a:rPr lang="uk-UA" dirty="0">
                <a:solidFill>
                  <a:schemeClr val="tx1"/>
                </a:solidFill>
              </a:rPr>
              <a:t>• стимулювання торгівельного персоналу фірми.</a:t>
            </a:r>
          </a:p>
        </p:txBody>
      </p:sp>
    </p:spTree>
    <p:extLst>
      <p:ext uri="{BB962C8B-B14F-4D97-AF65-F5344CB8AC3E}">
        <p14:creationId xmlns:p14="http://schemas.microsoft.com/office/powerpoint/2010/main" val="104568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66" y="672774"/>
            <a:ext cx="8596668" cy="1826581"/>
          </a:xfrm>
        </p:spPr>
        <p:txBody>
          <a:bodyPr>
            <a:normAutofit/>
          </a:bodyPr>
          <a:lstStyle/>
          <a:p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післяпродажного</a:t>
            </a:r>
            <a:r>
              <a:rPr lang="ru-RU" b="1" dirty="0"/>
              <a:t>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.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4737" y="2874493"/>
            <a:ext cx="6788711" cy="30104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smtClean="0">
                <a:solidFill>
                  <a:schemeClr val="tx1"/>
                </a:solidFill>
              </a:rPr>
              <a:t>плану </a:t>
            </a:r>
            <a:r>
              <a:rPr lang="ru-RU" dirty="0">
                <a:solidFill>
                  <a:schemeClr val="tx1"/>
                </a:solidFill>
              </a:rPr>
              <a:t>маркетингу </a:t>
            </a:r>
            <a:r>
              <a:rPr lang="ru-RU" dirty="0" err="1">
                <a:solidFill>
                  <a:schemeClr val="tx1"/>
                </a:solidFill>
              </a:rPr>
              <a:t>включаються</a:t>
            </a:r>
            <a:r>
              <a:rPr lang="ru-RU" dirty="0">
                <a:solidFill>
                  <a:schemeClr val="tx1"/>
                </a:solidFill>
              </a:rPr>
              <a:t> заходи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післяпродажного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обслуговування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гарантійне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післягарантійне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обслуговування</a:t>
            </a:r>
            <a:r>
              <a:rPr lang="uk-UA" dirty="0">
                <a:solidFill>
                  <a:schemeClr val="tx1"/>
                </a:solidFill>
              </a:rPr>
              <a:t>, доставка, упаковка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885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12" y="907236"/>
            <a:ext cx="8596668" cy="1826581"/>
          </a:xfrm>
        </p:spPr>
        <p:txBody>
          <a:bodyPr>
            <a:normAutofit/>
          </a:bodyPr>
          <a:lstStyle/>
          <a:p>
            <a:r>
              <a:rPr lang="ru-RU" b="1" dirty="0"/>
              <a:t>Реклама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907323"/>
            <a:ext cx="8596668" cy="24805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Реклама –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один </a:t>
            </a:r>
            <a:r>
              <a:rPr lang="ru-RU" dirty="0" err="1">
                <a:solidFill>
                  <a:schemeClr val="tx1"/>
                </a:solidFill>
              </a:rPr>
              <a:t>розділ</a:t>
            </a:r>
            <a:r>
              <a:rPr lang="ru-RU" dirty="0">
                <a:solidFill>
                  <a:schemeClr val="tx1"/>
                </a:solidFill>
              </a:rPr>
              <a:t> плану маркетингу.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Головною </a:t>
            </a:r>
            <a:r>
              <a:rPr lang="ru-RU" dirty="0" err="1" smtClean="0">
                <a:solidFill>
                  <a:schemeClr val="tx1"/>
                </a:solidFill>
              </a:rPr>
              <a:t>функцією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реклами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індивідуалізація</a:t>
            </a:r>
            <a:r>
              <a:rPr lang="ru-RU" dirty="0">
                <a:solidFill>
                  <a:schemeClr val="tx1"/>
                </a:solidFill>
              </a:rPr>
              <a:t> продукту, </a:t>
            </a:r>
            <a:r>
              <a:rPr lang="ru-RU" dirty="0" err="1">
                <a:solidFill>
                  <a:schemeClr val="tx1"/>
                </a:solidFill>
              </a:rPr>
              <a:t>проте</a:t>
            </a:r>
            <a:r>
              <a:rPr lang="ru-RU" dirty="0">
                <a:solidFill>
                  <a:schemeClr val="tx1"/>
                </a:solidFill>
              </a:rPr>
              <a:t> реклама – </a:t>
            </a:r>
            <a:r>
              <a:rPr lang="ru-RU" dirty="0" smtClean="0">
                <a:solidFill>
                  <a:schemeClr val="tx1"/>
                </a:solidFill>
              </a:rPr>
              <a:t>до</a:t>
            </a:r>
            <a:r>
              <a:rPr lang="uk-UA" dirty="0" err="1" smtClean="0">
                <a:solidFill>
                  <a:schemeClr val="tx1"/>
                </a:solidFill>
              </a:rPr>
              <a:t>рогий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захід.</a:t>
            </a:r>
          </a:p>
        </p:txBody>
      </p:sp>
    </p:spTree>
    <p:extLst>
      <p:ext uri="{BB962C8B-B14F-4D97-AF65-F5344CB8AC3E}">
        <p14:creationId xmlns:p14="http://schemas.microsoft.com/office/powerpoint/2010/main" val="3849079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73" y="637605"/>
            <a:ext cx="8596668" cy="1826581"/>
          </a:xfrm>
        </p:spPr>
        <p:txBody>
          <a:bodyPr/>
          <a:lstStyle/>
          <a:p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громадської</a:t>
            </a:r>
            <a:r>
              <a:rPr lang="ru-RU" b="1" dirty="0"/>
              <a:t> думки про </a:t>
            </a:r>
            <a:r>
              <a:rPr lang="ru-RU" b="1" dirty="0" err="1"/>
              <a:t>фірму</a:t>
            </a:r>
            <a:r>
              <a:rPr lang="ru-RU" b="1" dirty="0"/>
              <a:t> і </a:t>
            </a:r>
            <a:r>
              <a:rPr lang="ru-RU" b="1" dirty="0" err="1"/>
              <a:t>товари</a:t>
            </a:r>
            <a:r>
              <a:rPr lang="ru-RU" b="1" dirty="0"/>
              <a:t>.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977661"/>
            <a:ext cx="7376419" cy="27432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Завдання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громадської</a:t>
            </a:r>
            <a:r>
              <a:rPr lang="ru-RU" dirty="0">
                <a:solidFill>
                  <a:schemeClr val="tx1"/>
                </a:solidFill>
              </a:rPr>
              <a:t> думки про </a:t>
            </a:r>
            <a:r>
              <a:rPr lang="ru-RU" dirty="0" err="1">
                <a:solidFill>
                  <a:schemeClr val="tx1"/>
                </a:solidFill>
              </a:rPr>
              <a:t>фірму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товари</a:t>
            </a:r>
            <a:r>
              <a:rPr lang="ru-RU" dirty="0">
                <a:solidFill>
                  <a:schemeClr val="tx1"/>
                </a:solidFill>
              </a:rPr>
              <a:t> також </a:t>
            </a:r>
            <a:r>
              <a:rPr lang="ru-RU" dirty="0" err="1" smtClean="0">
                <a:solidFill>
                  <a:schemeClr val="tx1"/>
                </a:solidFill>
              </a:rPr>
              <a:t>включається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 плану маркетингу.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вирішується</a:t>
            </a:r>
            <a:r>
              <a:rPr lang="ru-RU" dirty="0">
                <a:solidFill>
                  <a:schemeClr val="tx1"/>
                </a:solidFill>
              </a:rPr>
              <a:t> шляхом </a:t>
            </a:r>
            <a:r>
              <a:rPr lang="ru-RU" dirty="0" err="1" smtClean="0">
                <a:solidFill>
                  <a:schemeClr val="tx1"/>
                </a:solidFill>
              </a:rPr>
              <a:t>формування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підтримки </a:t>
            </a:r>
            <a:r>
              <a:rPr lang="ru-RU" dirty="0" err="1">
                <a:solidFill>
                  <a:schemeClr val="tx1"/>
                </a:solidFill>
              </a:rPr>
              <a:t>сприятливого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відношення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фірми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широких </a:t>
            </a:r>
            <a:r>
              <a:rPr lang="ru-RU" dirty="0" err="1" smtClean="0">
                <a:solidFill>
                  <a:schemeClr val="tx1"/>
                </a:solidFill>
              </a:rPr>
              <a:t>мас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установ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організацій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>
                <a:solidFill>
                  <a:schemeClr val="tx1"/>
                </a:solidFill>
              </a:rPr>
              <a:t>презентацій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виставок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 smtClean="0">
                <a:solidFill>
                  <a:schemeClr val="tx1"/>
                </a:solidFill>
              </a:rPr>
              <a:t>інституційної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реклами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престижної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фірмової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корпоративної</a:t>
            </a:r>
            <a:r>
              <a:rPr lang="ru-RU" dirty="0">
                <a:solidFill>
                  <a:schemeClr val="tx1"/>
                </a:solidFill>
              </a:rPr>
              <a:t>); </a:t>
            </a:r>
            <a:r>
              <a:rPr lang="ru-RU" dirty="0" err="1" smtClean="0">
                <a:solidFill>
                  <a:schemeClr val="tx1"/>
                </a:solidFill>
              </a:rPr>
              <a:t>надання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консультаційних </a:t>
            </a:r>
            <a:r>
              <a:rPr lang="uk-UA" dirty="0">
                <a:solidFill>
                  <a:schemeClr val="tx1"/>
                </a:solidFill>
              </a:rPr>
              <a:t>послуг.</a:t>
            </a:r>
          </a:p>
        </p:txBody>
      </p:sp>
    </p:spTree>
    <p:extLst>
      <p:ext uri="{BB962C8B-B14F-4D97-AF65-F5344CB8AC3E}">
        <p14:creationId xmlns:p14="http://schemas.microsoft.com/office/powerpoint/2010/main" val="227907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4" y="273147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1. </a:t>
            </a:r>
            <a:r>
              <a:rPr lang="ru-RU" b="1" i="1" dirty="0" err="1"/>
              <a:t>Цілі</a:t>
            </a:r>
            <a:r>
              <a:rPr lang="ru-RU" b="1" i="1" dirty="0"/>
              <a:t>, </a:t>
            </a:r>
            <a:r>
              <a:rPr lang="ru-RU" b="1" i="1" dirty="0" err="1"/>
              <a:t>етапи</a:t>
            </a:r>
            <a:r>
              <a:rPr lang="ru-RU" b="1" i="1" dirty="0"/>
              <a:t>, </a:t>
            </a:r>
            <a:r>
              <a:rPr lang="ru-RU" b="1" i="1" dirty="0" err="1"/>
              <a:t>типи</a:t>
            </a:r>
            <a:r>
              <a:rPr lang="ru-RU" b="1" i="1" dirty="0"/>
              <a:t> </a:t>
            </a:r>
            <a:r>
              <a:rPr lang="ru-RU" b="1" i="1" dirty="0" err="1"/>
              <a:t>стратегії</a:t>
            </a:r>
            <a:r>
              <a:rPr lang="ru-RU" b="1" i="1" dirty="0"/>
              <a:t> </a:t>
            </a:r>
            <a:r>
              <a:rPr lang="ru-RU" b="1" i="1" dirty="0" err="1"/>
              <a:t>підприємства</a:t>
            </a:r>
            <a:r>
              <a:rPr lang="ru-RU" b="1" i="1" dirty="0"/>
              <a:t> </a:t>
            </a:r>
            <a:r>
              <a:rPr lang="ru-RU" b="1" i="1" dirty="0" err="1" smtClean="0"/>
              <a:t>готельно-ресторанної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err="1"/>
              <a:t>галузі</a:t>
            </a:r>
            <a:r>
              <a:rPr lang="ru-RU" b="1" i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6871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74" y="1985760"/>
            <a:ext cx="8596668" cy="1826581"/>
          </a:xfrm>
        </p:spPr>
        <p:txBody>
          <a:bodyPr/>
          <a:lstStyle/>
          <a:p>
            <a:pPr algn="ctr"/>
            <a:r>
              <a:rPr lang="ru-RU" b="1" i="1" dirty="0"/>
              <a:t>4. </a:t>
            </a:r>
            <a:r>
              <a:rPr lang="ru-RU" b="1" i="1" dirty="0" err="1"/>
              <a:t>Зміст</a:t>
            </a:r>
            <a:r>
              <a:rPr lang="ru-RU" b="1" i="1" dirty="0"/>
              <a:t>, </a:t>
            </a:r>
            <a:r>
              <a:rPr lang="ru-RU" b="1" i="1" dirty="0" err="1"/>
              <a:t>методи</a:t>
            </a:r>
            <a:r>
              <a:rPr lang="ru-RU" b="1" i="1" dirty="0"/>
              <a:t> </a:t>
            </a:r>
            <a:r>
              <a:rPr lang="ru-RU" b="1" i="1" dirty="0" err="1"/>
              <a:t>планування</a:t>
            </a:r>
            <a:r>
              <a:rPr lang="ru-RU" b="1" i="1" dirty="0"/>
              <a:t>, </a:t>
            </a:r>
            <a:r>
              <a:rPr lang="ru-RU" b="1" i="1" dirty="0" err="1"/>
              <a:t>основні</a:t>
            </a:r>
            <a:r>
              <a:rPr lang="ru-RU" b="1" i="1" dirty="0"/>
              <a:t> </a:t>
            </a:r>
            <a:r>
              <a:rPr lang="ru-RU" b="1" i="1" dirty="0" err="1"/>
              <a:t>завдання</a:t>
            </a:r>
            <a:r>
              <a:rPr lang="ru-RU" b="1" i="1" dirty="0"/>
              <a:t> і </a:t>
            </a:r>
            <a:r>
              <a:rPr lang="ru-RU" b="1" i="1" dirty="0" err="1"/>
              <a:t>принципи</a:t>
            </a:r>
            <a:r>
              <a:rPr lang="ru-RU" b="1" i="1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3616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18" y="883790"/>
            <a:ext cx="9052819" cy="956733"/>
          </a:xfrm>
        </p:spPr>
        <p:txBody>
          <a:bodyPr>
            <a:normAutofit/>
          </a:bodyPr>
          <a:lstStyle/>
          <a:p>
            <a:r>
              <a:rPr lang="ru-RU" sz="2800" b="1" i="1" dirty="0"/>
              <a:t>4. </a:t>
            </a:r>
            <a:r>
              <a:rPr lang="ru-RU" sz="2800" b="1" i="1" dirty="0" err="1"/>
              <a:t>Зміст</a:t>
            </a:r>
            <a:r>
              <a:rPr lang="ru-RU" sz="2800" b="1" i="1" dirty="0"/>
              <a:t>, </a:t>
            </a:r>
            <a:r>
              <a:rPr lang="ru-RU" sz="2800" b="1" i="1" dirty="0" err="1"/>
              <a:t>методи</a:t>
            </a:r>
            <a:r>
              <a:rPr lang="ru-RU" sz="2800" b="1" i="1" dirty="0"/>
              <a:t> </a:t>
            </a:r>
            <a:r>
              <a:rPr lang="ru-RU" sz="2800" b="1" i="1" dirty="0" err="1"/>
              <a:t>планування</a:t>
            </a:r>
            <a:r>
              <a:rPr lang="ru-RU" sz="2800" b="1" i="1" dirty="0"/>
              <a:t>, </a:t>
            </a:r>
            <a:r>
              <a:rPr lang="ru-RU" sz="2800" b="1" i="1" dirty="0" err="1"/>
              <a:t>основні</a:t>
            </a:r>
            <a:r>
              <a:rPr lang="ru-RU" sz="2800" b="1" i="1" dirty="0"/>
              <a:t> </a:t>
            </a:r>
            <a:r>
              <a:rPr lang="ru-RU" sz="2800" b="1" i="1" dirty="0" err="1"/>
              <a:t>завдання</a:t>
            </a:r>
            <a:r>
              <a:rPr lang="ru-RU" sz="2800" b="1" i="1" dirty="0"/>
              <a:t> і </a:t>
            </a:r>
            <a:r>
              <a:rPr lang="ru-RU" sz="2800" b="1" i="1" dirty="0" err="1"/>
              <a:t>принципи</a:t>
            </a:r>
            <a:r>
              <a:rPr lang="ru-RU" sz="2800" b="1" i="1" dirty="0"/>
              <a:t>. 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688" y="2042155"/>
            <a:ext cx="9474849" cy="935508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 підприємством - це поєднання багатьох функцій: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планування, організації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координації, регулювання, обліку, контролю, стимулювання та ін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477" y="4151870"/>
            <a:ext cx="97653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Мета </a:t>
            </a:r>
            <a:r>
              <a:rPr lang="ru-RU" b="1" i="1" dirty="0" err="1"/>
              <a:t>планування</a:t>
            </a:r>
            <a:r>
              <a:rPr lang="ru-RU" b="1" i="1" dirty="0"/>
              <a:t> - </a:t>
            </a:r>
            <a:r>
              <a:rPr lang="ru-RU" b="1" i="1" dirty="0" err="1"/>
              <a:t>ліквідувати</a:t>
            </a:r>
            <a:r>
              <a:rPr lang="ru-RU" b="1" i="1" dirty="0"/>
              <a:t> </a:t>
            </a:r>
            <a:r>
              <a:rPr lang="ru-RU" b="1" i="1" dirty="0" err="1"/>
              <a:t>негативний</a:t>
            </a:r>
            <a:r>
              <a:rPr lang="ru-RU" b="1" i="1" dirty="0"/>
              <a:t> </a:t>
            </a:r>
            <a:r>
              <a:rPr lang="ru-RU" b="1" i="1" dirty="0" err="1"/>
              <a:t>вплив</a:t>
            </a:r>
            <a:r>
              <a:rPr lang="ru-RU" b="1" i="1" dirty="0"/>
              <a:t> </a:t>
            </a:r>
            <a:r>
              <a:rPr lang="ru-RU" b="1" i="1" dirty="0" smtClean="0"/>
              <a:t>на </a:t>
            </a:r>
            <a:r>
              <a:rPr lang="ru-RU" b="1" i="1" dirty="0" err="1" smtClean="0"/>
              <a:t>підприємство</a:t>
            </a:r>
            <a:r>
              <a:rPr lang="ru-RU" b="1" i="1" dirty="0" smtClean="0"/>
              <a:t> </a:t>
            </a:r>
            <a:r>
              <a:rPr lang="ru-RU" b="1" i="1" dirty="0" err="1"/>
              <a:t>мінливості</a:t>
            </a:r>
            <a:r>
              <a:rPr lang="ru-RU" b="1" i="1" dirty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, в </a:t>
            </a:r>
            <a:r>
              <a:rPr lang="ru-RU" b="1" i="1" dirty="0" err="1"/>
              <a:t>якому</a:t>
            </a:r>
            <a:r>
              <a:rPr lang="ru-RU" b="1" i="1" dirty="0"/>
              <a:t> </a:t>
            </a:r>
            <a:r>
              <a:rPr lang="ru-RU" b="1" i="1" dirty="0" err="1" smtClean="0"/>
              <a:t>воно</a:t>
            </a:r>
            <a:r>
              <a:rPr lang="ru-RU" b="1" i="1" dirty="0" smtClean="0"/>
              <a:t> </a:t>
            </a:r>
            <a:r>
              <a:rPr lang="uk-UA" b="1" i="1" dirty="0" smtClean="0"/>
              <a:t>функціонує.</a:t>
            </a:r>
          </a:p>
          <a:p>
            <a:endParaRPr lang="uk-UA" b="1" i="1" dirty="0"/>
          </a:p>
          <a:p>
            <a:r>
              <a:rPr lang="ru-RU" i="1" dirty="0"/>
              <a:t>Суть </a:t>
            </a:r>
            <a:r>
              <a:rPr lang="ru-RU" i="1" dirty="0" err="1"/>
              <a:t>планування</a:t>
            </a:r>
            <a:r>
              <a:rPr lang="ru-RU" i="1" dirty="0"/>
              <a:t> </a:t>
            </a:r>
            <a:r>
              <a:rPr lang="ru-RU" i="1" dirty="0" err="1"/>
              <a:t>проявляється</a:t>
            </a:r>
            <a:r>
              <a:rPr lang="ru-RU" i="1" dirty="0"/>
              <a:t> в </a:t>
            </a:r>
            <a:r>
              <a:rPr lang="ru-RU" i="1" dirty="0" err="1"/>
              <a:t>конкретизації</a:t>
            </a:r>
            <a:r>
              <a:rPr lang="ru-RU" i="1" dirty="0"/>
              <a:t> </a:t>
            </a:r>
            <a:r>
              <a:rPr lang="ru-RU" i="1" dirty="0" err="1"/>
              <a:t>цілей</a:t>
            </a:r>
            <a:r>
              <a:rPr lang="ru-RU" i="1" dirty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всього</a:t>
            </a:r>
            <a:r>
              <a:rPr lang="ru-RU" i="1" dirty="0" smtClean="0"/>
              <a:t> </a:t>
            </a:r>
            <a:r>
              <a:rPr lang="ru-RU" i="1" dirty="0" err="1"/>
              <a:t>підприємства</a:t>
            </a:r>
            <a:r>
              <a:rPr lang="ru-RU" i="1" dirty="0"/>
              <a:t> та кожного </a:t>
            </a:r>
            <a:r>
              <a:rPr lang="ru-RU" i="1" dirty="0" err="1"/>
              <a:t>підрозділу</a:t>
            </a:r>
            <a:r>
              <a:rPr lang="ru-RU" i="1" dirty="0"/>
              <a:t> </a:t>
            </a:r>
            <a:r>
              <a:rPr lang="ru-RU" i="1" dirty="0" err="1"/>
              <a:t>зокрема</a:t>
            </a:r>
            <a:r>
              <a:rPr lang="ru-RU" i="1" dirty="0"/>
              <a:t> на </a:t>
            </a:r>
            <a:r>
              <a:rPr lang="ru-RU" i="1" dirty="0" err="1" smtClean="0"/>
              <a:t>певний</a:t>
            </a:r>
            <a:r>
              <a:rPr lang="ru-RU" i="1" dirty="0" smtClean="0"/>
              <a:t> </a:t>
            </a:r>
            <a:r>
              <a:rPr lang="ru-RU" i="1" dirty="0" err="1" smtClean="0"/>
              <a:t>період</a:t>
            </a:r>
            <a:r>
              <a:rPr lang="ru-RU" i="1" dirty="0"/>
              <a:t>, </a:t>
            </a:r>
            <a:r>
              <a:rPr lang="ru-RU" i="1" dirty="0" err="1"/>
              <a:t>встановленні</a:t>
            </a:r>
            <a:r>
              <a:rPr lang="ru-RU" i="1" dirty="0"/>
              <a:t> </a:t>
            </a:r>
            <a:r>
              <a:rPr lang="ru-RU" i="1" dirty="0" err="1"/>
              <a:t>завдань</a:t>
            </a:r>
            <a:r>
              <a:rPr lang="ru-RU" i="1" dirty="0"/>
              <a:t>, </a:t>
            </a:r>
            <a:r>
              <a:rPr lang="ru-RU" i="1" dirty="0" err="1"/>
              <a:t>визначенні</a:t>
            </a:r>
            <a:r>
              <a:rPr lang="ru-RU" i="1" dirty="0"/>
              <a:t> </a:t>
            </a:r>
            <a:r>
              <a:rPr lang="ru-RU" i="1" dirty="0" err="1"/>
              <a:t>засобів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досягнення</a:t>
            </a:r>
            <a:r>
              <a:rPr lang="ru-RU" i="1" dirty="0"/>
              <a:t>, термінів </a:t>
            </a:r>
            <a:r>
              <a:rPr lang="ru-RU" i="1" dirty="0" smtClean="0"/>
              <a:t>та </a:t>
            </a:r>
            <a:r>
              <a:rPr lang="ru-RU" i="1" dirty="0" err="1" smtClean="0"/>
              <a:t>послідовності</a:t>
            </a:r>
            <a:r>
              <a:rPr lang="ru-RU" i="1" dirty="0" smtClean="0"/>
              <a:t> </a:t>
            </a:r>
            <a:r>
              <a:rPr lang="ru-RU" i="1" dirty="0" err="1"/>
              <a:t>реалізації</a:t>
            </a:r>
            <a:r>
              <a:rPr lang="ru-RU" i="1" dirty="0"/>
              <a:t>, </a:t>
            </a:r>
            <a:r>
              <a:rPr lang="ru-RU" i="1" dirty="0" err="1"/>
              <a:t>виявленні</a:t>
            </a:r>
            <a:r>
              <a:rPr lang="ru-RU" i="1" dirty="0"/>
              <a:t> </a:t>
            </a:r>
            <a:r>
              <a:rPr lang="ru-RU" i="1" dirty="0" err="1"/>
              <a:t>необхідних</a:t>
            </a:r>
            <a:r>
              <a:rPr lang="ru-RU" i="1" dirty="0"/>
              <a:t> для </a:t>
            </a:r>
            <a:r>
              <a:rPr lang="ru-RU" i="1" dirty="0" err="1"/>
              <a:t>вирішення</a:t>
            </a:r>
            <a:r>
              <a:rPr lang="ru-RU" i="1" dirty="0"/>
              <a:t> </a:t>
            </a:r>
            <a:r>
              <a:rPr lang="ru-RU" i="1" dirty="0" err="1" smtClean="0"/>
              <a:t>поставлених</a:t>
            </a:r>
            <a:r>
              <a:rPr lang="ru-RU" i="1" dirty="0" smtClean="0"/>
              <a:t> </a:t>
            </a:r>
            <a:r>
              <a:rPr lang="uk-UA" i="1" dirty="0" smtClean="0"/>
              <a:t>завдань </a:t>
            </a:r>
            <a:r>
              <a:rPr lang="uk-UA" i="1" dirty="0"/>
              <a:t>ресурсів.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6369" y="2968732"/>
            <a:ext cx="5849815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Планування</a:t>
            </a:r>
            <a:r>
              <a:rPr lang="ru-RU" b="1" i="1" dirty="0"/>
              <a:t> –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процес</a:t>
            </a:r>
            <a:r>
              <a:rPr lang="ru-RU" b="1" i="1" dirty="0"/>
              <a:t> </a:t>
            </a:r>
            <a:r>
              <a:rPr lang="ru-RU" b="1" i="1" dirty="0" err="1"/>
              <a:t>встановлення</a:t>
            </a:r>
            <a:r>
              <a:rPr lang="ru-RU" b="1" i="1" dirty="0"/>
              <a:t> </a:t>
            </a:r>
            <a:r>
              <a:rPr lang="ru-RU" b="1" i="1" dirty="0" err="1"/>
              <a:t>цілей</a:t>
            </a:r>
            <a:r>
              <a:rPr lang="ru-RU" b="1" i="1" dirty="0"/>
              <a:t> </a:t>
            </a:r>
            <a:r>
              <a:rPr lang="ru-RU" b="1" i="1" dirty="0" err="1"/>
              <a:t>підприємства</a:t>
            </a:r>
            <a:r>
              <a:rPr lang="ru-RU" b="1" i="1" dirty="0"/>
              <a:t> </a:t>
            </a:r>
            <a:r>
              <a:rPr lang="ru-RU" b="1" i="1" dirty="0" smtClean="0"/>
              <a:t>та </a:t>
            </a:r>
            <a:r>
              <a:rPr lang="ru-RU" b="1" i="1" dirty="0" err="1" smtClean="0"/>
              <a:t>вибору</a:t>
            </a:r>
            <a:r>
              <a:rPr lang="ru-RU" b="1" i="1" dirty="0" smtClean="0"/>
              <a:t> </a:t>
            </a:r>
            <a:r>
              <a:rPr lang="ru-RU" b="1" i="1" dirty="0" err="1"/>
              <a:t>найефективніших</a:t>
            </a:r>
            <a:r>
              <a:rPr lang="ru-RU" b="1" i="1" dirty="0"/>
              <a:t> </a:t>
            </a:r>
            <a:r>
              <a:rPr lang="ru-RU" b="1" i="1" dirty="0" err="1"/>
              <a:t>способів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досягнення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0795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96" y="703384"/>
            <a:ext cx="8596668" cy="4196861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У </a:t>
            </a:r>
            <a:r>
              <a:rPr lang="ru-RU" sz="2200" b="1" i="1" dirty="0" err="1"/>
              <a:t>ринкових</a:t>
            </a:r>
            <a:r>
              <a:rPr lang="ru-RU" sz="2200" b="1" i="1" dirty="0"/>
              <a:t> </a:t>
            </a:r>
            <a:r>
              <a:rPr lang="ru-RU" sz="2200" b="1" i="1" dirty="0" err="1"/>
              <a:t>умовах</a:t>
            </a:r>
            <a:r>
              <a:rPr lang="ru-RU" sz="2200" b="1" i="1" dirty="0"/>
              <a:t> </a:t>
            </a:r>
            <a:r>
              <a:rPr lang="ru-RU" sz="2200" b="1" i="1" dirty="0" err="1"/>
              <a:t>підприємства</a:t>
            </a:r>
            <a:r>
              <a:rPr lang="ru-RU" sz="2200" b="1" i="1" dirty="0"/>
              <a:t> </a:t>
            </a:r>
            <a:r>
              <a:rPr lang="ru-RU" sz="2200" b="1" i="1" dirty="0" err="1"/>
              <a:t>самостійно</a:t>
            </a:r>
            <a:r>
              <a:rPr lang="ru-RU" sz="2200" b="1" i="1" dirty="0"/>
              <a:t> </a:t>
            </a:r>
            <a:r>
              <a:rPr lang="ru-RU" sz="2200" b="1" i="1" dirty="0" err="1"/>
              <a:t>здійснюють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весь комплекс </a:t>
            </a:r>
            <a:r>
              <a:rPr lang="ru-RU" sz="2200" b="1" i="1" dirty="0" err="1"/>
              <a:t>планової</a:t>
            </a:r>
            <a:r>
              <a:rPr lang="ru-RU" sz="2200" b="1" i="1" dirty="0"/>
              <a:t> </a:t>
            </a:r>
            <a:r>
              <a:rPr lang="ru-RU" sz="2200" b="1" i="1" dirty="0" err="1"/>
              <a:t>роботи</a:t>
            </a:r>
            <a:r>
              <a:rPr lang="ru-RU" sz="2200" b="1" i="1" dirty="0"/>
              <a:t>, </a:t>
            </a:r>
            <a:r>
              <a:rPr lang="ru-RU" sz="2200" b="1" i="1" dirty="0" err="1"/>
              <a:t>проте</a:t>
            </a:r>
            <a:r>
              <a:rPr lang="ru-RU" sz="2200" b="1" i="1" dirty="0"/>
              <a:t> </a:t>
            </a:r>
            <a:r>
              <a:rPr lang="ru-RU" sz="2200" b="1" i="1" dirty="0" err="1"/>
              <a:t>розроблені</a:t>
            </a:r>
            <a:r>
              <a:rPr lang="ru-RU" sz="2200" b="1" i="1" dirty="0"/>
              <a:t> ними </a:t>
            </a:r>
            <a:r>
              <a:rPr lang="ru-RU" sz="2200" b="1" i="1" dirty="0" err="1" smtClean="0"/>
              <a:t>плани</a:t>
            </a:r>
            <a:r>
              <a:rPr lang="ru-RU" sz="2200" b="1" i="1" dirty="0" smtClean="0"/>
              <a:t> не </a:t>
            </a:r>
            <a:r>
              <a:rPr lang="ru-RU" sz="2200" b="1" i="1" dirty="0"/>
              <a:t>є «</a:t>
            </a:r>
            <a:r>
              <a:rPr lang="ru-RU" sz="2200" b="1" i="1" dirty="0" err="1"/>
              <a:t>жорсткими</a:t>
            </a:r>
            <a:r>
              <a:rPr lang="ru-RU" sz="2200" b="1" i="1" dirty="0"/>
              <a:t>», </a:t>
            </a:r>
            <a:r>
              <a:rPr lang="ru-RU" sz="2200" b="1" i="1" dirty="0" err="1"/>
              <a:t>директивними</a:t>
            </a:r>
            <a:r>
              <a:rPr lang="ru-RU" sz="2200" b="1" i="1" dirty="0"/>
              <a:t>, а </a:t>
            </a:r>
            <a:r>
              <a:rPr lang="ru-RU" sz="2200" b="1" i="1" dirty="0" err="1"/>
              <a:t>мають</a:t>
            </a:r>
            <a:r>
              <a:rPr lang="ru-RU" sz="2200" b="1" i="1" dirty="0"/>
              <a:t> </a:t>
            </a:r>
            <a:r>
              <a:rPr lang="ru-RU" sz="2200" b="1" i="1" dirty="0" err="1" smtClean="0"/>
              <a:t>рекомендаційний</a:t>
            </a:r>
            <a:r>
              <a:rPr lang="ru-RU" sz="2200" b="1" i="1" dirty="0" smtClean="0"/>
              <a:t> характер </a:t>
            </a:r>
            <a:r>
              <a:rPr lang="ru-RU" sz="2200" b="1" i="1" dirty="0"/>
              <a:t>і </a:t>
            </a:r>
            <a:r>
              <a:rPr lang="ru-RU" sz="2200" b="1" i="1" dirty="0" err="1"/>
              <a:t>зорієнтовані</a:t>
            </a:r>
            <a:r>
              <a:rPr lang="ru-RU" sz="2200" b="1" i="1" dirty="0"/>
              <a:t> на </a:t>
            </a:r>
            <a:r>
              <a:rPr lang="ru-RU" sz="2200" b="1" i="1" dirty="0" err="1"/>
              <a:t>задоволення</a:t>
            </a:r>
            <a:r>
              <a:rPr lang="ru-RU" sz="2200" b="1" i="1" dirty="0"/>
              <a:t> </a:t>
            </a:r>
            <a:r>
              <a:rPr lang="ru-RU" sz="2200" b="1" i="1" dirty="0" err="1" smtClean="0"/>
              <a:t>підприємствами</a:t>
            </a:r>
            <a:r>
              <a:rPr lang="ru-RU" sz="2200" b="1" i="1" dirty="0" smtClean="0"/>
              <a:t> потреб </a:t>
            </a:r>
            <a:r>
              <a:rPr lang="ru-RU" sz="2200" b="1" i="1" dirty="0" err="1"/>
              <a:t>споживачів</a:t>
            </a:r>
            <a:r>
              <a:rPr lang="ru-RU" sz="2200" b="1" i="1" dirty="0"/>
              <a:t> у </a:t>
            </a:r>
            <a:r>
              <a:rPr lang="ru-RU" sz="2200" b="1" i="1" dirty="0" err="1"/>
              <a:t>певних</a:t>
            </a:r>
            <a:r>
              <a:rPr lang="ru-RU" sz="2200" b="1" i="1" dirty="0"/>
              <a:t> видах продукції, </a:t>
            </a:r>
            <a:r>
              <a:rPr lang="ru-RU" sz="2200" b="1" i="1" dirty="0" smtClean="0"/>
              <a:t>на </a:t>
            </a:r>
            <a:r>
              <a:rPr lang="ru-RU" sz="2200" b="1" i="1" dirty="0" err="1" smtClean="0"/>
              <a:t>співвідношення</a:t>
            </a:r>
            <a:r>
              <a:rPr lang="ru-RU" sz="2200" b="1" i="1" dirty="0" smtClean="0"/>
              <a:t> </a:t>
            </a:r>
            <a:r>
              <a:rPr lang="ru-RU" sz="2200" b="1" i="1" dirty="0" err="1"/>
              <a:t>попиту</a:t>
            </a:r>
            <a:r>
              <a:rPr lang="ru-RU" sz="2200" b="1" i="1" dirty="0"/>
              <a:t> і </a:t>
            </a:r>
            <a:r>
              <a:rPr lang="ru-RU" sz="2200" b="1" i="1" dirty="0" err="1"/>
              <a:t>пропозиції</a:t>
            </a:r>
            <a:r>
              <a:rPr lang="ru-RU" sz="2200" b="1" i="1" dirty="0"/>
              <a:t>, на </a:t>
            </a:r>
            <a:r>
              <a:rPr lang="ru-RU" sz="2200" b="1" i="1" dirty="0" err="1"/>
              <a:t>конкретні</a:t>
            </a:r>
            <a:r>
              <a:rPr lang="ru-RU" sz="2200" b="1" i="1" dirty="0"/>
              <a:t> договори </a:t>
            </a:r>
            <a:r>
              <a:rPr lang="ru-RU" sz="2200" b="1" i="1" dirty="0" err="1" smtClean="0"/>
              <a:t>між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ринковими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суб’єктами</a:t>
            </a:r>
            <a:r>
              <a:rPr lang="ru-RU" sz="2200" b="1" i="1" dirty="0" smtClean="0"/>
              <a:t> </a:t>
            </a:r>
            <a:r>
              <a:rPr lang="ru-RU" sz="2200" b="1" i="1" dirty="0"/>
              <a:t>на </a:t>
            </a:r>
            <a:r>
              <a:rPr lang="ru-RU" sz="2200" b="1" i="1" dirty="0" err="1"/>
              <a:t>постачання</a:t>
            </a:r>
            <a:r>
              <a:rPr lang="ru-RU" sz="2200" b="1" i="1" dirty="0"/>
              <a:t> </a:t>
            </a:r>
            <a:r>
              <a:rPr lang="ru-RU" sz="2200" b="1" i="1" dirty="0" smtClean="0"/>
              <a:t>продукції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0514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89" y="485205"/>
            <a:ext cx="9087988" cy="4262641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Якість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планування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підприємстві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значній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мірі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залежить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</a:rPr>
              <a:t>врахування</a:t>
            </a:r>
            <a:r>
              <a:rPr lang="ru-RU" sz="2400" dirty="0">
                <a:solidFill>
                  <a:schemeClr val="tx1"/>
                </a:solidFill>
              </a:rPr>
              <a:t> його </a:t>
            </a:r>
            <a:r>
              <a:rPr lang="ru-RU" sz="2400" b="1" i="1" dirty="0" err="1">
                <a:solidFill>
                  <a:schemeClr val="tx1"/>
                </a:solidFill>
              </a:rPr>
              <a:t>принципів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Усі</a:t>
            </a:r>
            <a:r>
              <a:rPr lang="ru-RU" sz="2400" dirty="0">
                <a:solidFill>
                  <a:schemeClr val="tx1"/>
                </a:solidFill>
              </a:rPr>
              <a:t> вони в </a:t>
            </a:r>
            <a:r>
              <a:rPr lang="ru-RU" sz="2400" dirty="0" err="1">
                <a:solidFill>
                  <a:schemeClr val="tx1"/>
                </a:solidFill>
              </a:rPr>
              <a:t>практиці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планової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роботи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</a:rPr>
              <a:t>підприємстві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дотримуються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процесі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певних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методів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</a:rPr>
              <a:t>планування.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r>
              <a:rPr lang="uk-UA" sz="2400" b="1" i="1" dirty="0" smtClean="0">
                <a:solidFill>
                  <a:schemeClr val="tx1"/>
                </a:solidFill>
              </a:rPr>
              <a:t/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r>
              <a:rPr lang="ru-RU" sz="2400" b="1" i="1" dirty="0" err="1">
                <a:solidFill>
                  <a:schemeClr val="tx1"/>
                </a:solidFill>
              </a:rPr>
              <a:t>Методи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планування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i="1" dirty="0" err="1">
                <a:solidFill>
                  <a:schemeClr val="tx1"/>
                </a:solidFill>
              </a:rPr>
              <a:t>це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конкретні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способи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прийоми</a:t>
            </a:r>
            <a:r>
              <a:rPr lang="ru-RU" sz="2400" b="1" i="1" dirty="0">
                <a:solidFill>
                  <a:schemeClr val="tx1"/>
                </a:solidFill>
              </a:rPr>
              <a:t>, за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допомогою</a:t>
            </a:r>
            <a:r>
              <a:rPr lang="ru-RU" sz="2400" b="1" i="1" dirty="0" smtClean="0">
                <a:solidFill>
                  <a:schemeClr val="tx1"/>
                </a:solidFill>
              </a:rPr>
              <a:t> яких </a:t>
            </a:r>
            <a:r>
              <a:rPr lang="ru-RU" sz="2400" b="1" i="1" dirty="0" err="1">
                <a:solidFill>
                  <a:schemeClr val="tx1"/>
                </a:solidFill>
              </a:rPr>
              <a:t>розраховуються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числові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планових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показників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і </a:t>
            </a:r>
            <a:r>
              <a:rPr lang="uk-UA" sz="2400" b="1" i="1" dirty="0" smtClean="0">
                <a:solidFill>
                  <a:schemeClr val="tx1"/>
                </a:solidFill>
              </a:rPr>
              <a:t>стратегічних </a:t>
            </a:r>
            <a:r>
              <a:rPr lang="uk-UA" sz="2400" b="1" i="1" dirty="0">
                <a:solidFill>
                  <a:schemeClr val="tx1"/>
                </a:solidFill>
              </a:rPr>
              <a:t>програм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37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50" y="274191"/>
            <a:ext cx="9087988" cy="120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використовуваними</a:t>
            </a:r>
            <a:r>
              <a:rPr lang="ru-RU" dirty="0"/>
              <a:t> методами </a:t>
            </a:r>
            <a:r>
              <a:rPr lang="ru-RU" dirty="0" err="1"/>
              <a:t>планування</a:t>
            </a:r>
            <a:r>
              <a:rPr lang="ru-RU" dirty="0"/>
              <a:t> є: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077" y="1582616"/>
            <a:ext cx="11371385" cy="3008064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ресурсний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монопольному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становищі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ринку або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слабкій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статистичний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статистичних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 за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минулих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факторний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них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техніко-економічних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балансовий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розрахунках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джерела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 покриття;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економіко-математичні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оптимізація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залежностей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критерію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графоаналітичний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графіків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визначенні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планових показників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нормативний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прогресивних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плановому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році.</a:t>
            </a:r>
          </a:p>
        </p:txBody>
      </p:sp>
    </p:spTree>
    <p:extLst>
      <p:ext uri="{BB962C8B-B14F-4D97-AF65-F5344CB8AC3E}">
        <p14:creationId xmlns:p14="http://schemas.microsoft.com/office/powerpoint/2010/main" val="29580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"/>
            <a:ext cx="10034953" cy="62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20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5" y="1575451"/>
            <a:ext cx="8596668" cy="18265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5.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/>
              <a:t>планів</a:t>
            </a:r>
            <a:r>
              <a:rPr lang="ru-RU" b="1" i="1" dirty="0"/>
              <a:t>, </a:t>
            </a:r>
            <a:r>
              <a:rPr lang="ru-RU" b="1" i="1" dirty="0" err="1"/>
              <a:t>їх</a:t>
            </a:r>
            <a:r>
              <a:rPr lang="ru-RU" b="1" i="1" dirty="0"/>
              <a:t> характеристика і </a:t>
            </a:r>
            <a:r>
              <a:rPr lang="ru-RU" b="1" i="1" dirty="0" err="1"/>
              <a:t>взаємозв’язок</a:t>
            </a:r>
            <a:r>
              <a:rPr lang="ru-RU" b="1" i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267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328246"/>
            <a:ext cx="9261230" cy="560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95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7" y="-35169"/>
            <a:ext cx="779584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28" y="2895601"/>
            <a:ext cx="6647717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6"/>
          <a:stretch/>
        </p:blipFill>
        <p:spPr bwMode="auto">
          <a:xfrm>
            <a:off x="5082504" y="5294070"/>
            <a:ext cx="6535065" cy="6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43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381" y="1411328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6. Характеристика </a:t>
            </a:r>
            <a:r>
              <a:rPr lang="ru-RU" b="1" i="1" dirty="0" err="1"/>
              <a:t>розділів</a:t>
            </a:r>
            <a:r>
              <a:rPr lang="ru-RU" b="1" i="1" dirty="0"/>
              <a:t> </a:t>
            </a:r>
            <a:r>
              <a:rPr lang="ru-RU" b="1" i="1" dirty="0" err="1"/>
              <a:t>бізнес</a:t>
            </a:r>
            <a:r>
              <a:rPr lang="ru-RU" b="1" i="1" dirty="0"/>
              <a:t>-плану, методика </a:t>
            </a:r>
            <a:r>
              <a:rPr lang="ru-RU" b="1" i="1" dirty="0" err="1"/>
              <a:t>розробки</a:t>
            </a:r>
            <a:r>
              <a:rPr lang="ru-RU" b="1" i="1" dirty="0"/>
              <a:t> та </a:t>
            </a:r>
            <a:r>
              <a:rPr lang="ru-RU" b="1" i="1" dirty="0" err="1"/>
              <a:t>оформлення</a:t>
            </a:r>
            <a:r>
              <a:rPr lang="ru-RU" b="1" i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542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877"/>
          </a:xfrm>
        </p:spPr>
        <p:txBody>
          <a:bodyPr>
            <a:normAutofit fontScale="90000"/>
          </a:bodyPr>
          <a:lstStyle/>
          <a:p>
            <a:r>
              <a:rPr lang="ru-RU" sz="1800" b="1" i="1" dirty="0"/>
              <a:t>1. </a:t>
            </a:r>
            <a:r>
              <a:rPr lang="ru-RU" sz="1800" b="1" i="1" dirty="0" err="1"/>
              <a:t>Цілі</a:t>
            </a:r>
            <a:r>
              <a:rPr lang="ru-RU" sz="1800" b="1" i="1" dirty="0"/>
              <a:t>, </a:t>
            </a:r>
            <a:r>
              <a:rPr lang="ru-RU" sz="1800" b="1" i="1" dirty="0" err="1"/>
              <a:t>етапи</a:t>
            </a:r>
            <a:r>
              <a:rPr lang="ru-RU" sz="1800" b="1" i="1" dirty="0"/>
              <a:t>, </a:t>
            </a:r>
            <a:r>
              <a:rPr lang="ru-RU" sz="1800" b="1" i="1" dirty="0" err="1"/>
              <a:t>типи</a:t>
            </a:r>
            <a:r>
              <a:rPr lang="ru-RU" sz="1800" b="1" i="1" dirty="0"/>
              <a:t> </a:t>
            </a:r>
            <a:r>
              <a:rPr lang="ru-RU" sz="1800" b="1" i="1" dirty="0" err="1"/>
              <a:t>стратегії</a:t>
            </a:r>
            <a:r>
              <a:rPr lang="ru-RU" sz="1800" b="1" i="1" dirty="0"/>
              <a:t> </a:t>
            </a:r>
            <a:r>
              <a:rPr lang="ru-RU" sz="1800" b="1" i="1" dirty="0" err="1"/>
              <a:t>підприємства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готльно-ресторанної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галузі</a:t>
            </a:r>
            <a:r>
              <a:rPr lang="ru-RU" sz="1800" b="1" i="1" dirty="0"/>
              <a:t>.</a:t>
            </a:r>
            <a:endParaRPr lang="uk-UA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26" y="1492374"/>
            <a:ext cx="8596668" cy="3880773"/>
          </a:xfrm>
        </p:spPr>
        <p:txBody>
          <a:bodyPr/>
          <a:lstStyle/>
          <a:p>
            <a:endParaRPr lang="uk-UA" dirty="0"/>
          </a:p>
          <a:p>
            <a:r>
              <a:rPr lang="ru-RU" dirty="0"/>
              <a:t> </a:t>
            </a:r>
            <a:r>
              <a:rPr lang="ru-RU" sz="2800" dirty="0" err="1"/>
              <a:t>Ефективна</a:t>
            </a:r>
            <a:r>
              <a:rPr lang="ru-RU" sz="2800" dirty="0"/>
              <a:t> </a:t>
            </a:r>
            <a:r>
              <a:rPr lang="ru-RU" sz="2800" dirty="0" err="1"/>
              <a:t>стратегія</a:t>
            </a:r>
            <a:r>
              <a:rPr lang="ru-RU" sz="2800" dirty="0"/>
              <a:t> в </a:t>
            </a:r>
            <a:r>
              <a:rPr lang="ru-RU" sz="2800" dirty="0" err="1" smtClean="0"/>
              <a:t>готельно</a:t>
            </a:r>
            <a:r>
              <a:rPr lang="ru-RU" sz="2800" dirty="0" smtClean="0"/>
              <a:t>-ресторанному </a:t>
            </a:r>
            <a:r>
              <a:rPr lang="ru-RU" sz="2800" dirty="0" err="1"/>
              <a:t>бізнесі</a:t>
            </a:r>
            <a:r>
              <a:rPr lang="ru-RU" sz="2800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такий</a:t>
            </a:r>
            <a:r>
              <a:rPr lang="ru-RU" sz="2800" dirty="0"/>
              <a:t> план </a:t>
            </a:r>
            <a:r>
              <a:rPr lang="ru-RU" sz="2800" dirty="0" err="1"/>
              <a:t>дій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відповідає</a:t>
            </a:r>
            <a:r>
              <a:rPr lang="ru-RU" sz="2800" dirty="0"/>
              <a:t> на </a:t>
            </a:r>
            <a:r>
              <a:rPr lang="ru-RU" sz="2800" dirty="0" err="1"/>
              <a:t>питання</a:t>
            </a:r>
            <a:r>
              <a:rPr lang="ru-RU" sz="2800" dirty="0"/>
              <a:t>: «Як ми </a:t>
            </a:r>
            <a:r>
              <a:rPr lang="ru-RU" sz="2800" dirty="0" err="1"/>
              <a:t>збираємося</a:t>
            </a:r>
            <a:r>
              <a:rPr lang="ru-RU" sz="2800" dirty="0"/>
              <a:t> </a:t>
            </a:r>
            <a:r>
              <a:rPr lang="ru-RU" sz="2800" dirty="0" err="1"/>
              <a:t>конкурувати</a:t>
            </a:r>
            <a:r>
              <a:rPr lang="ru-RU" sz="2800" dirty="0"/>
              <a:t> у </a:t>
            </a:r>
            <a:r>
              <a:rPr lang="ru-RU" sz="2800" dirty="0" err="1"/>
              <a:t>відповідному</a:t>
            </a:r>
            <a:r>
              <a:rPr lang="ru-RU" sz="2800" dirty="0"/>
              <a:t> </a:t>
            </a:r>
            <a:r>
              <a:rPr lang="ru-RU" sz="2800" dirty="0" err="1"/>
              <a:t>ринковому</a:t>
            </a:r>
            <a:r>
              <a:rPr lang="ru-RU" sz="2800" dirty="0"/>
              <a:t> </a:t>
            </a:r>
            <a:r>
              <a:rPr lang="ru-RU" sz="2800" dirty="0" err="1"/>
              <a:t>просторі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в </a:t>
            </a:r>
            <a:r>
              <a:rPr lang="ru-RU" sz="2800" dirty="0" err="1"/>
              <a:t>даний</a:t>
            </a:r>
            <a:r>
              <a:rPr lang="ru-RU" sz="2800" dirty="0"/>
              <a:t> момент, а й у </a:t>
            </a:r>
            <a:r>
              <a:rPr lang="ru-RU" sz="2800" dirty="0" err="1"/>
              <a:t>перспективі</a:t>
            </a:r>
            <a:r>
              <a:rPr lang="ru-RU" sz="2800" dirty="0"/>
              <a:t>?»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73753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81" y="719667"/>
            <a:ext cx="8596668" cy="182658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умовах</a:t>
            </a:r>
            <a:r>
              <a:rPr lang="ru-RU" sz="2400" dirty="0">
                <a:solidFill>
                  <a:schemeClr val="tx1"/>
                </a:solidFill>
              </a:rPr>
              <a:t> конкурентного </a:t>
            </a:r>
            <a:r>
              <a:rPr lang="ru-RU" sz="2400" dirty="0" err="1">
                <a:solidFill>
                  <a:schemeClr val="tx1"/>
                </a:solidFill>
              </a:rPr>
              <a:t>середовища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однією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важливіших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складових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системи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планування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підприємстві</a:t>
            </a:r>
            <a:r>
              <a:rPr lang="ru-RU" sz="2400" dirty="0">
                <a:solidFill>
                  <a:schemeClr val="tx1"/>
                </a:solidFill>
              </a:rPr>
              <a:t> є </a:t>
            </a:r>
            <a:r>
              <a:rPr lang="ru-RU" sz="2400" i="1" dirty="0" err="1">
                <a:solidFill>
                  <a:schemeClr val="tx1"/>
                </a:solidFill>
              </a:rPr>
              <a:t>бізнес-планування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Процес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бізнес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uk-UA" sz="2400" dirty="0" smtClean="0">
                <a:solidFill>
                  <a:schemeClr val="tx1"/>
                </a:solidFill>
              </a:rPr>
              <a:t>планування </a:t>
            </a:r>
            <a:r>
              <a:rPr lang="uk-UA" sz="2400" dirty="0">
                <a:solidFill>
                  <a:schemeClr val="tx1"/>
                </a:solidFill>
              </a:rPr>
              <a:t>завершується розробкою бізнес-плану.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1908" y="2766646"/>
            <a:ext cx="6471139" cy="14419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solidFill>
                  <a:schemeClr val="tx1"/>
                </a:solidFill>
              </a:rPr>
              <a:t>Бізнес</a:t>
            </a:r>
            <a:r>
              <a:rPr lang="ru-RU" b="1" i="1" dirty="0">
                <a:solidFill>
                  <a:schemeClr val="tx1"/>
                </a:solidFill>
              </a:rPr>
              <a:t>-план - </a:t>
            </a:r>
            <a:r>
              <a:rPr lang="ru-RU" b="1" i="1" dirty="0" err="1">
                <a:solidFill>
                  <a:schemeClr val="tx1"/>
                </a:solidFill>
              </a:rPr>
              <a:t>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комплексний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плановий</a:t>
            </a:r>
            <a:r>
              <a:rPr lang="ru-RU" b="1" i="1" dirty="0">
                <a:solidFill>
                  <a:schemeClr val="tx1"/>
                </a:solidFill>
              </a:rPr>
              <a:t> документ </a:t>
            </a:r>
            <a:r>
              <a:rPr lang="ru-RU" b="1" i="1" dirty="0" err="1" smtClean="0">
                <a:solidFill>
                  <a:schemeClr val="tx1"/>
                </a:solidFill>
              </a:rPr>
              <a:t>підприємницької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діяльності</a:t>
            </a:r>
            <a:r>
              <a:rPr lang="ru-RU" b="1" i="1" dirty="0">
                <a:solidFill>
                  <a:schemeClr val="tx1"/>
                </a:solidFill>
              </a:rPr>
              <a:t>, в </a:t>
            </a:r>
            <a:r>
              <a:rPr lang="ru-RU" b="1" i="1" dirty="0" err="1">
                <a:solidFill>
                  <a:schemeClr val="tx1"/>
                </a:solidFill>
              </a:rPr>
              <a:t>якому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передбачені</a:t>
            </a:r>
            <a:r>
              <a:rPr lang="ru-RU" b="1" i="1" dirty="0">
                <a:solidFill>
                  <a:schemeClr val="tx1"/>
                </a:solidFill>
              </a:rPr>
              <a:t> заходи, </a:t>
            </a:r>
            <a:r>
              <a:rPr lang="ru-RU" b="1" i="1" dirty="0" err="1">
                <a:solidFill>
                  <a:schemeClr val="tx1"/>
                </a:solidFill>
              </a:rPr>
              <a:t>спрямовані</a:t>
            </a:r>
            <a:r>
              <a:rPr lang="ru-RU" b="1" i="1" dirty="0">
                <a:solidFill>
                  <a:schemeClr val="tx1"/>
                </a:solidFill>
              </a:rPr>
              <a:t> на </a:t>
            </a:r>
            <a:r>
              <a:rPr lang="ru-RU" b="1" i="1" dirty="0" err="1" smtClean="0">
                <a:solidFill>
                  <a:schemeClr val="tx1"/>
                </a:solidFill>
              </a:rPr>
              <a:t>реалізацію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підприємницької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ідеї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одержання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прибутку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569" y="4583162"/>
            <a:ext cx="793652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/>
              <a:t>Внутрішньою </a:t>
            </a:r>
            <a:r>
              <a:rPr lang="uk-UA" i="1" dirty="0" smtClean="0"/>
              <a:t>ціллю </a:t>
            </a:r>
            <a:r>
              <a:rPr lang="ru-RU" i="1" dirty="0" err="1" smtClean="0"/>
              <a:t>бізнес</a:t>
            </a:r>
            <a:r>
              <a:rPr lang="ru-RU" i="1" dirty="0" smtClean="0"/>
              <a:t>-плану </a:t>
            </a:r>
            <a:r>
              <a:rPr lang="ru-RU" dirty="0"/>
              <a:t>є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підприємницькою</a:t>
            </a:r>
            <a:r>
              <a:rPr lang="ru-RU" dirty="0" smtClean="0"/>
              <a:t> </a:t>
            </a:r>
            <a:r>
              <a:rPr lang="ru-RU" dirty="0" err="1"/>
              <a:t>діяльністю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i="1" dirty="0" err="1"/>
              <a:t>зовнішня</a:t>
            </a:r>
            <a:r>
              <a:rPr lang="ru-RU" i="1" dirty="0"/>
              <a:t> </a:t>
            </a:r>
            <a:r>
              <a:rPr lang="ru-RU" i="1" dirty="0" err="1"/>
              <a:t>ціль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переконати</a:t>
            </a:r>
            <a:r>
              <a:rPr lang="ru-RU" dirty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інвесторів</a:t>
            </a:r>
            <a:r>
              <a:rPr lang="ru-RU" dirty="0"/>
              <a:t>, </a:t>
            </a:r>
            <a:r>
              <a:rPr lang="ru-RU" dirty="0" err="1"/>
              <a:t>кредиторів</a:t>
            </a:r>
            <a:r>
              <a:rPr lang="ru-RU" dirty="0"/>
              <a:t>,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споживачів</a:t>
            </a:r>
            <a:r>
              <a:rPr lang="ru-RU" dirty="0"/>
              <a:t>) </a:t>
            </a:r>
            <a:r>
              <a:rPr lang="ru-RU" dirty="0" smtClean="0"/>
              <a:t>в </a:t>
            </a:r>
            <a:r>
              <a:rPr lang="uk-UA" dirty="0" smtClean="0"/>
              <a:t>успіху </a:t>
            </a:r>
            <a:r>
              <a:rPr lang="uk-UA" dirty="0"/>
              <a:t>бізнесу.</a:t>
            </a:r>
          </a:p>
        </p:txBody>
      </p:sp>
    </p:spTree>
    <p:extLst>
      <p:ext uri="{BB962C8B-B14F-4D97-AF65-F5344CB8AC3E}">
        <p14:creationId xmlns:p14="http://schemas.microsoft.com/office/powerpoint/2010/main" val="4082881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97" y="438313"/>
            <a:ext cx="8596668" cy="1320149"/>
          </a:xfrm>
        </p:spPr>
        <p:txBody>
          <a:bodyPr/>
          <a:lstStyle/>
          <a:p>
            <a:r>
              <a:rPr lang="uk-UA" b="1" i="1" dirty="0"/>
              <a:t>Мета розробки бізнес-плану:</a:t>
            </a:r>
            <a:br>
              <a:rPr lang="uk-UA" b="1" i="1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8153" y="1817077"/>
            <a:ext cx="7925849" cy="35707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i="1" dirty="0" err="1">
                <a:solidFill>
                  <a:schemeClr val="tx1"/>
                </a:solidFill>
              </a:rPr>
              <a:t>започаткування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власного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бізнесу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тобто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техніко-економічне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обґрунтування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доцільності </a:t>
            </a:r>
            <a:r>
              <a:rPr lang="uk-UA" sz="2400" dirty="0">
                <a:solidFill>
                  <a:schemeClr val="tx1"/>
                </a:solidFill>
              </a:rPr>
              <a:t>створення і функціонування підприємства;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i="1" dirty="0" err="1">
                <a:solidFill>
                  <a:schemeClr val="tx1"/>
                </a:solidFill>
              </a:rPr>
              <a:t>залучення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інвесторів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  <a:r>
              <a:rPr lang="ru-RU" sz="2400" dirty="0" err="1">
                <a:solidFill>
                  <a:schemeClr val="tx1"/>
                </a:solidFill>
              </a:rPr>
              <a:t>найчастіше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бізнес</a:t>
            </a:r>
            <a:r>
              <a:rPr lang="ru-RU" sz="2400" dirty="0">
                <a:solidFill>
                  <a:schemeClr val="tx1"/>
                </a:solidFill>
              </a:rPr>
              <a:t>-план є </a:t>
            </a:r>
            <a:r>
              <a:rPr lang="ru-RU" sz="2400" dirty="0" err="1" smtClean="0">
                <a:solidFill>
                  <a:schemeClr val="tx1"/>
                </a:solidFill>
              </a:rPr>
              <a:t>бізнес</a:t>
            </a:r>
            <a:r>
              <a:rPr lang="ru-RU" sz="2400" dirty="0" smtClean="0">
                <a:solidFill>
                  <a:schemeClr val="tx1"/>
                </a:solidFill>
              </a:rPr>
              <a:t>-планом </a:t>
            </a:r>
            <a:r>
              <a:rPr lang="uk-UA" sz="2400" dirty="0" smtClean="0">
                <a:solidFill>
                  <a:schemeClr val="tx1"/>
                </a:solidFill>
              </a:rPr>
              <a:t>інвестиційного </a:t>
            </a:r>
            <a:r>
              <a:rPr lang="uk-UA" sz="2400" dirty="0">
                <a:solidFill>
                  <a:schemeClr val="tx1"/>
                </a:solidFill>
              </a:rPr>
              <a:t>проекту діючого підприємства</a:t>
            </a:r>
            <a:r>
              <a:rPr lang="uk-UA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400" dirty="0">
                <a:solidFill>
                  <a:schemeClr val="tx1"/>
                </a:solidFill>
              </a:rPr>
              <a:t>- </a:t>
            </a:r>
            <a:r>
              <a:rPr lang="uk-UA" sz="2400" i="1" dirty="0">
                <a:solidFill>
                  <a:schemeClr val="tx1"/>
                </a:solidFill>
              </a:rPr>
              <a:t>приватизація підприємства</a:t>
            </a:r>
            <a:r>
              <a:rPr lang="uk-UA" i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7530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96" y="907237"/>
            <a:ext cx="9978941" cy="1296702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Основними завданнями бізнес-плану є:</a:t>
            </a:r>
            <a:br>
              <a:rPr lang="uk-UA" b="1" i="1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949" y="1946031"/>
            <a:ext cx="9568635" cy="3552092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обґрунтування </a:t>
            </a:r>
            <a:r>
              <a:rPr lang="uk-UA" sz="2400" dirty="0">
                <a:solidFill>
                  <a:schemeClr val="tx1"/>
                </a:solidFill>
              </a:rPr>
              <a:t>економічної доцільності напрямків </a:t>
            </a:r>
            <a:r>
              <a:rPr lang="uk-UA" sz="2400" dirty="0" smtClean="0">
                <a:solidFill>
                  <a:schemeClr val="tx1"/>
                </a:solidFill>
              </a:rPr>
              <a:t>розвитку підприємства</a:t>
            </a:r>
            <a:r>
              <a:rPr lang="uk-UA" sz="24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розрахунок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очікуваних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фінансових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результатів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(обсягів </a:t>
            </a:r>
            <a:r>
              <a:rPr lang="uk-UA" sz="2400" dirty="0">
                <a:solidFill>
                  <a:schemeClr val="tx1"/>
                </a:solidFill>
              </a:rPr>
              <a:t>продажу, прибутку, рентабельності);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виявлення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джерел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фінансування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обраної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стратегії</a:t>
            </a:r>
            <a:r>
              <a:rPr lang="ru-RU" sz="2400" dirty="0">
                <a:solidFill>
                  <a:schemeClr val="tx1"/>
                </a:solidFill>
              </a:rPr>
              <a:t>, а також </a:t>
            </a:r>
            <a:r>
              <a:rPr lang="ru-RU" sz="2400" dirty="0" err="1" smtClean="0">
                <a:solidFill>
                  <a:schemeClr val="tx1"/>
                </a:solidFill>
              </a:rPr>
              <a:t>механізму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концентрації </a:t>
            </a:r>
            <a:r>
              <a:rPr lang="uk-UA" sz="2400" dirty="0">
                <a:solidFill>
                  <a:schemeClr val="tx1"/>
                </a:solidFill>
              </a:rPr>
              <a:t>фінансових ресурсів;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пошук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відбір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працівників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здатних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реалізувати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бізнес</a:t>
            </a:r>
            <a:r>
              <a:rPr lang="ru-RU" sz="2400" dirty="0">
                <a:solidFill>
                  <a:schemeClr val="tx1"/>
                </a:solidFill>
              </a:rPr>
              <a:t>-план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2029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42" y="508651"/>
            <a:ext cx="8596668" cy="1144303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Етапи бізнес-планування:</a:t>
            </a:r>
            <a:br>
              <a:rPr lang="uk-UA" b="1" i="1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088" y="1688124"/>
            <a:ext cx="8596668" cy="37748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i="1" dirty="0" err="1">
                <a:solidFill>
                  <a:schemeClr val="tx1"/>
                </a:solidFill>
              </a:rPr>
              <a:t>підготовчий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період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підбір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виконавців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консультантів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експертів</a:t>
            </a:r>
            <a:r>
              <a:rPr lang="ru-RU" sz="2400" dirty="0" smtClean="0">
                <a:solidFill>
                  <a:schemeClr val="tx1"/>
                </a:solidFill>
              </a:rPr>
              <a:t>, постановка </a:t>
            </a:r>
            <a:r>
              <a:rPr lang="ru-RU" sz="2400" dirty="0" err="1">
                <a:solidFill>
                  <a:schemeClr val="tx1"/>
                </a:solidFill>
              </a:rPr>
              <a:t>завдання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розподіл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обов’язків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виконавцями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розробка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графіка </a:t>
            </a:r>
            <a:r>
              <a:rPr lang="uk-UA" sz="2400" dirty="0">
                <a:solidFill>
                  <a:schemeClr val="tx1"/>
                </a:solidFill>
              </a:rPr>
              <a:t>виконання робіт, збір вихідної інформації;</a:t>
            </a:r>
          </a:p>
          <a:p>
            <a:r>
              <a:rPr lang="uk-UA" sz="2400" dirty="0">
                <a:solidFill>
                  <a:schemeClr val="tx1"/>
                </a:solidFill>
              </a:rPr>
              <a:t>2) </a:t>
            </a:r>
            <a:r>
              <a:rPr lang="uk-UA" sz="2400" i="1" dirty="0">
                <a:solidFill>
                  <a:schemeClr val="tx1"/>
                </a:solidFill>
              </a:rPr>
              <a:t>розробка бізнес-плану</a:t>
            </a:r>
            <a:r>
              <a:rPr lang="uk-UA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</a:rPr>
              <a:t>3) </a:t>
            </a:r>
            <a:r>
              <a:rPr lang="ru-RU" sz="2400" i="1" dirty="0" err="1">
                <a:solidFill>
                  <a:schemeClr val="tx1"/>
                </a:solidFill>
              </a:rPr>
              <a:t>презентація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бізнес</a:t>
            </a:r>
            <a:r>
              <a:rPr lang="ru-RU" sz="2400" i="1" dirty="0">
                <a:solidFill>
                  <a:schemeClr val="tx1"/>
                </a:solidFill>
              </a:rPr>
              <a:t>-плану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доведення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основних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положень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бізнес</a:t>
            </a:r>
            <a:r>
              <a:rPr lang="ru-RU" sz="2400" dirty="0">
                <a:solidFill>
                  <a:schemeClr val="tx1"/>
                </a:solidFill>
              </a:rPr>
              <a:t>-плану </a:t>
            </a:r>
            <a:r>
              <a:rPr lang="ru-RU" sz="2400" dirty="0" smtClean="0">
                <a:solidFill>
                  <a:schemeClr val="tx1"/>
                </a:solidFill>
              </a:rPr>
              <a:t>до </a:t>
            </a:r>
            <a:r>
              <a:rPr lang="uk-UA" sz="2400" dirty="0" smtClean="0">
                <a:solidFill>
                  <a:schemeClr val="tx1"/>
                </a:solidFill>
              </a:rPr>
              <a:t>зацікавлених </a:t>
            </a:r>
            <a:r>
              <a:rPr lang="uk-UA" sz="2400" dirty="0">
                <a:solidFill>
                  <a:schemeClr val="tx1"/>
                </a:solidFill>
              </a:rPr>
              <a:t>суб’єктів, найчастіше інвесторів;</a:t>
            </a:r>
          </a:p>
          <a:p>
            <a:r>
              <a:rPr lang="uk-UA" sz="2400" dirty="0">
                <a:solidFill>
                  <a:schemeClr val="tx1"/>
                </a:solidFill>
              </a:rPr>
              <a:t>4) </a:t>
            </a:r>
            <a:r>
              <a:rPr lang="uk-UA" sz="2400" i="1" dirty="0">
                <a:solidFill>
                  <a:schemeClr val="tx1"/>
                </a:solidFill>
              </a:rPr>
              <a:t>реалізація бізнес-плану.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02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97" y="1059635"/>
            <a:ext cx="9592080" cy="1273257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Вихідною</a:t>
            </a:r>
            <a:r>
              <a:rPr lang="ru-RU" b="1" i="1" dirty="0"/>
              <a:t> </a:t>
            </a:r>
            <a:r>
              <a:rPr lang="ru-RU" b="1" i="1" dirty="0" err="1"/>
              <a:t>інформацією</a:t>
            </a:r>
            <a:r>
              <a:rPr lang="ru-RU" b="1" i="1" dirty="0"/>
              <a:t> </a:t>
            </a:r>
            <a:r>
              <a:rPr lang="ru-RU" dirty="0"/>
              <a:t>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-плану є:</a:t>
            </a:r>
            <a:br>
              <a:rPr lang="ru-RU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2039815"/>
            <a:ext cx="9533465" cy="4114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i="1" dirty="0" err="1">
                <a:solidFill>
                  <a:schemeClr val="tx1"/>
                </a:solidFill>
              </a:rPr>
              <a:t>інформація</a:t>
            </a:r>
            <a:r>
              <a:rPr lang="ru-RU" i="1" dirty="0">
                <a:solidFill>
                  <a:schemeClr val="tx1"/>
                </a:solidFill>
              </a:rPr>
              <a:t> про попит на </a:t>
            </a:r>
            <a:r>
              <a:rPr lang="ru-RU" i="1" dirty="0" err="1">
                <a:solidFill>
                  <a:schemeClr val="tx1"/>
                </a:solidFill>
              </a:rPr>
              <a:t>продукцію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послуги</a:t>
            </a:r>
            <a:r>
              <a:rPr lang="ru-RU" i="1" dirty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- про </a:t>
            </a:r>
            <a:r>
              <a:rPr lang="ru-RU" dirty="0" err="1">
                <a:solidFill>
                  <a:schemeClr val="tx1"/>
                </a:solidFill>
              </a:rPr>
              <a:t>місткість</a:t>
            </a:r>
            <a:r>
              <a:rPr lang="ru-RU" dirty="0">
                <a:solidFill>
                  <a:schemeClr val="tx1"/>
                </a:solidFill>
              </a:rPr>
              <a:t> ринку,</a:t>
            </a:r>
          </a:p>
          <a:p>
            <a:r>
              <a:rPr lang="ru-RU" dirty="0">
                <a:solidFill>
                  <a:schemeClr val="tx1"/>
                </a:solidFill>
              </a:rPr>
              <a:t>його </a:t>
            </a:r>
            <a:r>
              <a:rPr lang="ru-RU" dirty="0" err="1">
                <a:solidFill>
                  <a:schemeClr val="tx1"/>
                </a:solidFill>
              </a:rPr>
              <a:t>географію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демографічну</a:t>
            </a:r>
            <a:r>
              <a:rPr lang="ru-RU" dirty="0">
                <a:solidFill>
                  <a:schemeClr val="tx1"/>
                </a:solidFill>
              </a:rPr>
              <a:t> характеристику </a:t>
            </a:r>
            <a:r>
              <a:rPr lang="ru-RU" dirty="0" err="1">
                <a:solidFill>
                  <a:schemeClr val="tx1"/>
                </a:solidFill>
              </a:rPr>
              <a:t>потенційних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споживачів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перспективи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ринку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 smtClean="0">
                <a:solidFill>
                  <a:schemeClr val="tx1"/>
                </a:solidFill>
              </a:rPr>
              <a:t>.;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i="1" dirty="0" err="1">
                <a:solidFill>
                  <a:schemeClr val="tx1"/>
                </a:solidFill>
              </a:rPr>
              <a:t>виробнича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інформація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про </a:t>
            </a:r>
            <a:r>
              <a:rPr lang="ru-RU" dirty="0" err="1">
                <a:solidFill>
                  <a:schemeClr val="tx1"/>
                </a:solidFill>
              </a:rPr>
              <a:t>технологію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виготовлення</a:t>
            </a:r>
            <a:r>
              <a:rPr lang="ru-RU" dirty="0">
                <a:solidFill>
                  <a:schemeClr val="tx1"/>
                </a:solidFill>
              </a:rPr>
              <a:t> продукції,</a:t>
            </a:r>
          </a:p>
          <a:p>
            <a:r>
              <a:rPr lang="ru-RU" dirty="0" err="1">
                <a:solidFill>
                  <a:schemeClr val="tx1"/>
                </a:solidFill>
              </a:rPr>
              <a:t>необхідні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обладнання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сировину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чисельність</a:t>
            </a:r>
            <a:r>
              <a:rPr lang="ru-RU" dirty="0">
                <a:solidFill>
                  <a:schemeClr val="tx1"/>
                </a:solidFill>
              </a:rPr>
              <a:t> і</a:t>
            </a:r>
          </a:p>
          <a:p>
            <a:r>
              <a:rPr lang="uk-UA" dirty="0">
                <a:solidFill>
                  <a:schemeClr val="tx1"/>
                </a:solidFill>
              </a:rPr>
              <a:t>кваліфікаційний склад персоналу тощо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i="1" dirty="0" err="1">
                <a:solidFill>
                  <a:schemeClr val="tx1"/>
                </a:solidFill>
              </a:rPr>
              <a:t>фінансова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інформація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про </a:t>
            </a:r>
            <a:r>
              <a:rPr lang="ru-RU" dirty="0" err="1">
                <a:solidFill>
                  <a:schemeClr val="tx1"/>
                </a:solidFill>
              </a:rPr>
              <a:t>необхідні</a:t>
            </a:r>
            <a:r>
              <a:rPr lang="ru-RU" dirty="0">
                <a:solidFill>
                  <a:schemeClr val="tx1"/>
                </a:solidFill>
              </a:rPr>
              <a:t> розміри </a:t>
            </a:r>
            <a:r>
              <a:rPr lang="ru-RU" dirty="0" err="1">
                <a:solidFill>
                  <a:schemeClr val="tx1"/>
                </a:solidFill>
              </a:rPr>
              <a:t>грошових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 для</a:t>
            </a:r>
          </a:p>
          <a:p>
            <a:r>
              <a:rPr lang="ru-RU" dirty="0" err="1">
                <a:solidFill>
                  <a:schemeClr val="tx1"/>
                </a:solidFill>
              </a:rPr>
              <a:t>реалізації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</a:t>
            </a:r>
            <a:r>
              <a:rPr lang="ru-RU" dirty="0">
                <a:solidFill>
                  <a:schemeClr val="tx1"/>
                </a:solidFill>
              </a:rPr>
              <a:t>-проекту, </a:t>
            </a:r>
            <a:r>
              <a:rPr lang="ru-RU" dirty="0" err="1">
                <a:solidFill>
                  <a:schemeClr val="tx1"/>
                </a:solidFill>
              </a:rPr>
              <a:t>джерела</a:t>
            </a:r>
            <a:r>
              <a:rPr lang="ru-RU" dirty="0">
                <a:solidFill>
                  <a:schemeClr val="tx1"/>
                </a:solidFill>
              </a:rPr>
              <a:t> та умови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одержання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10" y="754836"/>
            <a:ext cx="9920327" cy="980180"/>
          </a:xfrm>
        </p:spPr>
        <p:txBody>
          <a:bodyPr>
            <a:noAutofit/>
          </a:bodyPr>
          <a:lstStyle/>
          <a:p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рекомендацій</a:t>
            </a:r>
            <a:r>
              <a:rPr lang="ru-RU" sz="2800" dirty="0"/>
              <a:t> </a:t>
            </a:r>
            <a:r>
              <a:rPr lang="ru-RU" sz="2800" dirty="0" err="1"/>
              <a:t>бізнес</a:t>
            </a:r>
            <a:r>
              <a:rPr lang="ru-RU" sz="2800" dirty="0"/>
              <a:t>-план </a:t>
            </a:r>
            <a:r>
              <a:rPr lang="ru-RU" sz="2800" dirty="0" err="1"/>
              <a:t>підприємства</a:t>
            </a:r>
            <a:r>
              <a:rPr lang="ru-RU" sz="2800" dirty="0"/>
              <a:t> </a:t>
            </a:r>
            <a:r>
              <a:rPr lang="ru-RU" sz="2800" dirty="0" err="1" smtClean="0"/>
              <a:t>складається</a:t>
            </a:r>
            <a:r>
              <a:rPr lang="uk-UA" sz="2800" dirty="0"/>
              <a:t>з таких основних розділів: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359877"/>
            <a:ext cx="9756203" cy="4454769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</a:t>
            </a:r>
            <a:r>
              <a:rPr lang="uk-UA" dirty="0">
                <a:solidFill>
                  <a:schemeClr val="tx1"/>
                </a:solidFill>
              </a:rPr>
              <a:t>. Резюме.</a:t>
            </a:r>
          </a:p>
          <a:p>
            <a:r>
              <a:rPr lang="uk-UA" dirty="0">
                <a:solidFill>
                  <a:schemeClr val="tx1"/>
                </a:solidFill>
              </a:rPr>
              <a:t>2. Характеристика підприємства.</a:t>
            </a:r>
          </a:p>
          <a:p>
            <a:r>
              <a:rPr lang="uk-UA" dirty="0">
                <a:solidFill>
                  <a:schemeClr val="tx1"/>
                </a:solidFill>
              </a:rPr>
              <a:t>3. Характеристика продукції (послуг).</a:t>
            </a:r>
          </a:p>
          <a:p>
            <a:r>
              <a:rPr lang="ru-RU" dirty="0">
                <a:solidFill>
                  <a:schemeClr val="tx1"/>
                </a:solidFill>
              </a:rPr>
              <a:t>4.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збуту</a:t>
            </a:r>
            <a:r>
              <a:rPr lang="ru-RU" dirty="0">
                <a:solidFill>
                  <a:schemeClr val="tx1"/>
                </a:solidFill>
              </a:rPr>
              <a:t> продукції (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r>
              <a:rPr lang="ru-RU" dirty="0">
                <a:solidFill>
                  <a:schemeClr val="tx1"/>
                </a:solidFill>
              </a:rPr>
              <a:t>5. Характеристика конкурентного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конкурентні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переваги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6. План маркетингової діяльності.</a:t>
            </a:r>
          </a:p>
          <a:p>
            <a:r>
              <a:rPr lang="ru-RU" dirty="0">
                <a:solidFill>
                  <a:schemeClr val="tx1"/>
                </a:solidFill>
              </a:rPr>
              <a:t>7. План </a:t>
            </a:r>
            <a:r>
              <a:rPr lang="ru-RU" dirty="0" err="1">
                <a:solidFill>
                  <a:schemeClr val="tx1"/>
                </a:solidFill>
              </a:rPr>
              <a:t>виробничої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8. Організаційний план.</a:t>
            </a:r>
          </a:p>
          <a:p>
            <a:r>
              <a:rPr lang="ru-RU" dirty="0">
                <a:solidFill>
                  <a:schemeClr val="tx1"/>
                </a:solidFill>
              </a:rPr>
              <a:t>9. План </a:t>
            </a:r>
            <a:r>
              <a:rPr lang="ru-RU" dirty="0" err="1">
                <a:solidFill>
                  <a:schemeClr val="tx1"/>
                </a:solidFill>
              </a:rPr>
              <a:t>охорони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навколишнього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10. </a:t>
            </a:r>
            <a:r>
              <a:rPr lang="ru-RU" dirty="0" err="1">
                <a:solidFill>
                  <a:schemeClr val="tx1"/>
                </a:solidFill>
              </a:rPr>
              <a:t>Фінансовий</a:t>
            </a:r>
            <a:r>
              <a:rPr lang="ru-RU" dirty="0">
                <a:solidFill>
                  <a:schemeClr val="tx1"/>
                </a:solidFill>
              </a:rPr>
              <a:t> план та </a:t>
            </a:r>
            <a:r>
              <a:rPr lang="ru-RU" dirty="0" err="1">
                <a:solidFill>
                  <a:schemeClr val="tx1"/>
                </a:solidFill>
              </a:rPr>
              <a:t>програма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11. Аналіз потенційних ризиків.</a:t>
            </a:r>
          </a:p>
          <a:p>
            <a:r>
              <a:rPr lang="ru-RU" dirty="0">
                <a:solidFill>
                  <a:schemeClr val="tx1"/>
                </a:solidFill>
              </a:rPr>
              <a:t>12. </a:t>
            </a:r>
            <a:r>
              <a:rPr lang="ru-RU" dirty="0" err="1">
                <a:solidFill>
                  <a:schemeClr val="tx1"/>
                </a:solidFill>
              </a:rPr>
              <a:t>Бюджетна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економічна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</a:t>
            </a:r>
            <a:r>
              <a:rPr lang="ru-RU" dirty="0">
                <a:solidFill>
                  <a:schemeClr val="tx1"/>
                </a:solidFill>
              </a:rPr>
              <a:t>-плану.</a:t>
            </a:r>
          </a:p>
          <a:p>
            <a:r>
              <a:rPr lang="uk-UA" dirty="0">
                <a:solidFill>
                  <a:schemeClr val="tx1"/>
                </a:solidFill>
              </a:rPr>
              <a:t>13. Соціально-економічні наслідки реалізації інвестиційного бізнес-плану.</a:t>
            </a:r>
          </a:p>
        </p:txBody>
      </p:sp>
    </p:spTree>
    <p:extLst>
      <p:ext uri="{BB962C8B-B14F-4D97-AF65-F5344CB8AC3E}">
        <p14:creationId xmlns:p14="http://schemas.microsoft.com/office/powerpoint/2010/main" val="3560826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50" y="578991"/>
            <a:ext cx="10236850" cy="1378763"/>
          </a:xfrm>
        </p:spPr>
        <p:txBody>
          <a:bodyPr/>
          <a:lstStyle/>
          <a:p>
            <a:pPr algn="ctr"/>
            <a:r>
              <a:rPr lang="ru-RU" b="1" i="1" dirty="0" smtClean="0"/>
              <a:t>Правила </a:t>
            </a:r>
            <a:r>
              <a:rPr lang="ru-RU" b="1" i="1" dirty="0" err="1"/>
              <a:t>складання</a:t>
            </a:r>
            <a:r>
              <a:rPr lang="ru-RU" b="1" i="1" dirty="0"/>
              <a:t> і </a:t>
            </a:r>
            <a:r>
              <a:rPr lang="ru-RU" b="1" i="1" dirty="0" err="1"/>
              <a:t>оформлення</a:t>
            </a:r>
            <a:r>
              <a:rPr lang="ru-RU" b="1" i="1" dirty="0"/>
              <a:t> </a:t>
            </a:r>
            <a:r>
              <a:rPr lang="ru-RU" b="1" i="1" dirty="0" err="1"/>
              <a:t>бізнес</a:t>
            </a:r>
            <a:r>
              <a:rPr lang="ru-RU" b="1" i="1" dirty="0"/>
              <a:t>-плану: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089" y="2028092"/>
            <a:ext cx="4656665" cy="3997569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endParaRPr lang="ru-RU" i="1" dirty="0"/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короткими,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чіткими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зайвої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наукоподібності»;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текст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переобтяженим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термінами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бізнесової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-плану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амбіційними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доречно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фото, які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бізнес-ідею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76873" y="2051538"/>
            <a:ext cx="4656665" cy="399756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 smtClean="0"/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структура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-плану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чіткою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параграфи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шрифтами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положення і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бізнес-плану;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титульний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листок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-плану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підприємства, його юридичної адреси або прізвища та ініціалів підприємця;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-плану на 30-50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титульного листка і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7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 smtClean="0"/>
              <a:t>готельно</a:t>
            </a:r>
            <a:r>
              <a:rPr lang="ru-RU" b="1" dirty="0" smtClean="0"/>
              <a:t>-ресторанного </a:t>
            </a:r>
            <a:r>
              <a:rPr lang="ru-RU" b="1" dirty="0" err="1"/>
              <a:t>бізнесу</a:t>
            </a:r>
            <a:r>
              <a:rPr lang="ru-RU" b="1" dirty="0"/>
              <a:t>, як і в будь-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 smtClean="0"/>
              <a:t>виді</a:t>
            </a:r>
            <a:r>
              <a:rPr lang="ru-RU" b="1" dirty="0" smtClean="0"/>
              <a:t> </a:t>
            </a:r>
            <a:r>
              <a:rPr lang="ru-RU" b="1" dirty="0" err="1"/>
              <a:t>підприємництва</a:t>
            </a:r>
            <a:r>
              <a:rPr lang="ru-RU" b="1" dirty="0"/>
              <a:t>, </a:t>
            </a:r>
            <a:r>
              <a:rPr lang="ru-RU" b="1" dirty="0" err="1"/>
              <a:t>стратегія</a:t>
            </a:r>
            <a:r>
              <a:rPr lang="ru-RU" b="1" dirty="0"/>
              <a:t> </a:t>
            </a:r>
            <a:r>
              <a:rPr lang="ru-RU" b="1" dirty="0" err="1"/>
              <a:t>включає</a:t>
            </a:r>
            <a:r>
              <a:rPr lang="ru-RU" b="1" dirty="0"/>
              <a:t> три </a:t>
            </a:r>
            <a:r>
              <a:rPr lang="ru-RU" b="1" dirty="0" err="1"/>
              <a:t>головні</a:t>
            </a:r>
            <a:r>
              <a:rPr lang="ru-RU" b="1" dirty="0"/>
              <a:t> </a:t>
            </a:r>
            <a:r>
              <a:rPr lang="ru-RU" b="1" dirty="0" err="1"/>
              <a:t>компоненти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396" y="2637691"/>
            <a:ext cx="8596668" cy="377880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• </a:t>
            </a:r>
            <a:r>
              <a:rPr lang="uk-UA" sz="2400" dirty="0"/>
              <a:t>потреби клієнтів; 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потреби; </a:t>
            </a:r>
          </a:p>
          <a:p>
            <a:r>
              <a:rPr lang="uk-UA" sz="2400" dirty="0"/>
              <a:t>• довгостроковий прибуток компанії.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28" y="4088674"/>
            <a:ext cx="4307840" cy="276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873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9795"/>
            <a:ext cx="8596668" cy="4421568"/>
          </a:xfrm>
        </p:spPr>
        <p:txBody>
          <a:bodyPr>
            <a:normAutofit/>
          </a:bodyPr>
          <a:lstStyle/>
          <a:p>
            <a:r>
              <a:rPr lang="ru-RU" sz="2400" dirty="0" err="1"/>
              <a:t>Поняття</a:t>
            </a:r>
            <a:r>
              <a:rPr lang="ru-RU" sz="2400" dirty="0"/>
              <a:t> «</a:t>
            </a:r>
            <a:r>
              <a:rPr lang="ru-RU" sz="2400" dirty="0" err="1"/>
              <a:t>стратегія</a:t>
            </a:r>
            <a:r>
              <a:rPr lang="ru-RU" sz="2400" dirty="0"/>
              <a:t>» і «</a:t>
            </a:r>
            <a:r>
              <a:rPr lang="ru-RU" sz="2400" dirty="0" err="1"/>
              <a:t>стратегічні</a:t>
            </a:r>
            <a:r>
              <a:rPr lang="ru-RU" sz="2400" dirty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»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поєднаннях</a:t>
            </a:r>
            <a:r>
              <a:rPr lang="ru-RU" sz="2400" dirty="0"/>
              <a:t>: </a:t>
            </a:r>
            <a:r>
              <a:rPr lang="ru-RU" sz="2400" dirty="0" err="1"/>
              <a:t>стратегічний</a:t>
            </a:r>
            <a:r>
              <a:rPr lang="ru-RU" sz="2400" dirty="0"/>
              <a:t> маркетинг, </a:t>
            </a:r>
            <a:r>
              <a:rPr lang="ru-RU" sz="2400" dirty="0" err="1"/>
              <a:t>стратегічне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, </a:t>
            </a:r>
            <a:r>
              <a:rPr lang="ru-RU" sz="2400" dirty="0" err="1"/>
              <a:t>стратегічне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297" y="1378142"/>
            <a:ext cx="2390775" cy="191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36" y="4393538"/>
            <a:ext cx="27813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18" y="4393538"/>
            <a:ext cx="29527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450" y="4307468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4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35015"/>
            <a:ext cx="8596668" cy="332935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Поняття </a:t>
            </a:r>
            <a:r>
              <a:rPr lang="uk-UA" b="1" dirty="0">
                <a:solidFill>
                  <a:schemeClr val="accent2"/>
                </a:solidFill>
              </a:rPr>
              <a:t>«стратегія» </a:t>
            </a:r>
            <a:r>
              <a:rPr lang="uk-UA" dirty="0">
                <a:solidFill>
                  <a:schemeClr val="tx1"/>
                </a:solidFill>
              </a:rPr>
              <a:t>трактується як система управлінських рішень, що визначають перспективні напрями розвитку організації, сфер, форм і способів її діяльності в умовах навколишнього середовища, а також порядок розподілу ресурсів для досягнення поставлених цілей.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57" y="2116183"/>
            <a:ext cx="8596668" cy="4382379"/>
          </a:xfrm>
        </p:spPr>
        <p:txBody>
          <a:bodyPr/>
          <a:lstStyle/>
          <a:p>
            <a:endParaRPr lang="uk-UA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632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88" y="191112"/>
            <a:ext cx="8596668" cy="448639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Маркетинг туризму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кінцевого</a:t>
            </a:r>
            <a:r>
              <a:rPr lang="ru-RU" sz="2400" dirty="0"/>
              <a:t> продукту (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) </a:t>
            </a:r>
            <a:r>
              <a:rPr lang="ru-RU" sz="2400" dirty="0" err="1"/>
              <a:t>належить</a:t>
            </a:r>
            <a:r>
              <a:rPr lang="ru-RU" sz="2400" dirty="0"/>
              <a:t> до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споживчого</a:t>
            </a:r>
            <a:r>
              <a:rPr lang="ru-RU" sz="2400" dirty="0"/>
              <a:t> маркетингу,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uk-UA" sz="2400" dirty="0" smtClean="0"/>
              <a:t>здійснюється </a:t>
            </a:r>
            <a:r>
              <a:rPr lang="uk-UA" sz="2400" dirty="0"/>
              <a:t>між кінцевими споживачами і фірмами. </a:t>
            </a:r>
            <a:endParaRPr lang="uk-UA" sz="2400" dirty="0" smtClean="0"/>
          </a:p>
          <a:p>
            <a:r>
              <a:rPr lang="uk-UA" sz="2400" dirty="0" smtClean="0"/>
              <a:t>Маркетинг </a:t>
            </a:r>
            <a:r>
              <a:rPr lang="uk-UA" sz="2400" dirty="0"/>
              <a:t>організацій, які обслуговують туристичний бізнес, становить сутність </a:t>
            </a:r>
            <a:r>
              <a:rPr lang="uk-UA" sz="2400" dirty="0" err="1"/>
              <a:t>міжфірмового</a:t>
            </a:r>
            <a:r>
              <a:rPr lang="uk-UA" sz="2400" dirty="0"/>
              <a:t> (або індустріального) маркетингу, коли сторонами в процесі обміну виступають організації (туристичної фірми, готельні комплекси, страхові компанії, транспортні агенції). До них відносять і такі неприбуткові організації, як: музеї, бібліотеки, університети та інші, що охоплюються поняттям «соціальний маркетинг».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96" y="5021265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248" y="1361834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67" y="5111753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2848</Words>
  <Application>Microsoft Office PowerPoint</Application>
  <PresentationFormat>Произвольный</PresentationFormat>
  <Paragraphs>231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Аспект</vt:lpstr>
      <vt:lpstr>  Фінансове планування на підприємстві</vt:lpstr>
      <vt:lpstr>Хто не дивиться далеко в майбутнє, того чекають близькі лиха.  Конфуцій</vt:lpstr>
      <vt:lpstr>Презентация PowerPoint</vt:lpstr>
      <vt:lpstr>1. Цілі, етапи, типи стратегії підприємства готельно-ресторанної  галузі.</vt:lpstr>
      <vt:lpstr>1. Цілі, етапи, типи стратегії підприємства готльно-ресторанної галузі.</vt:lpstr>
      <vt:lpstr>В сфері готельно-ресторанного бізнесу, як і в будь-якому виді підприємництва, стратегія включає три головні компоненти: </vt:lpstr>
      <vt:lpstr>Презентация PowerPoint</vt:lpstr>
      <vt:lpstr>Поняття «стратегія» трактується як система управлінських рішень, що визначають перспективні напрями розвитку організації, сфер, форм і способів її діяльності в умовах навколишнього середовища, а також порядок розподілу ресурсів для досягнення поставлених цілей. </vt:lpstr>
      <vt:lpstr>Презентация PowerPoint</vt:lpstr>
      <vt:lpstr>Презентация PowerPoint</vt:lpstr>
      <vt:lpstr>Маркетинг ‒ це комерційний важіль фірми, без якого навіть геніальний стратегічний план не може привести до бажаних результатів.   Але без поважної стратегічної основи абсолютно рентабельного операційного маркетингу бути не може  </vt:lpstr>
      <vt:lpstr>Презентация PowerPoint</vt:lpstr>
      <vt:lpstr>Презентация PowerPoint</vt:lpstr>
      <vt:lpstr>Презентация PowerPoint</vt:lpstr>
      <vt:lpstr>Стратегічне управління, будучи необхідною складовою діяльності туристичної фірми в сучасних умовах, базується на загальних концепціях і положеннях, що мають місце і в інших галузях економіки, хоча і відрізняється рядом особливостей в реалізації окремих стратегій. </vt:lpstr>
      <vt:lpstr>Основні передумови виникнення стратегічного управління і етапи його розвитку на прикладі галузей промислового виробництва</vt:lpstr>
      <vt:lpstr>У стратегічному управлінні виділяють чотири рівні стратегії в організації. </vt:lpstr>
      <vt:lpstr>2. Аналіз зовнішнього середовища. Аналіз внутрішніх можливостей підприємства туристичної галузі.</vt:lpstr>
      <vt:lpstr>2. Аналіз зовнішнього середовища. Аналіз внутрішніх можливостей підприємства.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SWOT - аналіз (з англ. strength - сила, weakness - слабкість, opportuniets - можливості, threats - загрози) базується на одночасному дослідженні зовнішнього та внутрішнього середовища підприємства.</vt:lpstr>
      <vt:lpstr>Презентация PowerPoint</vt:lpstr>
      <vt:lpstr>Презентация PowerPoint</vt:lpstr>
      <vt:lpstr>3. Оцінка стратегії.  Маркетингова і товарна стратегія</vt:lpstr>
      <vt:lpstr>Презентация PowerPoint</vt:lpstr>
      <vt:lpstr>Презентация PowerPoint</vt:lpstr>
      <vt:lpstr>Презентация PowerPoint</vt:lpstr>
      <vt:lpstr>Цілі та стратегія маркетингу</vt:lpstr>
      <vt:lpstr>Ціноутворення</vt:lpstr>
      <vt:lpstr>Схема розподілу товарів.</vt:lpstr>
      <vt:lpstr>Методи стимулювання продажу (збуту). </vt:lpstr>
      <vt:lpstr>Організація післяпродажного обслуговування клієнтів. </vt:lpstr>
      <vt:lpstr>Реклама. </vt:lpstr>
      <vt:lpstr>Формування громадської думки про фірму і товари. </vt:lpstr>
      <vt:lpstr>4. Зміст, методи планування, основні завдання і принципи. </vt:lpstr>
      <vt:lpstr>4. Зміст, методи планування, основні завдання і принципи. </vt:lpstr>
      <vt:lpstr>У ринкових умовах підприємства самостійно здійснюють весь комплекс планової роботи, проте розроблені ними плани не є «жорсткими», директивними, а мають рекомендаційний характер і зорієнтовані на задоволення підприємствами потреб споживачів у певних видах продукції, на співвідношення попиту і пропозиції, на конкретні договори між ринковими суб’єктами на постачання продукції</vt:lpstr>
      <vt:lpstr>Якість планування на підприємстві в значній мірі залежить від врахування його принципів. Усі вони в практиці здійснення планової роботи на підприємстві дотримуються в процесі використання певних методів планування.  Методи планування - це конкретні способи, прийоми, за допомогою яких розраховуються числові значення планових показників і стратегічних програм</vt:lpstr>
      <vt:lpstr>Найбільш використовуваними методами планування є: </vt:lpstr>
      <vt:lpstr>Презентация PowerPoint</vt:lpstr>
      <vt:lpstr>5. Види планів, їх характеристика і взаємозв’язок.</vt:lpstr>
      <vt:lpstr>Презентация PowerPoint</vt:lpstr>
      <vt:lpstr>Презентация PowerPoint</vt:lpstr>
      <vt:lpstr>6. Характеристика розділів бізнес-плану, методика розробки та оформлення.</vt:lpstr>
      <vt:lpstr>В умовах конкурентного середовища однією з важливіших складових системи планування на підприємстві є бізнес-планування. Процес бізнес-планування завершується розробкою бізнес-плану.</vt:lpstr>
      <vt:lpstr>Мета розробки бізнес-плану: </vt:lpstr>
      <vt:lpstr>Основними завданнями бізнес-плану є: </vt:lpstr>
      <vt:lpstr>Етапи бізнес-планування: </vt:lpstr>
      <vt:lpstr>Вихідною інформацією для розробки бізнес-плану є: </vt:lpstr>
      <vt:lpstr>Відповідно до цих рекомендацій бізнес-план підприємства складаєтьсяз таких основних розділів: </vt:lpstr>
      <vt:lpstr>Правила складання і оформлення бізнес-плану: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ціноутворення на міжнародному ринку</dc:title>
  <dc:creator>Admin</dc:creator>
  <cp:lastModifiedBy>Наташа</cp:lastModifiedBy>
  <cp:revision>43</cp:revision>
  <dcterms:created xsi:type="dcterms:W3CDTF">2020-11-02T13:24:32Z</dcterms:created>
  <dcterms:modified xsi:type="dcterms:W3CDTF">2023-02-21T10:52:48Z</dcterms:modified>
</cp:coreProperties>
</file>