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253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658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055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405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903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56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654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060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628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36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42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12DE2-0C46-7242-99CF-328ADC71C88F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55117-163F-B54A-A498-BE156B7F37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32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Держава, </a:t>
            </a:r>
            <a:r>
              <a:rPr lang="ru-RU" dirty="0" err="1" smtClean="0"/>
              <a:t>влада</a:t>
            </a:r>
            <a:r>
              <a:rPr lang="ru-RU" dirty="0" smtClean="0"/>
              <a:t>, 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демократія</a:t>
            </a:r>
            <a:r>
              <a:rPr lang="ru-RU" dirty="0" smtClean="0"/>
              <a:t>, </a:t>
            </a:r>
            <a:r>
              <a:rPr lang="ru-RU" dirty="0" err="1" smtClean="0"/>
              <a:t>суспільний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,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, </a:t>
            </a:r>
            <a:r>
              <a:rPr lang="ru-RU" dirty="0" err="1" smtClean="0"/>
              <a:t>функії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2867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</a:t>
            </a:r>
            <a:r>
              <a:rPr lang="ru-RU" dirty="0" err="1" smtClean="0"/>
              <a:t>літератури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uk-UA" dirty="0"/>
              <a:t>1. Етимологічний словник української мови: В 7 т. / Редкол. О. С. </a:t>
            </a:r>
            <a:r>
              <a:rPr lang="uk-UA" dirty="0" err="1"/>
              <a:t>Мельничук</a:t>
            </a:r>
            <a:r>
              <a:rPr lang="uk-UA" dirty="0"/>
              <a:t> (головний ред.) та ін. — Т. 1: А — Г / Укл.: Р. В. Болдирєв та ін. // АН УРСР. </a:t>
            </a:r>
            <a:r>
              <a:rPr lang="uk-UA" dirty="0" err="1"/>
              <a:t>Ін-т</a:t>
            </a:r>
            <a:r>
              <a:rPr lang="uk-UA" dirty="0"/>
              <a:t> мовознавства ім. О. О. Потебні, 1982. —  632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2. Конституція України 1996 р.: Офіційне видання Верховної Ради України. — К., 1996. — 120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3. Лорд </a:t>
            </a:r>
            <a:r>
              <a:rPr lang="uk-UA" dirty="0" err="1"/>
              <a:t>Актон</a:t>
            </a:r>
            <a:r>
              <a:rPr lang="uk-UA" dirty="0"/>
              <a:t>. Свобода </a:t>
            </a:r>
            <a:r>
              <a:rPr lang="uk-UA" dirty="0" err="1"/>
              <a:t>и</a:t>
            </a:r>
            <a:r>
              <a:rPr lang="uk-UA" dirty="0"/>
              <a:t> </a:t>
            </a:r>
            <a:r>
              <a:rPr lang="uk-UA" dirty="0" err="1"/>
              <a:t>нравственность</a:t>
            </a:r>
            <a:r>
              <a:rPr lang="uk-UA" dirty="0"/>
              <a:t> / </a:t>
            </a:r>
            <a:r>
              <a:rPr lang="uk-UA" dirty="0" err="1"/>
              <a:t>Колкер</a:t>
            </a:r>
            <a:r>
              <a:rPr lang="uk-UA" dirty="0"/>
              <a:t> Ю. Лорд </a:t>
            </a:r>
            <a:r>
              <a:rPr lang="uk-UA" dirty="0" err="1"/>
              <a:t>Актон</a:t>
            </a:r>
            <a:r>
              <a:rPr lang="uk-UA" dirty="0"/>
              <a:t>: </a:t>
            </a:r>
            <a:r>
              <a:rPr lang="uk-UA" dirty="0" err="1"/>
              <a:t>Очерки</a:t>
            </a:r>
            <a:r>
              <a:rPr lang="uk-UA" dirty="0"/>
              <a:t> становлення </a:t>
            </a:r>
            <a:r>
              <a:rPr lang="uk-UA" dirty="0" err="1"/>
              <a:t>свободы</a:t>
            </a:r>
            <a:r>
              <a:rPr lang="uk-UA" dirty="0"/>
              <a:t> / Пер. </a:t>
            </a:r>
            <a:r>
              <a:rPr lang="uk-UA" dirty="0" err="1"/>
              <a:t>с</a:t>
            </a:r>
            <a:r>
              <a:rPr lang="uk-UA" dirty="0"/>
              <a:t> англ. </a:t>
            </a:r>
            <a:r>
              <a:rPr lang="uk-UA" dirty="0" err="1"/>
              <a:t>Юрия</a:t>
            </a:r>
            <a:r>
              <a:rPr lang="uk-UA" dirty="0"/>
              <a:t> </a:t>
            </a:r>
            <a:r>
              <a:rPr lang="uk-UA" dirty="0" err="1"/>
              <a:t>Колкера</a:t>
            </a:r>
            <a:r>
              <a:rPr lang="uk-UA" dirty="0"/>
              <a:t>. Lord Acton. The history of freedom and other essays // [Електронний ресурс]. — http://</a:t>
            </a:r>
            <a:r>
              <a:rPr lang="uk-UA" dirty="0" err="1"/>
              <a:t>yuri</a:t>
            </a:r>
            <a:r>
              <a:rPr lang="uk-UA" dirty="0"/>
              <a:t> </a:t>
            </a:r>
            <a:r>
              <a:rPr lang="uk-UA" dirty="0" err="1"/>
              <a:t>kolker.narod.ru</a:t>
            </a:r>
            <a:r>
              <a:rPr lang="uk-UA" dirty="0"/>
              <a:t>/articles/</a:t>
            </a:r>
            <a:r>
              <a:rPr lang="uk-UA" dirty="0" err="1"/>
              <a:t>Acton_YK.htm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4. </a:t>
            </a:r>
            <a:r>
              <a:rPr lang="uk-UA" dirty="0" err="1"/>
              <a:t>Бакунин</a:t>
            </a:r>
            <a:r>
              <a:rPr lang="uk-UA" dirty="0"/>
              <a:t> М. А. </a:t>
            </a:r>
            <a:r>
              <a:rPr lang="uk-UA" dirty="0" err="1"/>
              <a:t>Философия</a:t>
            </a:r>
            <a:r>
              <a:rPr lang="uk-UA" dirty="0"/>
              <a:t>. </a:t>
            </a:r>
            <a:r>
              <a:rPr lang="uk-UA" dirty="0" err="1"/>
              <a:t>Социология</a:t>
            </a:r>
            <a:r>
              <a:rPr lang="uk-UA" dirty="0"/>
              <a:t>. </a:t>
            </a:r>
            <a:r>
              <a:rPr lang="uk-UA" dirty="0" err="1"/>
              <a:t>Политика</a:t>
            </a:r>
            <a:r>
              <a:rPr lang="uk-UA" dirty="0"/>
              <a:t>. — М., 1989. — 624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5. </a:t>
            </a:r>
            <a:r>
              <a:rPr lang="uk-UA" dirty="0" err="1"/>
              <a:t>Макиавелли</a:t>
            </a:r>
            <a:r>
              <a:rPr lang="uk-UA" dirty="0"/>
              <a:t> Н. </a:t>
            </a:r>
            <a:r>
              <a:rPr lang="uk-UA" dirty="0" err="1"/>
              <a:t>Государь</a:t>
            </a:r>
            <a:r>
              <a:rPr lang="uk-UA" dirty="0"/>
              <a:t>. — М., 1990. — 79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6. </a:t>
            </a:r>
            <a:r>
              <a:rPr lang="uk-UA" dirty="0" err="1"/>
              <a:t>Пейн</a:t>
            </a:r>
            <a:r>
              <a:rPr lang="uk-UA" dirty="0"/>
              <a:t> </a:t>
            </a:r>
            <a:r>
              <a:rPr lang="uk-UA" dirty="0" err="1"/>
              <a:t>Томас</a:t>
            </a:r>
            <a:r>
              <a:rPr lang="uk-UA" dirty="0"/>
              <a:t>. </a:t>
            </a:r>
            <a:r>
              <a:rPr lang="uk-UA" dirty="0" err="1"/>
              <a:t>Избранные</a:t>
            </a:r>
            <a:r>
              <a:rPr lang="uk-UA" dirty="0"/>
              <a:t> </a:t>
            </a:r>
            <a:r>
              <a:rPr lang="uk-UA" dirty="0" err="1"/>
              <a:t>сочинения</a:t>
            </a:r>
            <a:r>
              <a:rPr lang="uk-UA" dirty="0"/>
              <a:t>. — М., 1959. — 424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7. </a:t>
            </a:r>
            <a:r>
              <a:rPr lang="uk-UA" dirty="0" err="1"/>
              <a:t>Ладиченко</a:t>
            </a:r>
            <a:r>
              <a:rPr lang="uk-UA" dirty="0"/>
              <a:t> В. В. Гуманістичні основи організації державної влади: </a:t>
            </a:r>
            <a:r>
              <a:rPr lang="uk-UA" dirty="0" err="1"/>
              <a:t>Автореф</a:t>
            </a:r>
            <a:r>
              <a:rPr lang="uk-UA" dirty="0"/>
              <a:t>. </a:t>
            </a:r>
            <a:r>
              <a:rPr lang="uk-UA" dirty="0" err="1"/>
              <a:t>дис</a:t>
            </a:r>
            <a:r>
              <a:rPr lang="uk-UA" dirty="0"/>
              <a:t>... </a:t>
            </a:r>
            <a:r>
              <a:rPr lang="uk-UA" dirty="0" err="1"/>
              <a:t>д-ра</a:t>
            </a:r>
            <a:r>
              <a:rPr lang="uk-UA" dirty="0"/>
              <a:t> </a:t>
            </a:r>
            <a:r>
              <a:rPr lang="uk-UA" dirty="0" err="1"/>
              <a:t>юрид</a:t>
            </a:r>
            <a:r>
              <a:rPr lang="uk-UA" dirty="0"/>
              <a:t>. наук. — К., 2008. — 41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8. </a:t>
            </a:r>
            <a:r>
              <a:rPr lang="uk-UA" dirty="0" err="1"/>
              <a:t>Фрицький</a:t>
            </a:r>
            <a:r>
              <a:rPr lang="uk-UA" dirty="0"/>
              <a:t> Ю. О. Теоретичні засади державної влади: </a:t>
            </a:r>
            <a:r>
              <a:rPr lang="uk-UA" dirty="0" err="1"/>
              <a:t>Автореф</a:t>
            </a:r>
            <a:r>
              <a:rPr lang="uk-UA" dirty="0"/>
              <a:t>. </a:t>
            </a:r>
            <a:r>
              <a:rPr lang="uk-UA" dirty="0" err="1"/>
              <a:t>дис</a:t>
            </a:r>
            <a:r>
              <a:rPr lang="uk-UA" dirty="0"/>
              <a:t>... </a:t>
            </a:r>
            <a:r>
              <a:rPr lang="uk-UA" dirty="0" err="1"/>
              <a:t>д-ра</a:t>
            </a:r>
            <a:r>
              <a:rPr lang="uk-UA" dirty="0"/>
              <a:t> </a:t>
            </a:r>
            <a:r>
              <a:rPr lang="uk-UA" dirty="0" err="1"/>
              <a:t>юрид</a:t>
            </a:r>
            <a:r>
              <a:rPr lang="uk-UA" dirty="0"/>
              <a:t>. наук. — К., 2009. — 38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9. Гоббс </a:t>
            </a:r>
            <a:r>
              <a:rPr lang="uk-UA" dirty="0" err="1"/>
              <a:t>Томас</a:t>
            </a:r>
            <a:r>
              <a:rPr lang="uk-UA" dirty="0"/>
              <a:t>. Левіафан, або Суть, будова і повноваження держави церковної та цивільної / Переклад з англ. — К.: Дух і Літера, 2000. — 606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10. Локк Джон. Два трактати про врядування. — К., 2001. — 265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11. </a:t>
            </a:r>
            <a:r>
              <a:rPr lang="uk-UA" dirty="0" err="1"/>
              <a:t>Монтескье</a:t>
            </a:r>
            <a:r>
              <a:rPr lang="uk-UA" dirty="0"/>
              <a:t> Ш. </a:t>
            </a:r>
            <a:r>
              <a:rPr lang="uk-UA" dirty="0" err="1"/>
              <a:t>Избранные</a:t>
            </a:r>
            <a:r>
              <a:rPr lang="uk-UA" dirty="0"/>
              <a:t> </a:t>
            </a:r>
            <a:r>
              <a:rPr lang="uk-UA" dirty="0" err="1"/>
              <a:t>сочинения</a:t>
            </a:r>
            <a:r>
              <a:rPr lang="uk-UA" dirty="0"/>
              <a:t>. — М., 1955. — 800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12. </a:t>
            </a:r>
            <a:r>
              <a:rPr lang="uk-UA" dirty="0" err="1"/>
              <a:t>Руссо</a:t>
            </a:r>
            <a:r>
              <a:rPr lang="uk-UA" dirty="0"/>
              <a:t> Ж.— Ж. Об </a:t>
            </a:r>
            <a:r>
              <a:rPr lang="uk-UA" dirty="0" err="1"/>
              <a:t>общественном</a:t>
            </a:r>
            <a:r>
              <a:rPr lang="uk-UA" dirty="0"/>
              <a:t> договоре. </a:t>
            </a:r>
            <a:r>
              <a:rPr lang="uk-UA" dirty="0" err="1"/>
              <a:t>Трактаты</a:t>
            </a:r>
            <a:r>
              <a:rPr lang="uk-UA" dirty="0"/>
              <a:t>. — М., 1998. — 416 с.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13. Боярська З. І. Історія держави і права України: </a:t>
            </a:r>
            <a:r>
              <a:rPr lang="uk-UA" dirty="0" err="1"/>
              <a:t>Навч.-метод</a:t>
            </a:r>
            <a:r>
              <a:rPr lang="uk-UA" dirty="0"/>
              <a:t>. посібник для </a:t>
            </a:r>
            <a:r>
              <a:rPr lang="uk-UA" dirty="0" err="1"/>
              <a:t>самост</a:t>
            </a:r>
            <a:r>
              <a:rPr lang="uk-UA" dirty="0"/>
              <a:t>. </a:t>
            </a:r>
            <a:r>
              <a:rPr lang="uk-UA" dirty="0" err="1"/>
              <a:t>вивч</a:t>
            </a:r>
            <a:r>
              <a:rPr lang="uk-UA" dirty="0"/>
              <a:t>. </a:t>
            </a:r>
            <a:r>
              <a:rPr lang="uk-UA" dirty="0" err="1"/>
              <a:t>дисц</a:t>
            </a:r>
            <a:r>
              <a:rPr lang="uk-UA" dirty="0"/>
              <a:t>. — К.: КНЕУ, 2001. — 280 с.</a:t>
            </a:r>
            <a:endParaRPr lang="ru-RU" dirty="0"/>
          </a:p>
          <a:p>
            <a:r>
              <a:rPr lang="uk-UA" dirty="0"/>
              <a:t> </a:t>
            </a:r>
            <a:endParaRPr lang="ru-RU"/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01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Суспільство</a:t>
            </a:r>
            <a:r>
              <a:rPr lang="ru-RU" dirty="0" smtClean="0"/>
              <a:t> – </a:t>
            </a:r>
            <a:r>
              <a:rPr lang="ru-RU" dirty="0" err="1" smtClean="0"/>
              <a:t>спільнота</a:t>
            </a:r>
            <a:r>
              <a:rPr lang="ru-RU" dirty="0" smtClean="0"/>
              <a:t> людей, </a:t>
            </a:r>
            <a:r>
              <a:rPr lang="ru-RU" dirty="0" err="1" smtClean="0"/>
              <a:t>об’єднаних</a:t>
            </a:r>
            <a:r>
              <a:rPr lang="ru-RU" dirty="0" smtClean="0"/>
              <a:t> </a:t>
            </a:r>
            <a:r>
              <a:rPr lang="ru-RU" dirty="0" err="1" smtClean="0"/>
              <a:t>спільними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, проблемами та </a:t>
            </a:r>
            <a:r>
              <a:rPr lang="ru-RU" dirty="0" err="1" smtClean="0"/>
              <a:t>інш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Держава – форма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у </a:t>
            </a:r>
            <a:r>
              <a:rPr lang="ru-RU" dirty="0" err="1" smtClean="0"/>
              <a:t>географічних</a:t>
            </a:r>
            <a:r>
              <a:rPr lang="ru-RU" dirty="0" smtClean="0"/>
              <a:t>, </a:t>
            </a:r>
            <a:r>
              <a:rPr lang="ru-RU" dirty="0" err="1" smtClean="0"/>
              <a:t>економічних</a:t>
            </a:r>
            <a:r>
              <a:rPr lang="ru-RU" dirty="0" smtClean="0"/>
              <a:t>, </a:t>
            </a:r>
            <a:r>
              <a:rPr lang="ru-RU" dirty="0" err="1" smtClean="0"/>
              <a:t>моральних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межах.</a:t>
            </a:r>
          </a:p>
          <a:p>
            <a:pPr marL="0" indent="0">
              <a:buNone/>
            </a:pPr>
            <a:r>
              <a:rPr lang="ru-RU" dirty="0" smtClean="0"/>
              <a:t>Громада – </a:t>
            </a:r>
            <a:r>
              <a:rPr lang="ru-RU" dirty="0" err="1" smtClean="0"/>
              <a:t>спільнота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на </a:t>
            </a:r>
            <a:r>
              <a:rPr lang="ru-RU" dirty="0" err="1" smtClean="0"/>
              <a:t>окремій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580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Влада – </a:t>
            </a:r>
            <a:r>
              <a:rPr lang="ru-RU" dirty="0" err="1" smtClean="0"/>
              <a:t>відносини</a:t>
            </a:r>
            <a:r>
              <a:rPr lang="ru-RU" dirty="0"/>
              <a:t> </a:t>
            </a:r>
            <a:r>
              <a:rPr lang="ru-RU" dirty="0" err="1" smtClean="0"/>
              <a:t>підпорядкування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керування</a:t>
            </a:r>
            <a:r>
              <a:rPr lang="ru-RU" dirty="0" smtClean="0"/>
              <a:t> та </a:t>
            </a:r>
            <a:r>
              <a:rPr lang="ru-RU" dirty="0" err="1" smtClean="0"/>
              <a:t>керованість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свідомими</a:t>
            </a:r>
            <a:r>
              <a:rPr lang="ru-RU" dirty="0" smtClean="0"/>
              <a:t> </a:t>
            </a:r>
            <a:r>
              <a:rPr lang="ru-RU" dirty="0" err="1" smtClean="0"/>
              <a:t>явищами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– основа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endParaRPr lang="ru-RU" dirty="0" smtClean="0"/>
          </a:p>
          <a:p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– основа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свідомого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023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– </a:t>
            </a:r>
            <a:r>
              <a:rPr lang="ru-RU" dirty="0" err="1" smtClean="0"/>
              <a:t>засоби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вона </a:t>
            </a:r>
            <a:r>
              <a:rPr lang="ru-RU" dirty="0" err="1" smtClean="0"/>
              <a:t>реалізується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Силові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реалізують</a:t>
            </a:r>
            <a:r>
              <a:rPr lang="ru-RU" dirty="0" smtClean="0"/>
              <a:t> </a:t>
            </a:r>
            <a:r>
              <a:rPr lang="ru-RU" dirty="0" err="1" smtClean="0"/>
              <a:t>примушення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endParaRPr lang="ru-RU" dirty="0" smtClean="0"/>
          </a:p>
          <a:p>
            <a:r>
              <a:rPr lang="ru-RU" dirty="0" err="1" smtClean="0"/>
              <a:t>Економічні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вигоду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endParaRPr lang="ru-RU" dirty="0" smtClean="0"/>
          </a:p>
          <a:p>
            <a:r>
              <a:rPr lang="ru-RU" dirty="0" err="1" smtClean="0"/>
              <a:t>Ідеологічні</a:t>
            </a:r>
            <a:r>
              <a:rPr lang="ru-RU" dirty="0" smtClean="0"/>
              <a:t> –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державою та </a:t>
            </a:r>
            <a:r>
              <a:rPr lang="ru-RU" dirty="0" err="1" smtClean="0"/>
              <a:t>громадянами</a:t>
            </a:r>
            <a:r>
              <a:rPr lang="ru-RU" dirty="0" smtClean="0"/>
              <a:t>,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288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Інституційний</a:t>
            </a:r>
            <a:r>
              <a:rPr lang="ru-RU" dirty="0" smtClean="0"/>
              <a:t> (</a:t>
            </a:r>
            <a:r>
              <a:rPr lang="ru-RU" dirty="0" err="1" smtClean="0"/>
              <a:t>закони</a:t>
            </a:r>
            <a:r>
              <a:rPr lang="ru-RU" dirty="0" smtClean="0"/>
              <a:t>,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поведінка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Економічний</a:t>
            </a:r>
            <a:r>
              <a:rPr lang="ru-RU" dirty="0" smtClean="0"/>
              <a:t> (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розподілу</a:t>
            </a:r>
            <a:r>
              <a:rPr lang="ru-RU" dirty="0" smtClean="0"/>
              <a:t> та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благ)</a:t>
            </a:r>
          </a:p>
          <a:p>
            <a:r>
              <a:rPr lang="ru-RU" dirty="0" err="1" smtClean="0"/>
              <a:t>Адміністративний</a:t>
            </a:r>
            <a:r>
              <a:rPr lang="ru-RU" dirty="0" smtClean="0"/>
              <a:t> (</a:t>
            </a:r>
            <a:r>
              <a:rPr lang="ru-RU" dirty="0" err="1" smtClean="0"/>
              <a:t>пряме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, </a:t>
            </a:r>
            <a:r>
              <a:rPr lang="ru-RU" dirty="0" err="1" smtClean="0"/>
              <a:t>групами</a:t>
            </a:r>
            <a:r>
              <a:rPr lang="ru-RU" dirty="0" smtClean="0"/>
              <a:t>, людьми)</a:t>
            </a:r>
          </a:p>
          <a:p>
            <a:r>
              <a:rPr lang="ru-RU" dirty="0" err="1" smtClean="0"/>
              <a:t>Ідеологічний</a:t>
            </a:r>
            <a:r>
              <a:rPr lang="ru-RU" dirty="0" smtClean="0"/>
              <a:t> (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установок(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2286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 – способ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громад та </a:t>
            </a:r>
            <a:r>
              <a:rPr lang="ru-RU" dirty="0" err="1" smtClean="0"/>
              <a:t>територій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Унія</a:t>
            </a:r>
            <a:endParaRPr lang="ru-RU" dirty="0" smtClean="0"/>
          </a:p>
          <a:p>
            <a:r>
              <a:rPr lang="ru-RU" dirty="0" err="1" smtClean="0"/>
              <a:t>Федерація</a:t>
            </a:r>
            <a:endParaRPr lang="ru-RU" dirty="0" smtClean="0"/>
          </a:p>
          <a:p>
            <a:r>
              <a:rPr lang="ru-RU" dirty="0" err="1" smtClean="0"/>
              <a:t>Конфедерація</a:t>
            </a:r>
            <a:endParaRPr lang="ru-RU" dirty="0" smtClean="0"/>
          </a:p>
          <a:p>
            <a:r>
              <a:rPr lang="ru-RU" dirty="0" smtClean="0"/>
              <a:t>Союз</a:t>
            </a:r>
          </a:p>
          <a:p>
            <a:r>
              <a:rPr lang="ru-RU" dirty="0" err="1" smtClean="0"/>
              <a:t>Співдружність</a:t>
            </a:r>
            <a:endParaRPr lang="ru-RU" dirty="0" smtClean="0"/>
          </a:p>
          <a:p>
            <a:r>
              <a:rPr lang="ru-RU" dirty="0" smtClean="0"/>
              <a:t>Протекторат</a:t>
            </a:r>
          </a:p>
          <a:p>
            <a:r>
              <a:rPr lang="ru-RU" dirty="0" err="1" smtClean="0"/>
              <a:t>Автономія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976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(</a:t>
            </a:r>
            <a:r>
              <a:rPr lang="ru-RU" dirty="0" err="1" smtClean="0"/>
              <a:t>правління</a:t>
            </a:r>
            <a:r>
              <a:rPr lang="ru-RU" dirty="0" smtClean="0"/>
              <a:t>, </a:t>
            </a:r>
            <a:r>
              <a:rPr lang="ru-RU" dirty="0" err="1" smtClean="0"/>
              <a:t>устрій</a:t>
            </a:r>
            <a:r>
              <a:rPr lang="ru-RU" dirty="0" smtClean="0"/>
              <a:t>, режим)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Монократична</a:t>
            </a:r>
            <a:r>
              <a:rPr lang="ru-RU" dirty="0" smtClean="0"/>
              <a:t> (</a:t>
            </a:r>
            <a:r>
              <a:rPr lang="ru-RU" dirty="0" err="1" smtClean="0"/>
              <a:t>централізована</a:t>
            </a:r>
            <a:r>
              <a:rPr lang="ru-RU" dirty="0" smtClean="0"/>
              <a:t>, </a:t>
            </a:r>
            <a:r>
              <a:rPr lang="ru-RU" dirty="0" err="1" smtClean="0"/>
              <a:t>демагогічна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Сегметарна</a:t>
            </a:r>
            <a:r>
              <a:rPr lang="ru-RU" dirty="0" smtClean="0"/>
              <a:t> (</a:t>
            </a:r>
            <a:r>
              <a:rPr lang="ru-RU" dirty="0" err="1" smtClean="0"/>
              <a:t>олігархічна</a:t>
            </a:r>
            <a:r>
              <a:rPr lang="ru-RU" dirty="0" smtClean="0"/>
              <a:t>, кланова)</a:t>
            </a:r>
          </a:p>
          <a:p>
            <a:r>
              <a:rPr lang="ru-RU" dirty="0" err="1" smtClean="0"/>
              <a:t>Полікратична</a:t>
            </a:r>
            <a:r>
              <a:rPr lang="ru-RU" dirty="0" smtClean="0"/>
              <a:t> (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102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</a:t>
            </a:r>
            <a:r>
              <a:rPr lang="ru-RU" dirty="0" err="1" smtClean="0"/>
              <a:t>правління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Демократія</a:t>
            </a:r>
            <a:r>
              <a:rPr lang="ru-RU" dirty="0" smtClean="0"/>
              <a:t> (</a:t>
            </a:r>
            <a:r>
              <a:rPr lang="ru-RU" dirty="0" err="1" smtClean="0"/>
              <a:t>вибори</a:t>
            </a:r>
            <a:r>
              <a:rPr lang="ru-RU" dirty="0" smtClean="0"/>
              <a:t>, </a:t>
            </a:r>
            <a:r>
              <a:rPr lang="ru-RU" dirty="0" err="1" smtClean="0"/>
              <a:t>норми</a:t>
            </a:r>
            <a:r>
              <a:rPr lang="ru-RU" dirty="0" smtClean="0"/>
              <a:t> права, </a:t>
            </a:r>
            <a:r>
              <a:rPr lang="ru-RU" dirty="0" err="1" smtClean="0"/>
              <a:t>плюралізм</a:t>
            </a:r>
            <a:r>
              <a:rPr lang="ru-RU" dirty="0" smtClean="0"/>
              <a:t> думок </a:t>
            </a:r>
            <a:r>
              <a:rPr lang="ru-RU" dirty="0" err="1" smtClean="0"/>
              <a:t>громадян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Авторитарізм</a:t>
            </a:r>
            <a:r>
              <a:rPr lang="ru-RU" dirty="0" smtClean="0"/>
              <a:t> (</a:t>
            </a:r>
            <a:r>
              <a:rPr lang="ru-RU" dirty="0" err="1" smtClean="0"/>
              <a:t>сильне</a:t>
            </a:r>
            <a:r>
              <a:rPr lang="ru-RU" dirty="0" smtClean="0"/>
              <a:t> </a:t>
            </a:r>
            <a:r>
              <a:rPr lang="ru-RU" dirty="0" err="1" smtClean="0"/>
              <a:t>лідерство</a:t>
            </a:r>
            <a:r>
              <a:rPr lang="ru-RU" dirty="0" smtClean="0"/>
              <a:t>, </a:t>
            </a:r>
            <a:r>
              <a:rPr lang="ru-RU" dirty="0" err="1" smtClean="0"/>
              <a:t>потужна</a:t>
            </a:r>
            <a:r>
              <a:rPr lang="ru-RU" dirty="0" smtClean="0"/>
              <a:t> </a:t>
            </a:r>
            <a:r>
              <a:rPr lang="ru-RU" dirty="0" err="1" smtClean="0"/>
              <a:t>виконавча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, </a:t>
            </a:r>
            <a:r>
              <a:rPr lang="ru-RU" dirty="0" err="1" smtClean="0"/>
              <a:t>обмеження</a:t>
            </a:r>
            <a:r>
              <a:rPr lang="ru-RU" dirty="0" smtClean="0"/>
              <a:t> прав та свобод)</a:t>
            </a:r>
          </a:p>
          <a:p>
            <a:r>
              <a:rPr lang="ru-RU" dirty="0" err="1" smtClean="0"/>
              <a:t>Тоталітарізм</a:t>
            </a:r>
            <a:r>
              <a:rPr lang="ru-RU" dirty="0" smtClean="0"/>
              <a:t>  (</a:t>
            </a:r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прав </a:t>
            </a:r>
            <a:r>
              <a:rPr lang="ru-RU" dirty="0" err="1" smtClean="0"/>
              <a:t>і</a:t>
            </a:r>
            <a:r>
              <a:rPr lang="ru-RU" dirty="0" smtClean="0"/>
              <a:t> свобод, </a:t>
            </a:r>
            <a:r>
              <a:rPr lang="ru-RU" dirty="0" err="1" smtClean="0"/>
              <a:t>пригнічення</a:t>
            </a:r>
            <a:r>
              <a:rPr lang="ru-RU" dirty="0" smtClean="0"/>
              <a:t> </a:t>
            </a:r>
            <a:r>
              <a:rPr lang="ru-RU" dirty="0" err="1" smtClean="0"/>
              <a:t>ідивіда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679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єдність — нормою для держави є одна державна </a:t>
            </a:r>
            <a:r>
              <a:rPr lang="ru-RU" dirty="0" smtClean="0"/>
              <a:t>влада</a:t>
            </a:r>
          </a:p>
          <a:p>
            <a:r>
              <a:rPr lang="ru-RU" dirty="0" smtClean="0"/>
              <a:t>2</a:t>
            </a:r>
            <a:r>
              <a:rPr lang="ru-RU" dirty="0"/>
              <a:t>) загальність — державна влада поширює свою дію на всю територію держави і всіх індивідів, які проживають та перебувають на ній незалежно від громадянства та підданства;</a:t>
            </a:r>
          </a:p>
          <a:p>
            <a:r>
              <a:rPr lang="ru-RU" dirty="0"/>
              <a:t>3) універсальна репрезентативність — державна влада представляє все суспільство, виступає від його імені у внутрішніх і зовнішніх загальних справах.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суверенність — державна влада є самостійною і незалежною від будь-якої іншої влади усередині країни і поза нею. </a:t>
            </a:r>
          </a:p>
          <a:p>
            <a:r>
              <a:rPr lang="ru-RU" dirty="0"/>
              <a:t>5) організаційне оформлення — державна влада відокремлена від суспільства, стоїть над ним, і матеріально втілена в державному апараті — системі взаємопов 'язаних органів, що складаються з професійних управлінців.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) монополія (виняткове право) на видання загальнообов'язкових правил поведінки та забезпечення виконання їх за допомогою примусової сили держави;</a:t>
            </a:r>
          </a:p>
          <a:p>
            <a:r>
              <a:rPr lang="ru-RU" dirty="0"/>
              <a:t>7) монополія на стягування податків, мита, залучення населення до виконання </a:t>
            </a:r>
            <a:r>
              <a:rPr lang="ru-RU" dirty="0" smtClean="0"/>
              <a:t>неподаткових повинностей </a:t>
            </a:r>
            <a:r>
              <a:rPr lang="ru-RU" dirty="0"/>
              <a:t>(наприклад, трудова повинність на період війни). </a:t>
            </a:r>
          </a:p>
        </p:txBody>
      </p:sp>
    </p:spTree>
    <p:extLst>
      <p:ext uri="{BB962C8B-B14F-4D97-AF65-F5344CB8AC3E}">
        <p14:creationId xmlns:p14="http://schemas.microsoft.com/office/powerpoint/2010/main" xmlns="" val="2005758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474</Words>
  <Application>Microsoft Macintosh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Основи сучасної держави</vt:lpstr>
      <vt:lpstr>Основні поняття</vt:lpstr>
      <vt:lpstr>Влада</vt:lpstr>
      <vt:lpstr>Ресурси влади – засоби, якими вона реалізується</vt:lpstr>
      <vt:lpstr>Механізми влади</vt:lpstr>
      <vt:lpstr>Державний устрій – способ організації взаємодії громад та територій </vt:lpstr>
      <vt:lpstr>Форми держави (правління, устрій, режим)</vt:lpstr>
      <vt:lpstr>Режим правління</vt:lpstr>
      <vt:lpstr>Державна влада</vt:lpstr>
      <vt:lpstr>Список літератури: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сучасної держави</dc:title>
  <dc:creator>Дамир</dc:creator>
  <cp:lastModifiedBy>Sveta</cp:lastModifiedBy>
  <cp:revision>5</cp:revision>
  <dcterms:created xsi:type="dcterms:W3CDTF">2016-01-24T16:48:58Z</dcterms:created>
  <dcterms:modified xsi:type="dcterms:W3CDTF">2016-01-24T17:49:01Z</dcterms:modified>
</cp:coreProperties>
</file>