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0066"/>
    <a:srgbClr val="FF6699"/>
    <a:srgbClr val="CC66FF"/>
    <a:srgbClr val="00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3/20/2023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7" Type="http://schemas.openxmlformats.org/officeDocument/2006/relationships/image" Target="../media/image4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368752" cy="1741904"/>
          </a:xfrm>
        </p:spPr>
        <p:txBody>
          <a:bodyPr>
            <a:noAutofit/>
          </a:bodyPr>
          <a:lstStyle/>
          <a:p>
            <a:r>
              <a:rPr lang="ru-RU" sz="5400" i="1" dirty="0" err="1" smtClean="0">
                <a:solidFill>
                  <a:srgbClr val="002060"/>
                </a:solidFill>
                <a:cs typeface="Aharoni" panose="02010803020104030203" pitchFamily="2" charset="-79"/>
              </a:rPr>
              <a:t>Диференційна</a:t>
            </a:r>
            <a:r>
              <a:rPr lang="ru-RU" sz="5400" i="1" dirty="0" smtClean="0">
                <a:solidFill>
                  <a:srgbClr val="002060"/>
                </a:solidFill>
                <a:cs typeface="Aharoni" panose="02010803020104030203" pitchFamily="2" charset="-79"/>
              </a:rPr>
              <a:t> </a:t>
            </a:r>
            <a:r>
              <a:rPr lang="ru-RU" sz="5400" i="1" dirty="0" err="1" smtClean="0">
                <a:solidFill>
                  <a:srgbClr val="002060"/>
                </a:solidFill>
                <a:cs typeface="Aharoni" panose="02010803020104030203" pitchFamily="2" charset="-79"/>
              </a:rPr>
              <a:t>психологія</a:t>
            </a:r>
            <a:endParaRPr lang="ru-RU" sz="5400" i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Гендерні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відмінності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між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чоловіком</a:t>
            </a:r>
            <a:r>
              <a:rPr lang="ru-RU" sz="3600" dirty="0">
                <a:solidFill>
                  <a:srgbClr val="FF0000"/>
                </a:solidFill>
              </a:rPr>
              <a:t> і </a:t>
            </a:r>
            <a:r>
              <a:rPr lang="ru-RU" sz="3600" dirty="0" err="1">
                <a:solidFill>
                  <a:srgbClr val="FF0000"/>
                </a:solidFill>
              </a:rPr>
              <a:t>жінкою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776">
        <p:dissolve/>
      </p:transition>
    </mc:Choice>
    <mc:Fallback xmlns="">
      <p:transition spd="slow" advTm="5776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3475" y="1412776"/>
            <a:ext cx="4572000" cy="3970318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dirty="0" err="1">
                <a:latin typeface="Monotype Corsiva" panose="03010101010201010101" pitchFamily="66" charset="0"/>
              </a:rPr>
              <a:t>Традиційно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поняття</a:t>
            </a:r>
            <a:r>
              <a:rPr lang="ru-RU" dirty="0">
                <a:latin typeface="Monotype Corsiva" panose="03010101010201010101" pitchFamily="66" charset="0"/>
              </a:rPr>
              <a:t> «стать» </a:t>
            </a:r>
            <a:r>
              <a:rPr lang="ru-RU" dirty="0" err="1">
                <a:latin typeface="Monotype Corsiva" panose="03010101010201010101" pitchFamily="66" charset="0"/>
              </a:rPr>
              <a:t>використовували</a:t>
            </a:r>
            <a:r>
              <a:rPr lang="ru-RU" dirty="0">
                <a:latin typeface="Monotype Corsiva" panose="03010101010201010101" pitchFamily="66" charset="0"/>
              </a:rPr>
              <a:t> для </a:t>
            </a:r>
            <a:r>
              <a:rPr lang="ru-RU" dirty="0" err="1">
                <a:latin typeface="Monotype Corsiva" panose="03010101010201010101" pitchFamily="66" charset="0"/>
              </a:rPr>
              <a:t>позначення</a:t>
            </a:r>
            <a:r>
              <a:rPr lang="ru-RU" dirty="0">
                <a:latin typeface="Monotype Corsiva" panose="03010101010201010101" pitchFamily="66" charset="0"/>
              </a:rPr>
              <a:t> тих анатомо-</a:t>
            </a:r>
            <a:r>
              <a:rPr lang="ru-RU" dirty="0" err="1">
                <a:latin typeface="Monotype Corsiva" panose="03010101010201010101" pitchFamily="66" charset="0"/>
              </a:rPr>
              <a:t>фізіологічних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особливостей</a:t>
            </a:r>
            <a:r>
              <a:rPr lang="ru-RU" dirty="0">
                <a:latin typeface="Monotype Corsiva" panose="03010101010201010101" pitchFamily="66" charset="0"/>
              </a:rPr>
              <a:t> людей, на </a:t>
            </a:r>
            <a:r>
              <a:rPr lang="ru-RU" dirty="0" err="1">
                <a:latin typeface="Monotype Corsiva" panose="03010101010201010101" pitchFamily="66" charset="0"/>
              </a:rPr>
              <a:t>основі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яких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людські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істоти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поділяються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чоловіків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жінок</a:t>
            </a:r>
            <a:r>
              <a:rPr lang="ru-RU" dirty="0">
                <a:latin typeface="Monotype Corsiva" panose="03010101010201010101" pitchFamily="66" charset="0"/>
              </a:rPr>
              <a:t>. Стать (</a:t>
            </a:r>
            <a:r>
              <a:rPr lang="ru-RU" dirty="0" err="1">
                <a:latin typeface="Monotype Corsiva" panose="03010101010201010101" pitchFamily="66" charset="0"/>
              </a:rPr>
              <a:t>тобто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біологічні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особливості</a:t>
            </a:r>
            <a:r>
              <a:rPr lang="ru-RU" dirty="0">
                <a:latin typeface="Monotype Corsiva" panose="03010101010201010101" pitchFamily="66" charset="0"/>
              </a:rPr>
              <a:t>) </a:t>
            </a:r>
            <a:r>
              <a:rPr lang="ru-RU" dirty="0" err="1">
                <a:latin typeface="Monotype Corsiva" panose="03010101010201010101" pitchFamily="66" charset="0"/>
              </a:rPr>
              <a:t>людини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розглядали</a:t>
            </a:r>
            <a:r>
              <a:rPr lang="ru-RU" dirty="0">
                <a:latin typeface="Monotype Corsiva" panose="03010101010201010101" pitchFamily="66" charset="0"/>
              </a:rPr>
              <a:t> як фундамент і </a:t>
            </a:r>
            <a:r>
              <a:rPr lang="ru-RU" dirty="0" err="1">
                <a:latin typeface="Monotype Corsiva" panose="03010101010201010101" pitchFamily="66" charset="0"/>
              </a:rPr>
              <a:t>першопричину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психологічних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соціальних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відмінностей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між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жінками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чоловіками</a:t>
            </a:r>
            <a:r>
              <a:rPr lang="ru-RU" dirty="0">
                <a:latin typeface="Monotype Corsiva" panose="03010101010201010101" pitchFamily="66" charset="0"/>
              </a:rPr>
              <a:t>. По </a:t>
            </a:r>
            <a:r>
              <a:rPr lang="ru-RU" dirty="0" err="1">
                <a:latin typeface="Monotype Corsiva" panose="03010101010201010101" pitchFamily="66" charset="0"/>
              </a:rPr>
              <a:t>мірі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накопичення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даних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досліджень</a:t>
            </a:r>
            <a:r>
              <a:rPr lang="ru-RU" dirty="0">
                <a:latin typeface="Monotype Corsiva" panose="03010101010201010101" pitchFamily="66" charset="0"/>
              </a:rPr>
              <a:t> стало ясно, </a:t>
            </a:r>
            <a:r>
              <a:rPr lang="ru-RU" dirty="0" err="1">
                <a:latin typeface="Monotype Corsiva" panose="03010101010201010101" pitchFamily="66" charset="0"/>
              </a:rPr>
              <a:t>що</a:t>
            </a:r>
            <a:r>
              <a:rPr lang="ru-RU" dirty="0">
                <a:latin typeface="Monotype Corsiva" panose="03010101010201010101" pitchFamily="66" charset="0"/>
              </a:rPr>
              <a:t> з </a:t>
            </a:r>
            <a:r>
              <a:rPr lang="ru-RU" dirty="0" err="1">
                <a:latin typeface="Monotype Corsiva" panose="03010101010201010101" pitchFamily="66" charset="0"/>
              </a:rPr>
              <a:t>біологічної</a:t>
            </a:r>
            <a:r>
              <a:rPr lang="ru-RU" dirty="0">
                <a:latin typeface="Monotype Corsiva" panose="03010101010201010101" pitchFamily="66" charset="0"/>
              </a:rPr>
              <a:t> точки </a:t>
            </a:r>
            <a:r>
              <a:rPr lang="ru-RU" dirty="0" err="1">
                <a:latin typeface="Monotype Corsiva" panose="03010101010201010101" pitchFamily="66" charset="0"/>
              </a:rPr>
              <a:t>зору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між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чоловіками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жінками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набагато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більше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схожості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ніж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відмінностей</a:t>
            </a:r>
            <a:r>
              <a:rPr lang="ru-RU" dirty="0">
                <a:latin typeface="Monotype Corsiva" panose="03010101010201010101" pitchFamily="66" charset="0"/>
              </a:rPr>
              <a:t>. </a:t>
            </a:r>
            <a:r>
              <a:rPr lang="ru-RU" dirty="0" err="1">
                <a:latin typeface="Monotype Corsiva" panose="03010101010201010101" pitchFamily="66" charset="0"/>
              </a:rPr>
              <a:t>Багато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дослідників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навіть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вважають</a:t>
            </a:r>
            <a:r>
              <a:rPr lang="ru-RU" dirty="0">
                <a:latin typeface="Monotype Corsiva" panose="03010101010201010101" pitchFamily="66" charset="0"/>
              </a:rPr>
              <a:t>, </a:t>
            </a:r>
            <a:r>
              <a:rPr lang="ru-RU" dirty="0" err="1">
                <a:latin typeface="Monotype Corsiva" panose="03010101010201010101" pitchFamily="66" charset="0"/>
              </a:rPr>
              <a:t>що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єдине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чітке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значуще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біологічна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відмінність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між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жінками</a:t>
            </a:r>
            <a:r>
              <a:rPr lang="ru-RU" dirty="0">
                <a:latin typeface="Monotype Corsiva" panose="03010101010201010101" pitchFamily="66" charset="0"/>
              </a:rPr>
              <a:t> і </a:t>
            </a:r>
            <a:r>
              <a:rPr lang="ru-RU" dirty="0" err="1">
                <a:latin typeface="Monotype Corsiva" panose="03010101010201010101" pitchFamily="66" charset="0"/>
              </a:rPr>
              <a:t>чоловіками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полягає</a:t>
            </a:r>
            <a:r>
              <a:rPr lang="ru-RU" dirty="0">
                <a:latin typeface="Monotype Corsiva" panose="03010101010201010101" pitchFamily="66" charset="0"/>
              </a:rPr>
              <a:t> в </a:t>
            </a:r>
            <a:r>
              <a:rPr lang="ru-RU" dirty="0" err="1">
                <a:latin typeface="Monotype Corsiva" panose="03010101010201010101" pitchFamily="66" charset="0"/>
              </a:rPr>
              <a:t>їх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ролі</a:t>
            </a:r>
            <a:r>
              <a:rPr lang="ru-RU" dirty="0">
                <a:latin typeface="Monotype Corsiva" panose="03010101010201010101" pitchFamily="66" charset="0"/>
              </a:rPr>
              <a:t> у </a:t>
            </a:r>
            <a:r>
              <a:rPr lang="ru-RU" dirty="0" err="1">
                <a:latin typeface="Monotype Corsiva" panose="03010101010201010101" pitchFamily="66" charset="0"/>
              </a:rPr>
              <a:t>відтворенні</a:t>
            </a:r>
            <a:r>
              <a:rPr lang="ru-RU" dirty="0">
                <a:latin typeface="Monotype Corsiva" panose="03010101010201010101" pitchFamily="66" charset="0"/>
              </a:rPr>
              <a:t> потомства.</a:t>
            </a:r>
          </a:p>
        </p:txBody>
      </p:sp>
      <p:pic>
        <p:nvPicPr>
          <p:cNvPr id="3" name="avtor_nakurilsja_v_khlam_freetone.at.u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8704" y="1384371"/>
            <a:ext cx="609600" cy="6096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7"/>
    </mc:Choice>
    <mc:Fallback xmlns="">
      <p:transition spd="slow" advTm="2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Autofit/>
          </a:bodyPr>
          <a:lstStyle/>
          <a:p>
            <a:r>
              <a:rPr lang="ru-RU" sz="2000" i="1" dirty="0" err="1">
                <a:solidFill>
                  <a:srgbClr val="CC0066"/>
                </a:solidFill>
              </a:rPr>
              <a:t>Поняття</a:t>
            </a:r>
            <a:r>
              <a:rPr lang="ru-RU" sz="2000" i="1" dirty="0">
                <a:solidFill>
                  <a:srgbClr val="CC0066"/>
                </a:solidFill>
              </a:rPr>
              <a:t> «гендер» та «</a:t>
            </a:r>
            <a:r>
              <a:rPr lang="ru-RU" sz="2000" i="1" dirty="0" err="1">
                <a:solidFill>
                  <a:srgbClr val="CC0066"/>
                </a:solidFill>
              </a:rPr>
              <a:t>гендерні</a:t>
            </a:r>
            <a:r>
              <a:rPr lang="ru-RU" sz="2000" i="1" dirty="0">
                <a:solidFill>
                  <a:srgbClr val="CC0066"/>
                </a:solidFill>
              </a:rPr>
              <a:t> </a:t>
            </a:r>
            <a:r>
              <a:rPr lang="ru-RU" sz="2000" i="1" dirty="0" err="1">
                <a:solidFill>
                  <a:srgbClr val="CC0066"/>
                </a:solidFill>
              </a:rPr>
              <a:t>відносини</a:t>
            </a:r>
            <a:r>
              <a:rPr lang="ru-RU" sz="2000" i="1" dirty="0">
                <a:solidFill>
                  <a:srgbClr val="CC0066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132856"/>
            <a:ext cx="6400800" cy="3048001"/>
          </a:xfrm>
          <a:solidFill>
            <a:schemeClr val="bg2">
              <a:lumMod val="40000"/>
              <a:lumOff val="60000"/>
            </a:schemeClr>
          </a:solidFill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Гендер як </a:t>
            </a:r>
            <a:r>
              <a:rPr lang="ru-RU" i="1" dirty="0" err="1">
                <a:solidFill>
                  <a:srgbClr val="002060"/>
                </a:solidFill>
              </a:rPr>
              <a:t>поняття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визначає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соціальну</a:t>
            </a:r>
            <a:r>
              <a:rPr lang="ru-RU" i="1" dirty="0">
                <a:solidFill>
                  <a:srgbClr val="002060"/>
                </a:solidFill>
              </a:rPr>
              <a:t> та </a:t>
            </a:r>
            <a:r>
              <a:rPr lang="ru-RU" i="1" dirty="0" err="1">
                <a:solidFill>
                  <a:srgbClr val="002060"/>
                </a:solidFill>
              </a:rPr>
              <a:t>культурну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і </a:t>
            </a:r>
            <a:r>
              <a:rPr lang="ru-RU" i="1" dirty="0" err="1" smtClean="0">
                <a:solidFill>
                  <a:srgbClr val="002060"/>
                </a:solidFill>
              </a:rPr>
              <a:t>постась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людини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Ч</a:t>
            </a:r>
            <a:r>
              <a:rPr lang="ru-RU" sz="1600" i="1" dirty="0" err="1" smtClean="0">
                <a:solidFill>
                  <a:srgbClr val="002060"/>
                </a:solidFill>
              </a:rPr>
              <a:t>оловіки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i="1" dirty="0">
                <a:solidFill>
                  <a:srgbClr val="002060"/>
                </a:solidFill>
              </a:rPr>
              <a:t>і </a:t>
            </a:r>
            <a:r>
              <a:rPr lang="ru-RU" sz="1600" i="1" dirty="0" err="1">
                <a:solidFill>
                  <a:srgbClr val="002060"/>
                </a:solidFill>
              </a:rPr>
              <a:t>жінки</a:t>
            </a:r>
            <a:r>
              <a:rPr lang="ru-RU" sz="1600" i="1" dirty="0">
                <a:solidFill>
                  <a:srgbClr val="002060"/>
                </a:solidFill>
              </a:rPr>
              <a:t> є </a:t>
            </a:r>
            <a:r>
              <a:rPr lang="ru-RU" sz="1600" i="1" dirty="0" err="1">
                <a:solidFill>
                  <a:srgbClr val="002060"/>
                </a:solidFill>
              </a:rPr>
              <a:t>культурним</a:t>
            </a:r>
            <a:r>
              <a:rPr lang="ru-RU" sz="1600" i="1" dirty="0">
                <a:solidFill>
                  <a:srgbClr val="002060"/>
                </a:solidFill>
              </a:rPr>
              <a:t> продуктом </a:t>
            </a:r>
            <a:r>
              <a:rPr lang="ru-RU" sz="1600" i="1" dirty="0" err="1">
                <a:solidFill>
                  <a:srgbClr val="002060"/>
                </a:solidFill>
              </a:rPr>
              <a:t>своїх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суспільств</a:t>
            </a:r>
            <a:r>
              <a:rPr lang="ru-RU" sz="1600" i="1" dirty="0">
                <a:solidFill>
                  <a:srgbClr val="002060"/>
                </a:solidFill>
              </a:rPr>
              <a:t>, тому </a:t>
            </a:r>
            <a:r>
              <a:rPr lang="ru-RU" sz="1600" i="1" dirty="0" err="1">
                <a:solidFill>
                  <a:srgbClr val="002060"/>
                </a:solidFill>
              </a:rPr>
              <a:t>відчуття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приналежності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кожної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людини</a:t>
            </a:r>
            <a:r>
              <a:rPr lang="ru-RU" sz="1600" i="1" dirty="0">
                <a:solidFill>
                  <a:srgbClr val="002060"/>
                </a:solidFill>
              </a:rPr>
              <a:t> до </a:t>
            </a:r>
            <a:r>
              <a:rPr lang="ru-RU" sz="1600" i="1" dirty="0" err="1">
                <a:solidFill>
                  <a:srgbClr val="002060"/>
                </a:solidFill>
              </a:rPr>
              <a:t>чоловічого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чи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жіночого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ґендеру</a:t>
            </a:r>
            <a:r>
              <a:rPr lang="ru-RU" sz="1600" i="1" dirty="0">
                <a:solidFill>
                  <a:srgbClr val="002060"/>
                </a:solidFill>
              </a:rPr>
              <a:t> як </a:t>
            </a:r>
            <a:r>
              <a:rPr lang="ru-RU" sz="1600" i="1" dirty="0" err="1">
                <a:solidFill>
                  <a:srgbClr val="002060"/>
                </a:solidFill>
              </a:rPr>
              <a:t>одиниці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соціуму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виховується</a:t>
            </a:r>
            <a:r>
              <a:rPr lang="ru-RU" sz="1600" i="1" dirty="0">
                <a:solidFill>
                  <a:srgbClr val="002060"/>
                </a:solidFill>
              </a:rPr>
              <a:t> все </a:t>
            </a:r>
            <a:r>
              <a:rPr lang="ru-RU" sz="1600" i="1" dirty="0" err="1">
                <a:solidFill>
                  <a:srgbClr val="002060"/>
                </a:solidFill>
              </a:rPr>
              <a:t>життя</a:t>
            </a:r>
            <a:r>
              <a:rPr lang="ru-RU" sz="1600" i="1" dirty="0">
                <a:solidFill>
                  <a:srgbClr val="002060"/>
                </a:solidFill>
              </a:rPr>
              <a:t>, </a:t>
            </a:r>
            <a:r>
              <a:rPr lang="ru-RU" sz="1600" i="1" dirty="0" err="1">
                <a:solidFill>
                  <a:srgbClr val="002060"/>
                </a:solidFill>
              </a:rPr>
              <a:t>протягом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якого</a:t>
            </a:r>
            <a:r>
              <a:rPr lang="ru-RU" sz="1600" i="1" dirty="0">
                <a:solidFill>
                  <a:srgbClr val="002060"/>
                </a:solidFill>
              </a:rPr>
              <a:t> вони </a:t>
            </a:r>
            <a:r>
              <a:rPr lang="ru-RU" sz="1600" i="1" dirty="0" err="1">
                <a:solidFill>
                  <a:srgbClr val="002060"/>
                </a:solidFill>
              </a:rPr>
              <a:t>засвоюють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ті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поведінкові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нормативи</a:t>
            </a:r>
            <a:r>
              <a:rPr lang="ru-RU" sz="1600" i="1" dirty="0">
                <a:solidFill>
                  <a:srgbClr val="002060"/>
                </a:solidFill>
              </a:rPr>
              <a:t>, </a:t>
            </a:r>
            <a:r>
              <a:rPr lang="ru-RU" sz="1600" i="1" dirty="0" err="1">
                <a:solidFill>
                  <a:srgbClr val="002060"/>
                </a:solidFill>
              </a:rPr>
              <a:t>які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будуть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їх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характеризувати</a:t>
            </a:r>
            <a:r>
              <a:rPr lang="ru-RU" sz="1600" i="1" dirty="0">
                <a:solidFill>
                  <a:srgbClr val="002060"/>
                </a:solidFill>
              </a:rPr>
              <a:t> як </a:t>
            </a:r>
            <a:r>
              <a:rPr lang="ru-RU" sz="1600" i="1" dirty="0" err="1">
                <a:solidFill>
                  <a:srgbClr val="002060"/>
                </a:solidFill>
              </a:rPr>
              <a:t>чоловіка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або</a:t>
            </a:r>
            <a:r>
              <a:rPr lang="ru-RU" sz="1600" i="1" dirty="0">
                <a:solidFill>
                  <a:srgbClr val="002060"/>
                </a:solidFill>
              </a:rPr>
              <a:t> </a:t>
            </a:r>
            <a:r>
              <a:rPr lang="ru-RU" sz="1600" i="1" dirty="0" err="1">
                <a:solidFill>
                  <a:srgbClr val="002060"/>
                </a:solidFill>
              </a:rPr>
              <a:t>жінку</a:t>
            </a:r>
            <a:r>
              <a:rPr lang="ru-RU" sz="16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79">
        <p:blinds dir="vert"/>
      </p:transition>
    </mc:Choice>
    <mc:Fallback xmlns="">
      <p:transition spd="slow" advTm="507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/>
        </p:spPr>
        <p:txBody>
          <a:bodyPr/>
          <a:lstStyle/>
          <a:p>
            <a:r>
              <a:rPr lang="uk-UA" sz="2800" dirty="0" smtClean="0">
                <a:solidFill>
                  <a:srgbClr val="0070C0"/>
                </a:solidFill>
              </a:rPr>
              <a:t>Аристотель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 b="101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i="1" dirty="0" err="1">
                <a:solidFill>
                  <a:srgbClr val="00B050"/>
                </a:solidFill>
              </a:rPr>
              <a:t>Це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smtClean="0">
                <a:solidFill>
                  <a:srgbClr val="00B050"/>
                </a:solidFill>
              </a:rPr>
              <a:t>сама велика </a:t>
            </a:r>
            <a:r>
              <a:rPr lang="ru-RU" sz="2000" b="1" i="1" dirty="0" err="1">
                <a:solidFill>
                  <a:srgbClr val="00B050"/>
                </a:solidFill>
              </a:rPr>
              <a:t>нерівність</a:t>
            </a:r>
            <a:r>
              <a:rPr lang="ru-RU" sz="2000" b="1" i="1" dirty="0">
                <a:solidFill>
                  <a:srgbClr val="00B050"/>
                </a:solidFill>
              </a:rPr>
              <a:t> - </a:t>
            </a:r>
            <a:r>
              <a:rPr lang="ru-RU" sz="2000" b="1" i="1" dirty="0" err="1">
                <a:solidFill>
                  <a:srgbClr val="00B050"/>
                </a:solidFill>
              </a:rPr>
              <a:t>намагатися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зробити</a:t>
            </a:r>
            <a:r>
              <a:rPr lang="ru-RU" sz="2000" b="1" i="1" dirty="0">
                <a:solidFill>
                  <a:srgbClr val="00B050"/>
                </a:solidFill>
              </a:rPr>
              <a:t> не </a:t>
            </a:r>
            <a:r>
              <a:rPr lang="ru-RU" sz="2000" b="1" i="1" dirty="0" err="1">
                <a:solidFill>
                  <a:srgbClr val="00B050"/>
                </a:solidFill>
              </a:rPr>
              <a:t>рівне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 smtClean="0">
                <a:solidFill>
                  <a:srgbClr val="00B050"/>
                </a:solidFill>
              </a:rPr>
              <a:t>рівним</a:t>
            </a:r>
            <a:endParaRPr lang="ru-RU" sz="2000" b="1" i="1" dirty="0" smtClean="0">
              <a:solidFill>
                <a:srgbClr val="00B050"/>
              </a:solidFill>
            </a:endParaRPr>
          </a:p>
          <a:p>
            <a:r>
              <a:rPr lang="uk-UA" sz="1050" b="1" i="1" dirty="0" smtClean="0">
                <a:solidFill>
                  <a:srgbClr val="00B050"/>
                </a:solidFill>
              </a:rPr>
              <a:t>ІІІ ст. до н. е.</a:t>
            </a:r>
            <a:endParaRPr lang="ru-RU" sz="1050" b="1" i="1" dirty="0">
              <a:solidFill>
                <a:srgbClr val="00B050"/>
              </a:solidFill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24187"/>
      </p:ext>
    </p:extLst>
  </p:cSld>
  <p:clrMapOvr>
    <a:masterClrMapping/>
  </p:clrMapOvr>
  <p:transition spd="slow" advTm="655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829816"/>
          </a:xfrm>
          <a:blipFill dpi="0" rotWithShape="1">
            <a:blip r:embed="rId4"/>
            <a:srcRect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зацікавлення гендерними відмінностями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77500" lnSpcReduction="20000"/>
          </a:bodyPr>
          <a:lstStyle/>
          <a:p>
            <a:r>
              <a:rPr lang="uk-UA" sz="1600" b="1" i="1" dirty="0">
                <a:cs typeface="Aparajita" panose="020B0604020202020204" pitchFamily="34" charset="0"/>
              </a:rPr>
              <a:t> Проблемою статі учені цікавилися виходячи з природної та соціальної сутності чоловіків і жінок. Погляд Аристотеля на походження жінок і чоловіків викладений у його роботах з біології. На його думку жінка « від природи» нездатна керувати тому повинна підкорятися. Інші риси жінки за Аристотелем:  пасивність, тілесна слабкість, схильність до виконання домашньої роботи, скромність.</a:t>
            </a:r>
            <a:endParaRPr lang="ru-RU" sz="1600" b="1" i="1" dirty="0">
              <a:cs typeface="Aparajita" panose="020B0604020202020204" pitchFamily="34" charset="0"/>
            </a:endParaRPr>
          </a:p>
          <a:p>
            <a:r>
              <a:rPr lang="uk-UA" sz="1600" b="1" i="1" dirty="0">
                <a:cs typeface="Aparajita" panose="020B0604020202020204" pitchFamily="34" charset="0"/>
              </a:rPr>
              <a:t>          Жінки в кожному історичному періоді ніколи не були й не могли бути єдиною соціальною спільнотою. Вони суттєво розрізнялися між собою за соціальним, економічним статусом. Водночас існувала загальна закономірність: кожна жінка у своєму соціокультурному середовищі перебувала в ситуації підпорядкування чоловікові цього середовища. Європейські жінки лише у 80-х рр.. ХІХ ст. дістали змогу обіймати посади на державній службі</a:t>
            </a:r>
            <a:r>
              <a:rPr lang="uk-UA" sz="1600" b="1" i="1" dirty="0"/>
              <a:t>.</a:t>
            </a:r>
            <a:endParaRPr lang="ru-RU" sz="1600" b="1" i="1" dirty="0">
              <a:latin typeface="Times New Roman"/>
              <a:ea typeface="Times New Roman"/>
              <a:cs typeface="Vrinda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454">
        <p14:honeycomb/>
      </p:transition>
    </mc:Choice>
    <mc:Fallback xmlns="">
      <p:transition spd="slow" advTm="54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i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Гендерне і фізичне виховання дітей</a:t>
            </a:r>
            <a:endParaRPr lang="ru-RU" sz="20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00" y="2060848"/>
            <a:ext cx="5611559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828">
        <p14:ripple/>
      </p:transition>
    </mc:Choice>
    <mc:Fallback xmlns="">
      <p:transition spd="slow" advTm="28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Pictures\img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206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131">
        <p14:window dir="vert"/>
      </p:transition>
    </mc:Choice>
    <mc:Fallback xmlns="">
      <p:transition spd="slow" advTm="81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Pictures\im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847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10">
        <p14:flythrough/>
      </p:transition>
    </mc:Choice>
    <mc:Fallback xmlns="">
      <p:transition spd="slow" advTm="4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Pictures\im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56784" cy="4694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66661"/>
      </p:ext>
    </p:extLst>
  </p:cSld>
  <p:clrMapOvr>
    <a:masterClrMapping/>
  </p:clrMapOvr>
  <p:transition spd="slow" advTm="452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412776"/>
            <a:ext cx="4446240" cy="3970318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Останнім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часом в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соціальних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і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гуманітарних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науках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прийнято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розмежовувати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поняття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«стать» і «гендер»,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які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вказують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відповідно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, на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конституціональні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або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соціокультурні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аспекти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відмінностей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чоловічого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від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жіночого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(Берн, 2001).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Термін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«стать»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описує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біологічні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відмінності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між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людьми,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зумовлені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генетичними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особливостями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, анатомо-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фізіологічними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характеристиками і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дітородними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функціями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.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Термін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«гендер»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вказує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соціальний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статус і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соціально-психологічні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характеристики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особистості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які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пов'язані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з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підлогою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і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сексуальністю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, але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виникають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у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взаємодії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з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іншими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людьми в рамках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певної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FF00FF"/>
                </a:solidFill>
                <a:latin typeface="Monotype Corsiva" panose="03010101010201010101" pitchFamily="66" charset="0"/>
              </a:rPr>
              <a:t>культури</a:t>
            </a:r>
            <a:r>
              <a:rPr lang="ru-RU" dirty="0">
                <a:solidFill>
                  <a:srgbClr val="FF00FF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6"/>
    </mc:Choice>
    <mc:Fallback xmlns="">
      <p:transition spd="slow" advTm="4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354</Words>
  <Application>Microsoft Office PowerPoint</Application>
  <PresentationFormat>Экран (4:3)</PresentationFormat>
  <Paragraphs>14</Paragraphs>
  <Slides>10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Диференційна психологія</vt:lpstr>
      <vt:lpstr>Поняття «гендер» та «гендерні відносини»</vt:lpstr>
      <vt:lpstr>Аристотель</vt:lpstr>
      <vt:lpstr>зацікавлення гендерними відмінностями</vt:lpstr>
      <vt:lpstr>Гендерне і фізичне виховання дітей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Диференцийна психологыя</dc:title>
  <dc:creator>Андрей</dc:creator>
  <cp:lastModifiedBy>user</cp:lastModifiedBy>
  <cp:revision>13</cp:revision>
  <dcterms:created xsi:type="dcterms:W3CDTF">2016-11-09T13:32:11Z</dcterms:created>
  <dcterms:modified xsi:type="dcterms:W3CDTF">2023-03-20T06:29:24Z</dcterms:modified>
</cp:coreProperties>
</file>