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7" r:id="rId4"/>
    <p:sldId id="283" r:id="rId5"/>
    <p:sldId id="257" r:id="rId6"/>
    <p:sldId id="258" r:id="rId7"/>
    <p:sldId id="265" r:id="rId8"/>
    <p:sldId id="266" r:id="rId9"/>
    <p:sldId id="267" r:id="rId10"/>
    <p:sldId id="268" r:id="rId11"/>
    <p:sldId id="269" r:id="rId12"/>
    <p:sldId id="259" r:id="rId13"/>
    <p:sldId id="271" r:id="rId14"/>
    <p:sldId id="272" r:id="rId15"/>
    <p:sldId id="261" r:id="rId16"/>
    <p:sldId id="270" r:id="rId17"/>
    <p:sldId id="278" r:id="rId18"/>
    <p:sldId id="280" r:id="rId19"/>
    <p:sldId id="273" r:id="rId20"/>
    <p:sldId id="262" r:id="rId21"/>
    <p:sldId id="260" r:id="rId22"/>
    <p:sldId id="274" r:id="rId23"/>
    <p:sldId id="263" r:id="rId24"/>
    <p:sldId id="275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6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0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5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5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7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1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1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1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9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BC58-8AF4-49B1-9041-969FAEE69AE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F5F2-0DE4-4A67-887C-7C742B117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6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2473" y="552183"/>
            <a:ext cx="4731322" cy="2790950"/>
          </a:xfrm>
          <a:noFill/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естетичний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4852" y="3763617"/>
            <a:ext cx="6158943" cy="279095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1200150" lvl="1" indent="-457200" algn="l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міфологічну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l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історичному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міфологічного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світосприйняття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r="20228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4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 b="2584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4756" b="-3"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r="44" b="-1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9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06" b="2"/>
          <a:stretch/>
        </p:blipFill>
        <p:spPr>
          <a:xfrm>
            <a:off x="321734" y="321732"/>
            <a:ext cx="3084025" cy="30671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24894"/>
          <a:stretch/>
        </p:blipFill>
        <p:spPr>
          <a:xfrm>
            <a:off x="321734" y="3469102"/>
            <a:ext cx="3084025" cy="3069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191"/>
          <a:stretch/>
        </p:blipFill>
        <p:spPr>
          <a:xfrm>
            <a:off x="3490161" y="321732"/>
            <a:ext cx="4151376" cy="6214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r="18473" b="-2"/>
          <a:stretch/>
        </p:blipFill>
        <p:spPr>
          <a:xfrm>
            <a:off x="7718889" y="321732"/>
            <a:ext cx="4151376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Докласичний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Архаїчний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0106" y="365125"/>
            <a:ext cx="6106742" cy="2320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матріархату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О.Ф.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Лосєв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хтонічним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уявлялася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праматір`ю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вигодовує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0" r="2" b="1942"/>
          <a:stretch/>
        </p:blipFill>
        <p:spPr>
          <a:xfrm>
            <a:off x="2472710" y="2685674"/>
            <a:ext cx="2236450" cy="3773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/>
          <a:stretch/>
        </p:blipFill>
        <p:spPr>
          <a:xfrm>
            <a:off x="6895883" y="2729397"/>
            <a:ext cx="4128877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0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66" y="3733743"/>
            <a:ext cx="3825240" cy="3124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7758" y="167425"/>
            <a:ext cx="6761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Найперша форма міфологічного мислення —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фетишизм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португальського  «річ», «предмет»).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фетишизму характерне почуття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людини від речі, людина нечітко уявляє межі речі, її мож­ливості і поведінку.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5" y="167425"/>
            <a:ext cx="4184761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6" y="1378040"/>
            <a:ext cx="4649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Анімізм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лат.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душа) – друга ознака архаїчної міфологічної свідомості.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лише окремі речі, а, насамперед,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явища природи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уявленні первісної людини мали душу.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301" y="12878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4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Зооморфізм</a:t>
            </a:r>
            <a:r>
              <a:rPr lang="en-US" sz="4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твариноподібність</a:t>
            </a:r>
            <a:endParaRPr lang="en-US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r="3" b="16135"/>
          <a:stretch/>
        </p:blipFill>
        <p:spPr>
          <a:xfrm>
            <a:off x="419830" y="2128345"/>
            <a:ext cx="5577840" cy="408326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4" r="3" b="3587"/>
          <a:stretch/>
        </p:blipFill>
        <p:spPr>
          <a:xfrm>
            <a:off x="6194332" y="2128367"/>
            <a:ext cx="5577840" cy="40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1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6" y="144887"/>
            <a:ext cx="5175589" cy="3126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1172" r="41401" b="-1172"/>
          <a:stretch/>
        </p:blipFill>
        <p:spPr>
          <a:xfrm>
            <a:off x="347730" y="3624911"/>
            <a:ext cx="5125791" cy="3023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2614" y="360608"/>
            <a:ext cx="58985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Твариноподібні міфо­логічні персонажі -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хтонічні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чудовиська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­». Характерна риса зовнішності —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дисгармонійність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неузго­дженість частин тіла.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91D2AF90-B040-4BDC-984D-43CFD3CC2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49217"/>
            <a:ext cx="5238750" cy="37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8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19" y="643467"/>
            <a:ext cx="2276003" cy="2475653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13" y="3748194"/>
            <a:ext cx="1235815" cy="247163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63" y="650497"/>
            <a:ext cx="1977728" cy="55710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35" y="650497"/>
            <a:ext cx="24512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id="{45843DBC-B679-42D7-9031-456096094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75" y="452437"/>
            <a:ext cx="4291897" cy="595312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Описание создано автоматически">
            <a:extLst>
              <a:ext uri="{FF2B5EF4-FFF2-40B4-BE49-F238E27FC236}">
                <a16:creationId xmlns:a16="http://schemas.microsoft.com/office/drawing/2014/main" id="{94D8CB39-9070-44EB-BEF1-8247EDFAE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96" y="452437"/>
            <a:ext cx="4646468" cy="59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5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4070" y="679730"/>
            <a:ext cx="3393271" cy="45416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патріархату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" r="3" b="1201"/>
          <a:stretch/>
        </p:blipFill>
        <p:spPr>
          <a:xfrm>
            <a:off x="4069638" y="1275890"/>
            <a:ext cx="3383280" cy="3767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6" r="5022" b="-2"/>
          <a:stretch/>
        </p:blipFill>
        <p:spPr>
          <a:xfrm>
            <a:off x="7452918" y="1351061"/>
            <a:ext cx="3821084" cy="34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3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13965" y="471056"/>
            <a:ext cx="4245514" cy="555567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Міф</a:t>
            </a: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</a:t>
            </a: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є </a:t>
            </a:r>
            <a:r>
              <a:rPr lang="en-US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жанром</a:t>
            </a: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словесного</a:t>
            </a: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мистецтва</a:t>
            </a: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 </a:t>
            </a:r>
            <a:endParaRPr lang="uk-UA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Міф</a:t>
            </a: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форма</a:t>
            </a: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мислення</a:t>
            </a: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світоглядна</a:t>
            </a: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основа</a:t>
            </a:r>
            <a:r>
              <a:rPr lang="uk-UA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буття людини</a:t>
            </a:r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 descr="Изображение выглядит как килик, чашка, фотография, черный&#10;&#10;Описание создано автоматически">
            <a:extLst>
              <a:ext uri="{FF2B5EF4-FFF2-40B4-BE49-F238E27FC236}">
                <a16:creationId xmlns:a16="http://schemas.microsoft.com/office/drawing/2014/main" id="{B0F828D5-6767-49AF-8B92-BE99C61DB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" r="2" b="7178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6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Олімпійська міфологія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160"/>
            <a:ext cx="10515600" cy="5151549"/>
          </a:xfrm>
        </p:spPr>
      </p:pic>
    </p:spTree>
    <p:extLst>
      <p:ext uri="{BB962C8B-B14F-4D97-AF65-F5344CB8AC3E}">
        <p14:creationId xmlns:p14="http://schemas.microsoft.com/office/powerpoint/2010/main" val="1888878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7309" y="365125"/>
            <a:ext cx="6214252" cy="5997038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Антропоморфізм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уподібнення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міфологічних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зовнішністю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10" y="365125"/>
            <a:ext cx="4365938" cy="5739461"/>
          </a:xfrm>
        </p:spPr>
      </p:pic>
    </p:spTree>
    <p:extLst>
      <p:ext uri="{BB962C8B-B14F-4D97-AF65-F5344CB8AC3E}">
        <p14:creationId xmlns:p14="http://schemas.microsoft.com/office/powerpoint/2010/main" val="369365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965913"/>
            <a:ext cx="3889419" cy="56860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3" y="965914"/>
            <a:ext cx="7714445" cy="56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91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" y="679730"/>
            <a:ext cx="3488157" cy="53765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Героїзм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нащадок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людини.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81" y="1277558"/>
            <a:ext cx="3383280" cy="443708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7" y="2413453"/>
            <a:ext cx="3383280" cy="21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8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97" y="679731"/>
            <a:ext cx="3483587" cy="30573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900" dirty="0"/>
              <a:t> 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хтонічною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потворою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патріархального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матріархальним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32" y="972235"/>
            <a:ext cx="3163097" cy="504773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77" y="932478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6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81" y="1240582"/>
            <a:ext cx="3383280" cy="451104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7" y="1829837"/>
            <a:ext cx="3383280" cy="33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6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uk-UA" sz="2600" b="1">
                <a:solidFill>
                  <a:srgbClr val="FFFFFF"/>
                </a:solidFill>
              </a:rPr>
              <a:t>Синкретизм міфу</a:t>
            </a:r>
            <a:endParaRPr lang="ru-RU" sz="2600" b="1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32580"/>
            <a:ext cx="7188199" cy="39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9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BECC6-1EAD-4EE0-BA32-6C46FF28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255" y="1039091"/>
            <a:ext cx="4128654" cy="5223164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i="1" dirty="0"/>
              <a:t>    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Міфічна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синкретичного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цілісного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синкретизм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символізм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тотемізм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анімізм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фетишизм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килик, чашка, посуда, фотография&#10;&#10;Описание создано автоматически">
            <a:extLst>
              <a:ext uri="{FF2B5EF4-FFF2-40B4-BE49-F238E27FC236}">
                <a16:creationId xmlns:a16="http://schemas.microsoft.com/office/drawing/2014/main" id="{E3F27811-949C-4112-9990-5A477150C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979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4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7" y="562271"/>
            <a:ext cx="5361201" cy="481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b="1" dirty="0"/>
              <a:t>    </a:t>
            </a:r>
            <a:r>
              <a:rPr lang="ru-RU" sz="1700" b="1" dirty="0"/>
              <a:t>       </a:t>
            </a:r>
            <a:r>
              <a:rPr lang="en-US" sz="1700" b="1" dirty="0"/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чуттєва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світосприйняттям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конкретно-чуттєвих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персоніфікацій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одухотворених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постає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первісною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r="2381" b="-2"/>
          <a:stretch/>
        </p:blipFill>
        <p:spPr>
          <a:xfrm>
            <a:off x="5854396" y="451437"/>
            <a:ext cx="6201579" cy="49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50038" y="141667"/>
            <a:ext cx="5756858" cy="5112913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Міфологічне мислення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характерне для давнього періоду соціально-історичного життя - </a:t>
            </a:r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общинно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-родової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первісно-общинної формації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269823"/>
            <a:ext cx="5460641" cy="6115987"/>
          </a:xfrm>
        </p:spPr>
      </p:pic>
    </p:spTree>
    <p:extLst>
      <p:ext uri="{BB962C8B-B14F-4D97-AF65-F5344CB8AC3E}">
        <p14:creationId xmlns:p14="http://schemas.microsoft.com/office/powerpoint/2010/main" val="266786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0836548-8375-43E9-93FB-1CB9C52E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209183" y="588142"/>
            <a:ext cx="4576637" cy="3491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en-US" sz="4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міфу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4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Чуттєве сприйняття -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загальнення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називання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оповідь</a:t>
            </a:r>
            <a:endParaRPr lang="en-US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r="2" b="2"/>
          <a:stretch/>
        </p:blipFill>
        <p:spPr>
          <a:xfrm>
            <a:off x="-4" y="10"/>
            <a:ext cx="4010364" cy="3903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9" b="1"/>
          <a:stretch/>
        </p:blipFill>
        <p:spPr>
          <a:xfrm>
            <a:off x="278296" y="3996362"/>
            <a:ext cx="3440265" cy="2296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3" r="25194"/>
          <a:stretch/>
        </p:blipFill>
        <p:spPr>
          <a:xfrm>
            <a:off x="4121342" y="0"/>
            <a:ext cx="2874901" cy="57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5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6078" y="384323"/>
            <a:ext cx="3676565" cy="35571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Гефест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божество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вогню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і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ковальської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справи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давніх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греків</a:t>
            </a: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8"/>
          <a:stretch/>
        </p:blipFill>
        <p:spPr>
          <a:xfrm>
            <a:off x="20" y="10"/>
            <a:ext cx="4461440" cy="68579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840"/>
          <a:stretch/>
        </p:blipFill>
        <p:spPr>
          <a:xfrm>
            <a:off x="4622327" y="10"/>
            <a:ext cx="2925901" cy="394146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04B500-9EAF-4B67-BAED-5982B5D7B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68853" y="4003046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4454"/>
          <a:stretch/>
        </p:blipFill>
        <p:spPr>
          <a:xfrm>
            <a:off x="4622327" y="4102341"/>
            <a:ext cx="2925901" cy="27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0"/>
          <a:stretch/>
        </p:blipFill>
        <p:spPr>
          <a:xfrm>
            <a:off x="-2" y="10"/>
            <a:ext cx="7995504" cy="68579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939"/>
          <a:stretch/>
        </p:blipFill>
        <p:spPr>
          <a:xfrm>
            <a:off x="8188032" y="10"/>
            <a:ext cx="4003968" cy="2228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" b="-2"/>
          <a:stretch/>
        </p:blipFill>
        <p:spPr>
          <a:xfrm>
            <a:off x="8188029" y="2400472"/>
            <a:ext cx="4003969" cy="2057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782"/>
          <a:stretch/>
        </p:blipFill>
        <p:spPr>
          <a:xfrm>
            <a:off x="8188029" y="4629229"/>
            <a:ext cx="4003969" cy="22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23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364</Words>
  <Application>Microsoft Office PowerPoint</Application>
  <PresentationFormat>Широкоэкранный</PresentationFormat>
  <Paragraphs>27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Avenir Next LT Pro</vt:lpstr>
      <vt:lpstr>Calibri</vt:lpstr>
      <vt:lpstr>Calibri Light</vt:lpstr>
      <vt:lpstr>Times New Roman</vt:lpstr>
      <vt:lpstr>Тема Office</vt:lpstr>
      <vt:lpstr>Міф як форма пізнання дійсності та естетичний феномен </vt:lpstr>
      <vt:lpstr>Презентация PowerPoint</vt:lpstr>
      <vt:lpstr>Синкретизм міфу</vt:lpstr>
      <vt:lpstr>     Міфічна свідомість – результат синкретичного (цілісного) способу усвідомлення людиною навколишнього світу і свого буття в ньому.       Основні риси: синкретизм, символізм, тотемізм, анімізм, фетишизм, магія. </vt:lpstr>
      <vt:lpstr>            Міф – універсальна чуттєва дійсність, структурована за людським світосприйняттям.        В міфі у вигляді конкретно-чуттєвих персоніфікацій і одухотворених істот постає узагальнено відображена первісною свідомістю дійсність. </vt:lpstr>
      <vt:lpstr>Міфологічне мислення характерне для давнього періоду соціально-історичного життя - общинно-родової або первісно-общинної формації</vt:lpstr>
      <vt:lpstr>Процес творення міфу:  Чуттєве сприйняття - узагальнення – називання - оповідь</vt:lpstr>
      <vt:lpstr>Презентация PowerPoint</vt:lpstr>
      <vt:lpstr>Презентация PowerPoint</vt:lpstr>
      <vt:lpstr>Презентация PowerPoint</vt:lpstr>
      <vt:lpstr>Презентация PowerPoint</vt:lpstr>
      <vt:lpstr>Докласичний міф. Архаїчний.</vt:lpstr>
      <vt:lpstr>Презентация PowerPoint</vt:lpstr>
      <vt:lpstr>Презентация PowerPoint</vt:lpstr>
      <vt:lpstr>Зооморфізм - твариноподібність</vt:lpstr>
      <vt:lpstr>Презентация PowerPoint</vt:lpstr>
      <vt:lpstr>Презентация PowerPoint</vt:lpstr>
      <vt:lpstr>Презентация PowerPoint</vt:lpstr>
      <vt:lpstr>Класична (Олімпійська, героїчна) міфологія.   Доба патріархату.</vt:lpstr>
      <vt:lpstr>Олімпійська міфологія </vt:lpstr>
      <vt:lpstr>       Антропоморфізм - уподібнення будь-чого до людини, зображення міфологічних істот з людською зовнішністю.        </vt:lpstr>
      <vt:lpstr>Презентация PowerPoint</vt:lpstr>
      <vt:lpstr>Героїзм як новий етап розвитку міфології. Герой – нащадок бога і людини.</vt:lpstr>
      <vt:lpstr>     Змагання героя з хтонічною потворою як відображення історичної боротьби патріархального права з матріархальним. </vt:lpstr>
      <vt:lpstr>Літературний міф   Міф стає сюжетом літературного твору.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Міф як форма пізнання дійсності та естетичний феномен</dc:title>
  <dc:creator>Яна Кравченко</dc:creator>
  <cp:lastModifiedBy>Яна Кравченко</cp:lastModifiedBy>
  <cp:revision>12</cp:revision>
  <dcterms:created xsi:type="dcterms:W3CDTF">2021-01-25T18:47:15Z</dcterms:created>
  <dcterms:modified xsi:type="dcterms:W3CDTF">2023-01-20T21:50:07Z</dcterms:modified>
</cp:coreProperties>
</file>