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9" r:id="rId3"/>
    <p:sldId id="262" r:id="rId4"/>
    <p:sldId id="261" r:id="rId5"/>
    <p:sldId id="257" r:id="rId6"/>
    <p:sldId id="258" r:id="rId7"/>
    <p:sldId id="260" r:id="rId8"/>
    <p:sldId id="263" r:id="rId9"/>
    <p:sldId id="265" r:id="rId10"/>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2614" autoAdjust="0"/>
  </p:normalViewPr>
  <p:slideViewPr>
    <p:cSldViewPr snapToGrid="0">
      <p:cViewPr varScale="1">
        <p:scale>
          <a:sx n="86" d="100"/>
          <a:sy n="86" d="100"/>
        </p:scale>
        <p:origin x="224" y="6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EDD8B3-75E1-46E6-8914-948A7FA85B38}" type="datetimeFigureOut">
              <a:rPr lang="uk-UA" smtClean="0"/>
              <a:t>30.08.20</a:t>
            </a:fld>
            <a:endParaRPr lang="uk-UA"/>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26666C-8418-4CC5-81F6-19B06591C03F}" type="slidenum">
              <a:rPr lang="uk-UA" smtClean="0"/>
              <a:t>‹#›</a:t>
            </a:fld>
            <a:endParaRPr lang="uk-UA"/>
          </a:p>
        </p:txBody>
      </p:sp>
    </p:spTree>
    <p:extLst>
      <p:ext uri="{BB962C8B-B14F-4D97-AF65-F5344CB8AC3E}">
        <p14:creationId xmlns:p14="http://schemas.microsoft.com/office/powerpoint/2010/main" val="2921262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1C26666C-8418-4CC5-81F6-19B06591C03F}" type="slidenum">
              <a:rPr lang="uk-UA" smtClean="0"/>
              <a:t>5</a:t>
            </a:fld>
            <a:endParaRPr lang="uk-UA"/>
          </a:p>
        </p:txBody>
      </p:sp>
    </p:spTree>
    <p:extLst>
      <p:ext uri="{BB962C8B-B14F-4D97-AF65-F5344CB8AC3E}">
        <p14:creationId xmlns:p14="http://schemas.microsoft.com/office/powerpoint/2010/main" val="364794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uk-UA"/>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uk-UA"/>
          </a:p>
        </p:txBody>
      </p:sp>
      <p:sp>
        <p:nvSpPr>
          <p:cNvPr id="4" name="Дата 3"/>
          <p:cNvSpPr>
            <a:spLocks noGrp="1"/>
          </p:cNvSpPr>
          <p:nvPr>
            <p:ph type="dt" sz="half" idx="10"/>
          </p:nvPr>
        </p:nvSpPr>
        <p:spPr/>
        <p:txBody>
          <a:bodyPr/>
          <a:lstStyle/>
          <a:p>
            <a:fld id="{C15A6D68-B80B-4A4D-B7C3-2272C094AFA3}" type="datetimeFigureOut">
              <a:rPr lang="uk-UA" smtClean="0"/>
              <a:t>30.08.20</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12AE21A8-CF86-485E-8EEC-76477EF04E9E}" type="slidenum">
              <a:rPr lang="uk-UA" smtClean="0"/>
              <a:t>‹#›</a:t>
            </a:fld>
            <a:endParaRPr lang="uk-UA"/>
          </a:p>
        </p:txBody>
      </p:sp>
    </p:spTree>
    <p:extLst>
      <p:ext uri="{BB962C8B-B14F-4D97-AF65-F5344CB8AC3E}">
        <p14:creationId xmlns:p14="http://schemas.microsoft.com/office/powerpoint/2010/main" val="3223025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p>
            <a:fld id="{C15A6D68-B80B-4A4D-B7C3-2272C094AFA3}" type="datetimeFigureOut">
              <a:rPr lang="uk-UA" smtClean="0"/>
              <a:t>30.08.20</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12AE21A8-CF86-485E-8EEC-76477EF04E9E}" type="slidenum">
              <a:rPr lang="uk-UA" smtClean="0"/>
              <a:t>‹#›</a:t>
            </a:fld>
            <a:endParaRPr lang="uk-UA"/>
          </a:p>
        </p:txBody>
      </p:sp>
    </p:spTree>
    <p:extLst>
      <p:ext uri="{BB962C8B-B14F-4D97-AF65-F5344CB8AC3E}">
        <p14:creationId xmlns:p14="http://schemas.microsoft.com/office/powerpoint/2010/main" val="217592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endParaRPr lang="uk-UA"/>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p>
            <a:fld id="{C15A6D68-B80B-4A4D-B7C3-2272C094AFA3}" type="datetimeFigureOut">
              <a:rPr lang="uk-UA" smtClean="0"/>
              <a:t>30.08.20</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12AE21A8-CF86-485E-8EEC-76477EF04E9E}" type="slidenum">
              <a:rPr lang="uk-UA" smtClean="0"/>
              <a:t>‹#›</a:t>
            </a:fld>
            <a:endParaRPr lang="uk-UA"/>
          </a:p>
        </p:txBody>
      </p:sp>
    </p:spTree>
    <p:extLst>
      <p:ext uri="{BB962C8B-B14F-4D97-AF65-F5344CB8AC3E}">
        <p14:creationId xmlns:p14="http://schemas.microsoft.com/office/powerpoint/2010/main" val="614321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p>
            <a:fld id="{C15A6D68-B80B-4A4D-B7C3-2272C094AFA3}" type="datetimeFigureOut">
              <a:rPr lang="uk-UA" smtClean="0"/>
              <a:t>30.08.20</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12AE21A8-CF86-485E-8EEC-76477EF04E9E}" type="slidenum">
              <a:rPr lang="uk-UA" smtClean="0"/>
              <a:t>‹#›</a:t>
            </a:fld>
            <a:endParaRPr lang="uk-UA"/>
          </a:p>
        </p:txBody>
      </p:sp>
    </p:spTree>
    <p:extLst>
      <p:ext uri="{BB962C8B-B14F-4D97-AF65-F5344CB8AC3E}">
        <p14:creationId xmlns:p14="http://schemas.microsoft.com/office/powerpoint/2010/main" val="1830172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uk-UA"/>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C15A6D68-B80B-4A4D-B7C3-2272C094AFA3}" type="datetimeFigureOut">
              <a:rPr lang="uk-UA" smtClean="0"/>
              <a:t>30.08.20</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12AE21A8-CF86-485E-8EEC-76477EF04E9E}" type="slidenum">
              <a:rPr lang="uk-UA" smtClean="0"/>
              <a:t>‹#›</a:t>
            </a:fld>
            <a:endParaRPr lang="uk-UA"/>
          </a:p>
        </p:txBody>
      </p:sp>
    </p:spTree>
    <p:extLst>
      <p:ext uri="{BB962C8B-B14F-4D97-AF65-F5344CB8AC3E}">
        <p14:creationId xmlns:p14="http://schemas.microsoft.com/office/powerpoint/2010/main" val="1339761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Дата 4"/>
          <p:cNvSpPr>
            <a:spLocks noGrp="1"/>
          </p:cNvSpPr>
          <p:nvPr>
            <p:ph type="dt" sz="half" idx="10"/>
          </p:nvPr>
        </p:nvSpPr>
        <p:spPr/>
        <p:txBody>
          <a:bodyPr/>
          <a:lstStyle/>
          <a:p>
            <a:fld id="{C15A6D68-B80B-4A4D-B7C3-2272C094AFA3}" type="datetimeFigureOut">
              <a:rPr lang="uk-UA" smtClean="0"/>
              <a:t>30.08.20</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12AE21A8-CF86-485E-8EEC-76477EF04E9E}" type="slidenum">
              <a:rPr lang="uk-UA" smtClean="0"/>
              <a:t>‹#›</a:t>
            </a:fld>
            <a:endParaRPr lang="uk-UA"/>
          </a:p>
        </p:txBody>
      </p:sp>
    </p:spTree>
    <p:extLst>
      <p:ext uri="{BB962C8B-B14F-4D97-AF65-F5344CB8AC3E}">
        <p14:creationId xmlns:p14="http://schemas.microsoft.com/office/powerpoint/2010/main" val="1782496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endParaRPr lang="uk-UA"/>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7" name="Дата 6"/>
          <p:cNvSpPr>
            <a:spLocks noGrp="1"/>
          </p:cNvSpPr>
          <p:nvPr>
            <p:ph type="dt" sz="half" idx="10"/>
          </p:nvPr>
        </p:nvSpPr>
        <p:spPr/>
        <p:txBody>
          <a:bodyPr/>
          <a:lstStyle/>
          <a:p>
            <a:fld id="{C15A6D68-B80B-4A4D-B7C3-2272C094AFA3}" type="datetimeFigureOut">
              <a:rPr lang="uk-UA" smtClean="0"/>
              <a:t>30.08.20</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12AE21A8-CF86-485E-8EEC-76477EF04E9E}" type="slidenum">
              <a:rPr lang="uk-UA" smtClean="0"/>
              <a:t>‹#›</a:t>
            </a:fld>
            <a:endParaRPr lang="uk-UA"/>
          </a:p>
        </p:txBody>
      </p:sp>
    </p:spTree>
    <p:extLst>
      <p:ext uri="{BB962C8B-B14F-4D97-AF65-F5344CB8AC3E}">
        <p14:creationId xmlns:p14="http://schemas.microsoft.com/office/powerpoint/2010/main" val="2678028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Дата 2"/>
          <p:cNvSpPr>
            <a:spLocks noGrp="1"/>
          </p:cNvSpPr>
          <p:nvPr>
            <p:ph type="dt" sz="half" idx="10"/>
          </p:nvPr>
        </p:nvSpPr>
        <p:spPr/>
        <p:txBody>
          <a:bodyPr/>
          <a:lstStyle/>
          <a:p>
            <a:fld id="{C15A6D68-B80B-4A4D-B7C3-2272C094AFA3}" type="datetimeFigureOut">
              <a:rPr lang="uk-UA" smtClean="0"/>
              <a:t>30.08.20</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12AE21A8-CF86-485E-8EEC-76477EF04E9E}" type="slidenum">
              <a:rPr lang="uk-UA" smtClean="0"/>
              <a:t>‹#›</a:t>
            </a:fld>
            <a:endParaRPr lang="uk-UA"/>
          </a:p>
        </p:txBody>
      </p:sp>
    </p:spTree>
    <p:extLst>
      <p:ext uri="{BB962C8B-B14F-4D97-AF65-F5344CB8AC3E}">
        <p14:creationId xmlns:p14="http://schemas.microsoft.com/office/powerpoint/2010/main" val="2567953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15A6D68-B80B-4A4D-B7C3-2272C094AFA3}" type="datetimeFigureOut">
              <a:rPr lang="uk-UA" smtClean="0"/>
              <a:t>30.08.20</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12AE21A8-CF86-485E-8EEC-76477EF04E9E}" type="slidenum">
              <a:rPr lang="uk-UA" smtClean="0"/>
              <a:t>‹#›</a:t>
            </a:fld>
            <a:endParaRPr lang="uk-UA"/>
          </a:p>
        </p:txBody>
      </p:sp>
    </p:spTree>
    <p:extLst>
      <p:ext uri="{BB962C8B-B14F-4D97-AF65-F5344CB8AC3E}">
        <p14:creationId xmlns:p14="http://schemas.microsoft.com/office/powerpoint/2010/main" val="4100312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uk-UA"/>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C15A6D68-B80B-4A4D-B7C3-2272C094AFA3}" type="datetimeFigureOut">
              <a:rPr lang="uk-UA" smtClean="0"/>
              <a:t>30.08.20</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12AE21A8-CF86-485E-8EEC-76477EF04E9E}" type="slidenum">
              <a:rPr lang="uk-UA" smtClean="0"/>
              <a:t>‹#›</a:t>
            </a:fld>
            <a:endParaRPr lang="uk-UA"/>
          </a:p>
        </p:txBody>
      </p:sp>
    </p:spTree>
    <p:extLst>
      <p:ext uri="{BB962C8B-B14F-4D97-AF65-F5344CB8AC3E}">
        <p14:creationId xmlns:p14="http://schemas.microsoft.com/office/powerpoint/2010/main" val="248541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uk-UA"/>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C15A6D68-B80B-4A4D-B7C3-2272C094AFA3}" type="datetimeFigureOut">
              <a:rPr lang="uk-UA" smtClean="0"/>
              <a:t>30.08.20</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12AE21A8-CF86-485E-8EEC-76477EF04E9E}" type="slidenum">
              <a:rPr lang="uk-UA" smtClean="0"/>
              <a:t>‹#›</a:t>
            </a:fld>
            <a:endParaRPr lang="uk-UA"/>
          </a:p>
        </p:txBody>
      </p:sp>
    </p:spTree>
    <p:extLst>
      <p:ext uri="{BB962C8B-B14F-4D97-AF65-F5344CB8AC3E}">
        <p14:creationId xmlns:p14="http://schemas.microsoft.com/office/powerpoint/2010/main" val="2794674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2564">
              <a:schemeClr val="accent1"/>
            </a:gs>
            <a:gs pos="0">
              <a:schemeClr val="accent1"/>
            </a:gs>
            <a:gs pos="48000">
              <a:schemeClr val="accent4">
                <a:lumMod val="97000"/>
                <a:lumOff val="3000"/>
              </a:schemeClr>
            </a:gs>
            <a:gs pos="100000">
              <a:schemeClr val="accent4">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uk-UA"/>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5A6D68-B80B-4A4D-B7C3-2272C094AFA3}" type="datetimeFigureOut">
              <a:rPr lang="uk-UA" smtClean="0"/>
              <a:t>30.08.20</a:t>
            </a:fld>
            <a:endParaRPr lang="uk-UA"/>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AE21A8-CF86-485E-8EEC-76477EF04E9E}" type="slidenum">
              <a:rPr lang="uk-UA" smtClean="0"/>
              <a:t>‹#›</a:t>
            </a:fld>
            <a:endParaRPr lang="uk-UA"/>
          </a:p>
        </p:txBody>
      </p:sp>
    </p:spTree>
    <p:extLst>
      <p:ext uri="{BB962C8B-B14F-4D97-AF65-F5344CB8AC3E}">
        <p14:creationId xmlns:p14="http://schemas.microsoft.com/office/powerpoint/2010/main" val="1778498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92564">
              <a:schemeClr val="accent1"/>
            </a:gs>
            <a:gs pos="0">
              <a:schemeClr val="accent1"/>
            </a:gs>
            <a:gs pos="43000">
              <a:schemeClr val="accent4">
                <a:lumMod val="97000"/>
                <a:lumOff val="3000"/>
              </a:schemeClr>
            </a:gs>
            <a:gs pos="100000">
              <a:schemeClr val="accent4">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04909" y="98475"/>
            <a:ext cx="11192349" cy="1448971"/>
          </a:xfrm>
          <a:effectLst>
            <a:outerShdw blurRad="50800" dist="50800" dir="5400000" algn="ctr" rotWithShape="0">
              <a:srgbClr val="000000">
                <a:alpha val="96000"/>
              </a:srgbClr>
            </a:outerShdw>
          </a:effectLst>
        </p:spPr>
        <p:txBody>
          <a:bodyPr>
            <a:normAutofit fontScale="90000"/>
          </a:bodyPr>
          <a:lstStyle/>
          <a:p>
            <a:r>
              <a:rPr lang="uk-UA" dirty="0">
                <a:latin typeface="+mn-lt"/>
              </a:rPr>
              <a:t> </a:t>
            </a:r>
            <a:r>
              <a:rPr lang="uk-UA" sz="4000" b="1" dirty="0">
                <a:latin typeface="+mn-lt"/>
              </a:rPr>
              <a:t>Україна в сучасних геополітичних процесах . Геополітичний код України</a:t>
            </a:r>
          </a:p>
        </p:txBody>
      </p:sp>
      <p:pic>
        <p:nvPicPr>
          <p:cNvPr id="2054" name="Picture 6" descr="https://upload.wikimedia.org/wikipedia/commons/thumb/2/20/%D0%93%D0%B5%D1%80%D0%B1_%D0%A3%D0%BA%D1%80%D0%B0%D0%B8%D0%BD%D1%81%D0%BA%D0%BE%D0%B9_%D0%9D%D0%A0.png/1061px-%D0%93%D0%B5%D1%80%D0%B1_%D0%A3%D0%BA%D1%80%D0%B0%D0%B8%D0%BD%D1%81%D0%BA%D0%BE%D0%B9_%D0%9D%D0%A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7942" y="1667020"/>
            <a:ext cx="7466282" cy="509250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147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08294" y="253217"/>
            <a:ext cx="9031459" cy="1716259"/>
          </a:xfrm>
          <a:solidFill>
            <a:srgbClr val="FFFF00"/>
          </a:solidFill>
        </p:spPr>
        <p:txBody>
          <a:bodyPr>
            <a:noAutofit/>
          </a:bodyPr>
          <a:lstStyle/>
          <a:p>
            <a:pPr algn="ctr"/>
            <a:r>
              <a:rPr lang="ru-RU" sz="4800" b="1" dirty="0" err="1">
                <a:latin typeface="+mn-lt"/>
              </a:rPr>
              <a:t>Геополітичний</a:t>
            </a:r>
            <a:r>
              <a:rPr lang="ru-RU" sz="4800" b="1" dirty="0">
                <a:latin typeface="+mn-lt"/>
              </a:rPr>
              <a:t> код </a:t>
            </a:r>
            <a:r>
              <a:rPr lang="ru-RU" sz="4800" b="1" dirty="0" err="1">
                <a:latin typeface="+mn-lt"/>
              </a:rPr>
              <a:t>включає</a:t>
            </a:r>
            <a:r>
              <a:rPr lang="ru-RU" sz="4800" b="1" dirty="0">
                <a:latin typeface="+mn-lt"/>
              </a:rPr>
              <a:t> </a:t>
            </a:r>
            <a:r>
              <a:rPr lang="ru-RU" sz="4800" b="1" dirty="0" err="1">
                <a:latin typeface="+mn-lt"/>
              </a:rPr>
              <a:t>такі</a:t>
            </a:r>
            <a:r>
              <a:rPr lang="ru-RU" sz="4800" b="1" dirty="0">
                <a:latin typeface="+mn-lt"/>
              </a:rPr>
              <a:t> </a:t>
            </a:r>
            <a:r>
              <a:rPr lang="ru-RU" sz="4800" b="1" dirty="0" err="1">
                <a:latin typeface="+mn-lt"/>
              </a:rPr>
              <a:t>функції</a:t>
            </a:r>
            <a:r>
              <a:rPr lang="ru-RU" sz="4800" b="1" dirty="0">
                <a:latin typeface="+mn-lt"/>
              </a:rPr>
              <a:t> </a:t>
            </a:r>
            <a:r>
              <a:rPr lang="ru-RU" sz="4800" b="1" dirty="0" err="1">
                <a:latin typeface="+mn-lt"/>
              </a:rPr>
              <a:t>держави</a:t>
            </a:r>
            <a:r>
              <a:rPr lang="ru-RU" sz="4800" b="1" dirty="0">
                <a:latin typeface="+mn-lt"/>
              </a:rPr>
              <a:t> 
</a:t>
            </a:r>
            <a:endParaRPr lang="uk-UA" sz="4800" b="1" dirty="0">
              <a:latin typeface="+mn-lt"/>
            </a:endParaRPr>
          </a:p>
        </p:txBody>
      </p:sp>
      <p:sp>
        <p:nvSpPr>
          <p:cNvPr id="3" name="Объект 2"/>
          <p:cNvSpPr>
            <a:spLocks noGrp="1"/>
          </p:cNvSpPr>
          <p:nvPr>
            <p:ph sz="half" idx="1"/>
          </p:nvPr>
        </p:nvSpPr>
        <p:spPr>
          <a:xfrm>
            <a:off x="1625600" y="2242456"/>
            <a:ext cx="8476343" cy="4615544"/>
          </a:xfrm>
        </p:spPr>
        <p:txBody>
          <a:bodyPr/>
          <a:lstStyle/>
          <a:p>
            <a:pPr marL="0" indent="0">
              <a:buNone/>
            </a:pPr>
            <a:r>
              <a:rPr lang="ru-RU" sz="4000" b="1" dirty="0">
                <a:solidFill>
                  <a:srgbClr val="FF0000"/>
                </a:solidFill>
              </a:rPr>
              <a:t>1) </a:t>
            </a:r>
            <a:r>
              <a:rPr lang="ru-RU" sz="4000" b="1" dirty="0" err="1">
                <a:solidFill>
                  <a:srgbClr val="FF0000"/>
                </a:solidFill>
              </a:rPr>
              <a:t>Визначення</a:t>
            </a:r>
            <a:r>
              <a:rPr lang="ru-RU" sz="4000" b="1" dirty="0">
                <a:solidFill>
                  <a:srgbClr val="FF0000"/>
                </a:solidFill>
              </a:rPr>
              <a:t> </a:t>
            </a:r>
            <a:r>
              <a:rPr lang="ru-RU" sz="4000" b="1" dirty="0" err="1">
                <a:solidFill>
                  <a:srgbClr val="FF0000"/>
                </a:solidFill>
              </a:rPr>
              <a:t>суспільних</a:t>
            </a:r>
            <a:r>
              <a:rPr lang="ru-RU" sz="4000" b="1" dirty="0">
                <a:solidFill>
                  <a:srgbClr val="FF0000"/>
                </a:solidFill>
              </a:rPr>
              <a:t> </a:t>
            </a:r>
            <a:r>
              <a:rPr lang="ru-RU" sz="4000" b="1" dirty="0" err="1">
                <a:solidFill>
                  <a:srgbClr val="FF0000"/>
                </a:solidFill>
              </a:rPr>
              <a:t>інтересів</a:t>
            </a:r>
            <a:r>
              <a:rPr lang="ru-RU" sz="4000" b="1" dirty="0">
                <a:solidFill>
                  <a:srgbClr val="FF0000"/>
                </a:solidFill>
              </a:rPr>
              <a:t> 
2) </a:t>
            </a:r>
            <a:r>
              <a:rPr lang="ru-RU" sz="4000" b="1" dirty="0" err="1">
                <a:solidFill>
                  <a:srgbClr val="FF0000"/>
                </a:solidFill>
              </a:rPr>
              <a:t>Виявлення</a:t>
            </a:r>
            <a:r>
              <a:rPr lang="ru-RU" sz="4000" b="1" dirty="0">
                <a:solidFill>
                  <a:srgbClr val="FF0000"/>
                </a:solidFill>
              </a:rPr>
              <a:t> </a:t>
            </a:r>
            <a:r>
              <a:rPr lang="ru-RU" sz="4000" b="1" dirty="0" err="1">
                <a:solidFill>
                  <a:srgbClr val="FF0000"/>
                </a:solidFill>
              </a:rPr>
              <a:t>зовнішніх</a:t>
            </a:r>
            <a:r>
              <a:rPr lang="ru-RU" sz="4000" b="1" dirty="0">
                <a:solidFill>
                  <a:srgbClr val="FF0000"/>
                </a:solidFill>
              </a:rPr>
              <a:t> </a:t>
            </a:r>
            <a:r>
              <a:rPr lang="ru-RU" sz="4000" b="1" dirty="0" err="1">
                <a:solidFill>
                  <a:srgbClr val="FF0000"/>
                </a:solidFill>
              </a:rPr>
              <a:t>загроз</a:t>
            </a:r>
            <a:r>
              <a:rPr lang="ru-RU" sz="4000" b="1" dirty="0">
                <a:solidFill>
                  <a:srgbClr val="FF0000"/>
                </a:solidFill>
              </a:rPr>
              <a:t> 
3) </a:t>
            </a:r>
            <a:r>
              <a:rPr lang="ru-RU" sz="4000" b="1" dirty="0" err="1">
                <a:solidFill>
                  <a:srgbClr val="FF0000"/>
                </a:solidFill>
              </a:rPr>
              <a:t>Реакція</a:t>
            </a:r>
            <a:r>
              <a:rPr lang="ru-RU" sz="4000" b="1" dirty="0">
                <a:solidFill>
                  <a:srgbClr val="FF0000"/>
                </a:solidFill>
              </a:rPr>
              <a:t> на </a:t>
            </a:r>
            <a:r>
              <a:rPr lang="ru-RU" sz="4000" b="1" dirty="0" err="1">
                <a:solidFill>
                  <a:srgbClr val="FF0000"/>
                </a:solidFill>
              </a:rPr>
              <a:t>такі</a:t>
            </a:r>
            <a:r>
              <a:rPr lang="ru-RU" sz="4000" b="1" dirty="0">
                <a:solidFill>
                  <a:srgbClr val="FF0000"/>
                </a:solidFill>
              </a:rPr>
              <a:t> </a:t>
            </a:r>
            <a:r>
              <a:rPr lang="ru-RU" sz="4000" b="1" dirty="0" err="1">
                <a:solidFill>
                  <a:srgbClr val="FF0000"/>
                </a:solidFill>
              </a:rPr>
              <a:t>загрози</a:t>
            </a:r>
            <a:r>
              <a:rPr lang="ru-RU" sz="4000" b="1" dirty="0">
                <a:solidFill>
                  <a:srgbClr val="FF0000"/>
                </a:solidFill>
              </a:rPr>
              <a:t> 
4) </a:t>
            </a:r>
            <a:r>
              <a:rPr lang="ru-RU" sz="4000" b="1" dirty="0" err="1">
                <a:solidFill>
                  <a:srgbClr val="FF0000"/>
                </a:solidFill>
              </a:rPr>
              <a:t>Обґрунтування</a:t>
            </a:r>
            <a:r>
              <a:rPr lang="ru-RU" sz="4000" b="1" dirty="0">
                <a:solidFill>
                  <a:srgbClr val="FF0000"/>
                </a:solidFill>
              </a:rPr>
              <a:t> </a:t>
            </a:r>
            <a:r>
              <a:rPr lang="ru-RU" sz="4000" b="1" dirty="0" err="1">
                <a:solidFill>
                  <a:srgbClr val="FF0000"/>
                </a:solidFill>
              </a:rPr>
              <a:t>такої</a:t>
            </a:r>
            <a:r>
              <a:rPr lang="ru-RU" sz="4000" b="1" dirty="0">
                <a:solidFill>
                  <a:srgbClr val="FF0000"/>
                </a:solidFill>
              </a:rPr>
              <a:t> </a:t>
            </a:r>
            <a:r>
              <a:rPr lang="ru-RU" sz="4000" b="1" dirty="0" err="1">
                <a:solidFill>
                  <a:srgbClr val="FF0000"/>
                </a:solidFill>
              </a:rPr>
              <a:t>відповіді</a:t>
            </a:r>
            <a:r>
              <a:rPr lang="ru-RU" sz="4000" b="1" dirty="0">
                <a:solidFill>
                  <a:srgbClr val="FF0000"/>
                </a:solidFill>
              </a:rPr>
              <a:t> 
</a:t>
            </a:r>
            <a:endParaRPr lang="uk-UA" b="1" dirty="0">
              <a:solidFill>
                <a:srgbClr val="FF0000"/>
              </a:solidFill>
            </a:endParaRPr>
          </a:p>
        </p:txBody>
      </p:sp>
    </p:spTree>
    <p:extLst>
      <p:ext uri="{BB962C8B-B14F-4D97-AF65-F5344CB8AC3E}">
        <p14:creationId xmlns:p14="http://schemas.microsoft.com/office/powerpoint/2010/main" val="2870650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237" y="328447"/>
            <a:ext cx="12093526" cy="1690688"/>
          </a:xfrm>
          <a:solidFill>
            <a:srgbClr val="FFFF00"/>
          </a:solidFill>
        </p:spPr>
        <p:txBody>
          <a:bodyPr/>
          <a:lstStyle/>
          <a:p>
            <a:r>
              <a:rPr lang="ru-RU" b="1" dirty="0" err="1">
                <a:latin typeface="+mn-lt"/>
              </a:rPr>
              <a:t>Геополітичні</a:t>
            </a:r>
            <a:r>
              <a:rPr lang="ru-RU" b="1" dirty="0">
                <a:latin typeface="+mn-lt"/>
              </a:rPr>
              <a:t> </a:t>
            </a:r>
            <a:r>
              <a:rPr lang="ru-RU" b="1" dirty="0" err="1">
                <a:latin typeface="+mn-lt"/>
              </a:rPr>
              <a:t>коди</a:t>
            </a:r>
            <a:r>
              <a:rPr lang="ru-RU" b="1" dirty="0">
                <a:latin typeface="+mn-lt"/>
              </a:rPr>
              <a:t> </a:t>
            </a:r>
            <a:r>
              <a:rPr lang="ru-RU" b="1" dirty="0" err="1">
                <a:latin typeface="+mn-lt"/>
              </a:rPr>
              <a:t>діють</a:t>
            </a:r>
            <a:r>
              <a:rPr lang="ru-RU" b="1" dirty="0">
                <a:latin typeface="+mn-lt"/>
              </a:rPr>
              <a:t> на </a:t>
            </a:r>
            <a:r>
              <a:rPr lang="ru-RU" b="1" dirty="0" err="1">
                <a:latin typeface="+mn-lt"/>
              </a:rPr>
              <a:t>трьох</a:t>
            </a:r>
            <a:r>
              <a:rPr lang="ru-RU" b="1" dirty="0">
                <a:latin typeface="+mn-lt"/>
              </a:rPr>
              <a:t> </a:t>
            </a:r>
            <a:r>
              <a:rPr lang="ru-RU" b="1" dirty="0" err="1">
                <a:latin typeface="+mn-lt"/>
              </a:rPr>
              <a:t>рівнях</a:t>
            </a:r>
            <a:r>
              <a:rPr lang="ru-RU" b="1" dirty="0">
                <a:latin typeface="+mn-lt"/>
              </a:rPr>
              <a:t> 
</a:t>
            </a:r>
            <a:endParaRPr lang="uk-UA" b="1" dirty="0">
              <a:latin typeface="+mn-lt"/>
            </a:endParaRPr>
          </a:p>
        </p:txBody>
      </p:sp>
      <p:sp>
        <p:nvSpPr>
          <p:cNvPr id="3" name="Объект 2"/>
          <p:cNvSpPr>
            <a:spLocks noGrp="1"/>
          </p:cNvSpPr>
          <p:nvPr>
            <p:ph sz="half" idx="1"/>
          </p:nvPr>
        </p:nvSpPr>
        <p:spPr>
          <a:xfrm>
            <a:off x="309489" y="2405575"/>
            <a:ext cx="4909625" cy="3879112"/>
          </a:xfrm>
          <a:pattFill prst="pct25">
            <a:fgClr>
              <a:srgbClr val="FFFF00"/>
            </a:fgClr>
            <a:bgClr>
              <a:schemeClr val="bg1"/>
            </a:bgClr>
          </a:pattFill>
        </p:spPr>
        <p:txBody>
          <a:bodyPr/>
          <a:lstStyle/>
          <a:p>
            <a:pPr marL="0" indent="0">
              <a:buNone/>
            </a:pPr>
            <a:r>
              <a:rPr lang="uk-UA" dirty="0"/>
              <a:t> </a:t>
            </a:r>
            <a:r>
              <a:rPr lang="uk-UA" sz="5400" u="sng" dirty="0"/>
              <a:t>- Місцевому
</a:t>
            </a:r>
            <a:r>
              <a:rPr lang="uk-UA" sz="4000" dirty="0"/>
              <a:t> </a:t>
            </a:r>
          </a:p>
          <a:p>
            <a:pPr marL="0" indent="0">
              <a:buNone/>
            </a:pPr>
            <a:r>
              <a:rPr lang="uk-UA" sz="4800" u="sng" dirty="0"/>
              <a:t>- Регіональному 
</a:t>
            </a:r>
            <a:r>
              <a:rPr lang="uk-UA" sz="4000" dirty="0"/>
              <a:t> </a:t>
            </a:r>
          </a:p>
          <a:p>
            <a:pPr marL="0" indent="0">
              <a:buNone/>
            </a:pPr>
            <a:r>
              <a:rPr lang="uk-UA" sz="5400" u="sng" dirty="0"/>
              <a:t>- Світовому </a:t>
            </a:r>
          </a:p>
        </p:txBody>
      </p:sp>
      <p:sp>
        <p:nvSpPr>
          <p:cNvPr id="4" name="Объект 3"/>
          <p:cNvSpPr>
            <a:spLocks noGrp="1"/>
          </p:cNvSpPr>
          <p:nvPr>
            <p:ph sz="half" idx="2"/>
          </p:nvPr>
        </p:nvSpPr>
        <p:spPr>
          <a:xfrm>
            <a:off x="12331771" y="4117538"/>
            <a:ext cx="1116545" cy="1503925"/>
          </a:xfrm>
        </p:spPr>
        <p:txBody>
          <a:bodyPr/>
          <a:lstStyle/>
          <a:p>
            <a:pPr marL="0" indent="0">
              <a:buNone/>
            </a:pPr>
            <a:endParaRPr lang="uk-UA" dirty="0"/>
          </a:p>
          <a:p>
            <a:pPr marL="0" indent="0">
              <a:buNone/>
            </a:pPr>
            <a:endParaRPr lang="uk-UA" dirty="0"/>
          </a:p>
        </p:txBody>
      </p:sp>
      <p:pic>
        <p:nvPicPr>
          <p:cNvPr id="5122" name="Picture 2" descr="https://cdn.gdz4you.com/files/slides/de1/5fc1df5338bc35e46436e291327bca16.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8824"/>
          <a:stretch/>
        </p:blipFill>
        <p:spPr bwMode="auto">
          <a:xfrm>
            <a:off x="5690745" y="1619534"/>
            <a:ext cx="4469827" cy="16171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descr="Регионы Украин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9744" y="3048197"/>
            <a:ext cx="3889262" cy="17908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Стрелка вправо 9"/>
          <p:cNvSpPr/>
          <p:nvPr/>
        </p:nvSpPr>
        <p:spPr>
          <a:xfrm>
            <a:off x="3800490" y="2417191"/>
            <a:ext cx="1744393" cy="631006"/>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2" name="Стрелка вправо 11"/>
          <p:cNvSpPr/>
          <p:nvPr/>
        </p:nvSpPr>
        <p:spPr>
          <a:xfrm>
            <a:off x="4505897" y="3821077"/>
            <a:ext cx="2715065" cy="592922"/>
          </a:xfrm>
          <a:prstGeom prst="rightArrow">
            <a:avLst/>
          </a:prstGeom>
          <a:solidFill>
            <a:srgbClr val="FFC000"/>
          </a:solidFill>
          <a:ln>
            <a:solidFill>
              <a:schemeClr val="tx1">
                <a:alpha val="9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3" name="Стрелка вправо 12"/>
          <p:cNvSpPr/>
          <p:nvPr/>
        </p:nvSpPr>
        <p:spPr>
          <a:xfrm>
            <a:off x="3810859" y="5621463"/>
            <a:ext cx="2660279" cy="663224"/>
          </a:xfrm>
          <a:prstGeom prst="rightArrow">
            <a:avLst>
              <a:gd name="adj1" fmla="val 50000"/>
              <a:gd name="adj2" fmla="val 52121"/>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30" name="Picture 6" descr="Фотообои Карта мира с флагами стран купить на стену • Эко Обои"/>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5069" y="4782640"/>
            <a:ext cx="3652481" cy="203068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02507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76206"/>
            <a:ext cx="12191999" cy="1359791"/>
          </a:xfrm>
          <a:solidFill>
            <a:srgbClr val="FFFF00"/>
          </a:solidFill>
        </p:spPr>
        <p:txBody>
          <a:bodyPr/>
          <a:lstStyle/>
          <a:p>
            <a:r>
              <a:rPr lang="ru-RU" b="1" dirty="0">
                <a:latin typeface="+mn-lt"/>
              </a:rPr>
              <a:t> </a:t>
            </a:r>
            <a:r>
              <a:rPr lang="ru-RU" b="1" dirty="0" err="1">
                <a:latin typeface="+mn-lt"/>
              </a:rPr>
              <a:t>Національні</a:t>
            </a:r>
            <a:r>
              <a:rPr lang="ru-RU" b="1" dirty="0">
                <a:latin typeface="+mn-lt"/>
              </a:rPr>
              <a:t> </a:t>
            </a:r>
            <a:r>
              <a:rPr lang="ru-RU" b="1" dirty="0" err="1">
                <a:latin typeface="+mn-lt"/>
              </a:rPr>
              <a:t>інтереси</a:t>
            </a:r>
            <a:r>
              <a:rPr lang="ru-RU" b="1" dirty="0">
                <a:latin typeface="+mn-lt"/>
              </a:rPr>
              <a:t> </a:t>
            </a:r>
            <a:r>
              <a:rPr lang="ru-RU" b="1" dirty="0" err="1">
                <a:latin typeface="+mn-lt"/>
              </a:rPr>
              <a:t>України</a:t>
            </a:r>
            <a:r>
              <a:rPr lang="ru-RU" b="1" dirty="0">
                <a:latin typeface="+mn-lt"/>
              </a:rPr>
              <a:t> </a:t>
            </a:r>
            <a:endParaRPr lang="uk-UA" b="1" dirty="0">
              <a:latin typeface="+mn-lt"/>
            </a:endParaRPr>
          </a:p>
        </p:txBody>
      </p:sp>
      <p:sp>
        <p:nvSpPr>
          <p:cNvPr id="3" name="Объект 2"/>
          <p:cNvSpPr>
            <a:spLocks noGrp="1"/>
          </p:cNvSpPr>
          <p:nvPr>
            <p:ph sz="half" idx="1"/>
          </p:nvPr>
        </p:nvSpPr>
        <p:spPr>
          <a:xfrm>
            <a:off x="77787" y="1031296"/>
            <a:ext cx="7058025" cy="5826704"/>
          </a:xfrm>
          <a:pattFill prst="pct40">
            <a:fgClr>
              <a:schemeClr val="accent1"/>
            </a:fgClr>
            <a:bgClr>
              <a:schemeClr val="bg1"/>
            </a:bgClr>
          </a:pattFill>
        </p:spPr>
        <p:txBody>
          <a:bodyPr>
            <a:noAutofit/>
          </a:bodyPr>
          <a:lstStyle/>
          <a:p>
            <a:pPr marL="0" indent="0">
              <a:buNone/>
            </a:pPr>
            <a:r>
              <a:rPr lang="uk-UA" sz="1800" b="1" dirty="0"/>
              <a:t>Національні інтереси відображають фундаментальні цінності та прагнення українського народу, їх потреби в гідних умовах життя, а також цивілізовані шляхи їх створення та шляхи задоволення.
Національні інтереси та пріоритети України обумовлені конкретною ситуацією, яка створюється в країні та за кордоном.
Національними інтересами України є
створення громадянського суспільства, підвищення ефективності державних та місцевих органів влади, розвиток демократичних інститутів для забезпечення прав і свобод людини
досягнення національної гармонії, політичної та соціальної стабільності, забезпечення прав української нації та національних меншин України
забезпечення державного суверенітету, територіальної цілісності та цілісності кордонів
створення самодостатніх соціально орієнтованих ринкової економіки
забезпечення екологічно-технологічно безпечних умов життя суспільства
збереження та підвищення науково-технічного потенціалу</a:t>
            </a:r>
            <a:r>
              <a:rPr lang="ru-RU" sz="1600" b="1" dirty="0"/>
              <a:t>
</a:t>
            </a:r>
            <a:endParaRPr lang="uk-UA" sz="1600" dirty="0"/>
          </a:p>
        </p:txBody>
      </p:sp>
      <p:pic>
        <p:nvPicPr>
          <p:cNvPr id="3074" name="Picture 2" descr="https://www.thebalance.com/thmb/GcmwXtCWnmMwIDCbHfTjHUg87b4=/4300x4062/filters:fill(auto,1)/strong-businessman-pushing-pile-of-coins-over-on-to-struggling-businessman-528840923-577582145f9b585875a6448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13602" y="1138412"/>
            <a:ext cx="4978398" cy="33433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AutoShape 4" descr="https://avatars.mds.yandex.net/get-zen_doc/62917/pub_5b6ddd22654a8700a889ab19_5b6ddd9bb5223300a9195d4d/scale_120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3080" name="Picture 8" descr="https://d1whtlypfis84e.cloudfront.net/guides/wp-content/uploads/2018/02/26050017/Democrac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3600" y="4557486"/>
            <a:ext cx="4978399" cy="24833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85315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12192000" cy="1690688"/>
          </a:xfrm>
          <a:gradFill flip="none" rotWithShape="1">
            <a:gsLst>
              <a:gs pos="0">
                <a:srgbClr val="FFFF00"/>
              </a:gs>
              <a:gs pos="100000">
                <a:schemeClr val="accent4">
                  <a:lumMod val="100000"/>
                </a:schemeClr>
              </a:gs>
            </a:gsLst>
            <a:path path="circle">
              <a:fillToRect l="50000" t="-80000" r="50000" b="180000"/>
            </a:path>
            <a:tileRect/>
          </a:gradFill>
        </p:spPr>
        <p:txBody>
          <a:bodyPr>
            <a:normAutofit fontScale="90000"/>
          </a:bodyPr>
          <a:lstStyle/>
          <a:p>
            <a:pPr algn="ctr"/>
            <a:r>
              <a:rPr lang="uk-UA" b="1" dirty="0">
                <a:latin typeface="+mn-lt"/>
              </a:rPr>
              <a:t>Суспільний інтерес, з точки зору геополітичного коду 
</a:t>
            </a:r>
          </a:p>
        </p:txBody>
      </p:sp>
      <p:sp>
        <p:nvSpPr>
          <p:cNvPr id="3" name="Объект 2"/>
          <p:cNvSpPr>
            <a:spLocks noGrp="1"/>
          </p:cNvSpPr>
          <p:nvPr>
            <p:ph sz="half" idx="1"/>
          </p:nvPr>
        </p:nvSpPr>
        <p:spPr>
          <a:xfrm>
            <a:off x="0" y="1690688"/>
            <a:ext cx="6499274" cy="5167312"/>
          </a:xfrm>
          <a:pattFill prst="pct40">
            <a:fgClr>
              <a:schemeClr val="accent1"/>
            </a:fgClr>
            <a:bgClr>
              <a:schemeClr val="bg1"/>
            </a:bgClr>
          </a:pattFill>
        </p:spPr>
        <p:txBody>
          <a:bodyPr/>
          <a:lstStyle/>
          <a:p>
            <a:pPr marL="0" indent="0">
              <a:buNone/>
            </a:pPr>
            <a:r>
              <a:rPr lang="uk-UA" b="1" dirty="0"/>
              <a:t>
Україна є дуже великою країною (за стандартами Європи) 
В геополітичному коді України є 3 фактори, які повинні забезпечити баланс національних інтересів і, звичайно, інтереси держави 
</a:t>
            </a:r>
            <a:endParaRPr lang="uk-UA" dirty="0"/>
          </a:p>
        </p:txBody>
      </p:sp>
      <p:pic>
        <p:nvPicPr>
          <p:cNvPr id="7" name="Рисунок 6"/>
          <p:cNvPicPr>
            <a:picLocks noChangeAspect="1"/>
          </p:cNvPicPr>
          <p:nvPr/>
        </p:nvPicPr>
        <p:blipFill>
          <a:blip r:embed="rId3"/>
          <a:stretch>
            <a:fillRect/>
          </a:stretch>
        </p:blipFill>
        <p:spPr>
          <a:xfrm>
            <a:off x="6096000" y="1345913"/>
            <a:ext cx="6118573" cy="55538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71396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92564">
              <a:schemeClr val="accent1"/>
            </a:gs>
            <a:gs pos="0">
              <a:schemeClr val="accent1"/>
            </a:gs>
            <a:gs pos="0">
              <a:schemeClr val="accent4">
                <a:lumMod val="97000"/>
                <a:lumOff val="3000"/>
              </a:schemeClr>
            </a:gs>
            <a:gs pos="100000">
              <a:schemeClr val="accent4">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113"/>
            <a:ext cx="12191999" cy="1806802"/>
          </a:xfrm>
          <a:gradFill>
            <a:gsLst>
              <a:gs pos="0">
                <a:srgbClr val="FFFF00"/>
              </a:gs>
              <a:gs pos="100000">
                <a:schemeClr val="accent4">
                  <a:lumMod val="100000"/>
                </a:schemeClr>
              </a:gs>
            </a:gsLst>
            <a:path path="circle">
              <a:fillToRect l="50000" t="-80000" r="50000" b="180000"/>
            </a:path>
          </a:gradFill>
          <a:effectLst>
            <a:outerShdw blurRad="50800" dist="50800" dir="5400000" algn="ctr" rotWithShape="0">
              <a:srgbClr val="000000">
                <a:alpha val="0"/>
              </a:srgbClr>
            </a:outerShdw>
          </a:effectLst>
        </p:spPr>
        <p:txBody>
          <a:bodyPr/>
          <a:lstStyle/>
          <a:p>
            <a:pPr algn="ctr"/>
            <a:r>
              <a:rPr lang="ru-RU" b="1" dirty="0">
                <a:latin typeface="+mn-lt"/>
              </a:rPr>
              <a:t> </a:t>
            </a:r>
            <a:r>
              <a:rPr lang="ru-RU" b="1" dirty="0" err="1">
                <a:latin typeface="+mn-lt"/>
              </a:rPr>
              <a:t>Культурні</a:t>
            </a:r>
            <a:r>
              <a:rPr lang="ru-RU" b="1" dirty="0">
                <a:latin typeface="+mn-lt"/>
              </a:rPr>
              <a:t> </a:t>
            </a:r>
            <a:r>
              <a:rPr lang="ru-RU" b="1" dirty="0" err="1">
                <a:latin typeface="+mn-lt"/>
              </a:rPr>
              <a:t>інтереси</a:t>
            </a:r>
            <a:r>
              <a:rPr lang="ru-RU" b="1" dirty="0">
                <a:latin typeface="+mn-lt"/>
              </a:rPr>
              <a:t> </a:t>
            </a:r>
            <a:endParaRPr lang="uk-UA" b="1" dirty="0">
              <a:latin typeface="+mn-lt"/>
            </a:endParaRPr>
          </a:p>
        </p:txBody>
      </p:sp>
      <p:sp>
        <p:nvSpPr>
          <p:cNvPr id="3" name="Объект 2"/>
          <p:cNvSpPr>
            <a:spLocks noGrp="1"/>
          </p:cNvSpPr>
          <p:nvPr>
            <p:ph sz="half" idx="1"/>
          </p:nvPr>
        </p:nvSpPr>
        <p:spPr>
          <a:xfrm>
            <a:off x="0" y="1515291"/>
            <a:ext cx="6059713" cy="5342709"/>
          </a:xfrm>
          <a:pattFill prst="pct40">
            <a:fgClr>
              <a:schemeClr val="accent1"/>
            </a:fgClr>
            <a:bgClr>
              <a:schemeClr val="bg1"/>
            </a:bgClr>
          </a:pattFill>
        </p:spPr>
        <p:txBody>
          <a:bodyPr>
            <a:normAutofit lnSpcReduction="10000"/>
          </a:bodyPr>
          <a:lstStyle/>
          <a:p>
            <a:pPr marL="0" indent="0">
              <a:buNone/>
            </a:pPr>
            <a:r>
              <a:rPr lang="uk-UA" dirty="0"/>
              <a:t>Також на основі культурної ідентифікації Україна вважається прикордонною державою, в сучасних кордонах якої сходилися «краї» трьох геополітичних, соціально-культурних та геоекономічних просторів: </a:t>
            </a:r>
          </a:p>
          <a:p>
            <a:pPr marL="0" indent="0">
              <a:buNone/>
            </a:pPr>
            <a:r>
              <a:rPr lang="uk-UA" dirty="0"/>
              <a:t>Західноєвропейського Східноєвропейського Середземномор'я. 
Також у прикордонному стані ідентифікація суспільства особливо актуальна не в географічному, а в багатовимірному просторі.</a:t>
            </a:r>
            <a:r>
              <a:rPr lang="ru-RU" dirty="0"/>
              <a:t>
</a:t>
            </a:r>
            <a:endParaRPr lang="uk-UA" dirty="0"/>
          </a:p>
        </p:txBody>
      </p:sp>
      <p:pic>
        <p:nvPicPr>
          <p:cNvPr id="1026" name="Picture 2" descr="Западная Европа — Википед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2710" y="4599409"/>
            <a:ext cx="3099289" cy="22585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8/8d/Eastern_Europe_%28Robinson_projection%2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9109" y="4599409"/>
            <a:ext cx="3165230" cy="22585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ebguruz.ru/wp-content/uploads/mediterranean_basi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9713" y="1515291"/>
            <a:ext cx="6132285" cy="3084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654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4936"/>
            <a:ext cx="12192000" cy="1626722"/>
          </a:xfrm>
          <a:solidFill>
            <a:srgbClr val="FFFF00"/>
          </a:solidFill>
          <a:effectLst>
            <a:outerShdw blurRad="50800" dist="50800" dir="5400000" algn="ctr" rotWithShape="0">
              <a:srgbClr val="000000">
                <a:alpha val="0"/>
              </a:srgbClr>
            </a:outerShdw>
          </a:effectLst>
        </p:spPr>
        <p:txBody>
          <a:bodyPr/>
          <a:lstStyle/>
          <a:p>
            <a:pPr algn="ctr"/>
            <a:r>
              <a:rPr lang="uk-UA" b="1" dirty="0">
                <a:latin typeface="+mn-lt"/>
              </a:rPr>
              <a:t>Агресивна політика Росії
</a:t>
            </a:r>
          </a:p>
        </p:txBody>
      </p:sp>
      <p:sp>
        <p:nvSpPr>
          <p:cNvPr id="3" name="Объект 2"/>
          <p:cNvSpPr>
            <a:spLocks noGrp="1"/>
          </p:cNvSpPr>
          <p:nvPr>
            <p:ph sz="half" idx="1"/>
          </p:nvPr>
        </p:nvSpPr>
        <p:spPr>
          <a:xfrm>
            <a:off x="1" y="1294228"/>
            <a:ext cx="6019800" cy="5563772"/>
          </a:xfrm>
          <a:pattFill prst="pct40">
            <a:fgClr>
              <a:schemeClr val="accent1"/>
            </a:fgClr>
            <a:bgClr>
              <a:schemeClr val="bg1"/>
            </a:bgClr>
          </a:pattFill>
        </p:spPr>
        <p:txBody>
          <a:bodyPr>
            <a:normAutofit/>
          </a:bodyPr>
          <a:lstStyle/>
          <a:p>
            <a:pPr marL="0" indent="0" fontAlgn="base">
              <a:buNone/>
            </a:pPr>
            <a:endParaRPr lang="ru-RU" dirty="0"/>
          </a:p>
          <a:p>
            <a:pPr marL="0" indent="0" fontAlgn="base">
              <a:buNone/>
            </a:pPr>
            <a:r>
              <a:rPr lang="uk-UA" dirty="0"/>
              <a:t>З самого початку треба сказати, що країни не повністю розірвали дипломатичні відносини, 
однак слід </a:t>
            </a:r>
            <a:r>
              <a:rPr lang="uk-UA" dirty="0" err="1"/>
              <a:t>заумовити</a:t>
            </a:r>
            <a:r>
              <a:rPr lang="uk-UA" dirty="0"/>
              <a:t>, що ставлення обох народів один до одного також погіршилося на критичному рівні в історії, що є проблематичним трендом українського коду, оскільки необхідно вибирати правильний вектор розвитку держави </a:t>
            </a:r>
            <a:r>
              <a:rPr lang="ru-RU" dirty="0"/>
              <a:t>
</a:t>
            </a:r>
          </a:p>
        </p:txBody>
      </p:sp>
      <p:pic>
        <p:nvPicPr>
          <p:cNvPr id="1026" name="Picture 2" descr="Когда умрёт Украина - Александр Халдей - ИА REGNUM"/>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019801" y="1294228"/>
            <a:ext cx="6172199" cy="3052689"/>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3"/>
          <a:stretch>
            <a:fillRect/>
          </a:stretch>
        </p:blipFill>
        <p:spPr>
          <a:xfrm>
            <a:off x="6019801" y="4135903"/>
            <a:ext cx="6172199" cy="2722098"/>
          </a:xfrm>
          <a:prstGeom prst="rect">
            <a:avLst/>
          </a:prstGeom>
        </p:spPr>
      </p:pic>
    </p:spTree>
    <p:extLst>
      <p:ext uri="{BB962C8B-B14F-4D97-AF65-F5344CB8AC3E}">
        <p14:creationId xmlns:p14="http://schemas.microsoft.com/office/powerpoint/2010/main" val="3117111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11353800" cy="1690688"/>
          </a:xfrm>
          <a:solidFill>
            <a:srgbClr val="FFFF00"/>
          </a:solidFill>
        </p:spPr>
        <p:txBody>
          <a:bodyPr/>
          <a:lstStyle/>
          <a:p>
            <a:r>
              <a:rPr lang="uk-UA" b="1" dirty="0">
                <a:latin typeface="+mn-lt"/>
              </a:rPr>
              <a:t> Обґрунтування загрози </a:t>
            </a:r>
          </a:p>
        </p:txBody>
      </p:sp>
      <p:sp>
        <p:nvSpPr>
          <p:cNvPr id="3" name="Объект 2"/>
          <p:cNvSpPr>
            <a:spLocks noGrp="1"/>
          </p:cNvSpPr>
          <p:nvPr>
            <p:ph sz="half" idx="1"/>
          </p:nvPr>
        </p:nvSpPr>
        <p:spPr>
          <a:xfrm>
            <a:off x="0" y="1690689"/>
            <a:ext cx="7061982" cy="5167312"/>
          </a:xfrm>
        </p:spPr>
        <p:txBody>
          <a:bodyPr>
            <a:normAutofit fontScale="92500" lnSpcReduction="10000"/>
          </a:bodyPr>
          <a:lstStyle/>
          <a:p>
            <a:pPr marL="0" indent="0">
              <a:buNone/>
            </a:pPr>
            <a:r>
              <a:rPr lang="uk-UA" b="1" dirty="0"/>
              <a:t>За офіційною позицією України сепаратизм в Україні навмисно запалив Росія, і багато радикальних «прихильників федералізації» відвідували росіян, які займалися саботажної діяльності в Україні.
Згідно з моніторинговою місією ООН
За сім років війни на Донбасі загинуло більше 3,3 тисяч мирних жителів, понад 9000 осіб отримали поранення, 1,3 млн осіб стали внутрішньо переміщеними, 3,5 млн осіб потребували допомоги, була "лінія контакту" довжиною 427 км, "заблокувала доступ до основних послуг</a:t>
            </a:r>
            <a:r>
              <a:rPr lang="ru-RU" b="1" dirty="0"/>
              <a:t>
</a:t>
            </a:r>
            <a:endParaRPr lang="ru-RU" b="1" u="sng" dirty="0"/>
          </a:p>
        </p:txBody>
      </p:sp>
      <p:pic>
        <p:nvPicPr>
          <p:cNvPr id="4100" name="Picture 4" descr="Карта ООС: ситуация на востоке Украины на 30 апреля » Слово и Дело"/>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7061982" y="67152"/>
            <a:ext cx="5130018" cy="662844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108895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39844"/>
            <a:ext cx="12192000" cy="1575581"/>
          </a:xfrm>
          <a:solidFill>
            <a:srgbClr val="FFFF00"/>
          </a:solidFill>
        </p:spPr>
        <p:txBody>
          <a:bodyPr/>
          <a:lstStyle/>
          <a:p>
            <a:pPr algn="ctr"/>
            <a:r>
              <a:rPr lang="uk-UA" b="1" dirty="0">
                <a:latin typeface="+mn-lt"/>
              </a:rPr>
              <a:t>Висновки 
</a:t>
            </a:r>
          </a:p>
        </p:txBody>
      </p:sp>
      <p:sp>
        <p:nvSpPr>
          <p:cNvPr id="3" name="Объект 2"/>
          <p:cNvSpPr>
            <a:spLocks noGrp="1"/>
          </p:cNvSpPr>
          <p:nvPr>
            <p:ph sz="half" idx="1"/>
          </p:nvPr>
        </p:nvSpPr>
        <p:spPr>
          <a:xfrm>
            <a:off x="746241" y="2061033"/>
            <a:ext cx="10699518" cy="4309788"/>
          </a:xfrm>
        </p:spPr>
        <p:txBody>
          <a:bodyPr>
            <a:normAutofit/>
          </a:bodyPr>
          <a:lstStyle/>
          <a:p>
            <a:pPr marL="0" indent="0" algn="just">
              <a:buNone/>
            </a:pPr>
            <a:r>
              <a:rPr lang="uk-UA" dirty="0"/>
              <a:t>Слід зауважити, що для розробки прийняття рішень у зовнішній політиці Уряд повинен мати чітке розуміння геополітичного коду, який, у свою чергу, є практично основою держави 
Крім того, уряди всіх країн, навіть дрібних, повинні мати такий код. 
Регіональні коди необхідні для держав, які прагнуть розширити свій вплив за межі своїх сусідів першого порядку. Уряди всіх регіональних повноважень і потенційних регіональних повноважень повинні планувати такі кодекси.
</a:t>
            </a:r>
          </a:p>
        </p:txBody>
      </p:sp>
    </p:spTree>
    <p:extLst>
      <p:ext uri="{BB962C8B-B14F-4D97-AF65-F5344CB8AC3E}">
        <p14:creationId xmlns:p14="http://schemas.microsoft.com/office/powerpoint/2010/main" val="98725164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531</TotalTime>
  <Words>499</Words>
  <Application>Microsoft Macintosh PowerPoint</Application>
  <PresentationFormat>Широкоэкранный</PresentationFormat>
  <Paragraphs>22</Paragraphs>
  <Slides>9</Slides>
  <Notes>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9</vt:i4>
      </vt:variant>
    </vt:vector>
  </HeadingPairs>
  <TitlesOfParts>
    <vt:vector size="13" baseType="lpstr">
      <vt:lpstr>Arial</vt:lpstr>
      <vt:lpstr>Calibri</vt:lpstr>
      <vt:lpstr>Calibri Light</vt:lpstr>
      <vt:lpstr>Тема Office</vt:lpstr>
      <vt:lpstr> Україна в сучасних геополітичних процесах . Геополітичний код України</vt:lpstr>
      <vt:lpstr>Геополітичний код включає такі функції держави 
</vt:lpstr>
      <vt:lpstr>Геополітичні коди діють на трьох рівнях 
</vt:lpstr>
      <vt:lpstr> Національні інтереси України </vt:lpstr>
      <vt:lpstr>Суспільний інтерес, з точки зору геополітичного коду 
</vt:lpstr>
      <vt:lpstr> Культурні інтереси </vt:lpstr>
      <vt:lpstr>Агресивна політика Росії
</vt:lpstr>
      <vt:lpstr> Обґрунтування загрози </vt:lpstr>
      <vt:lpstr>Висновки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Gleb</dc:creator>
  <cp:lastModifiedBy>Microsoft Office User</cp:lastModifiedBy>
  <cp:revision>41</cp:revision>
  <dcterms:created xsi:type="dcterms:W3CDTF">2020-04-17T12:39:14Z</dcterms:created>
  <dcterms:modified xsi:type="dcterms:W3CDTF">2020-08-30T13:02:28Z</dcterms:modified>
</cp:coreProperties>
</file>