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74BD95-2C6D-4BBB-9AD1-7421A4F930D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C35A5B2-1672-4A7D-B40A-9CB2D770E99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6400800" cy="1752600"/>
          </a:xfrm>
        </p:spPr>
        <p:txBody>
          <a:bodyPr/>
          <a:lstStyle/>
          <a:p>
            <a:r>
              <a:rPr lang="ru-RU" sz="4400" dirty="0" err="1" smtClean="0"/>
              <a:t>Основи</a:t>
            </a:r>
            <a:r>
              <a:rPr lang="ru-RU" sz="4400" dirty="0" smtClean="0"/>
              <a:t> </a:t>
            </a:r>
            <a:r>
              <a:rPr lang="ru-RU" sz="4400" dirty="0" err="1" smtClean="0"/>
              <a:t>токсикології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305800" cy="1981200"/>
          </a:xfrm>
        </p:spPr>
        <p:txBody>
          <a:bodyPr/>
          <a:lstStyle/>
          <a:p>
            <a:r>
              <a:rPr lang="ru-RU" dirty="0" smtClean="0"/>
              <a:t>Практично робота №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дійсної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знаходимо</a:t>
            </a:r>
            <a:r>
              <a:rPr lang="ru-RU" dirty="0" smtClean="0"/>
              <a:t> </a:t>
            </a:r>
            <a:r>
              <a:rPr lang="ru-RU" dirty="0" err="1" smtClean="0"/>
              <a:t>середнє</a:t>
            </a:r>
            <a:r>
              <a:rPr lang="ru-RU" dirty="0" smtClean="0"/>
              <a:t> </a:t>
            </a:r>
            <a:r>
              <a:rPr lang="ru-RU" dirty="0" err="1" smtClean="0"/>
              <a:t>арифметичне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 величин </a:t>
            </a:r>
            <a:r>
              <a:rPr lang="ru-RU" dirty="0" err="1" smtClean="0"/>
              <a:t>ефекту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інтервалу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крапками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В.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r>
              <a:rPr lang="en-US" i="1" dirty="0" smtClean="0"/>
              <a:t>W</a:t>
            </a:r>
            <a:r>
              <a:rPr lang="ru-RU" i="1" dirty="0" err="1" smtClean="0"/>
              <a:t>заг</a:t>
            </a:r>
            <a:r>
              <a:rPr lang="en-US" dirty="0" smtClean="0"/>
              <a:t>= </a:t>
            </a:r>
            <a:r>
              <a:rPr lang="ru-RU" u="sng" dirty="0" smtClean="0"/>
              <a:t>750 </a:t>
            </a:r>
            <a:r>
              <a:rPr lang="en-US" u="sng" dirty="0" smtClean="0"/>
              <a:t>+ </a:t>
            </a:r>
            <a:r>
              <a:rPr lang="ru-RU" u="sng" dirty="0" smtClean="0"/>
              <a:t>500 </a:t>
            </a:r>
            <a:r>
              <a:rPr lang="en-US" u="sng" dirty="0" smtClean="0"/>
              <a:t>+ </a:t>
            </a:r>
            <a:r>
              <a:rPr lang="ru-RU" u="sng" dirty="0" smtClean="0"/>
              <a:t>450 </a:t>
            </a:r>
            <a:r>
              <a:rPr lang="en-US" u="sng" dirty="0" smtClean="0"/>
              <a:t>+ </a:t>
            </a:r>
            <a:r>
              <a:rPr lang="ru-RU" u="sng" dirty="0" smtClean="0"/>
              <a:t>300 </a:t>
            </a:r>
            <a:r>
              <a:rPr lang="en-US" u="sng" dirty="0" smtClean="0"/>
              <a:t>+ </a:t>
            </a:r>
            <a:r>
              <a:rPr lang="ru-RU" u="sng" dirty="0" smtClean="0"/>
              <a:t>325 </a:t>
            </a:r>
            <a:r>
              <a:rPr lang="en-US" dirty="0" smtClean="0"/>
              <a:t>= </a:t>
            </a:r>
            <a:r>
              <a:rPr lang="ru-RU" dirty="0" smtClean="0"/>
              <a:t>465 мг·</a:t>
            </a:r>
            <a:r>
              <a:rPr lang="ru-RU" dirty="0" err="1" smtClean="0"/>
              <a:t>хв</a:t>
            </a:r>
            <a:r>
              <a:rPr lang="ru-RU" dirty="0" smtClean="0"/>
              <a:t>/м3.</a:t>
            </a:r>
          </a:p>
          <a:p>
            <a:r>
              <a:rPr lang="ru-RU" dirty="0" smtClean="0"/>
              <a:t>                              5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: величина </a:t>
            </a:r>
            <a:r>
              <a:rPr lang="ru-RU" dirty="0" err="1" smtClean="0"/>
              <a:t>дійсного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фосгену,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набряку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r>
              <a:rPr lang="ru-RU" dirty="0" smtClean="0"/>
              <a:t> у </a:t>
            </a:r>
            <a:r>
              <a:rPr lang="ru-RU" dirty="0" err="1" smtClean="0"/>
              <a:t>піддослідних</a:t>
            </a:r>
            <a:r>
              <a:rPr lang="ru-RU" dirty="0" smtClean="0"/>
              <a:t> </a:t>
            </a:r>
            <a:r>
              <a:rPr lang="ru-RU" dirty="0" err="1" smtClean="0"/>
              <a:t>кішок</a:t>
            </a:r>
            <a:r>
              <a:rPr lang="ru-RU" dirty="0" smtClean="0"/>
              <a:t>, </a:t>
            </a:r>
            <a:r>
              <a:rPr lang="ru-RU" dirty="0" err="1" smtClean="0"/>
              <a:t>складає</a:t>
            </a:r>
            <a:r>
              <a:rPr lang="ru-RU" dirty="0" smtClean="0"/>
              <a:t> 465 мг·</a:t>
            </a:r>
            <a:r>
              <a:rPr lang="ru-RU" dirty="0" err="1" smtClean="0"/>
              <a:t>хв</a:t>
            </a:r>
            <a:r>
              <a:rPr lang="ru-RU" dirty="0" smtClean="0"/>
              <a:t>/м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5732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величину значимого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фосгену,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піддослідних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набряку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128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смертельного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(форм. 1)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приймаємо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токсину,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загинули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одержавши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дозу фосгену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91680" y="1412776"/>
          <a:ext cx="5126355" cy="983615"/>
        </p:xfrm>
        <a:graphic>
          <a:graphicData uri="http://schemas.openxmlformats.org/drawingml/2006/table">
            <a:tbl>
              <a:tblPr/>
              <a:tblGrid>
                <a:gridCol w="2574290"/>
                <a:gridCol w="2552065"/>
              </a:tblGrid>
              <a:tr h="983615">
                <a:tc>
                  <a:txBody>
                    <a:bodyPr/>
                    <a:lstStyle/>
                    <a:p>
                      <a:pPr marL="127000">
                        <a:lnSpc>
                          <a:spcPts val="12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3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50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7500</a:t>
                      </a:r>
                      <a:r>
                        <a:rPr lang="ru-RU" sz="1250" spc="1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мг·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ru-RU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38760">
                        <a:lnSpc>
                          <a:spcPts val="48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285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50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 450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50" spc="-9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6750</a:t>
                      </a:r>
                      <a:r>
                        <a:rPr lang="ru-RU" sz="1250" spc="1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мг·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ru-RU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1460">
                        <a:lnSpc>
                          <a:spcPts val="48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24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6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50" spc="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2250</a:t>
                      </a:r>
                      <a:r>
                        <a:rPr lang="ru-RU" sz="1250" spc="28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мг·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ru-RU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5745">
                        <a:lnSpc>
                          <a:spcPts val="495"/>
                        </a:lnSpc>
                        <a:spcAft>
                          <a:spcPts val="0"/>
                        </a:spcAft>
                      </a:pPr>
                      <a:r>
                        <a:rPr lang="ru-RU" sz="75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29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1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50" spc="-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50" dirty="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r>
                        <a:rPr lang="ru-RU" sz="1250" spc="15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мг·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ru-RU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0190">
                        <a:lnSpc>
                          <a:spcPts val="485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ts val="124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68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 spc="-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50" spc="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r>
                        <a:rPr lang="en-US" sz="1250" spc="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мг·хв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54990">
                        <a:lnSpc>
                          <a:spcPts val="495"/>
                        </a:lnSpc>
                        <a:spcAft>
                          <a:spcPts val="0"/>
                        </a:spcAft>
                      </a:pPr>
                      <a:r>
                        <a:rPr lang="en-US" sz="75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34340">
                        <a:lnSpc>
                          <a:spcPts val="12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7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 spc="-9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50" spc="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r>
                        <a:rPr lang="en-US" sz="1250" spc="24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мг·хв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56260">
                        <a:lnSpc>
                          <a:spcPts val="495"/>
                        </a:lnSpc>
                        <a:spcAft>
                          <a:spcPts val="0"/>
                        </a:spcAft>
                      </a:pPr>
                      <a:r>
                        <a:rPr lang="en-US" sz="75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34340">
                        <a:lnSpc>
                          <a:spcPts val="1245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6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 spc="-1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50" spc="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r>
                        <a:rPr lang="en-US" sz="1250" spc="2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мг·хв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56260">
                        <a:lnSpc>
                          <a:spcPts val="495"/>
                        </a:lnSpc>
                        <a:spcAft>
                          <a:spcPts val="0"/>
                        </a:spcAft>
                      </a:pPr>
                      <a:r>
                        <a:rPr lang="en-US" sz="75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34340">
                        <a:lnSpc>
                          <a:spcPts val="124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6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en-US" sz="1250" spc="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1800</a:t>
                      </a:r>
                      <a:r>
                        <a:rPr lang="en-US" sz="1250" spc="2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мг·хв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53085">
                        <a:lnSpc>
                          <a:spcPts val="395"/>
                        </a:lnSpc>
                        <a:spcAft>
                          <a:spcPts val="0"/>
                        </a:spcAft>
                      </a:pPr>
                      <a:r>
                        <a:rPr lang="en-US" sz="75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348880"/>
            <a:ext cx="9144000" cy="205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72" tIns="45720" rIns="7617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715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Будуємо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фосгену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(за прикладом рис. 2).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715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Визначаємо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дійсне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смертельного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арифметичне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інтервалу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крапками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(15; 50)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(30; 15):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ru-RU" sz="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</a:t>
            </a:r>
            <a:r>
              <a:rPr lang="ru-RU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750 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1500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1200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450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975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мг·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                     4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1524000" y="457200"/>
            <a:ext cx="1498600" cy="0"/>
          </a:xfrm>
          <a:prstGeom prst="line">
            <a:avLst/>
          </a:prstGeom>
          <a:noFill/>
          <a:ln w="5971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4103400"/>
            <a:ext cx="9144000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величина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дійсного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смертельного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набряку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кішок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фосгену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складає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975 мг·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/м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684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приклад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значимої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фосгену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піддослідних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684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фосгену,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набряку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кішок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індивідуальним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684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величину значимого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піддослідних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набряку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індивідуальним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684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Оформити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робочому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зошиті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68400" algn="l"/>
              </a:tabLst>
            </a:pPr>
            <a:r>
              <a:rPr lang="ru-RU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ідповісти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594898"/>
          <a:ext cx="6096133" cy="834102"/>
        </p:xfrm>
        <a:graphic>
          <a:graphicData uri="http://schemas.openxmlformats.org/drawingml/2006/table">
            <a:tbl>
              <a:tblPr/>
              <a:tblGrid>
                <a:gridCol w="1248129"/>
                <a:gridCol w="411832"/>
                <a:gridCol w="411200"/>
                <a:gridCol w="321507"/>
                <a:gridCol w="344246"/>
                <a:gridCol w="25400"/>
                <a:gridCol w="411200"/>
                <a:gridCol w="412464"/>
                <a:gridCol w="409306"/>
                <a:gridCol w="321507"/>
                <a:gridCol w="321507"/>
                <a:gridCol w="320244"/>
                <a:gridCol w="321507"/>
                <a:gridCol w="408042"/>
                <a:gridCol w="408042"/>
              </a:tblGrid>
              <a:tr h="3284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впливу</a:t>
                      </a:r>
                      <a:r>
                        <a:rPr lang="en-US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57225" marR="6553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9610" marR="688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1795" marR="391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80010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02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Концентрація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/м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1945" marR="32194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5590" marR="27432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18110" algn="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4467106"/>
          <a:ext cx="6119338" cy="834102"/>
        </p:xfrm>
        <a:graphic>
          <a:graphicData uri="http://schemas.openxmlformats.org/drawingml/2006/table">
            <a:tbl>
              <a:tblPr/>
              <a:tblGrid>
                <a:gridCol w="1248129"/>
                <a:gridCol w="411832"/>
                <a:gridCol w="367451"/>
                <a:gridCol w="390656"/>
                <a:gridCol w="342051"/>
                <a:gridCol w="25400"/>
                <a:gridCol w="411200"/>
                <a:gridCol w="412464"/>
                <a:gridCol w="409306"/>
                <a:gridCol w="321507"/>
                <a:gridCol w="321507"/>
                <a:gridCol w="320244"/>
                <a:gridCol w="321507"/>
                <a:gridCol w="408042"/>
                <a:gridCol w="408042"/>
              </a:tblGrid>
              <a:tr h="3284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впливу</a:t>
                      </a:r>
                      <a:r>
                        <a:rPr lang="en-US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57225" marR="6553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9610" marR="688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1795" marR="391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80010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02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Концентрація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/м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9017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1945" marR="32194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5590" marR="27432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18110" algn="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3531002"/>
          <a:ext cx="6096133" cy="834102"/>
        </p:xfrm>
        <a:graphic>
          <a:graphicData uri="http://schemas.openxmlformats.org/drawingml/2006/table">
            <a:tbl>
              <a:tblPr/>
              <a:tblGrid>
                <a:gridCol w="1248129"/>
                <a:gridCol w="411832"/>
                <a:gridCol w="411200"/>
                <a:gridCol w="321507"/>
                <a:gridCol w="344246"/>
                <a:gridCol w="25400"/>
                <a:gridCol w="411200"/>
                <a:gridCol w="412464"/>
                <a:gridCol w="409306"/>
                <a:gridCol w="321507"/>
                <a:gridCol w="321507"/>
                <a:gridCol w="320244"/>
                <a:gridCol w="321507"/>
                <a:gridCol w="408042"/>
                <a:gridCol w="408042"/>
              </a:tblGrid>
              <a:tr h="3284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впливу</a:t>
                      </a:r>
                      <a:r>
                        <a:rPr lang="en-US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57225" marR="6553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9610" marR="688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1795" marR="391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80010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02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Концентрація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/м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1945" marR="32194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5590" marR="27432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18110" algn="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1556792"/>
          <a:ext cx="6096133" cy="834102"/>
        </p:xfrm>
        <a:graphic>
          <a:graphicData uri="http://schemas.openxmlformats.org/drawingml/2006/table">
            <a:tbl>
              <a:tblPr/>
              <a:tblGrid>
                <a:gridCol w="1248129"/>
                <a:gridCol w="411832"/>
                <a:gridCol w="411200"/>
                <a:gridCol w="321507"/>
                <a:gridCol w="344246"/>
                <a:gridCol w="25400"/>
                <a:gridCol w="411200"/>
                <a:gridCol w="412464"/>
                <a:gridCol w="409306"/>
                <a:gridCol w="321507"/>
                <a:gridCol w="321507"/>
                <a:gridCol w="320244"/>
                <a:gridCol w="321507"/>
                <a:gridCol w="408042"/>
                <a:gridCol w="408042"/>
              </a:tblGrid>
              <a:tr h="3284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впливу</a:t>
                      </a:r>
                      <a:r>
                        <a:rPr lang="en-US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57225" marR="6553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9610" marR="688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1795" marR="391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80010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02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Концентрація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/м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1945" marR="32194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5590" marR="27432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18110" algn="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620688"/>
          <a:ext cx="6119338" cy="834102"/>
        </p:xfrm>
        <a:graphic>
          <a:graphicData uri="http://schemas.openxmlformats.org/drawingml/2006/table">
            <a:tbl>
              <a:tblPr/>
              <a:tblGrid>
                <a:gridCol w="1248129"/>
                <a:gridCol w="411832"/>
                <a:gridCol w="367451"/>
                <a:gridCol w="43749"/>
                <a:gridCol w="321507"/>
                <a:gridCol w="25400"/>
                <a:gridCol w="342051"/>
                <a:gridCol w="25400"/>
                <a:gridCol w="411200"/>
                <a:gridCol w="412464"/>
                <a:gridCol w="409306"/>
                <a:gridCol w="321507"/>
                <a:gridCol w="321507"/>
                <a:gridCol w="320244"/>
                <a:gridCol w="321507"/>
                <a:gridCol w="408042"/>
                <a:gridCol w="408042"/>
              </a:tblGrid>
              <a:tr h="3284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впливу</a:t>
                      </a:r>
                      <a:r>
                        <a:rPr lang="en-US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657225" marR="6553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9610" marR="688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1795" marR="391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80010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02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Концентрація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/м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44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1945" marR="32194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5590" marR="27432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18110" algn="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5475218"/>
          <a:ext cx="6096133" cy="834102"/>
        </p:xfrm>
        <a:graphic>
          <a:graphicData uri="http://schemas.openxmlformats.org/drawingml/2006/table">
            <a:tbl>
              <a:tblPr/>
              <a:tblGrid>
                <a:gridCol w="1248129"/>
                <a:gridCol w="411832"/>
                <a:gridCol w="411200"/>
                <a:gridCol w="321507"/>
                <a:gridCol w="344246"/>
                <a:gridCol w="25400"/>
                <a:gridCol w="411200"/>
                <a:gridCol w="412464"/>
                <a:gridCol w="409306"/>
                <a:gridCol w="321507"/>
                <a:gridCol w="321507"/>
                <a:gridCol w="320244"/>
                <a:gridCol w="321507"/>
                <a:gridCol w="408042"/>
                <a:gridCol w="408042"/>
              </a:tblGrid>
              <a:tr h="3284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впливу</a:t>
                      </a:r>
                      <a:r>
                        <a:rPr lang="en-US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57225" marR="6553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9610" marR="688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1795" marR="391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80010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02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Концентрація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/м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1945" marR="32194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5590" marR="27432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18110" algn="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536" y="76470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15567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ЗАЛЕЖНІСТЬ «ДОЗА-ЕФЕКТ» В ТОКСИКОЛОГІЇ</a:t>
            </a:r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Мета: </a:t>
            </a:r>
            <a:r>
              <a:rPr lang="ru-RU" dirty="0" err="1" smtClean="0"/>
              <a:t>ознайомитись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«доза- </a:t>
            </a:r>
            <a:r>
              <a:rPr lang="ru-RU" dirty="0" err="1" smtClean="0"/>
              <a:t>ефект</a:t>
            </a:r>
            <a:r>
              <a:rPr lang="ru-RU" dirty="0" smtClean="0"/>
              <a:t>» в </a:t>
            </a:r>
            <a:r>
              <a:rPr lang="ru-RU" dirty="0" err="1" smtClean="0"/>
              <a:t>токсикології</a:t>
            </a:r>
            <a:r>
              <a:rPr lang="ru-RU" dirty="0" smtClean="0"/>
              <a:t>, </a:t>
            </a:r>
            <a:r>
              <a:rPr lang="ru-RU" dirty="0" err="1" smtClean="0"/>
              <a:t>розрахувати</a:t>
            </a:r>
            <a:r>
              <a:rPr lang="ru-RU" dirty="0" smtClean="0"/>
              <a:t> величину </a:t>
            </a:r>
            <a:r>
              <a:rPr lang="ru-RU" dirty="0" err="1" smtClean="0"/>
              <a:t>ефекту</a:t>
            </a:r>
            <a:r>
              <a:rPr lang="ru-RU" dirty="0" smtClean="0"/>
              <a:t> при </a:t>
            </a:r>
            <a:r>
              <a:rPr lang="ru-RU" dirty="0" err="1" smtClean="0"/>
              <a:t>впливі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доз </a:t>
            </a:r>
            <a:r>
              <a:rPr lang="ru-RU" dirty="0" err="1" smtClean="0"/>
              <a:t>і</a:t>
            </a:r>
            <a:r>
              <a:rPr lang="ru-RU" dirty="0" smtClean="0"/>
              <a:t> часу </a:t>
            </a:r>
            <a:r>
              <a:rPr lang="ru-RU" dirty="0" err="1" smtClean="0"/>
              <a:t>токсиканту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через </a:t>
            </a:r>
            <a:r>
              <a:rPr lang="ru-RU" dirty="0" err="1" smtClean="0"/>
              <a:t>дихальні</a:t>
            </a:r>
            <a:r>
              <a:rPr lang="ru-RU" dirty="0" smtClean="0"/>
              <a:t> шляхи.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залежності</a:t>
            </a:r>
            <a:r>
              <a:rPr lang="ru-RU" b="1" dirty="0" smtClean="0"/>
              <a:t> </a:t>
            </a:r>
            <a:r>
              <a:rPr lang="ru-RU" dirty="0" smtClean="0"/>
              <a:t>«</a:t>
            </a:r>
            <a:r>
              <a:rPr lang="ru-RU" b="1" dirty="0" err="1" smtClean="0"/>
              <a:t>доза-ефект</a:t>
            </a:r>
            <a:r>
              <a:rPr lang="ru-RU" dirty="0" smtClean="0"/>
              <a:t>»</a:t>
            </a:r>
            <a:endParaRPr lang="ru-RU" b="1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err="1" smtClean="0"/>
              <a:t>Токсичність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сполук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біогенних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згубно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діючої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практично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виявитися</a:t>
            </a:r>
            <a:r>
              <a:rPr lang="ru-RU" dirty="0" smtClean="0"/>
              <a:t> </a:t>
            </a:r>
            <a:r>
              <a:rPr lang="ru-RU" dirty="0" err="1" smtClean="0"/>
              <a:t>шкідливими</a:t>
            </a:r>
            <a:r>
              <a:rPr lang="ru-RU" dirty="0" smtClean="0"/>
              <a:t> для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справедливо для </a:t>
            </a:r>
            <a:r>
              <a:rPr lang="ru-RU" dirty="0" err="1" smtClean="0"/>
              <a:t>токсикантів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як </a:t>
            </a:r>
            <a:r>
              <a:rPr lang="ru-RU" dirty="0" err="1" smtClean="0"/>
              <a:t>місцево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резорбції</a:t>
            </a:r>
            <a:r>
              <a:rPr lang="ru-RU" dirty="0" smtClean="0"/>
              <a:t> у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біологічним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токсичної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b="1" dirty="0" smtClean="0"/>
              <a:t>токсичного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(</a:t>
            </a:r>
            <a:r>
              <a:rPr lang="ru-RU" b="1" dirty="0" err="1" smtClean="0"/>
              <a:t>ефекту</a:t>
            </a:r>
            <a:r>
              <a:rPr lang="ru-RU" b="1" dirty="0" smtClean="0"/>
              <a:t>) </a:t>
            </a:r>
            <a:r>
              <a:rPr lang="ru-RU" dirty="0" smtClean="0"/>
              <a:t>–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життєво-важливих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Спектр </a:t>
            </a:r>
            <a:r>
              <a:rPr lang="ru-RU" dirty="0" err="1" smtClean="0"/>
              <a:t>проявів</a:t>
            </a:r>
            <a:r>
              <a:rPr lang="ru-RU" dirty="0" smtClean="0"/>
              <a:t> токсичного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фізико-хімічних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(доза, час, </a:t>
            </a:r>
            <a:r>
              <a:rPr lang="ru-RU" dirty="0" err="1" smtClean="0"/>
              <a:t>періодичність</a:t>
            </a:r>
            <a:r>
              <a:rPr lang="ru-RU" dirty="0" smtClean="0"/>
              <a:t>),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ru-RU" dirty="0" err="1" smtClean="0"/>
              <a:t>рН</a:t>
            </a:r>
            <a:r>
              <a:rPr lang="ru-RU" dirty="0" smtClean="0"/>
              <a:t>, </a:t>
            </a:r>
            <a:r>
              <a:rPr lang="ru-RU" dirty="0" err="1" smtClean="0"/>
              <a:t>температури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токсичної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часу,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вона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живий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.</a:t>
            </a:r>
          </a:p>
          <a:p>
            <a:r>
              <a:rPr lang="en-US" dirty="0" err="1" smtClean="0"/>
              <a:t>Залежність</a:t>
            </a:r>
            <a:r>
              <a:rPr lang="en-US" dirty="0" smtClean="0"/>
              <a:t> </a:t>
            </a:r>
            <a:r>
              <a:rPr lang="en-US" dirty="0" err="1" smtClean="0"/>
              <a:t>ефекту</a:t>
            </a:r>
            <a:r>
              <a:rPr lang="en-US" dirty="0" smtClean="0"/>
              <a:t> </a:t>
            </a:r>
            <a:r>
              <a:rPr lang="en-US" dirty="0" err="1" smtClean="0"/>
              <a:t>впливу</a:t>
            </a:r>
            <a:r>
              <a:rPr lang="en-US" dirty="0" smtClean="0"/>
              <a:t> </a:t>
            </a:r>
            <a:r>
              <a:rPr lang="en-US" dirty="0" err="1" smtClean="0"/>
              <a:t>токсикантів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біологічний</a:t>
            </a:r>
            <a:r>
              <a:rPr lang="en-US" dirty="0" smtClean="0"/>
              <a:t> </a:t>
            </a:r>
            <a:r>
              <a:rPr lang="en-US" dirty="0" err="1" smtClean="0"/>
              <a:t>об'єкт</a:t>
            </a:r>
            <a:r>
              <a:rPr lang="en-US" dirty="0" smtClean="0"/>
              <a:t> (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всіх</a:t>
            </a:r>
            <a:r>
              <a:rPr lang="en-US" dirty="0" smtClean="0"/>
              <a:t> </a:t>
            </a:r>
            <a:r>
              <a:rPr lang="en-US" dirty="0" err="1" smtClean="0"/>
              <a:t>рівнях</a:t>
            </a:r>
            <a:r>
              <a:rPr lang="en-US" dirty="0" smtClean="0"/>
              <a:t> </a:t>
            </a:r>
            <a:r>
              <a:rPr lang="en-US" dirty="0" err="1" smtClean="0"/>
              <a:t>організації</a:t>
            </a:r>
            <a:r>
              <a:rPr lang="en-US" dirty="0" smtClean="0"/>
              <a:t> </a:t>
            </a:r>
            <a:r>
              <a:rPr lang="en-US" dirty="0" err="1" smtClean="0"/>
              <a:t>живої</a:t>
            </a:r>
            <a:r>
              <a:rPr lang="en-US" dirty="0" smtClean="0"/>
              <a:t> </a:t>
            </a:r>
            <a:r>
              <a:rPr lang="en-US" dirty="0" err="1" smtClean="0"/>
              <a:t>матерії</a:t>
            </a:r>
            <a:r>
              <a:rPr lang="en-US" dirty="0" smtClean="0"/>
              <a:t>: </a:t>
            </a:r>
            <a:r>
              <a:rPr lang="en-US" dirty="0" err="1" smtClean="0"/>
              <a:t>від</a:t>
            </a:r>
            <a:r>
              <a:rPr lang="en-US" dirty="0" smtClean="0"/>
              <a:t> </a:t>
            </a:r>
            <a:r>
              <a:rPr lang="en-US" dirty="0" err="1" smtClean="0"/>
              <a:t>молекулярного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популяційного</a:t>
            </a:r>
            <a:r>
              <a:rPr lang="en-US" dirty="0" smtClean="0"/>
              <a:t>) </a:t>
            </a:r>
            <a:r>
              <a:rPr lang="en-US" dirty="0" err="1" smtClean="0"/>
              <a:t>від</a:t>
            </a:r>
            <a:r>
              <a:rPr lang="en-US" dirty="0" smtClean="0"/>
              <a:t> </a:t>
            </a:r>
            <a:r>
              <a:rPr lang="en-US" dirty="0" err="1" smtClean="0"/>
              <a:t>концентрації</a:t>
            </a:r>
            <a:r>
              <a:rPr lang="en-US" dirty="0" smtClean="0"/>
              <a:t> (</a:t>
            </a:r>
            <a:r>
              <a:rPr lang="en-US" dirty="0" err="1" smtClean="0"/>
              <a:t>дози</a:t>
            </a:r>
            <a:r>
              <a:rPr lang="en-US" dirty="0" smtClean="0"/>
              <a:t>)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зображена</a:t>
            </a:r>
            <a:r>
              <a:rPr lang="en-US" dirty="0" smtClean="0"/>
              <a:t> </a:t>
            </a:r>
            <a:r>
              <a:rPr lang="en-US" dirty="0" err="1" smtClean="0"/>
              <a:t>графічно</a:t>
            </a:r>
            <a:r>
              <a:rPr lang="en-US" dirty="0" smtClean="0"/>
              <a:t> у </a:t>
            </a:r>
            <a:r>
              <a:rPr lang="en-US" dirty="0" err="1" smtClean="0"/>
              <a:t>вигляді</a:t>
            </a:r>
            <a:r>
              <a:rPr lang="en-US" dirty="0" smtClean="0"/>
              <a:t> </a:t>
            </a:r>
            <a:r>
              <a:rPr lang="en-US" dirty="0" err="1" smtClean="0"/>
              <a:t>кривої</a:t>
            </a:r>
            <a:r>
              <a:rPr lang="en-US" dirty="0" smtClean="0"/>
              <a:t> </a:t>
            </a:r>
            <a:r>
              <a:rPr lang="en-US" b="1" dirty="0" smtClean="0"/>
              <a:t>«</a:t>
            </a:r>
            <a:r>
              <a:rPr lang="en-US" b="1" dirty="0" err="1" smtClean="0"/>
              <a:t>доза</a:t>
            </a:r>
            <a:r>
              <a:rPr lang="en-US" b="1" dirty="0" smtClean="0"/>
              <a:t>- </a:t>
            </a:r>
            <a:r>
              <a:rPr lang="en-US" b="1" dirty="0" err="1" smtClean="0"/>
              <a:t>ефект</a:t>
            </a:r>
            <a:r>
              <a:rPr lang="en-US" b="1" dirty="0" smtClean="0"/>
              <a:t>»</a:t>
            </a:r>
            <a:r>
              <a:rPr lang="en-US" dirty="0" smtClean="0"/>
              <a:t>.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цьому</a:t>
            </a:r>
            <a:r>
              <a:rPr lang="en-US" dirty="0" smtClean="0"/>
              <a:t>, в </a:t>
            </a:r>
            <a:r>
              <a:rPr lang="en-US" dirty="0" err="1" smtClean="0"/>
              <a:t>переважній</a:t>
            </a:r>
            <a:r>
              <a:rPr lang="en-US" dirty="0" smtClean="0"/>
              <a:t> </a:t>
            </a:r>
            <a:r>
              <a:rPr lang="en-US" dirty="0" err="1" smtClean="0"/>
              <a:t>більшості</a:t>
            </a:r>
            <a:r>
              <a:rPr lang="en-US" dirty="0" smtClean="0"/>
              <a:t> </a:t>
            </a:r>
            <a:r>
              <a:rPr lang="en-US" dirty="0" err="1" smtClean="0"/>
              <a:t>випадків</a:t>
            </a:r>
            <a:r>
              <a:rPr lang="en-US" dirty="0" smtClean="0"/>
              <a:t>, </a:t>
            </a:r>
            <a:r>
              <a:rPr lang="en-US" dirty="0" err="1" smtClean="0"/>
              <a:t>буде</a:t>
            </a:r>
            <a:r>
              <a:rPr lang="en-US" dirty="0" smtClean="0"/>
              <a:t> </a:t>
            </a:r>
            <a:r>
              <a:rPr lang="en-US" dirty="0" err="1" smtClean="0"/>
              <a:t>реєструватися</a:t>
            </a:r>
            <a:r>
              <a:rPr lang="en-US" dirty="0" smtClean="0"/>
              <a:t> </a:t>
            </a:r>
            <a:r>
              <a:rPr lang="en-US" dirty="0" err="1" smtClean="0"/>
              <a:t>загальна</a:t>
            </a:r>
            <a:r>
              <a:rPr lang="en-US" dirty="0" smtClean="0"/>
              <a:t> </a:t>
            </a:r>
            <a:r>
              <a:rPr lang="en-US" dirty="0" err="1" smtClean="0"/>
              <a:t>закономірність</a:t>
            </a:r>
            <a:r>
              <a:rPr lang="en-US" dirty="0" smtClean="0"/>
              <a:t>: </a:t>
            </a:r>
            <a:r>
              <a:rPr lang="en-US" i="1" dirty="0" err="1" smtClean="0"/>
              <a:t>зі</a:t>
            </a:r>
            <a:r>
              <a:rPr lang="en-US" i="1" dirty="0" smtClean="0"/>
              <a:t> </a:t>
            </a:r>
            <a:r>
              <a:rPr lang="en-US" i="1" dirty="0" err="1" smtClean="0"/>
              <a:t>збільшенням</a:t>
            </a:r>
            <a:r>
              <a:rPr lang="en-US" i="1" dirty="0" smtClean="0"/>
              <a:t> </a:t>
            </a:r>
            <a:r>
              <a:rPr lang="en-US" i="1" dirty="0" err="1" smtClean="0"/>
              <a:t>дози</a:t>
            </a:r>
            <a:r>
              <a:rPr lang="en-US" i="1" dirty="0" smtClean="0"/>
              <a:t> – </a:t>
            </a:r>
            <a:r>
              <a:rPr lang="en-US" i="1" dirty="0" err="1" smtClean="0"/>
              <a:t>збільшується</a:t>
            </a:r>
            <a:r>
              <a:rPr lang="en-US" i="1" dirty="0" smtClean="0"/>
              <a:t> </a:t>
            </a:r>
            <a:r>
              <a:rPr lang="en-US" i="1" dirty="0" err="1" smtClean="0"/>
              <a:t>ступінь</a:t>
            </a:r>
            <a:r>
              <a:rPr lang="en-US" i="1" dirty="0" smtClean="0"/>
              <a:t> </a:t>
            </a:r>
            <a:r>
              <a:rPr lang="en-US" i="1" dirty="0" err="1" smtClean="0"/>
              <a:t>пошкодження</a:t>
            </a:r>
            <a:r>
              <a:rPr lang="en-US" i="1" dirty="0" smtClean="0"/>
              <a:t> </a:t>
            </a:r>
            <a:r>
              <a:rPr lang="en-US" i="1" dirty="0" err="1" smtClean="0"/>
              <a:t>системи</a:t>
            </a:r>
            <a:r>
              <a:rPr lang="en-US" i="1" dirty="0" smtClean="0"/>
              <a:t>; </a:t>
            </a:r>
            <a:r>
              <a:rPr lang="en-US" i="1" dirty="0" err="1" smtClean="0"/>
              <a:t>до</a:t>
            </a:r>
            <a:r>
              <a:rPr lang="en-US" i="1" dirty="0" smtClean="0"/>
              <a:t> </a:t>
            </a:r>
            <a:r>
              <a:rPr lang="en-US" i="1" dirty="0" err="1" smtClean="0"/>
              <a:t>процесу</a:t>
            </a:r>
            <a:r>
              <a:rPr lang="en-US" i="1" dirty="0" smtClean="0"/>
              <a:t> </a:t>
            </a:r>
            <a:r>
              <a:rPr lang="en-US" i="1" dirty="0" err="1" smtClean="0"/>
              <a:t>залучається</a:t>
            </a:r>
            <a:r>
              <a:rPr lang="en-US" i="1" dirty="0" smtClean="0"/>
              <a:t> </a:t>
            </a:r>
            <a:r>
              <a:rPr lang="en-US" i="1" dirty="0" err="1" smtClean="0"/>
              <a:t>все</a:t>
            </a:r>
            <a:r>
              <a:rPr lang="en-US" i="1" dirty="0" smtClean="0"/>
              <a:t> </a:t>
            </a:r>
            <a:r>
              <a:rPr lang="en-US" i="1" dirty="0" err="1" smtClean="0"/>
              <a:t>більше</a:t>
            </a:r>
            <a:r>
              <a:rPr lang="en-US" i="1" dirty="0" smtClean="0"/>
              <a:t> </a:t>
            </a:r>
            <a:r>
              <a:rPr lang="en-US" i="1" dirty="0" err="1" smtClean="0"/>
              <a:t>число</a:t>
            </a:r>
            <a:r>
              <a:rPr lang="en-US" i="1" dirty="0" smtClean="0"/>
              <a:t> </a:t>
            </a:r>
            <a:r>
              <a:rPr lang="en-US" i="1" dirty="0" err="1" smtClean="0"/>
              <a:t>складових</a:t>
            </a:r>
            <a:r>
              <a:rPr lang="en-US" i="1" dirty="0" smtClean="0"/>
              <a:t> </a:t>
            </a:r>
            <a:r>
              <a:rPr lang="en-US" i="1" dirty="0" err="1" smtClean="0"/>
              <a:t>її</a:t>
            </a:r>
            <a:r>
              <a:rPr lang="en-US" i="1" dirty="0" smtClean="0"/>
              <a:t> </a:t>
            </a:r>
            <a:r>
              <a:rPr lang="en-US" i="1" dirty="0" err="1" smtClean="0"/>
              <a:t>елементів</a:t>
            </a:r>
            <a:r>
              <a:rPr lang="en-US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7277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рисунку 1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Зазвичай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собою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гіперболи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експоненти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параболи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3.jpeg" descr="Кривая доза-эффект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340768"/>
            <a:ext cx="4714875" cy="337185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4452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Рисунок 1.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«доза–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виживаності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А. А.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Голубєвим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соавт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криві</a:t>
            </a:r>
            <a:r>
              <a:rPr lang="ru-RU" dirty="0" smtClean="0"/>
              <a:t>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характер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шкідливої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, 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в кожному конкретному </a:t>
            </a:r>
            <a:r>
              <a:rPr lang="ru-RU" dirty="0" err="1" smtClean="0"/>
              <a:t>випадку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рисунку видно,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кривих</a:t>
            </a:r>
            <a:r>
              <a:rPr lang="ru-RU" dirty="0" smtClean="0"/>
              <a:t> «</a:t>
            </a:r>
            <a:r>
              <a:rPr lang="ru-RU" dirty="0" err="1" smtClean="0"/>
              <a:t>доза-ефект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(</a:t>
            </a:r>
            <a:r>
              <a:rPr lang="ru-RU" dirty="0" err="1" smtClean="0"/>
              <a:t>дози</a:t>
            </a:r>
            <a:r>
              <a:rPr lang="ru-RU" dirty="0" smtClean="0"/>
              <a:t>)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до </a:t>
            </a:r>
            <a:r>
              <a:rPr lang="ru-RU" dirty="0" err="1" smtClean="0"/>
              <a:t>слабкої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розташовувати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i="1" dirty="0" smtClean="0"/>
              <a:t>а</a:t>
            </a:r>
            <a:r>
              <a:rPr lang="ru-RU" dirty="0" smtClean="0"/>
              <a:t>, </a:t>
            </a:r>
            <a:r>
              <a:rPr lang="ru-RU" i="1" dirty="0" smtClean="0"/>
              <a:t>в</a:t>
            </a:r>
            <a:r>
              <a:rPr lang="ru-RU" dirty="0" smtClean="0"/>
              <a:t>, </a:t>
            </a:r>
            <a:r>
              <a:rPr lang="ru-RU" i="1" dirty="0" smtClean="0"/>
              <a:t>с </a:t>
            </a:r>
            <a:r>
              <a:rPr lang="ru-RU" dirty="0" smtClean="0"/>
              <a:t>в порядку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, то в </a:t>
            </a:r>
            <a:r>
              <a:rPr lang="ru-RU" dirty="0" err="1" smtClean="0"/>
              <a:t>різних</a:t>
            </a:r>
            <a:r>
              <a:rPr lang="ru-RU" dirty="0" smtClean="0"/>
              <a:t> зонах </a:t>
            </a:r>
            <a:r>
              <a:rPr lang="ru-RU" dirty="0" err="1" smtClean="0"/>
              <a:t>кривої</a:t>
            </a:r>
            <a:r>
              <a:rPr lang="ru-RU" dirty="0" smtClean="0"/>
              <a:t> «</a:t>
            </a:r>
            <a:r>
              <a:rPr lang="ru-RU" dirty="0" err="1" smtClean="0"/>
              <a:t>доза-ефект</a:t>
            </a:r>
            <a:r>
              <a:rPr lang="ru-RU" dirty="0" smtClean="0"/>
              <a:t>» </a:t>
            </a:r>
            <a:r>
              <a:rPr lang="ru-RU" dirty="0" err="1" smtClean="0"/>
              <a:t>цей</a:t>
            </a:r>
            <a:r>
              <a:rPr lang="ru-RU" dirty="0" smtClean="0"/>
              <a:t> порядок буде </a:t>
            </a:r>
            <a:r>
              <a:rPr lang="ru-RU" dirty="0" err="1" smtClean="0"/>
              <a:t>різним</a:t>
            </a:r>
            <a:r>
              <a:rPr lang="ru-RU" dirty="0" smtClean="0"/>
              <a:t>. Так, в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smtClean="0"/>
              <a:t>– </a:t>
            </a:r>
            <a:r>
              <a:rPr lang="en-US" i="1" dirty="0" smtClean="0"/>
              <a:t>a</a:t>
            </a:r>
            <a:r>
              <a:rPr lang="ru-RU" dirty="0" smtClean="0"/>
              <a:t>&gt;</a:t>
            </a:r>
            <a:r>
              <a:rPr lang="en-US" i="1" dirty="0" smtClean="0"/>
              <a:t>b</a:t>
            </a:r>
            <a:r>
              <a:rPr lang="ru-RU" dirty="0" smtClean="0"/>
              <a:t>&gt;</a:t>
            </a:r>
            <a:r>
              <a:rPr lang="en-US" i="1" dirty="0" smtClean="0"/>
              <a:t>c</a:t>
            </a:r>
            <a:r>
              <a:rPr lang="ru-RU" dirty="0" smtClean="0"/>
              <a:t>, у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en-US" dirty="0" smtClean="0"/>
              <a:t>II</a:t>
            </a:r>
            <a:r>
              <a:rPr lang="ru-RU" dirty="0" smtClean="0"/>
              <a:t> – </a:t>
            </a:r>
            <a:r>
              <a:rPr lang="en-US" i="1" dirty="0" smtClean="0"/>
              <a:t>b</a:t>
            </a:r>
            <a:r>
              <a:rPr lang="ru-RU" dirty="0" smtClean="0"/>
              <a:t>&gt;</a:t>
            </a:r>
            <a:r>
              <a:rPr lang="ru-RU" i="1" dirty="0" smtClean="0"/>
              <a:t>а</a:t>
            </a:r>
            <a:r>
              <a:rPr lang="ru-RU" dirty="0" smtClean="0"/>
              <a:t>&gt;</a:t>
            </a:r>
            <a:r>
              <a:rPr lang="ru-RU" i="1" dirty="0" smtClean="0"/>
              <a:t>с</a:t>
            </a:r>
            <a:r>
              <a:rPr lang="ru-RU" dirty="0" smtClean="0"/>
              <a:t>, у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en-US" dirty="0" smtClean="0"/>
              <a:t>III</a:t>
            </a:r>
            <a:r>
              <a:rPr lang="ru-RU" dirty="0" smtClean="0"/>
              <a:t> – </a:t>
            </a:r>
            <a:r>
              <a:rPr lang="en-US" i="1" dirty="0" smtClean="0"/>
              <a:t>b</a:t>
            </a:r>
            <a:r>
              <a:rPr lang="ru-RU" dirty="0" smtClean="0"/>
              <a:t>&gt;</a:t>
            </a:r>
            <a:r>
              <a:rPr lang="ru-RU" i="1" dirty="0" smtClean="0"/>
              <a:t>с</a:t>
            </a:r>
            <a:r>
              <a:rPr lang="ru-RU" dirty="0" smtClean="0"/>
              <a:t>&gt;</a:t>
            </a:r>
            <a:r>
              <a:rPr lang="ru-RU" i="1" dirty="0" smtClean="0"/>
              <a:t>а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en-US" dirty="0" smtClean="0"/>
              <a:t>IV</a:t>
            </a:r>
            <a:r>
              <a:rPr lang="ru-RU" dirty="0" smtClean="0"/>
              <a:t> – </a:t>
            </a:r>
            <a:r>
              <a:rPr lang="ru-RU" i="1" dirty="0" smtClean="0"/>
              <a:t>с</a:t>
            </a:r>
            <a:r>
              <a:rPr lang="ru-RU" dirty="0" smtClean="0"/>
              <a:t>&gt;</a:t>
            </a:r>
            <a:r>
              <a:rPr lang="en-US" i="1" dirty="0" smtClean="0"/>
              <a:t>b</a:t>
            </a:r>
            <a:r>
              <a:rPr lang="ru-RU" dirty="0" smtClean="0"/>
              <a:t>&gt;</a:t>
            </a:r>
            <a:r>
              <a:rPr lang="ru-RU" i="1" dirty="0" smtClean="0"/>
              <a:t>а</a:t>
            </a:r>
            <a:r>
              <a:rPr lang="ru-RU" dirty="0" smtClean="0"/>
              <a:t>. Таким чином,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оцінювати</a:t>
            </a:r>
            <a:r>
              <a:rPr lang="ru-RU" dirty="0" smtClean="0"/>
              <a:t> </a:t>
            </a:r>
            <a:r>
              <a:rPr lang="ru-RU" dirty="0" err="1" smtClean="0"/>
              <a:t>токсичність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за величиною </a:t>
            </a:r>
            <a:r>
              <a:rPr lang="ru-RU" dirty="0" err="1" smtClean="0"/>
              <a:t>дози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відсоток</a:t>
            </a:r>
            <a:r>
              <a:rPr lang="ru-RU" dirty="0" smtClean="0"/>
              <a:t> </a:t>
            </a:r>
            <a:r>
              <a:rPr lang="ru-RU" dirty="0" err="1" smtClean="0"/>
              <a:t>загибелі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то результат </a:t>
            </a:r>
            <a:r>
              <a:rPr lang="ru-RU" dirty="0" err="1" smtClean="0"/>
              <a:t>порівняльного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токсичності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різним</a:t>
            </a:r>
            <a:r>
              <a:rPr lang="ru-RU" dirty="0" smtClean="0"/>
              <a:t> (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кривої</a:t>
            </a:r>
            <a:r>
              <a:rPr lang="ru-RU" dirty="0" smtClean="0"/>
              <a:t> «</a:t>
            </a:r>
            <a:r>
              <a:rPr lang="ru-RU" dirty="0" err="1" smtClean="0"/>
              <a:t>доза-ефект</a:t>
            </a:r>
            <a:r>
              <a:rPr lang="ru-RU" dirty="0" smtClean="0"/>
              <a:t>» проводиться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).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обставина</a:t>
            </a:r>
            <a:r>
              <a:rPr lang="ru-RU" dirty="0" smtClean="0"/>
              <a:t> </a:t>
            </a:r>
            <a:r>
              <a:rPr lang="ru-RU" dirty="0" err="1" smtClean="0"/>
              <a:t>обумовлює</a:t>
            </a:r>
            <a:r>
              <a:rPr lang="ru-RU" dirty="0" smtClean="0"/>
              <a:t> </a:t>
            </a:r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зон </a:t>
            </a:r>
            <a:r>
              <a:rPr lang="ru-RU" dirty="0" err="1" smtClean="0"/>
              <a:t>кривих</a:t>
            </a:r>
            <a:r>
              <a:rPr lang="ru-RU" dirty="0" smtClean="0"/>
              <a:t> «</a:t>
            </a:r>
            <a:r>
              <a:rPr lang="ru-RU" dirty="0" err="1" smtClean="0"/>
              <a:t>доза-ефект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72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співвідношенням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концентрацією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часом </a:t>
            </a:r>
            <a:r>
              <a:rPr lang="ru-RU" dirty="0" err="1" smtClean="0"/>
              <a:t>токсиканти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</a:p>
          <a:p>
            <a:pPr lvl="0"/>
            <a:r>
              <a:rPr lang="ru-RU" i="1" dirty="0" err="1" smtClean="0"/>
              <a:t>Хроноконцентраційні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речовини</a:t>
            </a:r>
            <a:r>
              <a:rPr lang="ru-RU" dirty="0" smtClean="0"/>
              <a:t>, при </a:t>
            </a:r>
            <a:r>
              <a:rPr lang="ru-RU" dirty="0" err="1" smtClean="0"/>
              <a:t>впливі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токсичний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фактору часу. </a:t>
            </a:r>
            <a:r>
              <a:rPr lang="ru-RU" dirty="0" err="1" smtClean="0"/>
              <a:t>Типовими</a:t>
            </a:r>
            <a:r>
              <a:rPr lang="ru-RU" dirty="0" smtClean="0"/>
              <a:t> прикладами таких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фосген, ацетон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блокують</a:t>
            </a:r>
            <a:r>
              <a:rPr lang="ru-RU" dirty="0" smtClean="0"/>
              <a:t> </a:t>
            </a:r>
            <a:r>
              <a:rPr lang="ru-RU" dirty="0" err="1" smtClean="0"/>
              <a:t>ферментні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lvl="0"/>
            <a:r>
              <a:rPr lang="ru-RU" i="1" dirty="0" err="1" smtClean="0"/>
              <a:t>Концентраційні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, а не </a:t>
            </a:r>
            <a:r>
              <a:rPr lang="ru-RU" dirty="0" err="1" smtClean="0"/>
              <a:t>від</a:t>
            </a:r>
            <a:r>
              <a:rPr lang="ru-RU" dirty="0" smtClean="0"/>
              <a:t> часу. До таких отрут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синильна</a:t>
            </a:r>
            <a:r>
              <a:rPr lang="ru-RU" dirty="0" smtClean="0"/>
              <a:t> кислота (</a:t>
            </a:r>
            <a:r>
              <a:rPr lang="en-US" dirty="0" smtClean="0"/>
              <a:t>HCN</a:t>
            </a:r>
            <a:r>
              <a:rPr lang="ru-RU" dirty="0" smtClean="0"/>
              <a:t>), </a:t>
            </a:r>
            <a:r>
              <a:rPr lang="ru-RU" dirty="0" err="1" smtClean="0"/>
              <a:t>летючі</a:t>
            </a:r>
            <a:r>
              <a:rPr lang="ru-RU" dirty="0" smtClean="0"/>
              <a:t> наркотики, </a:t>
            </a:r>
            <a:r>
              <a:rPr lang="ru-RU" dirty="0" err="1" smtClean="0"/>
              <a:t>кокаїн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величину токсичного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«</a:t>
            </a:r>
            <a:r>
              <a:rPr lang="ru-RU" dirty="0" err="1" smtClean="0"/>
              <a:t>переривчастість</a:t>
            </a:r>
            <a:r>
              <a:rPr lang="ru-RU" dirty="0" smtClean="0"/>
              <a:t>»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i="1" dirty="0" err="1" smtClean="0"/>
              <a:t>Безперервним</a:t>
            </a:r>
            <a:r>
              <a:rPr lang="ru-RU" i="1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, коли </a:t>
            </a:r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часу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постійною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періодичністю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вдихання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 </a:t>
            </a:r>
            <a:r>
              <a:rPr lang="ru-RU" dirty="0" err="1" smtClean="0"/>
              <a:t>чергуються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інтервалами</a:t>
            </a:r>
            <a:r>
              <a:rPr lang="ru-RU" dirty="0" smtClean="0"/>
              <a:t> </a:t>
            </a:r>
            <a:r>
              <a:rPr lang="ru-RU" dirty="0" err="1" smtClean="0"/>
              <a:t>вдихання</a:t>
            </a:r>
            <a:r>
              <a:rPr lang="ru-RU" dirty="0" smtClean="0"/>
              <a:t> чистого </a:t>
            </a:r>
            <a:r>
              <a:rPr lang="ru-RU" dirty="0" err="1" smtClean="0"/>
              <a:t>повітря</a:t>
            </a:r>
            <a:r>
              <a:rPr lang="ru-RU" dirty="0" smtClean="0"/>
              <a:t>) в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,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i="1" dirty="0" err="1" smtClean="0"/>
              <a:t>переривчастим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«</a:t>
            </a:r>
            <a:r>
              <a:rPr lang="ru-RU" dirty="0" err="1" smtClean="0"/>
              <a:t>доза-ефект</a:t>
            </a:r>
            <a:r>
              <a:rPr lang="ru-RU" dirty="0" smtClean="0"/>
              <a:t>» </a:t>
            </a:r>
            <a:r>
              <a:rPr lang="ru-RU" dirty="0" err="1" smtClean="0"/>
              <a:t>певним</a:t>
            </a:r>
            <a:r>
              <a:rPr lang="ru-RU" dirty="0" smtClean="0"/>
              <a:t> чином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i="1" dirty="0" err="1" smtClean="0"/>
              <a:t>внутрішньо</a:t>
            </a:r>
            <a:r>
              <a:rPr lang="ru-RU" i="1" dirty="0" smtClean="0"/>
              <a:t>-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міжвидова</a:t>
            </a:r>
            <a:r>
              <a:rPr lang="ru-RU" i="1" dirty="0" smtClean="0"/>
              <a:t> </a:t>
            </a:r>
            <a:r>
              <a:rPr lang="ru-RU" i="1" dirty="0" err="1" smtClean="0"/>
              <a:t>мінливість</a:t>
            </a:r>
            <a:r>
              <a:rPr lang="ru-RU" i="1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 </a:t>
            </a:r>
            <a:r>
              <a:rPr lang="ru-RU" dirty="0" err="1" smtClean="0"/>
              <a:t>Дійсно</a:t>
            </a:r>
            <a:r>
              <a:rPr lang="ru-RU" dirty="0" smtClean="0"/>
              <a:t>, </a:t>
            </a:r>
            <a:r>
              <a:rPr lang="ru-RU" dirty="0" err="1" smtClean="0"/>
              <a:t>особини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одного виду,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 за </a:t>
            </a:r>
            <a:r>
              <a:rPr lang="ru-RU" dirty="0" err="1" smtClean="0"/>
              <a:t>біохімічними</a:t>
            </a:r>
            <a:r>
              <a:rPr lang="ru-RU" dirty="0" smtClean="0"/>
              <a:t>, </a:t>
            </a:r>
            <a:r>
              <a:rPr lang="ru-RU" dirty="0" err="1" smtClean="0"/>
              <a:t>фізіологічними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морфологічними</a:t>
            </a:r>
            <a:r>
              <a:rPr lang="ru-RU" dirty="0" smtClean="0"/>
              <a:t> характеристиками,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генетичними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виражені</a:t>
            </a:r>
            <a:r>
              <a:rPr lang="ru-RU" dirty="0" smtClean="0"/>
              <a:t>, в силу тих же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, </a:t>
            </a:r>
            <a:r>
              <a:rPr lang="ru-RU" dirty="0" err="1" smtClean="0"/>
              <a:t>міжвидові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вона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одного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«</a:t>
            </a:r>
            <a:r>
              <a:rPr lang="ru-RU" dirty="0" err="1" smtClean="0"/>
              <a:t>доза-ефект</a:t>
            </a:r>
            <a:r>
              <a:rPr lang="ru-RU" dirty="0" smtClean="0"/>
              <a:t>»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самого </a:t>
            </a:r>
            <a:r>
              <a:rPr lang="ru-RU" dirty="0" err="1" smtClean="0"/>
              <a:t>токсиканта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на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.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кількісну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токсичності</a:t>
            </a:r>
            <a:r>
              <a:rPr lang="ru-RU" dirty="0" smtClean="0"/>
              <a:t>, </a:t>
            </a:r>
            <a:r>
              <a:rPr lang="ru-RU" dirty="0" err="1" smtClean="0"/>
              <a:t>засновану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доза-ефект</a:t>
            </a:r>
            <a:r>
              <a:rPr lang="ru-RU" dirty="0" smtClean="0"/>
              <a:t>»,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в </a:t>
            </a:r>
            <a:r>
              <a:rPr lang="ru-RU" dirty="0" err="1" smtClean="0"/>
              <a:t>експерименті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об'єктах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статистичні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величини</a:t>
            </a:r>
            <a:r>
              <a:rPr lang="ru-RU" b="1" dirty="0" smtClean="0"/>
              <a:t> токсичного </a:t>
            </a:r>
            <a:r>
              <a:rPr lang="ru-RU" b="1" dirty="0" err="1" smtClean="0"/>
              <a:t>ефекту</a:t>
            </a:r>
            <a:r>
              <a:rPr lang="ru-RU" b="1" dirty="0" smtClean="0"/>
              <a:t> за формулою </a:t>
            </a:r>
            <a:r>
              <a:rPr lang="ru-RU" b="1" dirty="0" err="1" smtClean="0"/>
              <a:t>Габера</a:t>
            </a:r>
            <a:endParaRPr lang="ru-RU" b="1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концентрацією</a:t>
            </a:r>
            <a:r>
              <a:rPr lang="ru-RU" dirty="0" smtClean="0"/>
              <a:t> </a:t>
            </a:r>
            <a:r>
              <a:rPr lang="ru-RU" dirty="0" err="1" smtClean="0"/>
              <a:t>шкідливої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часом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токсичним</a:t>
            </a:r>
            <a:r>
              <a:rPr lang="ru-RU" dirty="0" smtClean="0"/>
              <a:t> </a:t>
            </a:r>
            <a:r>
              <a:rPr lang="ru-RU" dirty="0" err="1" smtClean="0"/>
              <a:t>ефектом</a:t>
            </a:r>
            <a:r>
              <a:rPr lang="ru-RU" dirty="0" smtClean="0"/>
              <a:t> </a:t>
            </a:r>
            <a:r>
              <a:rPr lang="ru-RU" i="1" dirty="0" smtClean="0"/>
              <a:t>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через </a:t>
            </a:r>
            <a:r>
              <a:rPr lang="ru-RU" i="1" dirty="0" err="1" smtClean="0"/>
              <a:t>дихальні</a:t>
            </a:r>
            <a:r>
              <a:rPr lang="ru-RU" i="1" dirty="0" smtClean="0"/>
              <a:t> шляхи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кількісне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</a:t>
            </a:r>
            <a:r>
              <a:rPr lang="ru-RU" dirty="0" err="1" smtClean="0"/>
              <a:t>Габера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 </a:t>
            </a:r>
          </a:p>
          <a:p>
            <a:r>
              <a:rPr lang="en-US" i="1" dirty="0" smtClean="0"/>
              <a:t>W </a:t>
            </a:r>
            <a:r>
              <a:rPr lang="ru-RU" i="1" dirty="0" smtClean="0"/>
              <a:t>= </a:t>
            </a:r>
            <a:r>
              <a:rPr lang="en-US" i="1" dirty="0" smtClean="0"/>
              <a:t>C </a:t>
            </a:r>
            <a:r>
              <a:rPr lang="ru-RU" i="1" dirty="0" smtClean="0"/>
              <a:t>∙ </a:t>
            </a:r>
            <a:r>
              <a:rPr lang="en-US" i="1" dirty="0" smtClean="0"/>
              <a:t>t</a:t>
            </a:r>
            <a:r>
              <a:rPr lang="ru-RU" i="1" dirty="0" smtClean="0"/>
              <a:t>,	</a:t>
            </a:r>
            <a:r>
              <a:rPr lang="ru-RU" dirty="0" smtClean="0"/>
              <a:t>(1)</a:t>
            </a:r>
          </a:p>
          <a:p>
            <a:r>
              <a:rPr lang="ru-RU" dirty="0" smtClean="0"/>
              <a:t>де </a:t>
            </a:r>
            <a:r>
              <a:rPr lang="en-US" i="1" dirty="0" smtClean="0"/>
              <a:t>W </a:t>
            </a:r>
            <a:r>
              <a:rPr lang="ru-RU" dirty="0" smtClean="0"/>
              <a:t>– величина токсичного </a:t>
            </a:r>
            <a:r>
              <a:rPr lang="ru-RU" dirty="0" err="1" smtClean="0"/>
              <a:t>ефекту</a:t>
            </a:r>
            <a:r>
              <a:rPr lang="ru-RU" dirty="0" smtClean="0"/>
              <a:t>; </a:t>
            </a:r>
            <a:r>
              <a:rPr lang="en-US" i="1" dirty="0" smtClean="0"/>
              <a:t>C </a:t>
            </a:r>
            <a:r>
              <a:rPr lang="ru-RU" dirty="0" smtClean="0"/>
              <a:t>– </a:t>
            </a:r>
            <a:r>
              <a:rPr lang="ru-RU" dirty="0" err="1" smtClean="0"/>
              <a:t>концентрація</a:t>
            </a:r>
            <a:r>
              <a:rPr lang="ru-RU" dirty="0" smtClean="0"/>
              <a:t> токсину; </a:t>
            </a:r>
            <a:r>
              <a:rPr lang="en-US" i="1" dirty="0" smtClean="0"/>
              <a:t>t </a:t>
            </a:r>
            <a:r>
              <a:rPr lang="ru-RU" dirty="0" smtClean="0"/>
              <a:t>– час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охарактеризований</a:t>
            </a:r>
            <a:r>
              <a:rPr lang="ru-RU" dirty="0" smtClean="0"/>
              <a:t> </a:t>
            </a:r>
            <a:r>
              <a:rPr lang="ru-RU" dirty="0" err="1" smtClean="0"/>
              <a:t>летальними</a:t>
            </a:r>
            <a:r>
              <a:rPr lang="ru-RU" dirty="0" smtClean="0"/>
              <a:t> </a:t>
            </a:r>
            <a:r>
              <a:rPr lang="ru-RU" dirty="0" err="1" smtClean="0"/>
              <a:t>наслідками</a:t>
            </a:r>
            <a:r>
              <a:rPr lang="ru-RU" dirty="0" smtClean="0"/>
              <a:t> </a:t>
            </a:r>
            <a:r>
              <a:rPr lang="ru-RU" dirty="0" err="1" smtClean="0"/>
              <a:t>піддослідних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endParaRPr lang="ru-RU" dirty="0" smtClean="0"/>
          </a:p>
          <a:p>
            <a:r>
              <a:rPr lang="ru-RU" dirty="0" err="1" smtClean="0"/>
              <a:t>токсичними</a:t>
            </a:r>
            <a:r>
              <a:rPr lang="ru-RU" dirty="0" smtClean="0"/>
              <a:t> </a:t>
            </a:r>
            <a:r>
              <a:rPr lang="ru-RU" dirty="0" err="1" smtClean="0"/>
              <a:t>проявами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.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граничними</a:t>
            </a:r>
            <a:r>
              <a:rPr lang="ru-RU" dirty="0" smtClean="0"/>
              <a:t> результатами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судити</a:t>
            </a:r>
            <a:r>
              <a:rPr lang="ru-RU" dirty="0" smtClean="0"/>
              <a:t> про </a:t>
            </a:r>
            <a:r>
              <a:rPr lang="ru-RU" dirty="0" err="1" smtClean="0"/>
              <a:t>дійсну</a:t>
            </a:r>
            <a:r>
              <a:rPr lang="ru-RU" dirty="0" smtClean="0"/>
              <a:t> величину </a:t>
            </a:r>
            <a:r>
              <a:rPr lang="ru-RU" dirty="0" err="1" smtClean="0"/>
              <a:t>ефекту</a:t>
            </a:r>
            <a:r>
              <a:rPr lang="ru-RU" dirty="0" smtClean="0"/>
              <a:t> токсину на </a:t>
            </a:r>
            <a:r>
              <a:rPr lang="ru-RU" dirty="0" err="1" smtClean="0"/>
              <a:t>організм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ця</a:t>
            </a:r>
            <a:r>
              <a:rPr lang="ru-RU" dirty="0" smtClean="0"/>
              <a:t> формула справедлива </a:t>
            </a:r>
            <a:r>
              <a:rPr lang="ru-RU" dirty="0" err="1" smtClean="0"/>
              <a:t>лише</a:t>
            </a:r>
            <a:r>
              <a:rPr lang="ru-RU" dirty="0" smtClean="0"/>
              <a:t> для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,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ароматичних</a:t>
            </a:r>
            <a:r>
              <a:rPr lang="ru-RU" dirty="0" smtClean="0"/>
              <a:t> </a:t>
            </a:r>
            <a:r>
              <a:rPr lang="ru-RU" dirty="0" err="1" smtClean="0"/>
              <a:t>вуглеводнів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певних</a:t>
            </a:r>
            <a:r>
              <a:rPr lang="ru-RU" dirty="0" smtClean="0"/>
              <a:t> межах, коли час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концентрація</a:t>
            </a:r>
            <a:r>
              <a:rPr lang="ru-RU" dirty="0" smtClean="0"/>
              <a:t> не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малі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68369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6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визначення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токсичного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формулою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Габера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Задача 1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фосгену,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6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ознаки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набряку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легень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кішок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6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3934" y="3011949"/>
          <a:ext cx="6096133" cy="834102"/>
        </p:xfrm>
        <a:graphic>
          <a:graphicData uri="http://schemas.openxmlformats.org/drawingml/2006/table">
            <a:tbl>
              <a:tblPr/>
              <a:tblGrid>
                <a:gridCol w="1248129"/>
                <a:gridCol w="411832"/>
                <a:gridCol w="411200"/>
                <a:gridCol w="321507"/>
                <a:gridCol w="344246"/>
                <a:gridCol w="25400"/>
                <a:gridCol w="411200"/>
                <a:gridCol w="412464"/>
                <a:gridCol w="409306"/>
                <a:gridCol w="321507"/>
                <a:gridCol w="321507"/>
                <a:gridCol w="320244"/>
                <a:gridCol w="321507"/>
                <a:gridCol w="408042"/>
                <a:gridCol w="408042"/>
              </a:tblGrid>
              <a:tr h="3284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впливу</a:t>
                      </a:r>
                      <a:r>
                        <a:rPr lang="en-US" sz="12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хв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57225" marR="6553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89610" marR="6889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1795" marR="391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80010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02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Концентрація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мг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/м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1945" marR="32194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5590" marR="27432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118110" algn="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7493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3568" y="23488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фосгену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піддослідних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23528" y="4119173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Позначення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+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загиблим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тваринам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вижили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715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(форм. 1)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приймаємо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токсину,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вижили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51720" y="5013176"/>
          <a:ext cx="5202555" cy="982980"/>
        </p:xfrm>
        <a:graphic>
          <a:graphicData uri="http://schemas.openxmlformats.org/drawingml/2006/table">
            <a:tbl>
              <a:tblPr/>
              <a:tblGrid>
                <a:gridCol w="2613025"/>
                <a:gridCol w="2589530"/>
              </a:tblGrid>
              <a:tr h="245745">
                <a:tc>
                  <a:txBody>
                    <a:bodyPr/>
                    <a:lstStyle/>
                    <a:p>
                      <a:pPr marL="127000">
                        <a:lnSpc>
                          <a:spcPts val="12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1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50" spc="-7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5000</a:t>
                      </a:r>
                      <a:r>
                        <a:rPr lang="en-US" sz="1250" spc="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мг·хв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4185">
                        <a:lnSpc>
                          <a:spcPts val="1245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1250" i="1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1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250" spc="-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r>
                        <a:rPr lang="en-US" sz="1250" spc="1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мг·хв./м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84835">
                        <a:lnSpc>
                          <a:spcPts val="405"/>
                        </a:lnSpc>
                        <a:spcAft>
                          <a:spcPts val="0"/>
                        </a:spcAft>
                      </a:pPr>
                      <a:r>
                        <a:rPr lang="en-US" sz="75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127000">
                        <a:lnSpc>
                          <a:spcPts val="129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250" i="1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1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50" spc="-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4500</a:t>
                      </a:r>
                      <a:r>
                        <a:rPr lang="en-US" sz="1250" spc="1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мг·хв./м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8920">
                        <a:lnSpc>
                          <a:spcPts val="42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4185">
                        <a:lnSpc>
                          <a:spcPts val="1245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250" i="1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1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250" spc="-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  <a:r>
                        <a:rPr lang="en-US" sz="1250" spc="14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мг·хв./м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86105">
                        <a:lnSpc>
                          <a:spcPts val="420"/>
                        </a:lnSpc>
                        <a:spcAft>
                          <a:spcPts val="0"/>
                        </a:spcAft>
                      </a:pPr>
                      <a:r>
                        <a:rPr lang="en-US" sz="75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 marL="127000">
                        <a:lnSpc>
                          <a:spcPts val="124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50" i="1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1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5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r>
                        <a:rPr lang="en-US" sz="1250" spc="1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мг·хв./м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7650">
                        <a:lnSpc>
                          <a:spcPts val="405"/>
                        </a:lnSpc>
                        <a:spcAft>
                          <a:spcPts val="0"/>
                        </a:spcAft>
                      </a:pPr>
                      <a:r>
                        <a:rPr lang="en-US" sz="75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0">
                        <a:lnSpc>
                          <a:spcPts val="124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50" i="1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2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250" spc="-1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 spc="-10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r>
                        <a:rPr lang="en-US" sz="125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3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r>
                        <a:rPr lang="en-US" sz="1250" spc="2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мг·хв./м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82930">
                        <a:lnSpc>
                          <a:spcPts val="405"/>
                        </a:lnSpc>
                        <a:spcAft>
                          <a:spcPts val="0"/>
                        </a:spcAft>
                      </a:pPr>
                      <a:r>
                        <a:rPr lang="en-US" sz="75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 marL="127000">
                        <a:lnSpc>
                          <a:spcPts val="1285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250" i="1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19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50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r>
                        <a:rPr lang="en-US" sz="1250" spc="15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мг·хв./м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0190">
                        <a:lnSpc>
                          <a:spcPts val="395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4185">
                        <a:lnSpc>
                          <a:spcPts val="1245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250" i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r>
                        <a:rPr lang="en-US" sz="1250" i="1" spc="6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×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en-US" sz="1250" spc="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Symbo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5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50" dirty="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r>
                        <a:rPr lang="en-US" sz="1250" spc="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мг·хв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./м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82930">
                        <a:lnSpc>
                          <a:spcPts val="395"/>
                        </a:lnSpc>
                        <a:spcAft>
                          <a:spcPts val="0"/>
                        </a:spcAft>
                      </a:pPr>
                      <a:r>
                        <a:rPr lang="en-US" sz="75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683404"/>
            <a:ext cx="86764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96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Будуємо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фосгену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вижили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(рис. 2).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Переломлення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лінії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крапки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координатами А (10, 75)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(65, 5)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свідчить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 фосгену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4.jpeg" descr="C:\Users\User\Desktop\Безымянный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33762" y="2095500"/>
            <a:ext cx="2276475" cy="3429000"/>
          </a:xfrm>
          <a:prstGeom prst="rect">
            <a:avLst/>
          </a:prstGeom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4920021"/>
            <a:ext cx="8604448" cy="227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72" tIns="660192" rIns="76176" bIns="7236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8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2.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фосгену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координати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крапок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+ –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0 – для тих,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вижили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8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1294</Words>
  <Application>Microsoft Office PowerPoint</Application>
  <PresentationFormat>Экран (4:3)</PresentationFormat>
  <Paragraphs>307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Практично робота № 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Практично робота № 2</dc:title>
  <dc:creator>Руслан Аминов</dc:creator>
  <cp:lastModifiedBy>Руслан Аминов</cp:lastModifiedBy>
  <cp:revision>10</cp:revision>
  <dcterms:created xsi:type="dcterms:W3CDTF">2022-09-08T10:40:22Z</dcterms:created>
  <dcterms:modified xsi:type="dcterms:W3CDTF">2022-09-08T11:14:18Z</dcterms:modified>
</cp:coreProperties>
</file>