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BD95-2C6D-4BBB-9AD1-7421A4F930D0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35A5B2-1672-4A7D-B40A-9CB2D770E99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BD95-2C6D-4BBB-9AD1-7421A4F930D0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5A5B2-1672-4A7D-B40A-9CB2D770E9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BD95-2C6D-4BBB-9AD1-7421A4F930D0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5A5B2-1672-4A7D-B40A-9CB2D770E9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B74BD95-2C6D-4BBB-9AD1-7421A4F930D0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C35A5B2-1672-4A7D-B40A-9CB2D770E99E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BD95-2C6D-4BBB-9AD1-7421A4F930D0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5A5B2-1672-4A7D-B40A-9CB2D770E99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BD95-2C6D-4BBB-9AD1-7421A4F930D0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5A5B2-1672-4A7D-B40A-9CB2D770E99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5A5B2-1672-4A7D-B40A-9CB2D770E9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BD95-2C6D-4BBB-9AD1-7421A4F930D0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BD95-2C6D-4BBB-9AD1-7421A4F930D0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5A5B2-1672-4A7D-B40A-9CB2D770E99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BD95-2C6D-4BBB-9AD1-7421A4F930D0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5A5B2-1672-4A7D-B40A-9CB2D770E9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B74BD95-2C6D-4BBB-9AD1-7421A4F930D0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5A5B2-1672-4A7D-B40A-9CB2D770E99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BD95-2C6D-4BBB-9AD1-7421A4F930D0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35A5B2-1672-4A7D-B40A-9CB2D770E99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B74BD95-2C6D-4BBB-9AD1-7421A4F930D0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C35A5B2-1672-4A7D-B40A-9CB2D770E99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268760"/>
            <a:ext cx="6400800" cy="1752600"/>
          </a:xfrm>
        </p:spPr>
        <p:txBody>
          <a:bodyPr/>
          <a:lstStyle/>
          <a:p>
            <a:r>
              <a:rPr lang="ru-RU" sz="4400" dirty="0" err="1" smtClean="0"/>
              <a:t>Основи</a:t>
            </a:r>
            <a:r>
              <a:rPr lang="ru-RU" sz="4400" dirty="0" smtClean="0"/>
              <a:t> </a:t>
            </a:r>
            <a:r>
              <a:rPr lang="ru-RU" sz="4400" dirty="0" err="1" smtClean="0"/>
              <a:t>токсикології</a:t>
            </a:r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780928"/>
            <a:ext cx="8305800" cy="1981200"/>
          </a:xfrm>
        </p:spPr>
        <p:txBody>
          <a:bodyPr/>
          <a:lstStyle/>
          <a:p>
            <a:r>
              <a:rPr lang="ru-RU" dirty="0" smtClean="0"/>
              <a:t>Практично робота № 2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дійсної</a:t>
            </a:r>
            <a:r>
              <a:rPr lang="ru-RU" dirty="0" smtClean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 </a:t>
            </a:r>
            <a:r>
              <a:rPr lang="ru-RU" dirty="0" err="1" smtClean="0"/>
              <a:t>ефекту</a:t>
            </a:r>
            <a:r>
              <a:rPr lang="ru-RU" dirty="0" smtClean="0"/>
              <a:t> </a:t>
            </a:r>
            <a:r>
              <a:rPr lang="ru-RU" dirty="0" err="1" smtClean="0"/>
              <a:t>знаходимо</a:t>
            </a:r>
            <a:r>
              <a:rPr lang="ru-RU" dirty="0" smtClean="0"/>
              <a:t> </a:t>
            </a:r>
            <a:r>
              <a:rPr lang="ru-RU" dirty="0" err="1" smtClean="0"/>
              <a:t>середнє</a:t>
            </a:r>
            <a:r>
              <a:rPr lang="ru-RU" dirty="0" smtClean="0"/>
              <a:t> </a:t>
            </a:r>
            <a:r>
              <a:rPr lang="ru-RU" dirty="0" err="1" smtClean="0"/>
              <a:t>арифметичне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значень</a:t>
            </a:r>
            <a:r>
              <a:rPr lang="ru-RU" dirty="0" smtClean="0"/>
              <a:t> величин </a:t>
            </a:r>
            <a:r>
              <a:rPr lang="ru-RU" dirty="0" err="1" smtClean="0"/>
              <a:t>ефекту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</a:t>
            </a:r>
            <a:r>
              <a:rPr lang="ru-RU" dirty="0" err="1" smtClean="0"/>
              <a:t>інтервалу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крапками</a:t>
            </a:r>
            <a:r>
              <a:rPr lang="ru-RU" dirty="0" smtClean="0"/>
              <a:t> А </a:t>
            </a:r>
            <a:r>
              <a:rPr lang="ru-RU" dirty="0" err="1" smtClean="0"/>
              <a:t>і</a:t>
            </a:r>
            <a:r>
              <a:rPr lang="ru-RU" dirty="0" smtClean="0"/>
              <a:t> В.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</a:p>
          <a:p>
            <a:r>
              <a:rPr lang="en-US" i="1" dirty="0" smtClean="0"/>
              <a:t>W</a:t>
            </a:r>
            <a:r>
              <a:rPr lang="ru-RU" i="1" dirty="0" err="1" smtClean="0"/>
              <a:t>заг</a:t>
            </a:r>
            <a:r>
              <a:rPr lang="en-US" dirty="0" smtClean="0"/>
              <a:t>= </a:t>
            </a:r>
            <a:r>
              <a:rPr lang="ru-RU" u="sng" dirty="0" smtClean="0"/>
              <a:t>750 </a:t>
            </a:r>
            <a:r>
              <a:rPr lang="en-US" u="sng" dirty="0" smtClean="0"/>
              <a:t>+ </a:t>
            </a:r>
            <a:r>
              <a:rPr lang="ru-RU" u="sng" dirty="0" smtClean="0"/>
              <a:t>500 </a:t>
            </a:r>
            <a:r>
              <a:rPr lang="en-US" u="sng" dirty="0" smtClean="0"/>
              <a:t>+ </a:t>
            </a:r>
            <a:r>
              <a:rPr lang="ru-RU" u="sng" dirty="0" smtClean="0"/>
              <a:t>450 </a:t>
            </a:r>
            <a:r>
              <a:rPr lang="en-US" u="sng" dirty="0" smtClean="0"/>
              <a:t>+ </a:t>
            </a:r>
            <a:r>
              <a:rPr lang="ru-RU" u="sng" dirty="0" smtClean="0"/>
              <a:t>300 </a:t>
            </a:r>
            <a:r>
              <a:rPr lang="en-US" u="sng" dirty="0" smtClean="0"/>
              <a:t>+ </a:t>
            </a:r>
            <a:r>
              <a:rPr lang="ru-RU" u="sng" dirty="0" smtClean="0"/>
              <a:t>325 </a:t>
            </a:r>
            <a:r>
              <a:rPr lang="en-US" dirty="0" smtClean="0"/>
              <a:t>= </a:t>
            </a:r>
            <a:r>
              <a:rPr lang="ru-RU" dirty="0" smtClean="0"/>
              <a:t>465 мг·</a:t>
            </a:r>
            <a:r>
              <a:rPr lang="ru-RU" dirty="0" err="1" smtClean="0"/>
              <a:t>хв</a:t>
            </a:r>
            <a:r>
              <a:rPr lang="ru-RU" dirty="0" smtClean="0"/>
              <a:t>/м3.</a:t>
            </a:r>
          </a:p>
          <a:p>
            <a:r>
              <a:rPr lang="ru-RU" dirty="0" smtClean="0"/>
              <a:t>                              5</a:t>
            </a: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</a:p>
          <a:p>
            <a:r>
              <a:rPr lang="ru-RU" dirty="0" err="1" smtClean="0"/>
              <a:t>Відповідь</a:t>
            </a:r>
            <a:r>
              <a:rPr lang="ru-RU" dirty="0" smtClean="0"/>
              <a:t>: величина </a:t>
            </a:r>
            <a:r>
              <a:rPr lang="ru-RU" dirty="0" err="1" smtClean="0"/>
              <a:t>дійсного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ефекту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фосгену,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виявляє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набряку</a:t>
            </a:r>
            <a:r>
              <a:rPr lang="ru-RU" dirty="0" smtClean="0"/>
              <a:t> </a:t>
            </a:r>
            <a:r>
              <a:rPr lang="ru-RU" dirty="0" err="1" smtClean="0"/>
              <a:t>легень</a:t>
            </a:r>
            <a:r>
              <a:rPr lang="ru-RU" dirty="0" smtClean="0"/>
              <a:t> у </a:t>
            </a:r>
            <a:r>
              <a:rPr lang="ru-RU" dirty="0" err="1" smtClean="0"/>
              <a:t>піддослідних</a:t>
            </a:r>
            <a:r>
              <a:rPr lang="ru-RU" dirty="0" smtClean="0"/>
              <a:t> </a:t>
            </a:r>
            <a:r>
              <a:rPr lang="ru-RU" dirty="0" err="1" smtClean="0"/>
              <a:t>кішок</a:t>
            </a:r>
            <a:r>
              <a:rPr lang="ru-RU" dirty="0" smtClean="0"/>
              <a:t>, </a:t>
            </a:r>
            <a:r>
              <a:rPr lang="ru-RU" dirty="0" err="1" smtClean="0"/>
              <a:t>складає</a:t>
            </a:r>
            <a:r>
              <a:rPr lang="ru-RU" dirty="0" smtClean="0"/>
              <a:t> 465 мг·</a:t>
            </a:r>
            <a:r>
              <a:rPr lang="ru-RU" dirty="0" err="1" smtClean="0"/>
              <a:t>хв</a:t>
            </a:r>
            <a:r>
              <a:rPr lang="ru-RU" dirty="0" smtClean="0"/>
              <a:t>/м</a:t>
            </a:r>
            <a:r>
              <a:rPr lang="ru-RU" baseline="30000" dirty="0" smtClean="0"/>
              <a:t>3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157326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1285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Задача 2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Визначте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величину значимого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фосгену,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характеризується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летальними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наслідками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піддослідних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набряку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легень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2128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розрахунку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величини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смертельного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(форм. 1)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приймаємо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токсину,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загинули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одержавши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смертельну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дозу фосгену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часі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91680" y="1412776"/>
          <a:ext cx="5126355" cy="983615"/>
        </p:xfrm>
        <a:graphic>
          <a:graphicData uri="http://schemas.openxmlformats.org/drawingml/2006/table">
            <a:tbl>
              <a:tblPr/>
              <a:tblGrid>
                <a:gridCol w="2574290"/>
                <a:gridCol w="2552065"/>
              </a:tblGrid>
              <a:tr h="983615">
                <a:tc>
                  <a:txBody>
                    <a:bodyPr/>
                    <a:lstStyle/>
                    <a:p>
                      <a:pPr marL="127000">
                        <a:lnSpc>
                          <a:spcPts val="12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US" sz="1250" i="1" dirty="0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r>
                        <a:rPr lang="en-US" sz="1250" i="1" spc="3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50" dirty="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×</a:t>
                      </a:r>
                      <a:r>
                        <a:rPr lang="ru-RU" sz="125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ru-RU" sz="1250" spc="-6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50" dirty="0">
                          <a:latin typeface="Times New Roman"/>
                          <a:ea typeface="Times New Roman"/>
                          <a:cs typeface="Times New Roman"/>
                        </a:rPr>
                        <a:t>7500</a:t>
                      </a:r>
                      <a:r>
                        <a:rPr lang="ru-RU" sz="1250" spc="15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мг·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хв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./м</a:t>
                      </a:r>
                      <a:r>
                        <a:rPr lang="ru-RU" sz="1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38760">
                        <a:lnSpc>
                          <a:spcPts val="485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ts val="1285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250" i="1" dirty="0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r>
                        <a:rPr lang="en-US" sz="1250" i="1" spc="50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ru-RU" sz="1250" dirty="0">
                          <a:latin typeface="Times New Roman"/>
                          <a:ea typeface="Times New Roman"/>
                          <a:cs typeface="Times New Roman"/>
                        </a:rPr>
                        <a:t> 450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×</a:t>
                      </a:r>
                      <a:r>
                        <a:rPr lang="ru-RU" sz="125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ru-RU" sz="1250" spc="-9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-2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50" dirty="0">
                          <a:latin typeface="Times New Roman"/>
                          <a:ea typeface="Times New Roman"/>
                          <a:cs typeface="Times New Roman"/>
                        </a:rPr>
                        <a:t>6750</a:t>
                      </a:r>
                      <a:r>
                        <a:rPr lang="ru-RU" sz="1250" spc="13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мг·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хв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./м</a:t>
                      </a:r>
                      <a:r>
                        <a:rPr lang="ru-RU" sz="1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1460">
                        <a:lnSpc>
                          <a:spcPts val="48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ts val="1245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en-US" sz="1250" i="1" dirty="0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r>
                        <a:rPr lang="en-US" sz="1250" i="1" spc="66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-2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50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×</a:t>
                      </a:r>
                      <a:r>
                        <a:rPr lang="ru-RU" sz="125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ru-RU" sz="1250" spc="4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16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50" dirty="0">
                          <a:latin typeface="Times New Roman"/>
                          <a:ea typeface="Times New Roman"/>
                          <a:cs typeface="Times New Roman"/>
                        </a:rPr>
                        <a:t>2250</a:t>
                      </a:r>
                      <a:r>
                        <a:rPr lang="ru-RU" sz="1250" spc="28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мг·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хв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./м</a:t>
                      </a:r>
                      <a:r>
                        <a:rPr lang="ru-RU" sz="1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45745">
                        <a:lnSpc>
                          <a:spcPts val="495"/>
                        </a:lnSpc>
                        <a:spcAft>
                          <a:spcPts val="0"/>
                        </a:spcAft>
                      </a:pPr>
                      <a:r>
                        <a:rPr lang="ru-RU" sz="75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ts val="129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50" i="1" dirty="0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r>
                        <a:rPr lang="en-US" sz="1250" i="1" spc="19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5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×</a:t>
                      </a:r>
                      <a:r>
                        <a:rPr lang="ru-RU" sz="125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ru-RU" sz="1250" spc="-5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50" dirty="0">
                          <a:latin typeface="Times New Roman"/>
                          <a:ea typeface="Times New Roman"/>
                          <a:cs typeface="Times New Roman"/>
                        </a:rPr>
                        <a:t>750</a:t>
                      </a:r>
                      <a:r>
                        <a:rPr lang="ru-RU" sz="1250" spc="15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мг·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хв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./м</a:t>
                      </a:r>
                      <a:r>
                        <a:rPr lang="ru-RU" sz="1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0190">
                        <a:lnSpc>
                          <a:spcPts val="485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34340">
                        <a:lnSpc>
                          <a:spcPts val="124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en-US" sz="1250" i="1" dirty="0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r>
                        <a:rPr lang="en-US" sz="1250" i="1" spc="68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1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×</a:t>
                      </a:r>
                      <a:r>
                        <a:rPr lang="en-US" sz="1250" spc="-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r>
                        <a:rPr lang="en-US" sz="1250" spc="8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-2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1500</a:t>
                      </a:r>
                      <a:r>
                        <a:rPr lang="en-US" sz="1250" spc="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мг·хв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./м</a:t>
                      </a:r>
                      <a:r>
                        <a:rPr lang="en-US" sz="1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54990">
                        <a:lnSpc>
                          <a:spcPts val="495"/>
                        </a:lnSpc>
                        <a:spcAft>
                          <a:spcPts val="0"/>
                        </a:spcAft>
                      </a:pPr>
                      <a:r>
                        <a:rPr lang="en-US" sz="75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434340">
                        <a:lnSpc>
                          <a:spcPts val="12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250" i="1" dirty="0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r>
                        <a:rPr lang="en-US" sz="1250" i="1" spc="7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16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×</a:t>
                      </a:r>
                      <a:r>
                        <a:rPr lang="en-US" sz="1250" spc="-9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r>
                        <a:rPr lang="en-US" sz="1250" spc="8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-3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1200</a:t>
                      </a:r>
                      <a:r>
                        <a:rPr lang="en-US" sz="1250" spc="24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мг·хв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./м</a:t>
                      </a:r>
                      <a:r>
                        <a:rPr lang="en-US" sz="1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56260">
                        <a:lnSpc>
                          <a:spcPts val="495"/>
                        </a:lnSpc>
                        <a:spcAft>
                          <a:spcPts val="0"/>
                        </a:spcAft>
                      </a:pPr>
                      <a:r>
                        <a:rPr lang="en-US" sz="75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434340">
                        <a:lnSpc>
                          <a:spcPts val="1245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50" i="1" dirty="0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r>
                        <a:rPr lang="en-US" sz="1250" i="1" spc="65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-4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×</a:t>
                      </a:r>
                      <a:r>
                        <a:rPr lang="en-US" sz="1250" spc="-1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r>
                        <a:rPr lang="en-US" sz="1250" spc="5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13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r>
                        <a:rPr lang="en-US" sz="1250" spc="23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мг·хв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./м</a:t>
                      </a:r>
                      <a:r>
                        <a:rPr lang="en-US" sz="1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56260">
                        <a:lnSpc>
                          <a:spcPts val="495"/>
                        </a:lnSpc>
                        <a:spcAft>
                          <a:spcPts val="0"/>
                        </a:spcAft>
                      </a:pPr>
                      <a:r>
                        <a:rPr lang="en-US" sz="75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434340">
                        <a:lnSpc>
                          <a:spcPts val="124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50" i="1" dirty="0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r>
                        <a:rPr lang="en-US" sz="1250" i="1" spc="69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×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r>
                        <a:rPr lang="en-US" sz="1250" spc="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1800</a:t>
                      </a:r>
                      <a:r>
                        <a:rPr lang="en-US" sz="1250" spc="23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мг·хв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./м</a:t>
                      </a:r>
                      <a:r>
                        <a:rPr lang="en-US" sz="1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53085">
                        <a:lnSpc>
                          <a:spcPts val="395"/>
                        </a:lnSpc>
                        <a:spcAft>
                          <a:spcPts val="0"/>
                        </a:spcAft>
                      </a:pPr>
                      <a:r>
                        <a:rPr lang="en-US" sz="75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2348880"/>
            <a:ext cx="9144000" cy="2056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872" tIns="45720" rIns="76176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71575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Будуємо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графік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залежності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часу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фосгену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загиблих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(за прикладом рис. 2).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71575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Визначаємо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дійсне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смертельного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середнє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арифметичне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смертельних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величин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відповідають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інтервалу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крапками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 (15; 50)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(30; 15):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71575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71575" algn="l"/>
              </a:tabLst>
            </a:pP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kumimoji="0" lang="ru-RU" sz="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заг</a:t>
            </a:r>
            <a:r>
              <a:rPr lang="ru-RU" sz="1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750 </a:t>
            </a:r>
            <a:r>
              <a:rPr kumimoji="0" 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1500</a:t>
            </a:r>
            <a:r>
              <a:rPr kumimoji="0" 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1200</a:t>
            </a:r>
            <a:r>
              <a:rPr kumimoji="0" 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450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975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мг·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/м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715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                               4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715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Line 2"/>
          <p:cNvSpPr>
            <a:spLocks noChangeShapeType="1"/>
          </p:cNvSpPr>
          <p:nvPr/>
        </p:nvSpPr>
        <p:spPr bwMode="auto">
          <a:xfrm>
            <a:off x="1524000" y="457200"/>
            <a:ext cx="1498600" cy="0"/>
          </a:xfrm>
          <a:prstGeom prst="line">
            <a:avLst/>
          </a:prstGeom>
          <a:noFill/>
          <a:ln w="5971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4103400"/>
            <a:ext cx="9144000" cy="27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8400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840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Відповідь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величина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дійсного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смертельного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набряку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легень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кішок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фосгену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складає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975 мг·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/м</a:t>
            </a:r>
            <a:r>
              <a:rPr kumimoji="0" lang="ru-RU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8400" algn="l"/>
              </a:tabLst>
            </a:pP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Завдання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6840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Вивчити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приклад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розрахунку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значимої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величини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різних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часу фосгену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піддослідних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6840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величину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різних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часу фосгену,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ознаки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набряку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легень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кішок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індивідуальним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завданням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6840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величину значимого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іншої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характеризується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летальними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наслідками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піддослідних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набряку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легень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індивідуальним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завданням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6840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Оформити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розрахунки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робочому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зошиті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68400" algn="l"/>
              </a:tabLst>
            </a:pPr>
            <a:r>
              <a:rPr lang="ru-RU" sz="1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ідповісти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контрольні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питання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68" y="2594898"/>
          <a:ext cx="6096133" cy="834102"/>
        </p:xfrm>
        <a:graphic>
          <a:graphicData uri="http://schemas.openxmlformats.org/drawingml/2006/table">
            <a:tbl>
              <a:tblPr/>
              <a:tblGrid>
                <a:gridCol w="1248129"/>
                <a:gridCol w="411832"/>
                <a:gridCol w="411200"/>
                <a:gridCol w="321507"/>
                <a:gridCol w="344246"/>
                <a:gridCol w="25400"/>
                <a:gridCol w="411200"/>
                <a:gridCol w="412464"/>
                <a:gridCol w="409306"/>
                <a:gridCol w="321507"/>
                <a:gridCol w="321507"/>
                <a:gridCol w="320244"/>
                <a:gridCol w="321507"/>
                <a:gridCol w="408042"/>
                <a:gridCol w="408042"/>
              </a:tblGrid>
              <a:tr h="328455">
                <a:tc gridSpan="2"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Час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впливу</a:t>
                      </a:r>
                      <a:r>
                        <a:rPr lang="en-US" sz="12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i="1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хв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57225" marR="65532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89610" marR="68897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91795" marR="39179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marR="80010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02">
                <a:tc rowSpan="2"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Концентрація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мг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/м</a:t>
                      </a:r>
                      <a:r>
                        <a:rPr lang="en-US" sz="12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3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1945" marR="321945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75590" marR="27432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905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marR="118110" algn="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83568" y="4467106"/>
          <a:ext cx="6119338" cy="834102"/>
        </p:xfrm>
        <a:graphic>
          <a:graphicData uri="http://schemas.openxmlformats.org/drawingml/2006/table">
            <a:tbl>
              <a:tblPr/>
              <a:tblGrid>
                <a:gridCol w="1248129"/>
                <a:gridCol w="411832"/>
                <a:gridCol w="367451"/>
                <a:gridCol w="390656"/>
                <a:gridCol w="342051"/>
                <a:gridCol w="25400"/>
                <a:gridCol w="411200"/>
                <a:gridCol w="412464"/>
                <a:gridCol w="409306"/>
                <a:gridCol w="321507"/>
                <a:gridCol w="321507"/>
                <a:gridCol w="320244"/>
                <a:gridCol w="321507"/>
                <a:gridCol w="408042"/>
                <a:gridCol w="408042"/>
              </a:tblGrid>
              <a:tr h="328455">
                <a:tc gridSpan="2"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Час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впливу</a:t>
                      </a:r>
                      <a:r>
                        <a:rPr lang="en-US" sz="12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i="1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хв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57225" marR="65532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89610" marR="68897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91795" marR="39179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marR="80010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02">
                <a:tc rowSpan="2"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Концентрація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мг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/м</a:t>
                      </a:r>
                      <a:r>
                        <a:rPr lang="en-US" sz="12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9017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1945" marR="321945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75590" marR="27432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905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marR="118110" algn="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83568" y="3531002"/>
          <a:ext cx="6096133" cy="834102"/>
        </p:xfrm>
        <a:graphic>
          <a:graphicData uri="http://schemas.openxmlformats.org/drawingml/2006/table">
            <a:tbl>
              <a:tblPr/>
              <a:tblGrid>
                <a:gridCol w="1248129"/>
                <a:gridCol w="411832"/>
                <a:gridCol w="411200"/>
                <a:gridCol w="321507"/>
                <a:gridCol w="344246"/>
                <a:gridCol w="25400"/>
                <a:gridCol w="411200"/>
                <a:gridCol w="412464"/>
                <a:gridCol w="409306"/>
                <a:gridCol w="321507"/>
                <a:gridCol w="321507"/>
                <a:gridCol w="320244"/>
                <a:gridCol w="321507"/>
                <a:gridCol w="408042"/>
                <a:gridCol w="408042"/>
              </a:tblGrid>
              <a:tr h="328455">
                <a:tc gridSpan="2"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Час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впливу</a:t>
                      </a:r>
                      <a:r>
                        <a:rPr lang="en-US" sz="12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i="1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хв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57225" marR="65532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89610" marR="68897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91795" marR="39179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marR="80010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02">
                <a:tc rowSpan="2"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Концентрація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мг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/м</a:t>
                      </a:r>
                      <a:r>
                        <a:rPr lang="en-US" sz="12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3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1945" marR="321945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75590" marR="27432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905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marR="118110" algn="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83568" y="1556792"/>
          <a:ext cx="6096133" cy="834102"/>
        </p:xfrm>
        <a:graphic>
          <a:graphicData uri="http://schemas.openxmlformats.org/drawingml/2006/table">
            <a:tbl>
              <a:tblPr/>
              <a:tblGrid>
                <a:gridCol w="1248129"/>
                <a:gridCol w="411832"/>
                <a:gridCol w="411200"/>
                <a:gridCol w="321507"/>
                <a:gridCol w="344246"/>
                <a:gridCol w="25400"/>
                <a:gridCol w="411200"/>
                <a:gridCol w="412464"/>
                <a:gridCol w="409306"/>
                <a:gridCol w="321507"/>
                <a:gridCol w="321507"/>
                <a:gridCol w="320244"/>
                <a:gridCol w="321507"/>
                <a:gridCol w="408042"/>
                <a:gridCol w="408042"/>
              </a:tblGrid>
              <a:tr h="328455">
                <a:tc gridSpan="2"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Час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впливу</a:t>
                      </a:r>
                      <a:r>
                        <a:rPr lang="en-US" sz="12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i="1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хв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57225" marR="65532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89610" marR="68897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91795" marR="39179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marR="80010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02">
                <a:tc rowSpan="2"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Концентрація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мг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/м</a:t>
                      </a:r>
                      <a:r>
                        <a:rPr lang="en-US" sz="12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3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1945" marR="321945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75590" marR="27432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905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marR="118110" algn="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55576" y="620688"/>
          <a:ext cx="6119338" cy="834102"/>
        </p:xfrm>
        <a:graphic>
          <a:graphicData uri="http://schemas.openxmlformats.org/drawingml/2006/table">
            <a:tbl>
              <a:tblPr/>
              <a:tblGrid>
                <a:gridCol w="1248129"/>
                <a:gridCol w="411832"/>
                <a:gridCol w="367451"/>
                <a:gridCol w="43749"/>
                <a:gridCol w="321507"/>
                <a:gridCol w="25400"/>
                <a:gridCol w="342051"/>
                <a:gridCol w="25400"/>
                <a:gridCol w="411200"/>
                <a:gridCol w="412464"/>
                <a:gridCol w="409306"/>
                <a:gridCol w="321507"/>
                <a:gridCol w="321507"/>
                <a:gridCol w="320244"/>
                <a:gridCol w="321507"/>
                <a:gridCol w="408042"/>
                <a:gridCol w="408042"/>
              </a:tblGrid>
              <a:tr h="328455">
                <a:tc gridSpan="2"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Час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впливу</a:t>
                      </a:r>
                      <a:r>
                        <a:rPr lang="en-US" sz="12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i="1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хв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657225" marR="65532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89610" marR="68897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91795" marR="39179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marR="80010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02">
                <a:tc rowSpan="2"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Концентрація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мг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/м</a:t>
                      </a:r>
                      <a:r>
                        <a:rPr lang="en-US" sz="12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3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017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844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1945" marR="321945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75590" marR="27432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905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marR="118110" algn="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83568" y="5475218"/>
          <a:ext cx="6096133" cy="834102"/>
        </p:xfrm>
        <a:graphic>
          <a:graphicData uri="http://schemas.openxmlformats.org/drawingml/2006/table">
            <a:tbl>
              <a:tblPr/>
              <a:tblGrid>
                <a:gridCol w="1248129"/>
                <a:gridCol w="411832"/>
                <a:gridCol w="411200"/>
                <a:gridCol w="321507"/>
                <a:gridCol w="344246"/>
                <a:gridCol w="25400"/>
                <a:gridCol w="411200"/>
                <a:gridCol w="412464"/>
                <a:gridCol w="409306"/>
                <a:gridCol w="321507"/>
                <a:gridCol w="321507"/>
                <a:gridCol w="320244"/>
                <a:gridCol w="321507"/>
                <a:gridCol w="408042"/>
                <a:gridCol w="408042"/>
              </a:tblGrid>
              <a:tr h="328455">
                <a:tc gridSpan="2"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Час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впливу</a:t>
                      </a:r>
                      <a:r>
                        <a:rPr lang="en-US" sz="12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i="1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хв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57225" marR="65532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89610" marR="68897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91795" marR="39179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marR="80010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02">
                <a:tc rowSpan="2"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Концентрація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мг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/м</a:t>
                      </a:r>
                      <a:r>
                        <a:rPr lang="en-US" sz="12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3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1945" marR="321945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75590" marR="27432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905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marR="118110" algn="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5536" y="764704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23528" y="15567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51520" y="26369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23528" y="364502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79512" y="44371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79512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Тема: ЗАЛЕЖНІСТЬ «ДОЗА-ЕФЕКТ» В ТОКСИКОЛОГІЇ</a:t>
            </a:r>
            <a:endParaRPr lang="ru-RU" dirty="0" smtClean="0"/>
          </a:p>
          <a:p>
            <a:endParaRPr lang="ru-RU" dirty="0" smtClean="0"/>
          </a:p>
          <a:p>
            <a:r>
              <a:rPr lang="ru-RU" i="1" dirty="0" smtClean="0"/>
              <a:t>Мета: </a:t>
            </a:r>
            <a:r>
              <a:rPr lang="ru-RU" dirty="0" err="1" smtClean="0"/>
              <a:t>ознайомитись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залежності</a:t>
            </a:r>
            <a:r>
              <a:rPr lang="ru-RU" dirty="0" smtClean="0"/>
              <a:t> «доза- </a:t>
            </a:r>
            <a:r>
              <a:rPr lang="ru-RU" dirty="0" err="1" smtClean="0"/>
              <a:t>ефект</a:t>
            </a:r>
            <a:r>
              <a:rPr lang="ru-RU" dirty="0" smtClean="0"/>
              <a:t>» в </a:t>
            </a:r>
            <a:r>
              <a:rPr lang="ru-RU" dirty="0" err="1" smtClean="0"/>
              <a:t>токсикології</a:t>
            </a:r>
            <a:r>
              <a:rPr lang="ru-RU" dirty="0" smtClean="0"/>
              <a:t>, </a:t>
            </a:r>
            <a:r>
              <a:rPr lang="ru-RU" dirty="0" err="1" smtClean="0"/>
              <a:t>розрахувати</a:t>
            </a:r>
            <a:r>
              <a:rPr lang="ru-RU" dirty="0" smtClean="0"/>
              <a:t> величину </a:t>
            </a:r>
            <a:r>
              <a:rPr lang="ru-RU" dirty="0" err="1" smtClean="0"/>
              <a:t>ефекту</a:t>
            </a:r>
            <a:r>
              <a:rPr lang="ru-RU" dirty="0" smtClean="0"/>
              <a:t> при </a:t>
            </a:r>
            <a:r>
              <a:rPr lang="ru-RU" dirty="0" err="1" smtClean="0"/>
              <a:t>впливі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доз </a:t>
            </a:r>
            <a:r>
              <a:rPr lang="ru-RU" dirty="0" err="1" smtClean="0"/>
              <a:t>і</a:t>
            </a:r>
            <a:r>
              <a:rPr lang="ru-RU" dirty="0" smtClean="0"/>
              <a:t> часу </a:t>
            </a:r>
            <a:r>
              <a:rPr lang="ru-RU" dirty="0" err="1" smtClean="0"/>
              <a:t>токсиканту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потрапляння</a:t>
            </a:r>
            <a:r>
              <a:rPr lang="ru-RU" dirty="0" smtClean="0"/>
              <a:t> через </a:t>
            </a:r>
            <a:r>
              <a:rPr lang="ru-RU" dirty="0" err="1" smtClean="0"/>
              <a:t>дихальні</a:t>
            </a:r>
            <a:r>
              <a:rPr lang="ru-RU" dirty="0" smtClean="0"/>
              <a:t> шляхи.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1. </a:t>
            </a:r>
            <a:r>
              <a:rPr lang="ru-RU" b="1" dirty="0" err="1" smtClean="0"/>
              <a:t>Особливості</a:t>
            </a:r>
            <a:r>
              <a:rPr lang="ru-RU" b="1" dirty="0" smtClean="0"/>
              <a:t> 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залежності</a:t>
            </a:r>
            <a:r>
              <a:rPr lang="ru-RU" b="1" dirty="0" smtClean="0"/>
              <a:t> </a:t>
            </a:r>
            <a:r>
              <a:rPr lang="ru-RU" dirty="0" smtClean="0"/>
              <a:t>«</a:t>
            </a:r>
            <a:r>
              <a:rPr lang="ru-RU" b="1" dirty="0" err="1" smtClean="0"/>
              <a:t>доза-ефект</a:t>
            </a:r>
            <a:r>
              <a:rPr lang="ru-RU" dirty="0" smtClean="0"/>
              <a:t>»</a:t>
            </a:r>
            <a:endParaRPr lang="ru-RU" b="1" dirty="0" smtClean="0"/>
          </a:p>
          <a:p>
            <a:r>
              <a:rPr lang="ru-RU" dirty="0" smtClean="0"/>
              <a:t> </a:t>
            </a:r>
          </a:p>
          <a:p>
            <a:r>
              <a:rPr lang="ru-RU" b="1" dirty="0" err="1" smtClean="0"/>
              <a:t>Токсичність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властивість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, </a:t>
            </a:r>
            <a:r>
              <a:rPr lang="ru-RU" dirty="0" err="1" smtClean="0"/>
              <a:t>сполук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біогенних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згубно</a:t>
            </a:r>
            <a:r>
              <a:rPr lang="ru-RU" dirty="0" smtClean="0"/>
              <a:t> </a:t>
            </a:r>
            <a:r>
              <a:rPr lang="ru-RU" dirty="0" err="1" smtClean="0"/>
              <a:t>впливати</a:t>
            </a:r>
            <a:r>
              <a:rPr lang="ru-RU" dirty="0" smtClean="0"/>
              <a:t> на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діючої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r>
              <a:rPr lang="ru-RU" dirty="0" smtClean="0"/>
              <a:t> практично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в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виявитися</a:t>
            </a:r>
            <a:r>
              <a:rPr lang="ru-RU" dirty="0" smtClean="0"/>
              <a:t> </a:t>
            </a:r>
            <a:r>
              <a:rPr lang="ru-RU" dirty="0" err="1" smtClean="0"/>
              <a:t>шкідливими</a:t>
            </a:r>
            <a:r>
              <a:rPr lang="ru-RU" dirty="0" smtClean="0"/>
              <a:t> для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справедливо для </a:t>
            </a:r>
            <a:r>
              <a:rPr lang="ru-RU" dirty="0" err="1" smtClean="0"/>
              <a:t>токсикантів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діють</a:t>
            </a:r>
            <a:r>
              <a:rPr lang="ru-RU" dirty="0" smtClean="0"/>
              <a:t> як </a:t>
            </a:r>
            <a:r>
              <a:rPr lang="ru-RU" dirty="0" err="1" smtClean="0"/>
              <a:t>місцево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резорбції</a:t>
            </a:r>
            <a:r>
              <a:rPr lang="ru-RU" dirty="0" smtClean="0"/>
              <a:t> у </a:t>
            </a:r>
            <a:r>
              <a:rPr lang="ru-RU" dirty="0" err="1" smtClean="0"/>
              <a:t>внутрішнє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біологічним</a:t>
            </a:r>
            <a:r>
              <a:rPr lang="ru-RU" dirty="0" smtClean="0"/>
              <a:t> </a:t>
            </a:r>
            <a:r>
              <a:rPr lang="ru-RU" dirty="0" err="1" smtClean="0"/>
              <a:t>об'єктом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основою </a:t>
            </a:r>
            <a:r>
              <a:rPr lang="ru-RU" dirty="0" err="1" smtClean="0"/>
              <a:t>токсичної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b="1" dirty="0" smtClean="0"/>
              <a:t>токсичного </a:t>
            </a:r>
            <a:r>
              <a:rPr lang="ru-RU" b="1" dirty="0" err="1" smtClean="0"/>
              <a:t>процесу</a:t>
            </a:r>
            <a:r>
              <a:rPr lang="ru-RU" b="1" dirty="0" smtClean="0"/>
              <a:t> (</a:t>
            </a:r>
            <a:r>
              <a:rPr lang="ru-RU" b="1" dirty="0" err="1" smtClean="0"/>
              <a:t>ефекту</a:t>
            </a:r>
            <a:r>
              <a:rPr lang="ru-RU" b="1" dirty="0" smtClean="0"/>
              <a:t>) </a:t>
            </a:r>
            <a:r>
              <a:rPr lang="ru-RU" dirty="0" smtClean="0"/>
              <a:t>–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будь-якого</a:t>
            </a:r>
            <a:r>
              <a:rPr lang="ru-RU" dirty="0" smtClean="0"/>
              <a:t> </a:t>
            </a:r>
            <a:r>
              <a:rPr lang="ru-RU" dirty="0" err="1" smtClean="0"/>
              <a:t>показника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життєво-важливих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Спектр </a:t>
            </a:r>
            <a:r>
              <a:rPr lang="ru-RU" dirty="0" err="1" smtClean="0"/>
              <a:t>проявів</a:t>
            </a:r>
            <a:r>
              <a:rPr lang="ru-RU" dirty="0" smtClean="0"/>
              <a:t> токсичного </a:t>
            </a:r>
            <a:r>
              <a:rPr lang="ru-RU" dirty="0" err="1" smtClean="0"/>
              <a:t>ефекту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фізико-хімічних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отрути</a:t>
            </a:r>
            <a:r>
              <a:rPr lang="ru-RU" dirty="0" smtClean="0"/>
              <a:t>,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(доза, час, </a:t>
            </a:r>
            <a:r>
              <a:rPr lang="ru-RU" dirty="0" err="1" smtClean="0"/>
              <a:t>періодичність</a:t>
            </a:r>
            <a:r>
              <a:rPr lang="ru-RU" dirty="0" smtClean="0"/>
              <a:t>), </a:t>
            </a:r>
            <a:r>
              <a:rPr lang="ru-RU" dirty="0" err="1" smtClean="0"/>
              <a:t>специфіки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(</a:t>
            </a:r>
            <a:r>
              <a:rPr lang="ru-RU" dirty="0" err="1" smtClean="0"/>
              <a:t>рН</a:t>
            </a:r>
            <a:r>
              <a:rPr lang="ru-RU" dirty="0" smtClean="0"/>
              <a:t>, </a:t>
            </a:r>
            <a:r>
              <a:rPr lang="ru-RU" dirty="0" err="1" smtClean="0"/>
              <a:t>температури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Інтенсивність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ефекту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токсичної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часу,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вона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живий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.</a:t>
            </a:r>
          </a:p>
          <a:p>
            <a:r>
              <a:rPr lang="en-US" dirty="0" err="1" smtClean="0"/>
              <a:t>Залежність</a:t>
            </a:r>
            <a:r>
              <a:rPr lang="en-US" dirty="0" smtClean="0"/>
              <a:t> </a:t>
            </a:r>
            <a:r>
              <a:rPr lang="en-US" dirty="0" err="1" smtClean="0"/>
              <a:t>ефекту</a:t>
            </a:r>
            <a:r>
              <a:rPr lang="en-US" dirty="0" smtClean="0"/>
              <a:t> </a:t>
            </a:r>
            <a:r>
              <a:rPr lang="en-US" dirty="0" err="1" smtClean="0"/>
              <a:t>впливу</a:t>
            </a:r>
            <a:r>
              <a:rPr lang="en-US" dirty="0" smtClean="0"/>
              <a:t> </a:t>
            </a:r>
            <a:r>
              <a:rPr lang="en-US" dirty="0" err="1" smtClean="0"/>
              <a:t>токсикантів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біологічний</a:t>
            </a:r>
            <a:r>
              <a:rPr lang="en-US" dirty="0" smtClean="0"/>
              <a:t> </a:t>
            </a:r>
            <a:r>
              <a:rPr lang="en-US" dirty="0" err="1" smtClean="0"/>
              <a:t>об'єкт</a:t>
            </a:r>
            <a:r>
              <a:rPr lang="en-US" dirty="0" smtClean="0"/>
              <a:t> (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всіх</a:t>
            </a:r>
            <a:r>
              <a:rPr lang="en-US" dirty="0" smtClean="0"/>
              <a:t> </a:t>
            </a:r>
            <a:r>
              <a:rPr lang="en-US" dirty="0" err="1" smtClean="0"/>
              <a:t>рівнях</a:t>
            </a:r>
            <a:r>
              <a:rPr lang="en-US" dirty="0" smtClean="0"/>
              <a:t> </a:t>
            </a:r>
            <a:r>
              <a:rPr lang="en-US" dirty="0" err="1" smtClean="0"/>
              <a:t>організації</a:t>
            </a:r>
            <a:r>
              <a:rPr lang="en-US" dirty="0" smtClean="0"/>
              <a:t> </a:t>
            </a:r>
            <a:r>
              <a:rPr lang="en-US" dirty="0" err="1" smtClean="0"/>
              <a:t>живої</a:t>
            </a:r>
            <a:r>
              <a:rPr lang="en-US" dirty="0" smtClean="0"/>
              <a:t> </a:t>
            </a:r>
            <a:r>
              <a:rPr lang="en-US" dirty="0" err="1" smtClean="0"/>
              <a:t>матерії</a:t>
            </a:r>
            <a:r>
              <a:rPr lang="en-US" dirty="0" smtClean="0"/>
              <a:t>: </a:t>
            </a:r>
            <a:r>
              <a:rPr lang="en-US" dirty="0" err="1" smtClean="0"/>
              <a:t>від</a:t>
            </a:r>
            <a:r>
              <a:rPr lang="en-US" dirty="0" smtClean="0"/>
              <a:t> </a:t>
            </a:r>
            <a:r>
              <a:rPr lang="en-US" dirty="0" err="1" smtClean="0"/>
              <a:t>молекулярного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популяційного</a:t>
            </a:r>
            <a:r>
              <a:rPr lang="en-US" dirty="0" smtClean="0"/>
              <a:t>) </a:t>
            </a:r>
            <a:r>
              <a:rPr lang="en-US" dirty="0" err="1" smtClean="0"/>
              <a:t>від</a:t>
            </a:r>
            <a:r>
              <a:rPr lang="en-US" dirty="0" smtClean="0"/>
              <a:t> </a:t>
            </a:r>
            <a:r>
              <a:rPr lang="en-US" dirty="0" err="1" smtClean="0"/>
              <a:t>концентрації</a:t>
            </a:r>
            <a:r>
              <a:rPr lang="en-US" dirty="0" smtClean="0"/>
              <a:t> (</a:t>
            </a:r>
            <a:r>
              <a:rPr lang="en-US" dirty="0" err="1" smtClean="0"/>
              <a:t>дози</a:t>
            </a:r>
            <a:r>
              <a:rPr lang="en-US" dirty="0" smtClean="0"/>
              <a:t>) </a:t>
            </a:r>
            <a:r>
              <a:rPr lang="en-US" dirty="0" err="1" smtClean="0"/>
              <a:t>може</a:t>
            </a:r>
            <a:r>
              <a:rPr lang="en-US" dirty="0" smtClean="0"/>
              <a:t> </a:t>
            </a:r>
            <a:r>
              <a:rPr lang="en-US" dirty="0" err="1" smtClean="0"/>
              <a:t>бути</a:t>
            </a:r>
            <a:r>
              <a:rPr lang="en-US" dirty="0" smtClean="0"/>
              <a:t> </a:t>
            </a:r>
            <a:r>
              <a:rPr lang="en-US" dirty="0" err="1" smtClean="0"/>
              <a:t>зображена</a:t>
            </a:r>
            <a:r>
              <a:rPr lang="en-US" dirty="0" smtClean="0"/>
              <a:t> </a:t>
            </a:r>
            <a:r>
              <a:rPr lang="en-US" dirty="0" err="1" smtClean="0"/>
              <a:t>графічно</a:t>
            </a:r>
            <a:r>
              <a:rPr lang="en-US" dirty="0" smtClean="0"/>
              <a:t> у </a:t>
            </a:r>
            <a:r>
              <a:rPr lang="en-US" dirty="0" err="1" smtClean="0"/>
              <a:t>вигляді</a:t>
            </a:r>
            <a:r>
              <a:rPr lang="en-US" dirty="0" smtClean="0"/>
              <a:t> </a:t>
            </a:r>
            <a:r>
              <a:rPr lang="en-US" dirty="0" err="1" smtClean="0"/>
              <a:t>кривої</a:t>
            </a:r>
            <a:r>
              <a:rPr lang="en-US" dirty="0" smtClean="0"/>
              <a:t> </a:t>
            </a:r>
            <a:r>
              <a:rPr lang="en-US" b="1" dirty="0" smtClean="0"/>
              <a:t>«</a:t>
            </a:r>
            <a:r>
              <a:rPr lang="en-US" b="1" dirty="0" err="1" smtClean="0"/>
              <a:t>доза</a:t>
            </a:r>
            <a:r>
              <a:rPr lang="en-US" b="1" dirty="0" smtClean="0"/>
              <a:t>- </a:t>
            </a:r>
            <a:r>
              <a:rPr lang="en-US" b="1" dirty="0" err="1" smtClean="0"/>
              <a:t>ефект</a:t>
            </a:r>
            <a:r>
              <a:rPr lang="en-US" b="1" dirty="0" smtClean="0"/>
              <a:t>»</a:t>
            </a:r>
            <a:r>
              <a:rPr lang="en-US" dirty="0" smtClean="0"/>
              <a:t>. </a:t>
            </a:r>
            <a:r>
              <a:rPr lang="en-US" dirty="0" err="1" smtClean="0"/>
              <a:t>При</a:t>
            </a:r>
            <a:r>
              <a:rPr lang="en-US" dirty="0" smtClean="0"/>
              <a:t> </a:t>
            </a:r>
            <a:r>
              <a:rPr lang="en-US" dirty="0" err="1" smtClean="0"/>
              <a:t>цьому</a:t>
            </a:r>
            <a:r>
              <a:rPr lang="en-US" dirty="0" smtClean="0"/>
              <a:t>, в </a:t>
            </a:r>
            <a:r>
              <a:rPr lang="en-US" dirty="0" err="1" smtClean="0"/>
              <a:t>переважній</a:t>
            </a:r>
            <a:r>
              <a:rPr lang="en-US" dirty="0" smtClean="0"/>
              <a:t> </a:t>
            </a:r>
            <a:r>
              <a:rPr lang="en-US" dirty="0" err="1" smtClean="0"/>
              <a:t>більшості</a:t>
            </a:r>
            <a:r>
              <a:rPr lang="en-US" dirty="0" smtClean="0"/>
              <a:t> </a:t>
            </a:r>
            <a:r>
              <a:rPr lang="en-US" dirty="0" err="1" smtClean="0"/>
              <a:t>випадків</a:t>
            </a:r>
            <a:r>
              <a:rPr lang="en-US" dirty="0" smtClean="0"/>
              <a:t>, </a:t>
            </a:r>
            <a:r>
              <a:rPr lang="en-US" dirty="0" err="1" smtClean="0"/>
              <a:t>буде</a:t>
            </a:r>
            <a:r>
              <a:rPr lang="en-US" dirty="0" smtClean="0"/>
              <a:t> </a:t>
            </a:r>
            <a:r>
              <a:rPr lang="en-US" dirty="0" err="1" smtClean="0"/>
              <a:t>реєструватися</a:t>
            </a:r>
            <a:r>
              <a:rPr lang="en-US" dirty="0" smtClean="0"/>
              <a:t> </a:t>
            </a:r>
            <a:r>
              <a:rPr lang="en-US" dirty="0" err="1" smtClean="0"/>
              <a:t>загальна</a:t>
            </a:r>
            <a:r>
              <a:rPr lang="en-US" dirty="0" smtClean="0"/>
              <a:t> </a:t>
            </a:r>
            <a:r>
              <a:rPr lang="en-US" dirty="0" err="1" smtClean="0"/>
              <a:t>закономірність</a:t>
            </a:r>
            <a:r>
              <a:rPr lang="en-US" dirty="0" smtClean="0"/>
              <a:t>: </a:t>
            </a:r>
            <a:r>
              <a:rPr lang="en-US" i="1" dirty="0" err="1" smtClean="0"/>
              <a:t>зі</a:t>
            </a:r>
            <a:r>
              <a:rPr lang="en-US" i="1" dirty="0" smtClean="0"/>
              <a:t> </a:t>
            </a:r>
            <a:r>
              <a:rPr lang="en-US" i="1" dirty="0" err="1" smtClean="0"/>
              <a:t>збільшенням</a:t>
            </a:r>
            <a:r>
              <a:rPr lang="en-US" i="1" dirty="0" smtClean="0"/>
              <a:t> </a:t>
            </a:r>
            <a:r>
              <a:rPr lang="en-US" i="1" dirty="0" err="1" smtClean="0"/>
              <a:t>дози</a:t>
            </a:r>
            <a:r>
              <a:rPr lang="en-US" i="1" dirty="0" smtClean="0"/>
              <a:t> – </a:t>
            </a:r>
            <a:r>
              <a:rPr lang="en-US" i="1" dirty="0" err="1" smtClean="0"/>
              <a:t>збільшується</a:t>
            </a:r>
            <a:r>
              <a:rPr lang="en-US" i="1" dirty="0" smtClean="0"/>
              <a:t> </a:t>
            </a:r>
            <a:r>
              <a:rPr lang="en-US" i="1" dirty="0" err="1" smtClean="0"/>
              <a:t>ступінь</a:t>
            </a:r>
            <a:r>
              <a:rPr lang="en-US" i="1" dirty="0" smtClean="0"/>
              <a:t> </a:t>
            </a:r>
            <a:r>
              <a:rPr lang="en-US" i="1" dirty="0" err="1" smtClean="0"/>
              <a:t>пошкодження</a:t>
            </a:r>
            <a:r>
              <a:rPr lang="en-US" i="1" dirty="0" smtClean="0"/>
              <a:t> </a:t>
            </a:r>
            <a:r>
              <a:rPr lang="en-US" i="1" dirty="0" err="1" smtClean="0"/>
              <a:t>системи</a:t>
            </a:r>
            <a:r>
              <a:rPr lang="en-US" i="1" dirty="0" smtClean="0"/>
              <a:t>; </a:t>
            </a:r>
            <a:r>
              <a:rPr lang="en-US" i="1" dirty="0" err="1" smtClean="0"/>
              <a:t>до</a:t>
            </a:r>
            <a:r>
              <a:rPr lang="en-US" i="1" dirty="0" smtClean="0"/>
              <a:t> </a:t>
            </a:r>
            <a:r>
              <a:rPr lang="en-US" i="1" dirty="0" err="1" smtClean="0"/>
              <a:t>процесу</a:t>
            </a:r>
            <a:r>
              <a:rPr lang="en-US" i="1" dirty="0" smtClean="0"/>
              <a:t> </a:t>
            </a:r>
            <a:r>
              <a:rPr lang="en-US" i="1" dirty="0" err="1" smtClean="0"/>
              <a:t>залучається</a:t>
            </a:r>
            <a:r>
              <a:rPr lang="en-US" i="1" dirty="0" smtClean="0"/>
              <a:t> </a:t>
            </a:r>
            <a:r>
              <a:rPr lang="en-US" i="1" dirty="0" err="1" smtClean="0"/>
              <a:t>все</a:t>
            </a:r>
            <a:r>
              <a:rPr lang="en-US" i="1" dirty="0" smtClean="0"/>
              <a:t> </a:t>
            </a:r>
            <a:r>
              <a:rPr lang="en-US" i="1" dirty="0" err="1" smtClean="0"/>
              <a:t>більше</a:t>
            </a:r>
            <a:r>
              <a:rPr lang="en-US" i="1" dirty="0" smtClean="0"/>
              <a:t> </a:t>
            </a:r>
            <a:r>
              <a:rPr lang="en-US" i="1" dirty="0" err="1" smtClean="0"/>
              <a:t>число</a:t>
            </a:r>
            <a:r>
              <a:rPr lang="en-US" i="1" dirty="0" smtClean="0"/>
              <a:t> </a:t>
            </a:r>
            <a:r>
              <a:rPr lang="en-US" i="1" dirty="0" err="1" smtClean="0"/>
              <a:t>складових</a:t>
            </a:r>
            <a:r>
              <a:rPr lang="en-US" i="1" dirty="0" smtClean="0"/>
              <a:t> </a:t>
            </a:r>
            <a:r>
              <a:rPr lang="en-US" i="1" dirty="0" err="1" smtClean="0"/>
              <a:t>її</a:t>
            </a:r>
            <a:r>
              <a:rPr lang="en-US" i="1" dirty="0" smtClean="0"/>
              <a:t> </a:t>
            </a:r>
            <a:r>
              <a:rPr lang="en-US" i="1" dirty="0" err="1" smtClean="0"/>
              <a:t>елементів</a:t>
            </a:r>
            <a:r>
              <a:rPr lang="en-US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7277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рисунку 1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представлені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типові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таких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кривих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Зазвичай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вони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представляють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собою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образні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криві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іноді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вид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гіперболи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експоненти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параболи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3.jpeg" descr="Кривая доза-эффект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340768"/>
            <a:ext cx="4714875" cy="3371850"/>
          </a:xfrm>
          <a:prstGeom prst="rect">
            <a:avLst/>
          </a:prstGeom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544522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Рисунок 1.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Криві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«доза–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виживаності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А. А.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Голубєвим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соавт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криві</a:t>
            </a:r>
            <a:r>
              <a:rPr lang="ru-RU" dirty="0" smtClean="0"/>
              <a:t> </a:t>
            </a:r>
            <a:r>
              <a:rPr lang="ru-RU" dirty="0" err="1" smtClean="0"/>
              <a:t>відбивають</a:t>
            </a:r>
            <a:r>
              <a:rPr lang="ru-RU" dirty="0" smtClean="0"/>
              <a:t> </a:t>
            </a:r>
            <a:r>
              <a:rPr lang="ru-RU" dirty="0" err="1" smtClean="0"/>
              <a:t>складний</a:t>
            </a:r>
            <a:r>
              <a:rPr lang="ru-RU" dirty="0" smtClean="0"/>
              <a:t> характер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шкідливої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об'єктом</a:t>
            </a:r>
            <a:r>
              <a:rPr lang="ru-RU" dirty="0" smtClean="0"/>
              <a:t>, </a:t>
            </a:r>
            <a:r>
              <a:rPr lang="ru-RU" dirty="0" err="1" smtClean="0"/>
              <a:t>якісні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кількісні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в кожному конкретному </a:t>
            </a:r>
            <a:r>
              <a:rPr lang="ru-RU" dirty="0" err="1" smtClean="0"/>
              <a:t>випадку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 рисунку видно,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кривих</a:t>
            </a:r>
            <a:r>
              <a:rPr lang="ru-RU" dirty="0" smtClean="0"/>
              <a:t> «</a:t>
            </a:r>
            <a:r>
              <a:rPr lang="ru-RU" dirty="0" err="1" smtClean="0"/>
              <a:t>доза-ефект</a:t>
            </a:r>
            <a:r>
              <a:rPr lang="ru-RU" dirty="0" smtClean="0"/>
              <a:t>»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,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невеликі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(</a:t>
            </a:r>
            <a:r>
              <a:rPr lang="ru-RU" dirty="0" err="1" smtClean="0"/>
              <a:t>дози</a:t>
            </a:r>
            <a:r>
              <a:rPr lang="ru-RU" dirty="0" smtClean="0"/>
              <a:t>)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викликають</a:t>
            </a:r>
            <a:r>
              <a:rPr lang="ru-RU" dirty="0" smtClean="0"/>
              <a:t> </a:t>
            </a:r>
            <a:r>
              <a:rPr lang="ru-RU" dirty="0" err="1" smtClean="0"/>
              <a:t>значне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ефекту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призводять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до </a:t>
            </a:r>
            <a:r>
              <a:rPr lang="ru-RU" dirty="0" err="1" smtClean="0"/>
              <a:t>слабкої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розташовувати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i="1" dirty="0" smtClean="0"/>
              <a:t>а</a:t>
            </a:r>
            <a:r>
              <a:rPr lang="ru-RU" dirty="0" smtClean="0"/>
              <a:t>, </a:t>
            </a:r>
            <a:r>
              <a:rPr lang="ru-RU" i="1" dirty="0" smtClean="0"/>
              <a:t>в</a:t>
            </a:r>
            <a:r>
              <a:rPr lang="ru-RU" dirty="0" smtClean="0"/>
              <a:t>, </a:t>
            </a:r>
            <a:r>
              <a:rPr lang="ru-RU" i="1" dirty="0" smtClean="0"/>
              <a:t>с </a:t>
            </a:r>
            <a:r>
              <a:rPr lang="ru-RU" dirty="0" smtClean="0"/>
              <a:t>в порядку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ефекту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, то в </a:t>
            </a:r>
            <a:r>
              <a:rPr lang="ru-RU" dirty="0" err="1" smtClean="0"/>
              <a:t>різних</a:t>
            </a:r>
            <a:r>
              <a:rPr lang="ru-RU" dirty="0" smtClean="0"/>
              <a:t> зонах </a:t>
            </a:r>
            <a:r>
              <a:rPr lang="ru-RU" dirty="0" err="1" smtClean="0"/>
              <a:t>кривої</a:t>
            </a:r>
            <a:r>
              <a:rPr lang="ru-RU" dirty="0" smtClean="0"/>
              <a:t> «</a:t>
            </a:r>
            <a:r>
              <a:rPr lang="ru-RU" dirty="0" err="1" smtClean="0"/>
              <a:t>доза-ефект</a:t>
            </a:r>
            <a:r>
              <a:rPr lang="ru-RU" dirty="0" smtClean="0"/>
              <a:t>» </a:t>
            </a:r>
            <a:r>
              <a:rPr lang="ru-RU" dirty="0" err="1" smtClean="0"/>
              <a:t>цей</a:t>
            </a:r>
            <a:r>
              <a:rPr lang="ru-RU" dirty="0" smtClean="0"/>
              <a:t> порядок буде </a:t>
            </a:r>
            <a:r>
              <a:rPr lang="ru-RU" dirty="0" err="1" smtClean="0"/>
              <a:t>різним</a:t>
            </a:r>
            <a:r>
              <a:rPr lang="ru-RU" dirty="0" smtClean="0"/>
              <a:t>. Так, в </a:t>
            </a:r>
            <a:r>
              <a:rPr lang="ru-RU" dirty="0" err="1" smtClean="0"/>
              <a:t>зоні</a:t>
            </a:r>
            <a:r>
              <a:rPr lang="ru-RU" dirty="0" smtClean="0"/>
              <a:t> </a:t>
            </a:r>
            <a:r>
              <a:rPr lang="en-US" dirty="0" smtClean="0"/>
              <a:t>I </a:t>
            </a:r>
            <a:r>
              <a:rPr lang="ru-RU" dirty="0" smtClean="0"/>
              <a:t>– </a:t>
            </a:r>
            <a:r>
              <a:rPr lang="en-US" i="1" dirty="0" smtClean="0"/>
              <a:t>a</a:t>
            </a:r>
            <a:r>
              <a:rPr lang="ru-RU" dirty="0" smtClean="0"/>
              <a:t>&gt;</a:t>
            </a:r>
            <a:r>
              <a:rPr lang="en-US" i="1" dirty="0" smtClean="0"/>
              <a:t>b</a:t>
            </a:r>
            <a:r>
              <a:rPr lang="ru-RU" dirty="0" smtClean="0"/>
              <a:t>&gt;</a:t>
            </a:r>
            <a:r>
              <a:rPr lang="en-US" i="1" dirty="0" smtClean="0"/>
              <a:t>c</a:t>
            </a:r>
            <a:r>
              <a:rPr lang="ru-RU" dirty="0" smtClean="0"/>
              <a:t>, у </a:t>
            </a:r>
            <a:r>
              <a:rPr lang="ru-RU" dirty="0" err="1" smtClean="0"/>
              <a:t>зоні</a:t>
            </a:r>
            <a:r>
              <a:rPr lang="ru-RU" dirty="0" smtClean="0"/>
              <a:t> </a:t>
            </a:r>
            <a:r>
              <a:rPr lang="en-US" dirty="0" smtClean="0"/>
              <a:t>II</a:t>
            </a:r>
            <a:r>
              <a:rPr lang="ru-RU" dirty="0" smtClean="0"/>
              <a:t> – </a:t>
            </a:r>
            <a:r>
              <a:rPr lang="en-US" i="1" dirty="0" smtClean="0"/>
              <a:t>b</a:t>
            </a:r>
            <a:r>
              <a:rPr lang="ru-RU" dirty="0" smtClean="0"/>
              <a:t>&gt;</a:t>
            </a:r>
            <a:r>
              <a:rPr lang="ru-RU" i="1" dirty="0" smtClean="0"/>
              <a:t>а</a:t>
            </a:r>
            <a:r>
              <a:rPr lang="ru-RU" dirty="0" smtClean="0"/>
              <a:t>&gt;</a:t>
            </a:r>
            <a:r>
              <a:rPr lang="ru-RU" i="1" dirty="0" smtClean="0"/>
              <a:t>с</a:t>
            </a:r>
            <a:r>
              <a:rPr lang="ru-RU" dirty="0" smtClean="0"/>
              <a:t>, у </a:t>
            </a:r>
            <a:r>
              <a:rPr lang="ru-RU" dirty="0" err="1" smtClean="0"/>
              <a:t>зоні</a:t>
            </a:r>
            <a:r>
              <a:rPr lang="ru-RU" dirty="0" smtClean="0"/>
              <a:t> </a:t>
            </a:r>
            <a:r>
              <a:rPr lang="en-US" dirty="0" smtClean="0"/>
              <a:t>III</a:t>
            </a:r>
            <a:r>
              <a:rPr lang="ru-RU" dirty="0" smtClean="0"/>
              <a:t> – </a:t>
            </a:r>
            <a:r>
              <a:rPr lang="en-US" i="1" dirty="0" smtClean="0"/>
              <a:t>b</a:t>
            </a:r>
            <a:r>
              <a:rPr lang="ru-RU" dirty="0" smtClean="0"/>
              <a:t>&gt;</a:t>
            </a:r>
            <a:r>
              <a:rPr lang="ru-RU" i="1" dirty="0" smtClean="0"/>
              <a:t>с</a:t>
            </a:r>
            <a:r>
              <a:rPr lang="ru-RU" dirty="0" smtClean="0"/>
              <a:t>&gt;</a:t>
            </a:r>
            <a:r>
              <a:rPr lang="ru-RU" i="1" dirty="0" smtClean="0"/>
              <a:t>а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зоні</a:t>
            </a:r>
            <a:r>
              <a:rPr lang="ru-RU" dirty="0" smtClean="0"/>
              <a:t> </a:t>
            </a:r>
            <a:r>
              <a:rPr lang="en-US" dirty="0" smtClean="0"/>
              <a:t>IV</a:t>
            </a:r>
            <a:r>
              <a:rPr lang="ru-RU" dirty="0" smtClean="0"/>
              <a:t> – </a:t>
            </a:r>
            <a:r>
              <a:rPr lang="ru-RU" i="1" dirty="0" smtClean="0"/>
              <a:t>с</a:t>
            </a:r>
            <a:r>
              <a:rPr lang="ru-RU" dirty="0" smtClean="0"/>
              <a:t>&gt;</a:t>
            </a:r>
            <a:r>
              <a:rPr lang="en-US" i="1" dirty="0" smtClean="0"/>
              <a:t>b</a:t>
            </a:r>
            <a:r>
              <a:rPr lang="ru-RU" dirty="0" smtClean="0"/>
              <a:t>&gt;</a:t>
            </a:r>
            <a:r>
              <a:rPr lang="ru-RU" i="1" dirty="0" smtClean="0"/>
              <a:t>а</a:t>
            </a:r>
            <a:r>
              <a:rPr lang="ru-RU" dirty="0" smtClean="0"/>
              <a:t>. Таким чином,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оцінювати</a:t>
            </a:r>
            <a:r>
              <a:rPr lang="ru-RU" dirty="0" smtClean="0"/>
              <a:t> </a:t>
            </a:r>
            <a:r>
              <a:rPr lang="ru-RU" dirty="0" err="1" smtClean="0"/>
              <a:t>токсичність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за величиною </a:t>
            </a:r>
            <a:r>
              <a:rPr lang="ru-RU" dirty="0" err="1" smtClean="0"/>
              <a:t>дози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відсоток</a:t>
            </a:r>
            <a:r>
              <a:rPr lang="ru-RU" dirty="0" smtClean="0"/>
              <a:t> </a:t>
            </a:r>
            <a:r>
              <a:rPr lang="ru-RU" dirty="0" err="1" smtClean="0"/>
              <a:t>загибелі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, то результат </a:t>
            </a:r>
            <a:r>
              <a:rPr lang="ru-RU" dirty="0" err="1" smtClean="0"/>
              <a:t>порівняльного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токсичності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різним</a:t>
            </a:r>
            <a:r>
              <a:rPr lang="ru-RU" dirty="0" smtClean="0"/>
              <a:t> (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зоні</a:t>
            </a:r>
            <a:r>
              <a:rPr lang="ru-RU" dirty="0" smtClean="0"/>
              <a:t> </a:t>
            </a:r>
            <a:r>
              <a:rPr lang="ru-RU" dirty="0" err="1" smtClean="0"/>
              <a:t>кривої</a:t>
            </a:r>
            <a:r>
              <a:rPr lang="ru-RU" dirty="0" smtClean="0"/>
              <a:t> «</a:t>
            </a:r>
            <a:r>
              <a:rPr lang="ru-RU" dirty="0" err="1" smtClean="0"/>
              <a:t>доза-ефект</a:t>
            </a:r>
            <a:r>
              <a:rPr lang="ru-RU" dirty="0" smtClean="0"/>
              <a:t>» проводиться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).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обставина</a:t>
            </a:r>
            <a:r>
              <a:rPr lang="ru-RU" dirty="0" smtClean="0"/>
              <a:t> </a:t>
            </a:r>
            <a:r>
              <a:rPr lang="ru-RU" dirty="0" err="1" smtClean="0"/>
              <a:t>обумовлює</a:t>
            </a:r>
            <a:r>
              <a:rPr lang="ru-RU" dirty="0" smtClean="0"/>
              <a:t> </a:t>
            </a:r>
            <a:r>
              <a:rPr lang="ru-RU" dirty="0" err="1" smtClean="0"/>
              <a:t>важливість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зон </a:t>
            </a:r>
            <a:r>
              <a:rPr lang="ru-RU" dirty="0" err="1" smtClean="0"/>
              <a:t>кривих</a:t>
            </a:r>
            <a:r>
              <a:rPr lang="ru-RU" dirty="0" smtClean="0"/>
              <a:t> «</a:t>
            </a:r>
            <a:r>
              <a:rPr lang="ru-RU" dirty="0" err="1" smtClean="0"/>
              <a:t>доза-ефект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7200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співвідношенням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концентрацією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часом </a:t>
            </a:r>
            <a:r>
              <a:rPr lang="ru-RU" dirty="0" err="1" smtClean="0"/>
              <a:t>токсиканти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:</a:t>
            </a:r>
          </a:p>
          <a:p>
            <a:pPr lvl="0"/>
            <a:r>
              <a:rPr lang="ru-RU" i="1" dirty="0" err="1" smtClean="0"/>
              <a:t>Хроноконцентраційні</a:t>
            </a:r>
            <a:r>
              <a:rPr lang="ru-RU" i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речовини</a:t>
            </a:r>
            <a:r>
              <a:rPr lang="ru-RU" dirty="0" smtClean="0"/>
              <a:t>, при </a:t>
            </a:r>
            <a:r>
              <a:rPr lang="ru-RU" dirty="0" err="1" smtClean="0"/>
              <a:t>впливі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токсичний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 </a:t>
            </a:r>
            <a:r>
              <a:rPr lang="ru-RU" dirty="0" err="1" smtClean="0"/>
              <a:t>істотно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фактору часу. </a:t>
            </a:r>
            <a:r>
              <a:rPr lang="ru-RU" dirty="0" err="1" smtClean="0"/>
              <a:t>Типовими</a:t>
            </a:r>
            <a:r>
              <a:rPr lang="ru-RU" dirty="0" smtClean="0"/>
              <a:t> прикладами таких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фосген, ацетон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отрути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блокують</a:t>
            </a:r>
            <a:r>
              <a:rPr lang="ru-RU" dirty="0" smtClean="0"/>
              <a:t> </a:t>
            </a:r>
            <a:r>
              <a:rPr lang="ru-RU" dirty="0" err="1" smtClean="0"/>
              <a:t>ферментні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lvl="0"/>
            <a:r>
              <a:rPr lang="ru-RU" i="1" dirty="0" err="1" smtClean="0"/>
              <a:t>Концентраційні</a:t>
            </a:r>
            <a:r>
              <a:rPr lang="ru-RU" i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, а не </a:t>
            </a:r>
            <a:r>
              <a:rPr lang="ru-RU" dirty="0" err="1" smtClean="0"/>
              <a:t>від</a:t>
            </a:r>
            <a:r>
              <a:rPr lang="ru-RU" dirty="0" smtClean="0"/>
              <a:t> часу. До таких отрут </a:t>
            </a:r>
            <a:r>
              <a:rPr lang="ru-RU" dirty="0" err="1" smtClean="0"/>
              <a:t>відносяться</a:t>
            </a:r>
            <a:r>
              <a:rPr lang="ru-RU" dirty="0" smtClean="0"/>
              <a:t> </a:t>
            </a:r>
            <a:r>
              <a:rPr lang="ru-RU" dirty="0" err="1" smtClean="0"/>
              <a:t>синильна</a:t>
            </a:r>
            <a:r>
              <a:rPr lang="ru-RU" dirty="0" smtClean="0"/>
              <a:t> кислота (</a:t>
            </a:r>
            <a:r>
              <a:rPr lang="en-US" dirty="0" smtClean="0"/>
              <a:t>HCN</a:t>
            </a:r>
            <a:r>
              <a:rPr lang="ru-RU" dirty="0" smtClean="0"/>
              <a:t>), </a:t>
            </a:r>
            <a:r>
              <a:rPr lang="ru-RU" dirty="0" err="1" smtClean="0"/>
              <a:t>летючі</a:t>
            </a:r>
            <a:r>
              <a:rPr lang="ru-RU" dirty="0" smtClean="0"/>
              <a:t> наркотики, </a:t>
            </a:r>
            <a:r>
              <a:rPr lang="ru-RU" dirty="0" err="1" smtClean="0"/>
              <a:t>кокаїн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величезний</a:t>
            </a:r>
            <a:r>
              <a:rPr lang="ru-RU" dirty="0" smtClean="0"/>
              <a:t> </a:t>
            </a:r>
            <a:r>
              <a:rPr lang="ru-RU" dirty="0" err="1" smtClean="0"/>
              <a:t>внесок</a:t>
            </a:r>
            <a:r>
              <a:rPr lang="ru-RU" dirty="0" smtClean="0"/>
              <a:t> у величину токсичного </a:t>
            </a:r>
            <a:r>
              <a:rPr lang="ru-RU" dirty="0" err="1" smtClean="0"/>
              <a:t>ефекту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«</a:t>
            </a:r>
            <a:r>
              <a:rPr lang="ru-RU" dirty="0" err="1" smtClean="0"/>
              <a:t>переривчастість</a:t>
            </a:r>
            <a:r>
              <a:rPr lang="ru-RU" dirty="0" smtClean="0"/>
              <a:t>» </a:t>
            </a:r>
            <a:r>
              <a:rPr lang="ru-RU" dirty="0" err="1" smtClean="0"/>
              <a:t>впливу</a:t>
            </a:r>
            <a:r>
              <a:rPr lang="ru-RU" dirty="0" smtClean="0"/>
              <a:t>. </a:t>
            </a:r>
            <a:r>
              <a:rPr lang="ru-RU" i="1" dirty="0" err="1" smtClean="0"/>
              <a:t>Безперервним</a:t>
            </a:r>
            <a:r>
              <a:rPr lang="ru-RU" i="1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, коли </a:t>
            </a:r>
            <a:r>
              <a:rPr lang="ru-RU" dirty="0" err="1" smtClean="0"/>
              <a:t>концентрація</a:t>
            </a:r>
            <a:r>
              <a:rPr lang="ru-RU" dirty="0" smtClean="0"/>
              <a:t> </a:t>
            </a:r>
            <a:r>
              <a:rPr lang="ru-RU" dirty="0" err="1" smtClean="0"/>
              <a:t>отрути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часу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постійною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ж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потрапляння</a:t>
            </a:r>
            <a:r>
              <a:rPr lang="ru-RU" dirty="0" smtClean="0"/>
              <a:t> </a:t>
            </a:r>
            <a:r>
              <a:rPr lang="ru-RU" dirty="0" err="1" smtClean="0"/>
              <a:t>отрути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періодичністю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вдихання</a:t>
            </a:r>
            <a:r>
              <a:rPr lang="ru-RU" dirty="0" smtClean="0"/>
              <a:t> </a:t>
            </a:r>
            <a:r>
              <a:rPr lang="ru-RU" dirty="0" err="1" smtClean="0"/>
              <a:t>отрути</a:t>
            </a:r>
            <a:r>
              <a:rPr lang="ru-RU" dirty="0" smtClean="0"/>
              <a:t> </a:t>
            </a:r>
            <a:r>
              <a:rPr lang="ru-RU" dirty="0" err="1" smtClean="0"/>
              <a:t>чергуються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інтервалами</a:t>
            </a:r>
            <a:r>
              <a:rPr lang="ru-RU" dirty="0" smtClean="0"/>
              <a:t> </a:t>
            </a:r>
            <a:r>
              <a:rPr lang="ru-RU" dirty="0" err="1" smtClean="0"/>
              <a:t>вдихання</a:t>
            </a:r>
            <a:r>
              <a:rPr lang="ru-RU" dirty="0" smtClean="0"/>
              <a:t> чистого </a:t>
            </a:r>
            <a:r>
              <a:rPr lang="ru-RU" dirty="0" err="1" smtClean="0"/>
              <a:t>повітря</a:t>
            </a:r>
            <a:r>
              <a:rPr lang="ru-RU" dirty="0" smtClean="0"/>
              <a:t>) в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,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i="1" dirty="0" err="1" smtClean="0"/>
              <a:t>переривчастим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залежності</a:t>
            </a:r>
            <a:r>
              <a:rPr lang="ru-RU" dirty="0" smtClean="0"/>
              <a:t> «</a:t>
            </a:r>
            <a:r>
              <a:rPr lang="ru-RU" dirty="0" err="1" smtClean="0"/>
              <a:t>доза-ефект</a:t>
            </a:r>
            <a:r>
              <a:rPr lang="ru-RU" dirty="0" smtClean="0"/>
              <a:t>» </a:t>
            </a:r>
            <a:r>
              <a:rPr lang="ru-RU" dirty="0" err="1" smtClean="0"/>
              <a:t>певним</a:t>
            </a:r>
            <a:r>
              <a:rPr lang="ru-RU" dirty="0" smtClean="0"/>
              <a:t> чином </a:t>
            </a:r>
            <a:r>
              <a:rPr lang="ru-RU" dirty="0" err="1" smtClean="0"/>
              <a:t>впливають</a:t>
            </a:r>
            <a:r>
              <a:rPr lang="ru-RU" dirty="0" smtClean="0"/>
              <a:t> </a:t>
            </a:r>
            <a:r>
              <a:rPr lang="ru-RU" i="1" dirty="0" err="1" smtClean="0"/>
              <a:t>внутрішньо</a:t>
            </a:r>
            <a:r>
              <a:rPr lang="ru-RU" i="1" dirty="0" smtClean="0"/>
              <a:t>-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міжвидова</a:t>
            </a:r>
            <a:r>
              <a:rPr lang="ru-RU" i="1" dirty="0" smtClean="0"/>
              <a:t> </a:t>
            </a:r>
            <a:r>
              <a:rPr lang="ru-RU" i="1" dirty="0" err="1" smtClean="0"/>
              <a:t>мінливість</a:t>
            </a:r>
            <a:r>
              <a:rPr lang="ru-RU" i="1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. </a:t>
            </a:r>
            <a:r>
              <a:rPr lang="ru-RU" dirty="0" err="1" smtClean="0"/>
              <a:t>Дійсно</a:t>
            </a:r>
            <a:r>
              <a:rPr lang="ru-RU" dirty="0" smtClean="0"/>
              <a:t>, </a:t>
            </a:r>
            <a:r>
              <a:rPr lang="ru-RU" dirty="0" err="1" smtClean="0"/>
              <a:t>особини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відносяться</a:t>
            </a:r>
            <a:r>
              <a:rPr lang="ru-RU" dirty="0" smtClean="0"/>
              <a:t> до одного виду, </a:t>
            </a:r>
            <a:r>
              <a:rPr lang="ru-RU" dirty="0" err="1" smtClean="0"/>
              <a:t>істотно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один </a:t>
            </a:r>
            <a:r>
              <a:rPr lang="ru-RU" dirty="0" err="1" smtClean="0"/>
              <a:t>від</a:t>
            </a:r>
            <a:r>
              <a:rPr lang="ru-RU" dirty="0" smtClean="0"/>
              <a:t> одного за </a:t>
            </a:r>
            <a:r>
              <a:rPr lang="ru-RU" dirty="0" err="1" smtClean="0"/>
              <a:t>біохімічними</a:t>
            </a:r>
            <a:r>
              <a:rPr lang="ru-RU" dirty="0" smtClean="0"/>
              <a:t>, </a:t>
            </a:r>
            <a:r>
              <a:rPr lang="ru-RU" dirty="0" err="1" smtClean="0"/>
              <a:t>фізіологічними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морфологічними</a:t>
            </a:r>
            <a:r>
              <a:rPr lang="ru-RU" dirty="0" smtClean="0"/>
              <a:t> характеристиками, </a:t>
            </a:r>
            <a:r>
              <a:rPr lang="ru-RU" dirty="0" err="1" smtClean="0"/>
              <a:t>які</a:t>
            </a:r>
            <a:r>
              <a:rPr lang="ru-RU" dirty="0" smtClean="0"/>
              <a:t> в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</a:t>
            </a:r>
            <a:r>
              <a:rPr lang="ru-RU" dirty="0" err="1" smtClean="0"/>
              <a:t>обумовлені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генетичними</a:t>
            </a:r>
            <a:r>
              <a:rPr lang="ru-RU" dirty="0" smtClean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.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виражені</a:t>
            </a:r>
            <a:r>
              <a:rPr lang="ru-RU" dirty="0" smtClean="0"/>
              <a:t>, в силу тих же </a:t>
            </a:r>
            <a:r>
              <a:rPr lang="ru-RU" dirty="0" err="1" smtClean="0"/>
              <a:t>генетичних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, </a:t>
            </a:r>
            <a:r>
              <a:rPr lang="ru-RU" dirty="0" err="1" smtClean="0"/>
              <a:t>міжвидові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r>
              <a:rPr lang="ru-RU" dirty="0" smtClean="0"/>
              <a:t> </a:t>
            </a:r>
            <a:r>
              <a:rPr lang="ru-RU" dirty="0" err="1" smtClean="0"/>
              <a:t>конкретної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вона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пошкодження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одного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істотно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загальному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залежність</a:t>
            </a:r>
            <a:r>
              <a:rPr lang="ru-RU" dirty="0" smtClean="0"/>
              <a:t> «</a:t>
            </a:r>
            <a:r>
              <a:rPr lang="ru-RU" dirty="0" err="1" smtClean="0"/>
              <a:t>доза-ефект</a:t>
            </a:r>
            <a:r>
              <a:rPr lang="ru-RU" dirty="0" smtClean="0"/>
              <a:t>» </a:t>
            </a:r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самого </a:t>
            </a:r>
            <a:r>
              <a:rPr lang="ru-RU" dirty="0" err="1" smtClean="0"/>
              <a:t>токсиканта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на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. На </a:t>
            </a:r>
            <a:r>
              <a:rPr lang="ru-RU" dirty="0" err="1" smtClean="0"/>
              <a:t>практиці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кількісну</a:t>
            </a:r>
            <a:r>
              <a:rPr lang="ru-RU" dirty="0" smtClean="0"/>
              <a:t> </a:t>
            </a:r>
            <a:r>
              <a:rPr lang="ru-RU" dirty="0" err="1" smtClean="0"/>
              <a:t>оцінку</a:t>
            </a:r>
            <a:r>
              <a:rPr lang="ru-RU" dirty="0" smtClean="0"/>
              <a:t> </a:t>
            </a:r>
            <a:r>
              <a:rPr lang="ru-RU" dirty="0" err="1" smtClean="0"/>
              <a:t>токсичності</a:t>
            </a:r>
            <a:r>
              <a:rPr lang="ru-RU" dirty="0" smtClean="0"/>
              <a:t>, </a:t>
            </a:r>
            <a:r>
              <a:rPr lang="ru-RU" dirty="0" err="1" smtClean="0"/>
              <a:t>засновану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вивченні</a:t>
            </a:r>
            <a:r>
              <a:rPr lang="ru-RU" dirty="0" smtClean="0"/>
              <a:t> </a:t>
            </a:r>
            <a:r>
              <a:rPr lang="ru-RU" dirty="0" err="1" smtClean="0"/>
              <a:t>залежності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 err="1" smtClean="0"/>
              <a:t>доза-ефект</a:t>
            </a:r>
            <a:r>
              <a:rPr lang="ru-RU" dirty="0" smtClean="0"/>
              <a:t>»,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проводити</a:t>
            </a:r>
            <a:r>
              <a:rPr lang="ru-RU" dirty="0" smtClean="0"/>
              <a:t> в </a:t>
            </a:r>
            <a:r>
              <a:rPr lang="ru-RU" dirty="0" err="1" smtClean="0"/>
              <a:t>експерименті</a:t>
            </a:r>
            <a:r>
              <a:rPr lang="ru-RU" dirty="0" smtClean="0"/>
              <a:t> на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біологічних</a:t>
            </a:r>
            <a:r>
              <a:rPr lang="ru-RU" dirty="0" smtClean="0"/>
              <a:t> </a:t>
            </a:r>
            <a:r>
              <a:rPr lang="ru-RU" dirty="0" err="1" smtClean="0"/>
              <a:t>об'єктах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обов'язково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статистичні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обробки</a:t>
            </a:r>
            <a:r>
              <a:rPr lang="ru-RU" dirty="0" smtClean="0"/>
              <a:t> </a:t>
            </a:r>
            <a:r>
              <a:rPr lang="ru-RU" dirty="0" err="1" smtClean="0"/>
              <a:t>отриманих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720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2. </a:t>
            </a:r>
            <a:r>
              <a:rPr lang="ru-RU" b="1" dirty="0" err="1" smtClean="0"/>
              <a:t>Визначення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величини</a:t>
            </a:r>
            <a:r>
              <a:rPr lang="ru-RU" b="1" dirty="0" smtClean="0"/>
              <a:t> токсичного </a:t>
            </a:r>
            <a:r>
              <a:rPr lang="ru-RU" b="1" dirty="0" err="1" smtClean="0"/>
              <a:t>ефекту</a:t>
            </a:r>
            <a:r>
              <a:rPr lang="ru-RU" b="1" dirty="0" smtClean="0"/>
              <a:t> за формулою </a:t>
            </a:r>
            <a:r>
              <a:rPr lang="ru-RU" b="1" dirty="0" err="1" smtClean="0"/>
              <a:t>Габера</a:t>
            </a:r>
            <a:endParaRPr lang="ru-RU" b="1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dirty="0" err="1" smtClean="0"/>
              <a:t>Залежність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концентрацією</a:t>
            </a:r>
            <a:r>
              <a:rPr lang="ru-RU" dirty="0" smtClean="0"/>
              <a:t> </a:t>
            </a:r>
            <a:r>
              <a:rPr lang="ru-RU" dirty="0" err="1" smtClean="0"/>
              <a:t>шкідливої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, часом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токсичним</a:t>
            </a:r>
            <a:r>
              <a:rPr lang="ru-RU" dirty="0" smtClean="0"/>
              <a:t> </a:t>
            </a:r>
            <a:r>
              <a:rPr lang="ru-RU" dirty="0" err="1" smtClean="0"/>
              <a:t>ефектом</a:t>
            </a:r>
            <a:r>
              <a:rPr lang="ru-RU" dirty="0" smtClean="0"/>
              <a:t> </a:t>
            </a:r>
            <a:r>
              <a:rPr lang="ru-RU" i="1" dirty="0" smtClean="0"/>
              <a:t>при </a:t>
            </a:r>
            <a:r>
              <a:rPr lang="ru-RU" i="1" dirty="0" err="1" smtClean="0"/>
              <a:t>надходженні</a:t>
            </a:r>
            <a:r>
              <a:rPr lang="ru-RU" i="1" dirty="0" smtClean="0"/>
              <a:t> через </a:t>
            </a:r>
            <a:r>
              <a:rPr lang="ru-RU" i="1" dirty="0" err="1" smtClean="0"/>
              <a:t>дихальні</a:t>
            </a:r>
            <a:r>
              <a:rPr lang="ru-RU" i="1" dirty="0" smtClean="0"/>
              <a:t> шляхи </a:t>
            </a:r>
            <a:r>
              <a:rPr lang="ru-RU" dirty="0" err="1" smtClean="0"/>
              <a:t>отримала</a:t>
            </a:r>
            <a:r>
              <a:rPr lang="ru-RU" dirty="0" smtClean="0"/>
              <a:t> </a:t>
            </a:r>
            <a:r>
              <a:rPr lang="ru-RU" dirty="0" err="1" smtClean="0"/>
              <a:t>кількісне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формули</a:t>
            </a:r>
            <a:r>
              <a:rPr lang="ru-RU" dirty="0" smtClean="0"/>
              <a:t> </a:t>
            </a:r>
            <a:r>
              <a:rPr lang="ru-RU" dirty="0" err="1" smtClean="0"/>
              <a:t>Габера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 </a:t>
            </a:r>
          </a:p>
          <a:p>
            <a:r>
              <a:rPr lang="en-US" i="1" dirty="0" smtClean="0"/>
              <a:t>W </a:t>
            </a:r>
            <a:r>
              <a:rPr lang="ru-RU" i="1" dirty="0" smtClean="0"/>
              <a:t>= </a:t>
            </a:r>
            <a:r>
              <a:rPr lang="en-US" i="1" dirty="0" smtClean="0"/>
              <a:t>C </a:t>
            </a:r>
            <a:r>
              <a:rPr lang="ru-RU" i="1" dirty="0" smtClean="0"/>
              <a:t>∙ </a:t>
            </a:r>
            <a:r>
              <a:rPr lang="en-US" i="1" dirty="0" smtClean="0"/>
              <a:t>t</a:t>
            </a:r>
            <a:r>
              <a:rPr lang="ru-RU" i="1" dirty="0" smtClean="0"/>
              <a:t>,	</a:t>
            </a:r>
            <a:r>
              <a:rPr lang="ru-RU" dirty="0" smtClean="0"/>
              <a:t>(1)</a:t>
            </a:r>
          </a:p>
          <a:p>
            <a:r>
              <a:rPr lang="ru-RU" dirty="0" smtClean="0"/>
              <a:t>де </a:t>
            </a:r>
            <a:r>
              <a:rPr lang="en-US" i="1" dirty="0" smtClean="0"/>
              <a:t>W </a:t>
            </a:r>
            <a:r>
              <a:rPr lang="ru-RU" dirty="0" smtClean="0"/>
              <a:t>– величина токсичного </a:t>
            </a:r>
            <a:r>
              <a:rPr lang="ru-RU" dirty="0" err="1" smtClean="0"/>
              <a:t>ефекту</a:t>
            </a:r>
            <a:r>
              <a:rPr lang="ru-RU" dirty="0" smtClean="0"/>
              <a:t>; </a:t>
            </a:r>
            <a:r>
              <a:rPr lang="en-US" i="1" dirty="0" smtClean="0"/>
              <a:t>C </a:t>
            </a:r>
            <a:r>
              <a:rPr lang="ru-RU" dirty="0" smtClean="0"/>
              <a:t>– </a:t>
            </a:r>
            <a:r>
              <a:rPr lang="ru-RU" dirty="0" err="1" smtClean="0"/>
              <a:t>концентрація</a:t>
            </a:r>
            <a:r>
              <a:rPr lang="ru-RU" dirty="0" smtClean="0"/>
              <a:t> токсину; </a:t>
            </a:r>
            <a:r>
              <a:rPr lang="en-US" i="1" dirty="0" smtClean="0"/>
              <a:t>t </a:t>
            </a:r>
            <a:r>
              <a:rPr lang="ru-RU" dirty="0" smtClean="0"/>
              <a:t>– час </a:t>
            </a:r>
            <a:r>
              <a:rPr lang="ru-RU" dirty="0" err="1" smtClean="0"/>
              <a:t>впливу</a:t>
            </a:r>
            <a:r>
              <a:rPr lang="ru-RU" dirty="0" smtClean="0"/>
              <a:t>. </a:t>
            </a:r>
            <a:r>
              <a:rPr lang="ru-RU" dirty="0" err="1" smtClean="0"/>
              <a:t>Ефект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охарактеризований</a:t>
            </a:r>
            <a:r>
              <a:rPr lang="ru-RU" dirty="0" smtClean="0"/>
              <a:t> </a:t>
            </a:r>
            <a:r>
              <a:rPr lang="ru-RU" dirty="0" err="1" smtClean="0"/>
              <a:t>летальними</a:t>
            </a:r>
            <a:r>
              <a:rPr lang="ru-RU" dirty="0" smtClean="0"/>
              <a:t> </a:t>
            </a:r>
            <a:r>
              <a:rPr lang="ru-RU" dirty="0" err="1" smtClean="0"/>
              <a:t>наслідками</a:t>
            </a:r>
            <a:r>
              <a:rPr lang="ru-RU" dirty="0" smtClean="0"/>
              <a:t> </a:t>
            </a:r>
            <a:r>
              <a:rPr lang="ru-RU" dirty="0" err="1" smtClean="0"/>
              <a:t>піддослідних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endParaRPr lang="ru-RU" dirty="0" smtClean="0"/>
          </a:p>
          <a:p>
            <a:r>
              <a:rPr lang="ru-RU" dirty="0" err="1" smtClean="0"/>
              <a:t>токсичними</a:t>
            </a:r>
            <a:r>
              <a:rPr lang="ru-RU" dirty="0" smtClean="0"/>
              <a:t> </a:t>
            </a:r>
            <a:r>
              <a:rPr lang="ru-RU" dirty="0" err="1" smtClean="0"/>
              <a:t>проявами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призводять</a:t>
            </a:r>
            <a:r>
              <a:rPr lang="ru-RU" dirty="0" smtClean="0"/>
              <a:t> до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.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цими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граничними</a:t>
            </a:r>
            <a:r>
              <a:rPr lang="ru-RU" dirty="0" smtClean="0"/>
              <a:t> результатами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судити</a:t>
            </a:r>
            <a:r>
              <a:rPr lang="ru-RU" dirty="0" smtClean="0"/>
              <a:t> про </a:t>
            </a:r>
            <a:r>
              <a:rPr lang="ru-RU" dirty="0" err="1" smtClean="0"/>
              <a:t>дійсну</a:t>
            </a:r>
            <a:r>
              <a:rPr lang="ru-RU" dirty="0" smtClean="0"/>
              <a:t> величину </a:t>
            </a:r>
            <a:r>
              <a:rPr lang="ru-RU" dirty="0" err="1" smtClean="0"/>
              <a:t>ефекту</a:t>
            </a:r>
            <a:r>
              <a:rPr lang="ru-RU" dirty="0" smtClean="0"/>
              <a:t> токсину на </a:t>
            </a:r>
            <a:r>
              <a:rPr lang="ru-RU" dirty="0" err="1" smtClean="0"/>
              <a:t>організм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Однак</a:t>
            </a:r>
            <a:r>
              <a:rPr lang="ru-RU" dirty="0" smtClean="0"/>
              <a:t>, </a:t>
            </a:r>
            <a:r>
              <a:rPr lang="ru-RU" dirty="0" err="1" smtClean="0"/>
              <a:t>ця</a:t>
            </a:r>
            <a:r>
              <a:rPr lang="ru-RU" dirty="0" smtClean="0"/>
              <a:t> формула справедлива </a:t>
            </a:r>
            <a:r>
              <a:rPr lang="ru-RU" dirty="0" err="1" smtClean="0"/>
              <a:t>лише</a:t>
            </a:r>
            <a:r>
              <a:rPr lang="ru-RU" dirty="0" smtClean="0"/>
              <a:t> для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(</a:t>
            </a:r>
            <a:r>
              <a:rPr lang="ru-RU" dirty="0" err="1" smtClean="0"/>
              <a:t>зокрема</a:t>
            </a:r>
            <a:r>
              <a:rPr lang="ru-RU" dirty="0" smtClean="0"/>
              <a:t>,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ароматичних</a:t>
            </a:r>
            <a:r>
              <a:rPr lang="ru-RU" dirty="0" smtClean="0"/>
              <a:t> </a:t>
            </a:r>
            <a:r>
              <a:rPr lang="ru-RU" dirty="0" err="1" smtClean="0"/>
              <a:t>вуглеводнів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певних</a:t>
            </a:r>
            <a:r>
              <a:rPr lang="ru-RU" dirty="0" smtClean="0"/>
              <a:t> межах, коли час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концентрація</a:t>
            </a:r>
            <a:r>
              <a:rPr lang="ru-RU" dirty="0" smtClean="0"/>
              <a:t> не </a:t>
            </a:r>
            <a:r>
              <a:rPr lang="ru-RU" dirty="0" err="1" smtClean="0"/>
              <a:t>надто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малі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683694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06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Приклад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визначення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величини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токсичного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ефекту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формулою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Габера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Задача 1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Визначте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величину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різних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часу фосгену,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06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ознаки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набряку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легень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кішок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06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3934" y="3011949"/>
          <a:ext cx="6096133" cy="834102"/>
        </p:xfrm>
        <a:graphic>
          <a:graphicData uri="http://schemas.openxmlformats.org/drawingml/2006/table">
            <a:tbl>
              <a:tblPr/>
              <a:tblGrid>
                <a:gridCol w="1248129"/>
                <a:gridCol w="411832"/>
                <a:gridCol w="411200"/>
                <a:gridCol w="321507"/>
                <a:gridCol w="344246"/>
                <a:gridCol w="25400"/>
                <a:gridCol w="411200"/>
                <a:gridCol w="412464"/>
                <a:gridCol w="409306"/>
                <a:gridCol w="321507"/>
                <a:gridCol w="321507"/>
                <a:gridCol w="320244"/>
                <a:gridCol w="321507"/>
                <a:gridCol w="408042"/>
                <a:gridCol w="408042"/>
              </a:tblGrid>
              <a:tr h="328455">
                <a:tc gridSpan="2"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Час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впливу</a:t>
                      </a:r>
                      <a:r>
                        <a:rPr lang="en-US" sz="12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i="1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хв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57225" marR="65532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89610" marR="68897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91795" marR="39179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marR="80010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02">
                <a:tc rowSpan="2"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Концентрація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мг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/м</a:t>
                      </a:r>
                      <a:r>
                        <a:rPr lang="en-US" sz="12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3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1945" marR="321945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75590" marR="27432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905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marR="118110" algn="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93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83568" y="234888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Параметри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фосгену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піддослідних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23528" y="4119173"/>
            <a:ext cx="84969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71575" algn="l"/>
              </a:tabLst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Позначення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+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відповідає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загиблим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тваринам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вижили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715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розрахунку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величини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(форм. 1)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приймаємо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токсину,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часі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вижили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051720" y="5013176"/>
          <a:ext cx="5202555" cy="982980"/>
        </p:xfrm>
        <a:graphic>
          <a:graphicData uri="http://schemas.openxmlformats.org/drawingml/2006/table">
            <a:tbl>
              <a:tblPr/>
              <a:tblGrid>
                <a:gridCol w="2613025"/>
                <a:gridCol w="2589530"/>
              </a:tblGrid>
              <a:tr h="245745">
                <a:tc>
                  <a:txBody>
                    <a:bodyPr/>
                    <a:lstStyle/>
                    <a:p>
                      <a:pPr marL="127000">
                        <a:lnSpc>
                          <a:spcPts val="12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US" sz="1250" i="1" dirty="0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r>
                        <a:rPr lang="en-US" sz="1250" i="1" spc="17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-6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×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US" sz="1250" spc="-7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-6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5000</a:t>
                      </a:r>
                      <a:r>
                        <a:rPr lang="en-US" sz="1250" spc="5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мг·хв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./м</a:t>
                      </a:r>
                      <a:r>
                        <a:rPr lang="en-US" sz="1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4185">
                        <a:lnSpc>
                          <a:spcPts val="1245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en-US" sz="1250" i="1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r>
                        <a:rPr lang="en-US" sz="1250" i="1" spc="15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×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en-US" sz="1250" spc="-4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4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r>
                        <a:rPr lang="en-US" sz="1250" spc="16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мг·хв./м</a:t>
                      </a:r>
                      <a:r>
                        <a:rPr lang="en-US" sz="1400" baseline="30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84835">
                        <a:lnSpc>
                          <a:spcPts val="405"/>
                        </a:lnSpc>
                        <a:spcAft>
                          <a:spcPts val="0"/>
                        </a:spcAft>
                      </a:pPr>
                      <a:r>
                        <a:rPr lang="en-US" sz="75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920">
                <a:tc>
                  <a:txBody>
                    <a:bodyPr/>
                    <a:lstStyle/>
                    <a:p>
                      <a:pPr marL="127000">
                        <a:lnSpc>
                          <a:spcPts val="129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en-US" sz="1250" i="1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r>
                        <a:rPr lang="en-US" sz="1250" i="1" spc="14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1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×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US" sz="1250" spc="-5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1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4500</a:t>
                      </a:r>
                      <a:r>
                        <a:rPr lang="en-US" sz="1250" spc="1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мг·хв./м</a:t>
                      </a:r>
                      <a:r>
                        <a:rPr lang="en-US" sz="1400" baseline="30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48920">
                        <a:lnSpc>
                          <a:spcPts val="42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4185">
                        <a:lnSpc>
                          <a:spcPts val="1245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en-US" sz="1250" i="1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r>
                        <a:rPr lang="en-US" sz="1250" i="1" spc="17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4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×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en-US" sz="1250" spc="-4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 300</a:t>
                      </a:r>
                      <a:r>
                        <a:rPr lang="en-US" sz="1250" spc="14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мг·хв./м</a:t>
                      </a:r>
                      <a:r>
                        <a:rPr lang="en-US" sz="1400" baseline="30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86105">
                        <a:lnSpc>
                          <a:spcPts val="420"/>
                        </a:lnSpc>
                        <a:spcAft>
                          <a:spcPts val="0"/>
                        </a:spcAft>
                      </a:pPr>
                      <a:r>
                        <a:rPr lang="en-US" sz="75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570">
                <a:tc>
                  <a:txBody>
                    <a:bodyPr/>
                    <a:lstStyle/>
                    <a:p>
                      <a:pPr marL="127000">
                        <a:lnSpc>
                          <a:spcPts val="124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50" i="1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r>
                        <a:rPr lang="en-US" sz="1250" i="1" spc="12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1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×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US" sz="1250" spc="-2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2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750</a:t>
                      </a:r>
                      <a:r>
                        <a:rPr lang="en-US" sz="1250" spc="17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мг·хв./м</a:t>
                      </a:r>
                      <a:r>
                        <a:rPr lang="en-US" sz="1400" baseline="30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47650">
                        <a:lnSpc>
                          <a:spcPts val="405"/>
                        </a:lnSpc>
                        <a:spcAft>
                          <a:spcPts val="0"/>
                        </a:spcAft>
                      </a:pPr>
                      <a:r>
                        <a:rPr lang="en-US" sz="75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3550">
                        <a:lnSpc>
                          <a:spcPts val="124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50" i="1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r>
                        <a:rPr lang="en-US" sz="1250" i="1" spc="26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3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en-US" sz="1250" spc="-14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×</a:t>
                      </a:r>
                      <a:r>
                        <a:rPr lang="en-US" sz="1250" spc="-10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r>
                        <a:rPr lang="en-US" sz="1250" spc="-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3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325</a:t>
                      </a:r>
                      <a:r>
                        <a:rPr lang="en-US" sz="1250" spc="23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мг·хв./м</a:t>
                      </a:r>
                      <a:r>
                        <a:rPr lang="en-US" sz="1400" baseline="30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82930">
                        <a:lnSpc>
                          <a:spcPts val="405"/>
                        </a:lnSpc>
                        <a:spcAft>
                          <a:spcPts val="0"/>
                        </a:spcAft>
                      </a:pPr>
                      <a:r>
                        <a:rPr lang="en-US" sz="75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745">
                <a:tc>
                  <a:txBody>
                    <a:bodyPr/>
                    <a:lstStyle/>
                    <a:p>
                      <a:pPr marL="127000">
                        <a:lnSpc>
                          <a:spcPts val="1285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en-US" sz="1250" i="1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r>
                        <a:rPr lang="en-US" sz="1250" i="1" spc="19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-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×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US" sz="1250" spc="-3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-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r>
                        <a:rPr lang="en-US" sz="1250" spc="15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мг·хв./м</a:t>
                      </a:r>
                      <a:r>
                        <a:rPr lang="en-US" sz="1400" baseline="30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0190">
                        <a:lnSpc>
                          <a:spcPts val="395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64185">
                        <a:lnSpc>
                          <a:spcPts val="1245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en-US" sz="1250" i="1" dirty="0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r>
                        <a:rPr lang="en-US" sz="1250" i="1" spc="68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-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×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r>
                        <a:rPr lang="en-US" sz="1250" spc="3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Symbo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5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50" dirty="0">
                          <a:latin typeface="Times New Roman"/>
                          <a:ea typeface="Times New Roman"/>
                          <a:cs typeface="Times New Roman"/>
                        </a:rPr>
                        <a:t>1200</a:t>
                      </a:r>
                      <a:r>
                        <a:rPr lang="en-US" sz="1250" spc="28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мг·хв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./м</a:t>
                      </a:r>
                      <a:r>
                        <a:rPr lang="en-US" sz="1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82930">
                        <a:lnSpc>
                          <a:spcPts val="395"/>
                        </a:lnSpc>
                        <a:spcAft>
                          <a:spcPts val="0"/>
                        </a:spcAft>
                      </a:pPr>
                      <a:r>
                        <a:rPr lang="en-US" sz="75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683404"/>
            <a:ext cx="867645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969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Будуємо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графік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залежності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часу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фосгену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вижили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(рис. 2).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Переломлення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лінії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залежності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крапки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координатами А (10, 75)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(65, 5)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свідчить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значиму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величину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доз фосгену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часі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4.jpeg" descr="C:\Users\User\Desktop\Безымянный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33762" y="2095500"/>
            <a:ext cx="2276475" cy="3429000"/>
          </a:xfrm>
          <a:prstGeom prst="rect">
            <a:avLst/>
          </a:prstGeom>
        </p:spPr>
      </p:pic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4920021"/>
            <a:ext cx="8604448" cy="2274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872" tIns="660192" rIns="76176" bIns="7236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87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2.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Графік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залежності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часу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фосгену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координати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крапок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+ –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загиблих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0 – для тих,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вижили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58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</TotalTime>
  <Words>1294</Words>
  <Application>Microsoft Office PowerPoint</Application>
  <PresentationFormat>Экран (4:3)</PresentationFormat>
  <Paragraphs>307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Практично робота № 2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Практично робота № 2</dc:title>
  <dc:creator>Руслан Аминов</dc:creator>
  <cp:lastModifiedBy>Руслан Аминов</cp:lastModifiedBy>
  <cp:revision>10</cp:revision>
  <dcterms:created xsi:type="dcterms:W3CDTF">2022-09-08T10:40:22Z</dcterms:created>
  <dcterms:modified xsi:type="dcterms:W3CDTF">2022-09-08T11:14:18Z</dcterms:modified>
</cp:coreProperties>
</file>