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sldIdLst>
    <p:sldId id="256" r:id="rId2"/>
    <p:sldId id="258" r:id="rId3"/>
    <p:sldId id="262" r:id="rId4"/>
    <p:sldId id="257" r:id="rId5"/>
    <p:sldId id="259" r:id="rId6"/>
    <p:sldId id="261" r:id="rId7"/>
    <p:sldId id="260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3471A-EDC5-46AE-AFFC-95CC1508A7CA}" type="datetimeFigureOut">
              <a:rPr lang="ru-UA" smtClean="0"/>
              <a:t>30.01.2020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2729-5590-4D21-84CF-DFA73EA4038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74919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3471A-EDC5-46AE-AFFC-95CC1508A7CA}" type="datetimeFigureOut">
              <a:rPr lang="ru-UA" smtClean="0"/>
              <a:t>30.01.2020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2729-5590-4D21-84CF-DFA73EA4038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4887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3471A-EDC5-46AE-AFFC-95CC1508A7CA}" type="datetimeFigureOut">
              <a:rPr lang="ru-UA" smtClean="0"/>
              <a:t>30.01.2020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2729-5590-4D21-84CF-DFA73EA40388}" type="slidenum">
              <a:rPr lang="ru-UA" smtClean="0"/>
              <a:t>‹#›</a:t>
            </a:fld>
            <a:endParaRPr lang="ru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5350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3471A-EDC5-46AE-AFFC-95CC1508A7CA}" type="datetimeFigureOut">
              <a:rPr lang="ru-UA" smtClean="0"/>
              <a:t>30.01.2020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2729-5590-4D21-84CF-DFA73EA4038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0412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3471A-EDC5-46AE-AFFC-95CC1508A7CA}" type="datetimeFigureOut">
              <a:rPr lang="ru-UA" smtClean="0"/>
              <a:t>30.01.2020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2729-5590-4D21-84CF-DFA73EA40388}" type="slidenum">
              <a:rPr lang="ru-UA" smtClean="0"/>
              <a:t>‹#›</a:t>
            </a:fld>
            <a:endParaRPr lang="ru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9990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3471A-EDC5-46AE-AFFC-95CC1508A7CA}" type="datetimeFigureOut">
              <a:rPr lang="ru-UA" smtClean="0"/>
              <a:t>30.01.2020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2729-5590-4D21-84CF-DFA73EA4038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54114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3471A-EDC5-46AE-AFFC-95CC1508A7CA}" type="datetimeFigureOut">
              <a:rPr lang="ru-UA" smtClean="0"/>
              <a:t>30.01.2020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2729-5590-4D21-84CF-DFA73EA4038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40268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3471A-EDC5-46AE-AFFC-95CC1508A7CA}" type="datetimeFigureOut">
              <a:rPr lang="ru-UA" smtClean="0"/>
              <a:t>30.01.2020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2729-5590-4D21-84CF-DFA73EA4038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3917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3471A-EDC5-46AE-AFFC-95CC1508A7CA}" type="datetimeFigureOut">
              <a:rPr lang="ru-UA" smtClean="0"/>
              <a:t>30.01.2020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2729-5590-4D21-84CF-DFA73EA4038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7686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3471A-EDC5-46AE-AFFC-95CC1508A7CA}" type="datetimeFigureOut">
              <a:rPr lang="ru-UA" smtClean="0"/>
              <a:t>30.01.2020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2729-5590-4D21-84CF-DFA73EA4038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72141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3471A-EDC5-46AE-AFFC-95CC1508A7CA}" type="datetimeFigureOut">
              <a:rPr lang="ru-UA" smtClean="0"/>
              <a:t>30.01.2020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2729-5590-4D21-84CF-DFA73EA4038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3895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3471A-EDC5-46AE-AFFC-95CC1508A7CA}" type="datetimeFigureOut">
              <a:rPr lang="ru-UA" smtClean="0"/>
              <a:t>30.01.2020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2729-5590-4D21-84CF-DFA73EA4038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64036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3471A-EDC5-46AE-AFFC-95CC1508A7CA}" type="datetimeFigureOut">
              <a:rPr lang="ru-UA" smtClean="0"/>
              <a:t>30.01.2020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2729-5590-4D21-84CF-DFA73EA4038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66315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3471A-EDC5-46AE-AFFC-95CC1508A7CA}" type="datetimeFigureOut">
              <a:rPr lang="ru-UA" smtClean="0"/>
              <a:t>30.01.2020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2729-5590-4D21-84CF-DFA73EA4038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5990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3471A-EDC5-46AE-AFFC-95CC1508A7CA}" type="datetimeFigureOut">
              <a:rPr lang="ru-UA" smtClean="0"/>
              <a:t>30.01.2020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2729-5590-4D21-84CF-DFA73EA4038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2127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3471A-EDC5-46AE-AFFC-95CC1508A7CA}" type="datetimeFigureOut">
              <a:rPr lang="ru-UA" smtClean="0"/>
              <a:t>30.01.2020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2729-5590-4D21-84CF-DFA73EA4038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4226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3471A-EDC5-46AE-AFFC-95CC1508A7CA}" type="datetimeFigureOut">
              <a:rPr lang="ru-UA" smtClean="0"/>
              <a:t>30.01.2020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5B92729-5590-4D21-84CF-DFA73EA4038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5584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E22955-EE14-4331-8D12-229E1064F7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Організація позакласної роботи з біології </a:t>
            </a:r>
            <a:endParaRPr lang="ru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D498CA-C912-4AC3-BF67-CDA8E5255C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7214" y="4403558"/>
            <a:ext cx="2586789" cy="1020901"/>
          </a:xfrm>
        </p:spPr>
        <p:txBody>
          <a:bodyPr>
            <a:normAutofit/>
          </a:bodyPr>
          <a:lstStyle/>
          <a:p>
            <a:pPr algn="l"/>
            <a:r>
              <a:rPr lang="uk-UA" dirty="0">
                <a:solidFill>
                  <a:schemeClr val="tx1"/>
                </a:solidFill>
              </a:rPr>
              <a:t>014 Середня освіта</a:t>
            </a:r>
          </a:p>
          <a:p>
            <a:pPr algn="l"/>
            <a:r>
              <a:rPr lang="uk-UA" dirty="0">
                <a:solidFill>
                  <a:schemeClr val="tx1"/>
                </a:solidFill>
              </a:rPr>
              <a:t>Природничі науки</a:t>
            </a:r>
            <a:endParaRPr lang="ru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112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6F64DB-8F39-4DC9-98A9-D696B18F5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Анотація курсу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B6567A-8CA5-4EFD-8816-0EDA248C0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Позакласна</a:t>
            </a:r>
            <a:r>
              <a:rPr lang="ru-RU" dirty="0"/>
              <a:t> робота з </a:t>
            </a:r>
            <a:r>
              <a:rPr lang="ru-RU" dirty="0" err="1"/>
              <a:t>біології</a:t>
            </a:r>
            <a:r>
              <a:rPr lang="ru-RU" dirty="0"/>
              <a:t> на </a:t>
            </a:r>
            <a:r>
              <a:rPr lang="ru-RU" dirty="0" err="1"/>
              <a:t>сучасному</a:t>
            </a:r>
            <a:r>
              <a:rPr lang="ru-RU" dirty="0"/>
              <a:t> </a:t>
            </a:r>
            <a:r>
              <a:rPr lang="ru-RU" dirty="0" err="1"/>
              <a:t>етапі</a:t>
            </a:r>
            <a:r>
              <a:rPr lang="ru-RU" dirty="0"/>
              <a:t> </a:t>
            </a:r>
            <a:r>
              <a:rPr lang="ru-RU" dirty="0" err="1"/>
              <a:t>набуває</a:t>
            </a:r>
            <a:r>
              <a:rPr lang="ru-RU" dirty="0"/>
              <a:t> все </a:t>
            </a:r>
            <a:r>
              <a:rPr lang="ru-RU" dirty="0" err="1"/>
              <a:t>більшого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. На </a:t>
            </a:r>
            <a:r>
              <a:rPr lang="ru-RU" dirty="0" err="1"/>
              <a:t>позакласних</a:t>
            </a:r>
            <a:r>
              <a:rPr lang="ru-RU" dirty="0"/>
              <a:t> </a:t>
            </a:r>
            <a:r>
              <a:rPr lang="ru-RU" dirty="0" err="1"/>
              <a:t>заняттях</a:t>
            </a:r>
            <a:r>
              <a:rPr lang="ru-RU" dirty="0"/>
              <a:t> учитель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широкі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врахувати</a:t>
            </a:r>
            <a:r>
              <a:rPr lang="ru-RU" dirty="0"/>
              <a:t> </a:t>
            </a:r>
            <a:r>
              <a:rPr lang="ru-RU" dirty="0" err="1"/>
              <a:t>індивідуальні</a:t>
            </a:r>
            <a:r>
              <a:rPr lang="ru-RU" dirty="0"/>
              <a:t>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, </a:t>
            </a:r>
            <a:r>
              <a:rPr lang="ru-RU" dirty="0" err="1"/>
              <a:t>їхні</a:t>
            </a:r>
            <a:r>
              <a:rPr lang="ru-RU" dirty="0"/>
              <a:t> </a:t>
            </a:r>
            <a:r>
              <a:rPr lang="ru-RU" dirty="0" err="1"/>
              <a:t>інтереси</a:t>
            </a:r>
            <a:r>
              <a:rPr lang="ru-RU" dirty="0"/>
              <a:t>, </a:t>
            </a:r>
            <a:r>
              <a:rPr lang="ru-RU" dirty="0" err="1"/>
              <a:t>схильності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нерідко</a:t>
            </a:r>
            <a:r>
              <a:rPr lang="ru-RU" dirty="0"/>
              <a:t> </a:t>
            </a:r>
            <a:r>
              <a:rPr lang="ru-RU" dirty="0" err="1"/>
              <a:t>переростають</a:t>
            </a:r>
            <a:r>
              <a:rPr lang="ru-RU" dirty="0"/>
              <a:t> у </a:t>
            </a:r>
            <a:r>
              <a:rPr lang="ru-RU" dirty="0" err="1"/>
              <a:t>професійні</a:t>
            </a:r>
            <a:r>
              <a:rPr lang="ru-RU" dirty="0"/>
              <a:t> </a:t>
            </a:r>
            <a:r>
              <a:rPr lang="ru-RU" dirty="0" err="1"/>
              <a:t>інтереси</a:t>
            </a:r>
            <a:r>
              <a:rPr lang="ru-RU" dirty="0"/>
              <a:t>. У </a:t>
            </a:r>
            <a:r>
              <a:rPr lang="ru-RU" dirty="0" err="1"/>
              <a:t>проведенні</a:t>
            </a:r>
            <a:r>
              <a:rPr lang="ru-RU" dirty="0"/>
              <a:t> </a:t>
            </a:r>
            <a:r>
              <a:rPr lang="ru-RU" dirty="0" err="1"/>
              <a:t>позакласної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з </a:t>
            </a:r>
            <a:r>
              <a:rPr lang="ru-RU" dirty="0" err="1"/>
              <a:t>біології</a:t>
            </a:r>
            <a:r>
              <a:rPr lang="ru-RU" dirty="0"/>
              <a:t> </a:t>
            </a:r>
            <a:r>
              <a:rPr lang="ru-RU" dirty="0" err="1"/>
              <a:t>виникає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труднощів</a:t>
            </a:r>
            <a:r>
              <a:rPr lang="ru-RU" dirty="0"/>
              <a:t>. Вони </a:t>
            </a:r>
            <a:r>
              <a:rPr lang="ru-RU" dirty="0" err="1"/>
              <a:t>викликані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позакласна</a:t>
            </a:r>
            <a:r>
              <a:rPr lang="ru-RU" dirty="0"/>
              <a:t> робота, як форма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,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багатогранна</a:t>
            </a:r>
            <a:r>
              <a:rPr lang="ru-RU" dirty="0"/>
              <a:t> і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творчого</a:t>
            </a:r>
            <a:r>
              <a:rPr lang="ru-RU" dirty="0"/>
              <a:t> </a:t>
            </a:r>
            <a:r>
              <a:rPr lang="ru-RU" dirty="0" err="1"/>
              <a:t>підходу</a:t>
            </a:r>
            <a:r>
              <a:rPr lang="ru-RU" dirty="0"/>
              <a:t> до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в кожному конкретному </a:t>
            </a:r>
            <a:r>
              <a:rPr lang="ru-RU" dirty="0" err="1"/>
              <a:t>випадку</a:t>
            </a:r>
            <a:r>
              <a:rPr lang="ru-RU" dirty="0"/>
              <a:t>. </a:t>
            </a:r>
            <a:r>
              <a:rPr lang="ru-RU" dirty="0" err="1"/>
              <a:t>Причому</a:t>
            </a:r>
            <a:r>
              <a:rPr lang="ru-RU" dirty="0"/>
              <a:t>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враховувати</a:t>
            </a:r>
            <a:r>
              <a:rPr lang="ru-RU" dirty="0"/>
              <a:t> </a:t>
            </a:r>
            <a:r>
              <a:rPr lang="ru-RU" dirty="0" err="1"/>
              <a:t>місцеві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, </a:t>
            </a:r>
            <a:r>
              <a:rPr lang="ru-RU" dirty="0" err="1"/>
              <a:t>індивідуальні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та </a:t>
            </a:r>
            <a:r>
              <a:rPr lang="ru-RU" dirty="0" err="1"/>
              <a:t>інтереси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 та </a:t>
            </a:r>
            <a:r>
              <a:rPr lang="ru-RU" dirty="0" err="1"/>
              <a:t>вчителя</a:t>
            </a:r>
            <a:r>
              <a:rPr lang="ru-RU" dirty="0"/>
              <a:t>.  Перед </a:t>
            </a:r>
            <a:r>
              <a:rPr lang="ru-RU" dirty="0" err="1"/>
              <a:t>майбутніми</a:t>
            </a:r>
            <a:r>
              <a:rPr lang="ru-RU" dirty="0"/>
              <a:t> педагогами поставлено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пожвавити</a:t>
            </a:r>
            <a:r>
              <a:rPr lang="ru-RU" dirty="0"/>
              <a:t> </a:t>
            </a:r>
            <a:r>
              <a:rPr lang="ru-RU" dirty="0" err="1"/>
              <a:t>позакласну</a:t>
            </a:r>
            <a:r>
              <a:rPr lang="ru-RU" dirty="0"/>
              <a:t> роботу, </a:t>
            </a:r>
            <a:r>
              <a:rPr lang="ru-RU" dirty="0" err="1"/>
              <a:t>збагатити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новим</a:t>
            </a:r>
            <a:r>
              <a:rPr lang="ru-RU" dirty="0"/>
              <a:t> </a:t>
            </a:r>
            <a:r>
              <a:rPr lang="ru-RU" dirty="0" err="1"/>
              <a:t>змістом</a:t>
            </a:r>
            <a:r>
              <a:rPr lang="ru-RU" dirty="0"/>
              <a:t>, </a:t>
            </a:r>
            <a:r>
              <a:rPr lang="ru-RU" dirty="0" err="1"/>
              <a:t>знайти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раціональну</a:t>
            </a:r>
            <a:r>
              <a:rPr lang="ru-RU" dirty="0"/>
              <a:t> методику </a:t>
            </a:r>
            <a:r>
              <a:rPr lang="ru-RU" dirty="0" err="1"/>
              <a:t>проведення</a:t>
            </a:r>
            <a:r>
              <a:rPr lang="ru-RU" dirty="0"/>
              <a:t>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7051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B4DEFB-7E59-4799-9216-C465E37DE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Завдання курсу «Організація позакласної роботи з біології»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1AA9B6-B863-4918-9515-027ED8A53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Завдання</a:t>
            </a:r>
            <a:r>
              <a:rPr lang="ru-RU" dirty="0"/>
              <a:t> курсу: „</a:t>
            </a:r>
            <a:r>
              <a:rPr lang="ru-RU" dirty="0" err="1"/>
              <a:t>Організація</a:t>
            </a:r>
            <a:r>
              <a:rPr lang="ru-RU" dirty="0"/>
              <a:t>  </a:t>
            </a:r>
            <a:r>
              <a:rPr lang="ru-RU" dirty="0" err="1"/>
              <a:t>позакласної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з </a:t>
            </a:r>
            <a:r>
              <a:rPr lang="ru-RU" dirty="0" err="1"/>
              <a:t>біології</a:t>
            </a:r>
            <a:r>
              <a:rPr lang="ru-RU" dirty="0"/>
              <a:t>” як </a:t>
            </a:r>
            <a:r>
              <a:rPr lang="ru-RU" dirty="0" err="1"/>
              <a:t>навчальна</a:t>
            </a:r>
            <a:r>
              <a:rPr lang="ru-RU" dirty="0"/>
              <a:t> </a:t>
            </a:r>
            <a:r>
              <a:rPr lang="ru-RU" dirty="0" err="1"/>
              <a:t>дисципліна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на </a:t>
            </a:r>
            <a:r>
              <a:rPr lang="ru-RU" dirty="0" err="1"/>
              <a:t>меті</a:t>
            </a:r>
            <a:r>
              <a:rPr lang="ru-RU" dirty="0"/>
              <a:t> </a:t>
            </a:r>
            <a:r>
              <a:rPr lang="ru-RU" dirty="0" err="1"/>
              <a:t>сформувати</a:t>
            </a:r>
            <a:r>
              <a:rPr lang="ru-RU" dirty="0"/>
              <a:t> </a:t>
            </a:r>
            <a:r>
              <a:rPr lang="ru-RU" dirty="0" err="1"/>
              <a:t>професійні</a:t>
            </a:r>
            <a:r>
              <a:rPr lang="ru-RU" dirty="0"/>
              <a:t> </a:t>
            </a:r>
            <a:r>
              <a:rPr lang="ru-RU" dirty="0" err="1"/>
              <a:t>вміння</a:t>
            </a:r>
            <a:r>
              <a:rPr lang="ru-RU" dirty="0"/>
              <a:t> </a:t>
            </a:r>
            <a:r>
              <a:rPr lang="ru-RU" dirty="0" err="1"/>
              <a:t>студентів</a:t>
            </a:r>
            <a:r>
              <a:rPr lang="ru-RU" dirty="0"/>
              <a:t> </a:t>
            </a:r>
          </a:p>
          <a:p>
            <a:r>
              <a:rPr lang="ru-RU" dirty="0" err="1"/>
              <a:t>організовувати</a:t>
            </a:r>
            <a:r>
              <a:rPr lang="ru-RU" dirty="0"/>
              <a:t> </a:t>
            </a:r>
            <a:r>
              <a:rPr lang="ru-RU" dirty="0" err="1"/>
              <a:t>позакласну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з </a:t>
            </a:r>
            <a:r>
              <a:rPr lang="ru-RU" dirty="0" err="1"/>
              <a:t>біології</a:t>
            </a:r>
            <a:r>
              <a:rPr lang="ru-RU" dirty="0"/>
              <a:t>. У </a:t>
            </a:r>
            <a:r>
              <a:rPr lang="ru-RU" dirty="0" err="1"/>
              <a:t>ході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реалізовуються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: </a:t>
            </a:r>
          </a:p>
          <a:p>
            <a:r>
              <a:rPr lang="ru-RU" dirty="0"/>
              <a:t>- </a:t>
            </a:r>
            <a:r>
              <a:rPr lang="ru-RU" dirty="0" err="1"/>
              <a:t>засвоєння</a:t>
            </a:r>
            <a:r>
              <a:rPr lang="ru-RU" dirty="0"/>
              <a:t> </a:t>
            </a:r>
            <a:r>
              <a:rPr lang="ru-RU" dirty="0" err="1"/>
              <a:t>майбутніми</a:t>
            </a:r>
            <a:r>
              <a:rPr lang="ru-RU" dirty="0"/>
              <a:t> </a:t>
            </a:r>
            <a:r>
              <a:rPr lang="ru-RU" dirty="0" err="1"/>
              <a:t>вчителями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 з методики </a:t>
            </a:r>
            <a:r>
              <a:rPr lang="ru-RU" dirty="0" err="1"/>
              <a:t>позакласної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з </a:t>
            </a:r>
            <a:r>
              <a:rPr lang="ru-RU" dirty="0" err="1"/>
              <a:t>біології</a:t>
            </a:r>
            <a:r>
              <a:rPr lang="ru-RU" dirty="0"/>
              <a:t>; </a:t>
            </a:r>
          </a:p>
          <a:p>
            <a:r>
              <a:rPr lang="ru-RU" dirty="0"/>
              <a:t>- </a:t>
            </a:r>
            <a:r>
              <a:rPr lang="ru-RU" dirty="0" err="1"/>
              <a:t>оволодіння</a:t>
            </a:r>
            <a:r>
              <a:rPr lang="ru-RU" dirty="0"/>
              <a:t> студентами </a:t>
            </a:r>
            <a:r>
              <a:rPr lang="ru-RU" dirty="0" err="1"/>
              <a:t>інтелектуальними</a:t>
            </a:r>
            <a:r>
              <a:rPr lang="ru-RU" dirty="0"/>
              <a:t> та </a:t>
            </a:r>
            <a:r>
              <a:rPr lang="ru-RU" dirty="0" err="1"/>
              <a:t>практичними</a:t>
            </a:r>
            <a:r>
              <a:rPr lang="ru-RU" dirty="0"/>
              <a:t> </a:t>
            </a:r>
            <a:r>
              <a:rPr lang="ru-RU" dirty="0" err="1"/>
              <a:t>вміннями</a:t>
            </a:r>
            <a:r>
              <a:rPr lang="ru-RU" dirty="0"/>
              <a:t> </a:t>
            </a:r>
            <a:r>
              <a:rPr lang="ru-RU" dirty="0" err="1"/>
              <a:t>здійснювати</a:t>
            </a:r>
            <a:r>
              <a:rPr lang="ru-RU" dirty="0"/>
              <a:t> </a:t>
            </a:r>
            <a:r>
              <a:rPr lang="ru-RU" dirty="0" err="1"/>
              <a:t>позакласну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з </a:t>
            </a:r>
            <a:r>
              <a:rPr lang="ru-RU" dirty="0" err="1"/>
              <a:t>біології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вимог</a:t>
            </a:r>
            <a:r>
              <a:rPr lang="ru-RU" dirty="0"/>
              <a:t> до </a:t>
            </a:r>
            <a:r>
              <a:rPr lang="ru-RU" dirty="0" err="1"/>
              <a:t>навчально-виховного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в </a:t>
            </a:r>
            <a:r>
              <a:rPr lang="ru-RU" dirty="0" err="1"/>
              <a:t>загальноосвітній</a:t>
            </a:r>
            <a:r>
              <a:rPr lang="ru-RU" dirty="0"/>
              <a:t> </a:t>
            </a:r>
            <a:r>
              <a:rPr lang="ru-RU" dirty="0" err="1"/>
              <a:t>школі</a:t>
            </a:r>
            <a:r>
              <a:rPr lang="ru-RU" dirty="0"/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2131133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AE8FA-3061-4ED1-BBF3-A2339BA48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Завдання курсу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66771A-D079-46CE-857A-52D2A4001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55262"/>
            <a:ext cx="8596668" cy="3880773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sz="2000" dirty="0" err="1">
                <a:solidFill>
                  <a:schemeClr val="accent5"/>
                </a:solidFill>
              </a:rPr>
              <a:t>завдання</a:t>
            </a:r>
            <a:r>
              <a:rPr lang="ru-RU" dirty="0"/>
              <a:t> курсу – </a:t>
            </a:r>
            <a:r>
              <a:rPr lang="ru-RU" dirty="0" err="1"/>
              <a:t>здійснити</a:t>
            </a:r>
            <a:r>
              <a:rPr lang="ru-RU" dirty="0"/>
              <a:t> </a:t>
            </a:r>
            <a:r>
              <a:rPr lang="ru-RU" dirty="0" err="1"/>
              <a:t>теоретичну</a:t>
            </a:r>
            <a:r>
              <a:rPr lang="ru-RU" dirty="0"/>
              <a:t> та </a:t>
            </a:r>
            <a:r>
              <a:rPr lang="ru-RU" dirty="0" err="1"/>
              <a:t>методичну</a:t>
            </a:r>
            <a:r>
              <a:rPr lang="ru-RU" dirty="0"/>
              <a:t> </a:t>
            </a:r>
            <a:r>
              <a:rPr lang="ru-RU" dirty="0" err="1"/>
              <a:t>підготовку</a:t>
            </a:r>
            <a:r>
              <a:rPr lang="ru-RU" dirty="0"/>
              <a:t> </a:t>
            </a:r>
            <a:r>
              <a:rPr lang="ru-RU" dirty="0" err="1"/>
              <a:t>майбутніх</a:t>
            </a:r>
            <a:r>
              <a:rPr lang="ru-RU" dirty="0"/>
              <a:t> </a:t>
            </a:r>
            <a:r>
              <a:rPr lang="ru-RU" dirty="0" err="1"/>
              <a:t>учителів</a:t>
            </a:r>
            <a:r>
              <a:rPr lang="ru-RU" dirty="0"/>
              <a:t> до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позакласних</a:t>
            </a:r>
            <a:r>
              <a:rPr lang="ru-RU" dirty="0"/>
              <a:t> занять з </a:t>
            </a:r>
            <a:r>
              <a:rPr lang="ru-RU" dirty="0" err="1"/>
              <a:t>біології</a:t>
            </a:r>
            <a:r>
              <a:rPr lang="ru-RU" dirty="0"/>
              <a:t> в </a:t>
            </a:r>
            <a:r>
              <a:rPr lang="ru-RU" dirty="0" err="1"/>
              <a:t>школі</a:t>
            </a:r>
            <a:r>
              <a:rPr lang="ru-RU" dirty="0"/>
              <a:t>; </a:t>
            </a:r>
            <a:r>
              <a:rPr lang="ru-RU" dirty="0" err="1"/>
              <a:t>ознайомити</a:t>
            </a:r>
            <a:r>
              <a:rPr lang="ru-RU" dirty="0"/>
              <a:t> з формами і методами </a:t>
            </a:r>
            <a:r>
              <a:rPr lang="ru-RU" dirty="0" err="1"/>
              <a:t>позакласної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з </a:t>
            </a:r>
            <a:r>
              <a:rPr lang="ru-RU" dirty="0" err="1"/>
              <a:t>біології</a:t>
            </a:r>
            <a:r>
              <a:rPr lang="ru-RU" dirty="0"/>
              <a:t>, </a:t>
            </a:r>
            <a:r>
              <a:rPr lang="ru-RU" dirty="0" err="1"/>
              <a:t>допомогти</a:t>
            </a:r>
            <a:r>
              <a:rPr lang="ru-RU" dirty="0"/>
              <a:t> студентам </a:t>
            </a:r>
            <a:r>
              <a:rPr lang="ru-RU" dirty="0" err="1"/>
              <a:t>знайти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раціональну</a:t>
            </a:r>
            <a:r>
              <a:rPr lang="ru-RU" dirty="0"/>
              <a:t> методику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; </a:t>
            </a:r>
            <a:r>
              <a:rPr lang="ru-RU" dirty="0" err="1"/>
              <a:t>навчити</a:t>
            </a:r>
            <a:r>
              <a:rPr lang="ru-RU" dirty="0"/>
              <a:t> </a:t>
            </a:r>
            <a:r>
              <a:rPr lang="ru-RU" dirty="0" err="1"/>
              <a:t>складати</a:t>
            </a:r>
            <a:r>
              <a:rPr lang="ru-RU" dirty="0"/>
              <a:t> </a:t>
            </a:r>
            <a:r>
              <a:rPr lang="ru-RU" dirty="0" err="1"/>
              <a:t>плани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гуртка</a:t>
            </a:r>
            <a:r>
              <a:rPr lang="ru-RU" dirty="0"/>
              <a:t>, </a:t>
            </a:r>
            <a:r>
              <a:rPr lang="ru-RU" dirty="0" err="1"/>
              <a:t>сценарії</a:t>
            </a:r>
            <a:r>
              <a:rPr lang="ru-RU" dirty="0"/>
              <a:t> </a:t>
            </a:r>
            <a:r>
              <a:rPr lang="ru-RU" dirty="0" err="1"/>
              <a:t>масових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; </a:t>
            </a:r>
            <a:r>
              <a:rPr lang="ru-RU" dirty="0" err="1"/>
              <a:t>учити</a:t>
            </a:r>
            <a:r>
              <a:rPr lang="ru-RU" dirty="0"/>
              <a:t> </a:t>
            </a:r>
            <a:r>
              <a:rPr lang="ru-RU" dirty="0" err="1"/>
              <a:t>творчо</a:t>
            </a:r>
            <a:r>
              <a:rPr lang="ru-RU" dirty="0"/>
              <a:t> </a:t>
            </a:r>
            <a:r>
              <a:rPr lang="ru-RU" dirty="0" err="1"/>
              <a:t>підходити</a:t>
            </a:r>
            <a:r>
              <a:rPr lang="ru-RU" dirty="0"/>
              <a:t> до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позакласних</a:t>
            </a:r>
            <a:r>
              <a:rPr lang="ru-RU" dirty="0"/>
              <a:t> занять.</a:t>
            </a:r>
          </a:p>
          <a:p>
            <a:r>
              <a:rPr lang="ru-RU" dirty="0"/>
              <a:t> 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вивчення</a:t>
            </a:r>
            <a:r>
              <a:rPr lang="ru-RU" dirty="0"/>
              <a:t> курсу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вимог</a:t>
            </a:r>
            <a:r>
              <a:rPr lang="ru-RU" dirty="0"/>
              <a:t> </a:t>
            </a:r>
            <a:r>
              <a:rPr lang="ru-RU" dirty="0" err="1"/>
              <a:t>навчальної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майбутні</a:t>
            </a:r>
            <a:r>
              <a:rPr lang="ru-RU" dirty="0"/>
              <a:t> педагоги </a:t>
            </a:r>
            <a:r>
              <a:rPr lang="ru-RU" dirty="0" err="1"/>
              <a:t>повинні</a:t>
            </a:r>
            <a:endParaRPr lang="ru-RU" dirty="0"/>
          </a:p>
          <a:p>
            <a:r>
              <a:rPr lang="ru-RU" dirty="0"/>
              <a:t> </a:t>
            </a:r>
            <a:r>
              <a:rPr lang="ru-RU" sz="2400" dirty="0">
                <a:solidFill>
                  <a:schemeClr val="accent5"/>
                </a:solidFill>
              </a:rPr>
              <a:t>знати</a:t>
            </a:r>
            <a:r>
              <a:rPr lang="ru-RU" dirty="0"/>
              <a:t>: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і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позакласної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з </a:t>
            </a:r>
            <a:r>
              <a:rPr lang="ru-RU" dirty="0" err="1"/>
              <a:t>біології</a:t>
            </a:r>
            <a:r>
              <a:rPr lang="ru-RU" dirty="0"/>
              <a:t>, методику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індивідуальної</a:t>
            </a:r>
            <a:r>
              <a:rPr lang="ru-RU" dirty="0"/>
              <a:t>, </a:t>
            </a:r>
            <a:r>
              <a:rPr lang="ru-RU" dirty="0" err="1"/>
              <a:t>групової</a:t>
            </a:r>
            <a:r>
              <a:rPr lang="ru-RU" dirty="0"/>
              <a:t> та </a:t>
            </a:r>
            <a:r>
              <a:rPr lang="ru-RU" dirty="0" err="1"/>
              <a:t>масової</a:t>
            </a:r>
            <a:r>
              <a:rPr lang="ru-RU" dirty="0"/>
              <a:t> </a:t>
            </a:r>
            <a:r>
              <a:rPr lang="ru-RU" dirty="0" err="1"/>
              <a:t>позакласної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з </a:t>
            </a:r>
            <a:r>
              <a:rPr lang="ru-RU" dirty="0" err="1"/>
              <a:t>біології</a:t>
            </a:r>
            <a:r>
              <a:rPr lang="ru-RU" dirty="0"/>
              <a:t>.</a:t>
            </a:r>
          </a:p>
          <a:p>
            <a:r>
              <a:rPr lang="ru-RU" dirty="0"/>
              <a:t> </a:t>
            </a:r>
            <a:r>
              <a:rPr lang="ru-RU" sz="2600" dirty="0" err="1">
                <a:solidFill>
                  <a:schemeClr val="accent5"/>
                </a:solidFill>
              </a:rPr>
              <a:t>вміти</a:t>
            </a:r>
            <a:r>
              <a:rPr lang="ru-RU" sz="2600" dirty="0">
                <a:solidFill>
                  <a:schemeClr val="accent5"/>
                </a:solidFill>
              </a:rPr>
              <a:t> </a:t>
            </a:r>
            <a:r>
              <a:rPr lang="ru-RU" dirty="0" err="1"/>
              <a:t>планувати</a:t>
            </a:r>
            <a:r>
              <a:rPr lang="ru-RU" dirty="0"/>
              <a:t> </a:t>
            </a:r>
            <a:r>
              <a:rPr lang="ru-RU" dirty="0" err="1"/>
              <a:t>організовувати</a:t>
            </a:r>
            <a:r>
              <a:rPr lang="ru-RU" dirty="0"/>
              <a:t> </a:t>
            </a:r>
            <a:r>
              <a:rPr lang="ru-RU" dirty="0" err="1"/>
              <a:t>масові</a:t>
            </a:r>
            <a:r>
              <a:rPr lang="ru-RU" dirty="0"/>
              <a:t> заходи, </a:t>
            </a:r>
            <a:r>
              <a:rPr lang="ru-RU" dirty="0" err="1"/>
              <a:t>заняття</a:t>
            </a:r>
            <a:r>
              <a:rPr lang="ru-RU" dirty="0"/>
              <a:t> </a:t>
            </a:r>
            <a:r>
              <a:rPr lang="ru-RU" dirty="0" err="1"/>
              <a:t>гуртків</a:t>
            </a:r>
            <a:r>
              <a:rPr lang="ru-RU" dirty="0"/>
              <a:t>, </a:t>
            </a:r>
            <a:r>
              <a:rPr lang="ru-RU" dirty="0" err="1"/>
              <a:t>екскурсії</a:t>
            </a:r>
            <a:r>
              <a:rPr lang="ru-RU" dirty="0"/>
              <a:t> в природу, </a:t>
            </a:r>
            <a:r>
              <a:rPr lang="ru-RU" dirty="0" err="1"/>
              <a:t>науково-дослідну</a:t>
            </a:r>
            <a:r>
              <a:rPr lang="ru-RU" dirty="0"/>
              <a:t> роботу на </a:t>
            </a:r>
            <a:r>
              <a:rPr lang="ru-RU" dirty="0" err="1"/>
              <a:t>пришкільній</a:t>
            </a:r>
            <a:r>
              <a:rPr lang="ru-RU" dirty="0"/>
              <a:t> </a:t>
            </a:r>
            <a:r>
              <a:rPr lang="ru-RU" dirty="0" err="1"/>
              <a:t>ділянці</a:t>
            </a:r>
            <a:r>
              <a:rPr lang="ru-RU" dirty="0"/>
              <a:t>, в </a:t>
            </a:r>
            <a:r>
              <a:rPr lang="ru-RU" dirty="0" err="1"/>
              <a:t>куточку</a:t>
            </a:r>
            <a:r>
              <a:rPr lang="ru-RU" dirty="0"/>
              <a:t> </a:t>
            </a:r>
            <a:r>
              <a:rPr lang="ru-RU" dirty="0" err="1"/>
              <a:t>живої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індивідуальних</a:t>
            </a:r>
            <a:r>
              <a:rPr lang="ru-RU" dirty="0"/>
              <a:t> і </a:t>
            </a:r>
            <a:r>
              <a:rPr lang="ru-RU" dirty="0" err="1"/>
              <a:t>вікових</a:t>
            </a:r>
            <a:r>
              <a:rPr lang="ru-RU" dirty="0"/>
              <a:t> </a:t>
            </a:r>
            <a:r>
              <a:rPr lang="ru-RU" dirty="0" err="1"/>
              <a:t>особливостей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. Курс 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62100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D8C636-4E0B-42CD-B5AA-453D0D4A0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C00000"/>
                </a:solidFill>
              </a:rPr>
              <a:t>Форми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позакласної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роботи</a:t>
            </a:r>
            <a:r>
              <a:rPr lang="ru-RU" dirty="0">
                <a:solidFill>
                  <a:srgbClr val="C00000"/>
                </a:solidFill>
              </a:rPr>
              <a:t> з </a:t>
            </a:r>
            <a:r>
              <a:rPr lang="ru-RU" dirty="0" err="1">
                <a:solidFill>
                  <a:srgbClr val="C00000"/>
                </a:solidFill>
              </a:rPr>
              <a:t>біології</a:t>
            </a:r>
            <a:r>
              <a:rPr lang="ru-RU" dirty="0">
                <a:solidFill>
                  <a:srgbClr val="C00000"/>
                </a:solidFill>
              </a:rPr>
              <a:t>  </a:t>
            </a:r>
            <a:r>
              <a:rPr lang="ru-RU" sz="3100" dirty="0" err="1"/>
              <a:t>Екскурсії</a:t>
            </a:r>
            <a:r>
              <a:rPr lang="ru-RU" sz="3100" dirty="0"/>
              <a:t> і походи в природу. </a:t>
            </a:r>
            <a:r>
              <a:rPr lang="ru-RU" sz="3100" dirty="0" err="1"/>
              <a:t>Організація</a:t>
            </a:r>
            <a:r>
              <a:rPr lang="ru-RU" sz="3100" dirty="0"/>
              <a:t> </a:t>
            </a:r>
            <a:r>
              <a:rPr lang="ru-RU" sz="3100" dirty="0" err="1"/>
              <a:t>екологонатуралістичної</a:t>
            </a:r>
            <a:r>
              <a:rPr lang="ru-RU" sz="3100" dirty="0"/>
              <a:t> та </a:t>
            </a:r>
            <a:r>
              <a:rPr lang="ru-RU" sz="3100" dirty="0" err="1"/>
              <a:t>природоохоронної</a:t>
            </a:r>
            <a:r>
              <a:rPr lang="ru-RU" sz="3100" dirty="0"/>
              <a:t> </a:t>
            </a:r>
            <a:r>
              <a:rPr lang="ru-RU" sz="3100" dirty="0" err="1"/>
              <a:t>роботи</a:t>
            </a:r>
            <a:r>
              <a:rPr lang="ru-RU" sz="3100" dirty="0"/>
              <a:t> з </a:t>
            </a:r>
            <a:r>
              <a:rPr lang="ru-RU" sz="3100" dirty="0" err="1"/>
              <a:t>учнями</a:t>
            </a:r>
            <a:r>
              <a:rPr lang="ru-RU" sz="3100" dirty="0"/>
              <a:t> в </a:t>
            </a:r>
            <a:r>
              <a:rPr lang="ru-RU" sz="3100" dirty="0" err="1"/>
              <a:t>позакласній</a:t>
            </a:r>
            <a:r>
              <a:rPr lang="ru-RU" sz="3100" dirty="0"/>
              <a:t> </a:t>
            </a:r>
            <a:r>
              <a:rPr lang="ru-RU" sz="3100" dirty="0" err="1"/>
              <a:t>роботі</a:t>
            </a:r>
            <a:r>
              <a:rPr lang="ru-RU" sz="3100" dirty="0"/>
              <a:t> з </a:t>
            </a:r>
            <a:r>
              <a:rPr lang="ru-RU" sz="3100" dirty="0" err="1"/>
              <a:t>біології</a:t>
            </a:r>
            <a:r>
              <a:rPr lang="ru-RU" sz="3100" dirty="0"/>
              <a:t> </a:t>
            </a:r>
            <a:endParaRPr lang="ru-UA" sz="31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6EC3836-03D8-4AF4-AF7B-05EDD2D745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8060" y="3213235"/>
            <a:ext cx="3904582" cy="2916385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F7C4EA7-4516-4BAE-8F2C-2BB21326A86F}"/>
              </a:ext>
            </a:extLst>
          </p:cNvPr>
          <p:cNvSpPr/>
          <p:nvPr/>
        </p:nvSpPr>
        <p:spPr>
          <a:xfrm>
            <a:off x="4576011" y="2424552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Проведення</a:t>
            </a:r>
            <a:r>
              <a:rPr lang="ru-RU" dirty="0"/>
              <a:t>  </a:t>
            </a:r>
            <a:r>
              <a:rPr lang="ru-RU" dirty="0" err="1"/>
              <a:t>екскурсії</a:t>
            </a:r>
            <a:r>
              <a:rPr lang="ru-RU" dirty="0"/>
              <a:t>.  На </a:t>
            </a:r>
            <a:r>
              <a:rPr lang="ru-RU" dirty="0" err="1"/>
              <a:t>екскурсії</a:t>
            </a:r>
            <a:r>
              <a:rPr lang="ru-RU" dirty="0"/>
              <a:t> </a:t>
            </a:r>
            <a:r>
              <a:rPr lang="ru-RU" dirty="0" err="1"/>
              <a:t>застосовуються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: </a:t>
            </a:r>
            <a:r>
              <a:rPr lang="ru-RU" dirty="0" err="1"/>
              <a:t>розповідь</a:t>
            </a:r>
            <a:r>
              <a:rPr lang="ru-RU" dirty="0"/>
              <a:t>, </a:t>
            </a:r>
            <a:r>
              <a:rPr lang="ru-RU" dirty="0" err="1"/>
              <a:t>бесіда</a:t>
            </a:r>
            <a:r>
              <a:rPr lang="ru-RU" dirty="0"/>
              <a:t>, </a:t>
            </a:r>
            <a:r>
              <a:rPr lang="ru-RU" dirty="0" err="1"/>
              <a:t>демонстрування</a:t>
            </a:r>
            <a:r>
              <a:rPr lang="ru-RU" dirty="0"/>
              <a:t>, </a:t>
            </a:r>
            <a:r>
              <a:rPr lang="ru-RU" dirty="0" err="1"/>
              <a:t>самостійні</a:t>
            </a:r>
            <a:r>
              <a:rPr lang="ru-RU" dirty="0"/>
              <a:t> </a:t>
            </a:r>
            <a:r>
              <a:rPr lang="ru-RU" dirty="0" err="1"/>
              <a:t>практичні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за </a:t>
            </a:r>
            <a:r>
              <a:rPr lang="ru-RU" dirty="0" err="1"/>
              <a:t>завданнями</a:t>
            </a:r>
            <a:r>
              <a:rPr lang="ru-RU" dirty="0"/>
              <a:t> (</a:t>
            </a:r>
            <a:r>
              <a:rPr lang="ru-RU" dirty="0" err="1"/>
              <a:t>спостереження</a:t>
            </a:r>
            <a:r>
              <a:rPr lang="ru-RU" dirty="0"/>
              <a:t>, </a:t>
            </a:r>
            <a:r>
              <a:rPr lang="ru-RU" dirty="0" err="1"/>
              <a:t>розпізнавання</a:t>
            </a:r>
            <a:r>
              <a:rPr lang="ru-RU" dirty="0"/>
              <a:t>, </a:t>
            </a:r>
            <a:r>
              <a:rPr lang="ru-RU" dirty="0" err="1"/>
              <a:t>збирання</a:t>
            </a:r>
            <a:r>
              <a:rPr lang="ru-RU" dirty="0"/>
              <a:t> </a:t>
            </a:r>
            <a:r>
              <a:rPr lang="ru-RU" dirty="0" err="1"/>
              <a:t>об’єктів</a:t>
            </a:r>
            <a:r>
              <a:rPr lang="ru-RU" dirty="0"/>
              <a:t>) </a:t>
            </a:r>
            <a:r>
              <a:rPr lang="ru-RU" dirty="0" err="1"/>
              <a:t>тощо</a:t>
            </a:r>
            <a:r>
              <a:rPr lang="ru-RU" dirty="0"/>
              <a:t>. Методика </a:t>
            </a:r>
            <a:r>
              <a:rPr lang="ru-RU" dirty="0" err="1"/>
              <a:t>екскурсії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теми й мети, </a:t>
            </a:r>
            <a:r>
              <a:rPr lang="ru-RU" dirty="0" err="1"/>
              <a:t>віку</a:t>
            </a:r>
            <a:r>
              <a:rPr lang="ru-RU" dirty="0"/>
              <a:t> та </a:t>
            </a:r>
            <a:r>
              <a:rPr lang="ru-RU" dirty="0" err="1"/>
              <a:t>знань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.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екскурсії</a:t>
            </a:r>
            <a:r>
              <a:rPr lang="ru-RU" dirty="0"/>
              <a:t> </a:t>
            </a:r>
            <a:r>
              <a:rPr lang="ru-RU" dirty="0" err="1"/>
              <a:t>виділяють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складові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: </a:t>
            </a:r>
            <a:r>
              <a:rPr lang="ru-RU" dirty="0" err="1"/>
              <a:t>інформаційну</a:t>
            </a:r>
            <a:r>
              <a:rPr lang="ru-RU" dirty="0"/>
              <a:t> та </a:t>
            </a:r>
            <a:r>
              <a:rPr lang="ru-RU" dirty="0" err="1"/>
              <a:t>робочу</a:t>
            </a:r>
            <a:r>
              <a:rPr lang="ru-RU" dirty="0"/>
              <a:t>. </a:t>
            </a:r>
            <a:r>
              <a:rPr lang="ru-RU" dirty="0" err="1"/>
              <a:t>Інформаційна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розповідь</a:t>
            </a:r>
            <a:r>
              <a:rPr lang="ru-RU" dirty="0"/>
              <a:t> і </a:t>
            </a:r>
            <a:r>
              <a:rPr lang="ru-RU" dirty="0" err="1"/>
              <a:t>пояснення</a:t>
            </a:r>
            <a:r>
              <a:rPr lang="ru-RU" dirty="0"/>
              <a:t> </a:t>
            </a:r>
            <a:r>
              <a:rPr lang="ru-RU" dirty="0" err="1"/>
              <a:t>вчителя</a:t>
            </a:r>
            <a:r>
              <a:rPr lang="ru-RU" dirty="0"/>
              <a:t>, </a:t>
            </a:r>
            <a:r>
              <a:rPr lang="ru-RU" dirty="0" err="1"/>
              <a:t>екскурсовода</a:t>
            </a:r>
            <a:r>
              <a:rPr lang="ru-RU" dirty="0"/>
              <a:t>.  </a:t>
            </a:r>
            <a:r>
              <a:rPr lang="ru-RU" dirty="0" err="1"/>
              <a:t>Робоча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дослідницької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, </a:t>
            </a:r>
            <a:r>
              <a:rPr lang="ru-RU" dirty="0" err="1"/>
              <a:t>збирання</a:t>
            </a:r>
            <a:r>
              <a:rPr lang="ru-RU" dirty="0"/>
              <a:t> </a:t>
            </a:r>
            <a:r>
              <a:rPr lang="ru-RU" dirty="0" err="1"/>
              <a:t>матеріалу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опису</a:t>
            </a:r>
            <a:r>
              <a:rPr lang="ru-RU" dirty="0"/>
              <a:t>, </a:t>
            </a:r>
            <a:r>
              <a:rPr lang="ru-RU" dirty="0" err="1"/>
              <a:t>фотографування</a:t>
            </a:r>
            <a:r>
              <a:rPr lang="ru-RU" dirty="0"/>
              <a:t>,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індивідуальних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екскурсії</a:t>
            </a:r>
            <a:r>
              <a:rPr lang="ru-RU" dirty="0"/>
              <a:t> </a:t>
            </a:r>
            <a:r>
              <a:rPr lang="ru-RU" dirty="0" err="1"/>
              <a:t>учні</a:t>
            </a:r>
            <a:r>
              <a:rPr lang="ru-RU" dirty="0"/>
              <a:t> </a:t>
            </a:r>
            <a:r>
              <a:rPr lang="ru-RU" dirty="0" err="1"/>
              <a:t>записують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 </a:t>
            </a:r>
            <a:r>
              <a:rPr lang="ru-RU" dirty="0" err="1"/>
              <a:t>зупинок</a:t>
            </a:r>
            <a:r>
              <a:rPr lang="ru-RU" dirty="0"/>
              <a:t>, </a:t>
            </a:r>
            <a:r>
              <a:rPr lang="ru-RU" dirty="0" err="1"/>
              <a:t>назви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 і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спостережень</a:t>
            </a:r>
            <a:r>
              <a:rPr lang="ru-RU" dirty="0"/>
              <a:t> у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записниках</a:t>
            </a:r>
            <a:r>
              <a:rPr lang="ru-RU" dirty="0"/>
              <a:t>. 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030197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2D3CF3-69D8-46BC-9297-682360EDE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>
                <a:solidFill>
                  <a:srgbClr val="C00000"/>
                </a:solidFill>
              </a:rPr>
              <a:t>Форми позакласної роботи з біології </a:t>
            </a:r>
            <a:r>
              <a:rPr lang="uk-UA" dirty="0"/>
              <a:t>Екскурсія на острів Хортиця</a:t>
            </a:r>
            <a:endParaRPr lang="ru-UA" dirty="0"/>
          </a:p>
        </p:txBody>
      </p:sp>
      <p:pic>
        <p:nvPicPr>
          <p:cNvPr id="4" name="videoplayback (3)">
            <a:hlinkClick r:id="" action="ppaction://media"/>
            <a:extLst>
              <a:ext uri="{FF2B5EF4-FFF2-40B4-BE49-F238E27FC236}">
                <a16:creationId xmlns:a16="http://schemas.microsoft.com/office/drawing/2014/main" id="{F1556A91-D902-45F3-8B45-A204736B5E6D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36700" y="2160588"/>
            <a:ext cx="6878638" cy="3881437"/>
          </a:xfrm>
        </p:spPr>
      </p:pic>
    </p:spTree>
    <p:extLst>
      <p:ext uri="{BB962C8B-B14F-4D97-AF65-F5344CB8AC3E}">
        <p14:creationId xmlns:p14="http://schemas.microsoft.com/office/powerpoint/2010/main" val="348847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FF268-3708-48CC-8531-0B03B30BC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>
                <a:solidFill>
                  <a:srgbClr val="C00000"/>
                </a:solidFill>
              </a:rPr>
              <a:t>Форми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позакласної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роботи</a:t>
            </a:r>
            <a:r>
              <a:rPr lang="ru-RU" sz="2800" dirty="0">
                <a:solidFill>
                  <a:srgbClr val="C00000"/>
                </a:solidFill>
              </a:rPr>
              <a:t> з </a:t>
            </a:r>
            <a:r>
              <a:rPr lang="ru-RU" sz="2800" dirty="0" err="1">
                <a:solidFill>
                  <a:srgbClr val="C00000"/>
                </a:solidFill>
              </a:rPr>
              <a:t>біології</a:t>
            </a:r>
            <a:r>
              <a:rPr lang="ru-RU" sz="2800" dirty="0">
                <a:solidFill>
                  <a:srgbClr val="C00000"/>
                </a:solidFill>
              </a:rPr>
              <a:t>  </a:t>
            </a:r>
            <a:r>
              <a:rPr lang="ru-RU" sz="2800" dirty="0" err="1"/>
              <a:t>Природоохоронні</a:t>
            </a:r>
            <a:r>
              <a:rPr lang="ru-RU" sz="2800" dirty="0"/>
              <a:t> </a:t>
            </a:r>
            <a:r>
              <a:rPr lang="ru-RU" sz="2800" dirty="0" err="1"/>
              <a:t>акції</a:t>
            </a:r>
            <a:r>
              <a:rPr lang="ru-RU" sz="2800" dirty="0"/>
              <a:t> та </a:t>
            </a:r>
            <a:r>
              <a:rPr lang="ru-RU" sz="2800" dirty="0" err="1"/>
              <a:t>операції</a:t>
            </a:r>
            <a:r>
              <a:rPr lang="ru-RU" sz="2800" dirty="0"/>
              <a:t> </a:t>
            </a:r>
            <a:endParaRPr lang="ru-UA" sz="2800" dirty="0"/>
          </a:p>
        </p:txBody>
      </p:sp>
      <p:pic>
        <p:nvPicPr>
          <p:cNvPr id="1026" name="Picture 2" descr="Картинки по запросу &quot;операція первоцвіт 2019&quot;">
            <a:extLst>
              <a:ext uri="{FF2B5EF4-FFF2-40B4-BE49-F238E27FC236}">
                <a16:creationId xmlns:a16="http://schemas.microsoft.com/office/drawing/2014/main" id="{C2A7DBF3-7E08-4CE4-9EF0-9F10FA0DC7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58" y="1804737"/>
            <a:ext cx="4593822" cy="339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10F939E-6D31-4149-8091-70DBBB9D6218}"/>
              </a:ext>
            </a:extLst>
          </p:cNvPr>
          <p:cNvSpPr/>
          <p:nvPr/>
        </p:nvSpPr>
        <p:spPr>
          <a:xfrm>
            <a:off x="5731042" y="134307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„</a:t>
            </a:r>
            <a:r>
              <a:rPr lang="ru-RU" dirty="0" err="1"/>
              <a:t>Первоцвіт</a:t>
            </a:r>
            <a:r>
              <a:rPr lang="ru-RU" dirty="0"/>
              <a:t>” (</a:t>
            </a:r>
            <a:r>
              <a:rPr lang="ru-RU" dirty="0" err="1"/>
              <a:t>еколого-просвітницька</a:t>
            </a:r>
            <a:r>
              <a:rPr lang="ru-RU" dirty="0"/>
              <a:t> робота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роз’яснення</a:t>
            </a:r>
            <a:r>
              <a:rPr lang="ru-RU" dirty="0"/>
              <a:t> </a:t>
            </a:r>
            <a:r>
              <a:rPr lang="ru-RU" dirty="0" err="1"/>
              <a:t>важливості</a:t>
            </a:r>
            <a:r>
              <a:rPr lang="ru-RU" dirty="0"/>
              <a:t>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ранньовесняних</a:t>
            </a:r>
            <a:r>
              <a:rPr lang="ru-RU" dirty="0"/>
              <a:t> </a:t>
            </a:r>
            <a:r>
              <a:rPr lang="ru-RU" dirty="0" err="1"/>
              <a:t>квітів</a:t>
            </a:r>
            <a:r>
              <a:rPr lang="ru-RU" dirty="0"/>
              <a:t>); - </a:t>
            </a:r>
            <a:endParaRPr lang="ru-UA" dirty="0"/>
          </a:p>
        </p:txBody>
      </p:sp>
      <p:pic>
        <p:nvPicPr>
          <p:cNvPr id="1028" name="Picture 4" descr="Картинки по запросу &quot;„Знаменні та історичні дерева України&quot;&quot;">
            <a:extLst>
              <a:ext uri="{FF2B5EF4-FFF2-40B4-BE49-F238E27FC236}">
                <a16:creationId xmlns:a16="http://schemas.microsoft.com/office/drawing/2014/main" id="{A2610C8D-F3CE-44A5-B0A1-6A6BF044F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683" y="3914441"/>
            <a:ext cx="3934327" cy="294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5119567-CFFA-41EE-ADC3-0487EC775667}"/>
              </a:ext>
            </a:extLst>
          </p:cNvPr>
          <p:cNvSpPr/>
          <p:nvPr/>
        </p:nvSpPr>
        <p:spPr>
          <a:xfrm>
            <a:off x="6557211" y="3244334"/>
            <a:ext cx="39343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„</a:t>
            </a:r>
            <a:r>
              <a:rPr lang="ru-RU" dirty="0" err="1"/>
              <a:t>Знаменні</a:t>
            </a:r>
            <a:r>
              <a:rPr lang="ru-RU" dirty="0"/>
              <a:t> та </a:t>
            </a:r>
            <a:r>
              <a:rPr lang="ru-RU" dirty="0" err="1"/>
              <a:t>історичні</a:t>
            </a:r>
            <a:r>
              <a:rPr lang="ru-RU" dirty="0"/>
              <a:t> дерева </a:t>
            </a:r>
            <a:r>
              <a:rPr lang="ru-RU" dirty="0" err="1"/>
              <a:t>України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772117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50FE62-7B6A-4AC5-9D8E-9F7DF0587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dirty="0" err="1">
                <a:solidFill>
                  <a:srgbClr val="C00000"/>
                </a:solidFill>
              </a:rPr>
              <a:t>Форми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позакласної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роботи</a:t>
            </a:r>
            <a:r>
              <a:rPr lang="ru-RU" dirty="0">
                <a:solidFill>
                  <a:srgbClr val="C00000"/>
                </a:solidFill>
              </a:rPr>
              <a:t> з </a:t>
            </a:r>
            <a:r>
              <a:rPr lang="ru-RU" dirty="0" err="1">
                <a:solidFill>
                  <a:srgbClr val="C00000"/>
                </a:solidFill>
              </a:rPr>
              <a:t>біології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/>
              <a:t>Індивідуальна</a:t>
            </a:r>
            <a:r>
              <a:rPr lang="ru-RU" dirty="0"/>
              <a:t> робота з </a:t>
            </a:r>
            <a:r>
              <a:rPr lang="ru-RU" dirty="0" err="1"/>
              <a:t>обдарованими</a:t>
            </a:r>
            <a:r>
              <a:rPr lang="ru-RU" dirty="0"/>
              <a:t> та </a:t>
            </a:r>
            <a:r>
              <a:rPr lang="ru-RU" dirty="0" err="1"/>
              <a:t>здібними</a:t>
            </a:r>
            <a:r>
              <a:rPr lang="ru-RU" dirty="0"/>
              <a:t> </a:t>
            </a:r>
            <a:r>
              <a:rPr lang="ru-RU" dirty="0" err="1"/>
              <a:t>учнями</a:t>
            </a:r>
            <a:r>
              <a:rPr lang="ru-RU" dirty="0"/>
              <a:t>. 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999FEF-EA0F-4E58-82A6-0ADD4B77F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548" y="4927600"/>
            <a:ext cx="8089624" cy="1598477"/>
          </a:xfrm>
        </p:spPr>
        <p:txBody>
          <a:bodyPr/>
          <a:lstStyle/>
          <a:p>
            <a:r>
              <a:rPr lang="ru-RU" dirty="0" err="1"/>
              <a:t>Індивідуальна</a:t>
            </a:r>
            <a:r>
              <a:rPr lang="ru-RU" dirty="0"/>
              <a:t> робота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здібними</a:t>
            </a:r>
            <a:r>
              <a:rPr lang="ru-RU" dirty="0"/>
              <a:t> та </a:t>
            </a:r>
            <a:r>
              <a:rPr lang="ru-RU" dirty="0" err="1"/>
              <a:t>обдарованими</a:t>
            </a:r>
            <a:r>
              <a:rPr lang="ru-RU" dirty="0"/>
              <a:t> </a:t>
            </a:r>
            <a:r>
              <a:rPr lang="ru-RU" dirty="0" err="1"/>
              <a:t>учнями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dirty="0" err="1"/>
              <a:t>підготовку</a:t>
            </a:r>
            <a:r>
              <a:rPr lang="ru-RU" dirty="0"/>
              <a:t> до </a:t>
            </a:r>
            <a:r>
              <a:rPr lang="ru-RU" dirty="0" err="1"/>
              <a:t>олімпіад</a:t>
            </a:r>
            <a:r>
              <a:rPr lang="ru-RU" dirty="0"/>
              <a:t>, </a:t>
            </a:r>
            <a:r>
              <a:rPr lang="ru-RU" dirty="0" err="1"/>
              <a:t>виступів</a:t>
            </a:r>
            <a:r>
              <a:rPr lang="ru-RU" dirty="0"/>
              <a:t> на </a:t>
            </a:r>
            <a:r>
              <a:rPr lang="ru-RU" dirty="0" err="1"/>
              <a:t>конференціях</a:t>
            </a:r>
            <a:r>
              <a:rPr lang="ru-RU" dirty="0"/>
              <a:t>, </a:t>
            </a:r>
            <a:r>
              <a:rPr lang="ru-RU" dirty="0" err="1"/>
              <a:t>написання</a:t>
            </a:r>
            <a:r>
              <a:rPr lang="ru-RU" dirty="0"/>
              <a:t> </a:t>
            </a:r>
            <a:r>
              <a:rPr lang="ru-RU" dirty="0" err="1"/>
              <a:t>наукових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</a:t>
            </a:r>
            <a:r>
              <a:rPr lang="ru-RU" dirty="0" err="1"/>
              <a:t>біологічної</a:t>
            </a:r>
            <a:r>
              <a:rPr lang="ru-RU" dirty="0"/>
              <a:t> тематики в МАН.</a:t>
            </a:r>
          </a:p>
          <a:p>
            <a:r>
              <a:rPr lang="ru-RU" dirty="0"/>
              <a:t> </a:t>
            </a:r>
            <a:endParaRPr lang="ru-UA" dirty="0"/>
          </a:p>
        </p:txBody>
      </p:sp>
      <p:pic>
        <p:nvPicPr>
          <p:cNvPr id="1026" name="Picture 2" descr="Картинки по запросу &quot;робота з обдарованими дітьми з біології&quot;">
            <a:extLst>
              <a:ext uri="{FF2B5EF4-FFF2-40B4-BE49-F238E27FC236}">
                <a16:creationId xmlns:a16="http://schemas.microsoft.com/office/drawing/2014/main" id="{676E4AB7-B50C-4F99-82AB-1D51D4987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53" y="2165685"/>
            <a:ext cx="3084052" cy="231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56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56D933-8BD0-4EFB-A847-3803CB86A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>
                <a:solidFill>
                  <a:srgbClr val="C00000"/>
                </a:solidFill>
              </a:rPr>
              <a:t>Форми позакласної роботи з біології </a:t>
            </a:r>
            <a:br>
              <a:rPr lang="uk-UA" sz="2400" dirty="0">
                <a:solidFill>
                  <a:srgbClr val="C00000"/>
                </a:solidFill>
              </a:rPr>
            </a:br>
            <a:r>
              <a:rPr lang="uk-UA" sz="2400" dirty="0"/>
              <a:t>Гурток юних натуралістів</a:t>
            </a:r>
            <a:endParaRPr lang="ru-UA" sz="2400" dirty="0"/>
          </a:p>
        </p:txBody>
      </p:sp>
      <p:pic>
        <p:nvPicPr>
          <p:cNvPr id="2052" name="Picture 4" descr="Картинки по запросу &quot;еколого натуралістичний центр запоріжжя&quot;&quot;">
            <a:extLst>
              <a:ext uri="{FF2B5EF4-FFF2-40B4-BE49-F238E27FC236}">
                <a16:creationId xmlns:a16="http://schemas.microsoft.com/office/drawing/2014/main" id="{0578C11A-DE8D-4341-90A5-486D5C6A6D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83" y="1689373"/>
            <a:ext cx="7182853" cy="539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57581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</TotalTime>
  <Words>541</Words>
  <Application>Microsoft Office PowerPoint</Application>
  <PresentationFormat>Широкоэкранный</PresentationFormat>
  <Paragraphs>25</Paragraphs>
  <Slides>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Аспект</vt:lpstr>
      <vt:lpstr>Організація позакласної роботи з біології </vt:lpstr>
      <vt:lpstr>Анотація курсу</vt:lpstr>
      <vt:lpstr>Завдання курсу «Організація позакласної роботи з біології»</vt:lpstr>
      <vt:lpstr>Завдання курсу</vt:lpstr>
      <vt:lpstr>Форми позакласної роботи з біології  Екскурсії і походи в природу. Організація екологонатуралістичної та природоохоронної роботи з учнями в позакласній роботі з біології </vt:lpstr>
      <vt:lpstr>Форми позакласної роботи з біології Екскурсія на острів Хортиця</vt:lpstr>
      <vt:lpstr>Форми позакласної роботи з біології  Природоохоронні акції та операції </vt:lpstr>
      <vt:lpstr> Форми позакласної роботи з біології Індивідуальна робота з обдарованими та здібними учнями. </vt:lpstr>
      <vt:lpstr>Форми позакласної роботи з біології  Гурток юних натуралістів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дубовая</dc:creator>
  <cp:lastModifiedBy>елена дубовая</cp:lastModifiedBy>
  <cp:revision>11</cp:revision>
  <dcterms:created xsi:type="dcterms:W3CDTF">2020-01-29T08:17:32Z</dcterms:created>
  <dcterms:modified xsi:type="dcterms:W3CDTF">2020-01-30T08:55:55Z</dcterms:modified>
</cp:coreProperties>
</file>