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9" r:id="rId3"/>
    <p:sldId id="288" r:id="rId4"/>
    <p:sldId id="285" r:id="rId5"/>
    <p:sldId id="289" r:id="rId6"/>
    <p:sldId id="291" r:id="rId7"/>
    <p:sldId id="292" r:id="rId8"/>
    <p:sldId id="293" r:id="rId9"/>
    <p:sldId id="281" r:id="rId1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75AF"/>
    <a:srgbClr val="35759D"/>
    <a:srgbClr val="35B19D"/>
    <a:srgbClr val="000000"/>
    <a:srgbClr val="FFFF00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10" autoAdjust="0"/>
    <p:restoredTop sz="95596" autoAdjust="0"/>
  </p:normalViewPr>
  <p:slideViewPr>
    <p:cSldViewPr>
      <p:cViewPr varScale="1">
        <p:scale>
          <a:sx n="78" d="100"/>
          <a:sy n="78" d="100"/>
        </p:scale>
        <p:origin x="121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1929EA-F2F2-400F-A056-53DE0E1CFD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75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7E02F3-37E5-4EB6-9620-6EB1321DDC2C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072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2D412-7636-4677-85CB-C54E3E366180}" type="slidenum">
              <a:rPr lang="en-US"/>
              <a:pPr/>
              <a:t>2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419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2D412-7636-4677-85CB-C54E3E366180}" type="slidenum">
              <a:rPr lang="en-US"/>
              <a:pPr/>
              <a:t>3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44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2D412-7636-4677-85CB-C54E3E366180}" type="slidenum">
              <a:rPr lang="en-US"/>
              <a:pPr/>
              <a:t>4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233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2D412-7636-4677-85CB-C54E3E366180}" type="slidenum">
              <a:rPr lang="en-US"/>
              <a:pPr/>
              <a:t>5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0781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2D412-7636-4677-85CB-C54E3E366180}" type="slidenum">
              <a:rPr lang="en-US"/>
              <a:pPr/>
              <a:t>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977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2D412-7636-4677-85CB-C54E3E366180}" type="slidenum">
              <a:rPr lang="en-US"/>
              <a:pPr/>
              <a:t>7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9931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2D412-7636-4677-85CB-C54E3E366180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708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2D412-7636-4677-85CB-C54E3E366180}" type="slidenum">
              <a:rPr lang="en-US"/>
              <a:pPr/>
              <a:t>9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797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6096000" cy="704850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066800"/>
            <a:ext cx="6096000" cy="685800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77000" y="1524000"/>
            <a:ext cx="182880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1524000"/>
            <a:ext cx="53340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90600" y="22860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24400" y="22860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0"/>
            <a:ext cx="7315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286000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2F75A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2F75A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2F75A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2F75A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403648" y="836712"/>
            <a:ext cx="6588224" cy="704850"/>
          </a:xfrm>
        </p:spPr>
        <p:txBody>
          <a:bodyPr/>
          <a:lstStyle/>
          <a:p>
            <a:pPr algn="ctr"/>
            <a:r>
              <a:rPr lang="uk-UA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Політичні процеси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сучасному світі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6934200" cy="1584176"/>
          </a:xfrm>
        </p:spPr>
        <p:txBody>
          <a:bodyPr/>
          <a:lstStyle/>
          <a:p>
            <a:pPr lvl="0"/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Поняття, структура, характер політичного процесу та його особливості.</a:t>
            </a:r>
            <a:endParaRPr lang="en-US" sz="320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6934200" cy="469235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 </a:t>
            </a:r>
            <a:r>
              <a:rPr lang="uk-UA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2800" b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політичним</a:t>
            </a:r>
            <a:r>
              <a:rPr lang="uk-UA" sz="28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процесом”</a:t>
            </a:r>
            <a:r>
              <a:rPr lang="uk-UA" sz="28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розуміють:</a:t>
            </a:r>
          </a:p>
          <a:p>
            <a:pPr>
              <a:lnSpc>
                <a:spcPct val="80000"/>
              </a:lnSpc>
            </a:pP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uk-UA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форму </a:t>
            </a:r>
            <a:r>
              <a:rPr lang="uk-UA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існування 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(функціонування) </a:t>
            </a:r>
            <a:r>
              <a:rPr lang="uk-UA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політичної системи 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суспільства, її </a:t>
            </a: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еволюції;</a:t>
            </a:r>
          </a:p>
          <a:p>
            <a:pPr>
              <a:lnSpc>
                <a:spcPct val="80000"/>
              </a:lnSpc>
            </a:pPr>
            <a:r>
              <a:rPr lang="uk-UA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uk-UA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із суспільних процесів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який відрізняється від правового, економічного, ідеологічного та </a:t>
            </a: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ін.;</a:t>
            </a:r>
          </a:p>
          <a:p>
            <a:pPr>
              <a:lnSpc>
                <a:spcPct val="80000"/>
              </a:lnSpc>
            </a:pPr>
            <a:r>
              <a:rPr lang="uk-UA" sz="28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кінцевий </a:t>
            </a:r>
            <a:r>
              <a:rPr lang="uk-UA" sz="28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результат </a:t>
            </a: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формування політичної 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партії або руху, проведення виборів президента </a:t>
            </a: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тощо.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pic>
        <p:nvPicPr>
          <p:cNvPr id="2050" name="Picture 2" descr="http://player.myshared.ru/62/1351622/slides/slide_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116632"/>
            <a:ext cx="7006208" cy="936104"/>
          </a:xfrm>
        </p:spPr>
        <p:txBody>
          <a:bodyPr/>
          <a:lstStyle/>
          <a:p>
            <a:pPr algn="ctr"/>
            <a:r>
              <a:rPr lang="uk-UA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 </a:t>
            </a:r>
            <a:r>
              <a:rPr lang="uk-UA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підходи до визначення </a:t>
            </a:r>
            <a:r>
              <a:rPr lang="uk-UA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сутності </a:t>
            </a:r>
            <a:r>
              <a:rPr lang="uk-UA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політичного </a:t>
            </a:r>
            <a:r>
              <a:rPr lang="uk-UA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процесу: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124744"/>
            <a:ext cx="7150224" cy="54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межах </a:t>
            </a:r>
            <a:r>
              <a:rPr lang="uk-UA" sz="2400" b="1" i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інституційного </a:t>
            </a:r>
            <a:r>
              <a:rPr lang="uk-UA" sz="2400" b="1" i="1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uk-UA" sz="24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цей процес пов’язують з </a:t>
            </a:r>
            <a:r>
              <a:rPr lang="uk-UA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трансформацією інститутів влади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основних суб’єктів політичного процесу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Часові межі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невеликі і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охоплюють окремі історичні події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межах </a:t>
            </a:r>
            <a:r>
              <a:rPr lang="uk-UA" sz="2400" b="1" i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біхевіористського</a:t>
            </a:r>
            <a:r>
              <a:rPr lang="uk-UA" sz="2400" b="1" i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підходу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якості суб’єктів політики розглядають окремих індивідів або групи людей.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Політичний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 постає у вигляді «результуючого вектора» </a:t>
            </a:r>
            <a:r>
              <a:rPr lang="uk-UA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політичних сил та інтересів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політичних суб’єктів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uk-UA" sz="2400" b="1" i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Структурно-функціональний підхід</a:t>
            </a:r>
            <a:r>
              <a:rPr lang="uk-UA" sz="24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акцентує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увагу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внутрішніх </a:t>
            </a:r>
            <a:r>
              <a:rPr lang="uk-UA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структурно-функціональних особливостях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політичної системи та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середовища.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Одиницями аналізу при цьому виступають не стільки індивіди та групи, скільки великі структури політичної системи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сама система в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цілому,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також їх </a:t>
            </a:r>
            <a:r>
              <a:rPr lang="uk-UA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функціонально-рольова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структура.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3074" name="Picture 2" descr="http://player.myshared.ru/62/1351622/slides/slide_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260648"/>
            <a:ext cx="6934200" cy="715963"/>
          </a:xfrm>
        </p:spPr>
        <p:txBody>
          <a:bodyPr/>
          <a:lstStyle/>
          <a:p>
            <a:pPr algn="ctr"/>
            <a:r>
              <a:rPr lang="uk-UA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Політичний процес -</a:t>
            </a:r>
            <a:endParaRPr lang="en-US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752"/>
            <a:ext cx="6934200" cy="497544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 послідовна зміна 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політичної </a:t>
            </a: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системи суспільства, що відбувається в результаті сукупної діяльності соціально-політичних сил, 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 спрямована </a:t>
            </a:r>
            <a:r>
              <a:rPr lang="uk-UA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завоювання, утримання та використання політичної влади, на забезпечення конституювання, функціонування або зміну політичної системи, на відтворення або зміну існуючої сукупності суспільних відносин.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pic>
        <p:nvPicPr>
          <p:cNvPr id="4098" name="Picture 2" descr="http://player.myshared.ru/62/1351622/slides/slide_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188640"/>
            <a:ext cx="6934200" cy="936104"/>
          </a:xfrm>
        </p:spPr>
        <p:txBody>
          <a:bodyPr/>
          <a:lstStyle/>
          <a:p>
            <a:pPr algn="ctr"/>
            <a:r>
              <a:rPr lang="uk-UA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Структура політичного </a:t>
            </a:r>
            <a:r>
              <a:rPr lang="uk-UA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процесу:</a:t>
            </a:r>
            <a:endParaRPr lang="en-US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40768"/>
            <a:ext cx="6934200" cy="5184576"/>
          </a:xfrm>
        </p:spPr>
        <p:txBody>
          <a:bodyPr/>
          <a:lstStyle/>
          <a:p>
            <a:pPr lvl="0"/>
            <a:r>
              <a:rPr lang="uk-UA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носія влади;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об’єкта -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має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бути створений або досягнутий як мета процесу;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засобів, методів, ресурсів, виконавців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процесу. Ресурсами можуть бути знання, наука, технічні та фінансові засоби, настрої мас, ідеологія, громадська думка та інші фактори.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pic>
        <p:nvPicPr>
          <p:cNvPr id="5122" name="Picture 2" descr="http://player.myshared.ru/62/1351622/slides/slide_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32656"/>
            <a:ext cx="6934200" cy="715963"/>
          </a:xfrm>
        </p:spPr>
        <p:txBody>
          <a:bodyPr/>
          <a:lstStyle/>
          <a:p>
            <a:r>
              <a:rPr lang="uk-UA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Зміст політичного </a:t>
            </a:r>
            <a:r>
              <a:rPr lang="uk-UA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процесу:</a:t>
            </a:r>
            <a:endParaRPr lang="en-US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752"/>
            <a:ext cx="6934200" cy="4975448"/>
          </a:xfrm>
        </p:spPr>
        <p:txBody>
          <a:bodyPr/>
          <a:lstStyle/>
          <a:p>
            <a:pPr lvl="0"/>
            <a:endParaRPr lang="uk-UA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соціально-політичні </a:t>
            </a:r>
            <a:r>
              <a:rPr lang="uk-UA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умови 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виникнення та функціонування політичного процесу;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суб’єкти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політичних дій та засоби їх впливу на об’єкт, а також об’єкти впливу;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політичні інтереси, мотиви та цілі 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поведінки в політичній взаємодії;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взаємодія суб’єктів 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формі боротьби та співпраці.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116632"/>
            <a:ext cx="6934200" cy="715963"/>
          </a:xfrm>
        </p:spPr>
        <p:txBody>
          <a:bodyPr/>
          <a:lstStyle/>
          <a:p>
            <a:pPr algn="ctr"/>
            <a:r>
              <a:rPr lang="uk-UA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Політичні зміни</a:t>
            </a:r>
            <a:endParaRPr lang="en-US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764704"/>
            <a:ext cx="7007696" cy="5976664"/>
          </a:xfrm>
        </p:spPr>
        <p:txBody>
          <a:bodyPr/>
          <a:lstStyle/>
          <a:p>
            <a:r>
              <a:rPr lang="uk-UA" sz="2000" b="1" i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Політичні зміни</a:t>
            </a:r>
            <a:r>
              <a:rPr lang="uk-UA" sz="20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 появи нової якості в способі та характері взаємодії між політичними </a:t>
            </a:r>
            <a:r>
              <a:rPr lang="uk-UA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суб’єктами.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Політичні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зміни відбуваються внаслідок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матеріальних та інших колективних ресурсів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з приводу яких відбувається колективне спілкування;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ідеальних схем </a:t>
            </a:r>
            <a:r>
              <a:rPr lang="uk-UA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духовних уподобань політиків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(ідеї, стереотипи, установки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тощо);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соціокультурних символів, ціннісних норм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 визначають правила політичного спілкування;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ієрархії </a:t>
            </a:r>
            <a:r>
              <a:rPr lang="uk-UA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соціальних акторів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статусами, рангами та інтересами;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стійкої </a:t>
            </a:r>
            <a:r>
              <a:rPr lang="uk-UA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взаємодії, </a:t>
            </a:r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зв’язків </a:t>
            </a:r>
            <a:r>
              <a:rPr lang="uk-UA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інституціональних форм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спілкування між людьми;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i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2000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іжнародних факторів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uk-UA" sz="2000" dirty="0" smtClean="0"/>
              <a:t>.</a:t>
            </a:r>
          </a:p>
          <a:p>
            <a:r>
              <a:rPr lang="uk-UA" sz="2000" b="1" i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Типи політичних змін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повстання, революція, реформи, модернізація, політична криза, конфлікти та співпраця, виборча кампанія тощо.</a:t>
            </a: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188640"/>
            <a:ext cx="6934200" cy="715963"/>
          </a:xfrm>
        </p:spPr>
        <p:txBody>
          <a:bodyPr/>
          <a:lstStyle/>
          <a:p>
            <a:pPr algn="ctr"/>
            <a:r>
              <a:rPr lang="uk-UA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Політичний розвиток</a:t>
            </a:r>
            <a:endParaRPr lang="en-US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124744"/>
            <a:ext cx="7272808" cy="561662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2800" b="1" i="1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Політичний розвиток</a:t>
            </a:r>
            <a:r>
              <a:rPr lang="uk-UA" sz="28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зростання 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здатності політичної системи до гнучкого пристосування до соціальних умов (вимогам груп, нових співвідношень сил та ресурсів влади), що змінюються, при збереженні та збільшенні можливостей як для еліти, так і пересічних громадян виконувати свої специфічні функції в управлінні суспільством та державою. </a:t>
            </a:r>
            <a:endParaRPr lang="uk-UA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uk-UA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способом здійснення політичний розвиток може бути </a:t>
            </a:r>
            <a:r>
              <a:rPr lang="uk-UA" sz="2800" i="1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еволюційним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800" i="1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революційним</a:t>
            </a: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1772816"/>
            <a:ext cx="5616624" cy="2232248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Дякую за увагу! </a:t>
            </a:r>
            <a:b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8">
      <a:dk1>
        <a:srgbClr val="4D4D4D"/>
      </a:dk1>
      <a:lt1>
        <a:srgbClr val="FFFFFF"/>
      </a:lt1>
      <a:dk2>
        <a:srgbClr val="4D4D4D"/>
      </a:dk2>
      <a:lt2>
        <a:srgbClr val="B91003"/>
      </a:lt2>
      <a:accent1>
        <a:srgbClr val="1264E2"/>
      </a:accent1>
      <a:accent2>
        <a:srgbClr val="2189F8"/>
      </a:accent2>
      <a:accent3>
        <a:srgbClr val="FFFFFF"/>
      </a:accent3>
      <a:accent4>
        <a:srgbClr val="404040"/>
      </a:accent4>
      <a:accent5>
        <a:srgbClr val="AAB8EE"/>
      </a:accent5>
      <a:accent6>
        <a:srgbClr val="1D7CE1"/>
      </a:accent6>
      <a:hlink>
        <a:srgbClr val="2CA8FE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2F75AF"/>
        </a:lt2>
        <a:accent1>
          <a:srgbClr val="3E88C2"/>
        </a:accent1>
        <a:accent2>
          <a:srgbClr val="80C6ED"/>
        </a:accent2>
        <a:accent3>
          <a:srgbClr val="FFFFFF"/>
        </a:accent3>
        <a:accent4>
          <a:srgbClr val="404040"/>
        </a:accent4>
        <a:accent5>
          <a:srgbClr val="AFC3DD"/>
        </a:accent5>
        <a:accent6>
          <a:srgbClr val="73B3D7"/>
        </a:accent6>
        <a:hlink>
          <a:srgbClr val="8AC0E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2F75AF"/>
        </a:lt2>
        <a:accent1>
          <a:srgbClr val="C31F26"/>
        </a:accent1>
        <a:accent2>
          <a:srgbClr val="80C6ED"/>
        </a:accent2>
        <a:accent3>
          <a:srgbClr val="FFFFFF"/>
        </a:accent3>
        <a:accent4>
          <a:srgbClr val="404040"/>
        </a:accent4>
        <a:accent5>
          <a:srgbClr val="DEABAC"/>
        </a:accent5>
        <a:accent6>
          <a:srgbClr val="73B3D7"/>
        </a:accent6>
        <a:hlink>
          <a:srgbClr val="8AC0E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063ECF"/>
        </a:lt2>
        <a:accent1>
          <a:srgbClr val="1264E2"/>
        </a:accent1>
        <a:accent2>
          <a:srgbClr val="2189F8"/>
        </a:accent2>
        <a:accent3>
          <a:srgbClr val="FFFFFF"/>
        </a:accent3>
        <a:accent4>
          <a:srgbClr val="404040"/>
        </a:accent4>
        <a:accent5>
          <a:srgbClr val="AAB8EE"/>
        </a:accent5>
        <a:accent6>
          <a:srgbClr val="1D7CE1"/>
        </a:accent6>
        <a:hlink>
          <a:srgbClr val="2CA8F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B91003"/>
        </a:lt2>
        <a:accent1>
          <a:srgbClr val="1264E2"/>
        </a:accent1>
        <a:accent2>
          <a:srgbClr val="2189F8"/>
        </a:accent2>
        <a:accent3>
          <a:srgbClr val="FFFFFF"/>
        </a:accent3>
        <a:accent4>
          <a:srgbClr val="404040"/>
        </a:accent4>
        <a:accent5>
          <a:srgbClr val="AAB8EE"/>
        </a:accent5>
        <a:accent6>
          <a:srgbClr val="1D7CE1"/>
        </a:accent6>
        <a:hlink>
          <a:srgbClr val="2CA8F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376</TotalTime>
  <Words>509</Words>
  <Application>Microsoft Office PowerPoint</Application>
  <PresentationFormat>Экран (4:3)</PresentationFormat>
  <Paragraphs>47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Microsoft Sans Serif</vt:lpstr>
      <vt:lpstr>Times New Roman</vt:lpstr>
      <vt:lpstr>powerpoint-template</vt:lpstr>
      <vt:lpstr>Політичні процеси в сучасному світі</vt:lpstr>
      <vt:lpstr>1. Поняття, структура, характер політичного процесу та його особливості.</vt:lpstr>
      <vt:lpstr>Основні підходи до визначення сутності політичного процесу:</vt:lpstr>
      <vt:lpstr>Політичний процес -</vt:lpstr>
      <vt:lpstr>Структура політичного процесу:</vt:lpstr>
      <vt:lpstr>Зміст політичного процесу:</vt:lpstr>
      <vt:lpstr>Політичні зміни</vt:lpstr>
      <vt:lpstr>Політичний розвиток</vt:lpstr>
      <vt:lpstr>Презентация PowerPoint</vt:lpstr>
    </vt:vector>
  </TitlesOfParts>
  <Company>Computer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9. Політичні процеси.</dc:title>
  <dc:creator>User</dc:creator>
  <cp:lastModifiedBy>Домашний</cp:lastModifiedBy>
  <cp:revision>59</cp:revision>
  <dcterms:created xsi:type="dcterms:W3CDTF">2016-04-18T08:01:00Z</dcterms:created>
  <dcterms:modified xsi:type="dcterms:W3CDTF">2020-09-23T19:43:12Z</dcterms:modified>
</cp:coreProperties>
</file>