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14" y="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6259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1788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82160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60021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 цита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84975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Істина/хибніст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3385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53378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5103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7475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2698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5252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0632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4823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7059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595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1306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17.09.2020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160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231EC6-B5F3-4123-A1D1-4F7122E5EB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5616" y="3645024"/>
            <a:ext cx="5826719" cy="1646302"/>
          </a:xfrm>
        </p:spPr>
        <p:txBody>
          <a:bodyPr>
            <a:normAutofit fontScale="90000"/>
          </a:bodyPr>
          <a:lstStyle/>
          <a:p>
            <a:r>
              <a:rPr lang="uk-UA" dirty="0"/>
              <a:t>Хімія фармацевтичних препаратів.</a:t>
            </a:r>
            <a:br>
              <a:rPr lang="uk-UA" dirty="0"/>
            </a:br>
            <a:r>
              <a:rPr lang="uk-UA" dirty="0"/>
              <a:t> Методи контролю.</a:t>
            </a:r>
          </a:p>
        </p:txBody>
      </p:sp>
    </p:spTree>
    <p:extLst>
      <p:ext uri="{BB962C8B-B14F-4D97-AF65-F5344CB8AC3E}">
        <p14:creationId xmlns:p14="http://schemas.microsoft.com/office/powerpoint/2010/main" val="10976278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EF967A6-88EB-4D1C-9F38-9C3D5E201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404664"/>
            <a:ext cx="6347713" cy="1320800"/>
          </a:xfrm>
        </p:spPr>
        <p:txBody>
          <a:bodyPr/>
          <a:lstStyle/>
          <a:p>
            <a:r>
              <a:rPr lang="uk-UA" dirty="0"/>
              <a:t>Державна фармакопея України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020783F5-3FBA-4C9F-A7BF-63E4FEAE9C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b="1" i="1" dirty="0"/>
              <a:t>Монографія складається з наступних частин:</a:t>
            </a:r>
            <a:endParaRPr lang="ru-RU" dirty="0"/>
          </a:p>
          <a:p>
            <a:r>
              <a:rPr lang="uk-UA" i="1" dirty="0"/>
              <a:t>Назва (українською мовою, латиною та міжнародна);</a:t>
            </a:r>
            <a:endParaRPr lang="ru-RU" dirty="0"/>
          </a:p>
          <a:p>
            <a:r>
              <a:rPr lang="uk-UA" i="1" dirty="0"/>
              <a:t>Хімічна формула, для органічних </a:t>
            </a:r>
            <a:r>
              <a:rPr lang="uk-UA" i="1" dirty="0" err="1"/>
              <a:t>сполук</a:t>
            </a:r>
            <a:r>
              <a:rPr lang="uk-UA" i="1" dirty="0"/>
              <a:t> формула  брутто;</a:t>
            </a:r>
            <a:endParaRPr lang="ru-RU" dirty="0"/>
          </a:p>
          <a:p>
            <a:r>
              <a:rPr lang="uk-UA" i="1" dirty="0"/>
              <a:t>Молекулярна маса;</a:t>
            </a:r>
            <a:endParaRPr lang="ru-RU" dirty="0"/>
          </a:p>
          <a:p>
            <a:r>
              <a:rPr lang="uk-UA" i="1" dirty="0"/>
              <a:t>Хімічна назва препарату;</a:t>
            </a:r>
            <a:endParaRPr lang="ru-RU" dirty="0"/>
          </a:p>
          <a:p>
            <a:r>
              <a:rPr lang="uk-UA" i="1" dirty="0"/>
              <a:t>Вміст препарату у відсотках;</a:t>
            </a:r>
            <a:endParaRPr lang="ru-RU" dirty="0"/>
          </a:p>
          <a:p>
            <a:r>
              <a:rPr lang="uk-UA" i="1" dirty="0"/>
              <a:t>Властивості: опис, розчинність;</a:t>
            </a:r>
            <a:endParaRPr lang="ru-RU" dirty="0"/>
          </a:p>
          <a:p>
            <a:r>
              <a:rPr lang="uk-UA" i="1" dirty="0"/>
              <a:t>Ідентифікація;</a:t>
            </a:r>
            <a:endParaRPr lang="ru-RU" dirty="0"/>
          </a:p>
          <a:p>
            <a:r>
              <a:rPr lang="uk-UA" i="1" dirty="0"/>
              <a:t>Випробування (визначення доброякісності);</a:t>
            </a:r>
            <a:endParaRPr lang="ru-RU" dirty="0"/>
          </a:p>
          <a:p>
            <a:r>
              <a:rPr lang="uk-UA" i="1" dirty="0"/>
              <a:t>Кількісне визначення;</a:t>
            </a:r>
            <a:endParaRPr lang="ru-RU" dirty="0"/>
          </a:p>
          <a:p>
            <a:r>
              <a:rPr lang="uk-UA" i="1" dirty="0"/>
              <a:t>Умови зберігання.</a:t>
            </a:r>
            <a:endParaRPr lang="ru-RU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03625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029BD4-CB3A-4DE3-A0C6-7596616F0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/>
              <a:t>Способи</a:t>
            </a:r>
            <a:r>
              <a:rPr lang="ru-RU" dirty="0"/>
              <a:t> </a:t>
            </a:r>
            <a:r>
              <a:rPr lang="ru-RU" dirty="0" err="1"/>
              <a:t>вираження</a:t>
            </a:r>
            <a:r>
              <a:rPr lang="ru-RU" dirty="0"/>
              <a:t> </a:t>
            </a:r>
            <a:r>
              <a:rPr lang="ru-RU" dirty="0" err="1"/>
              <a:t>концентрації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34CCC4A-FBA9-4E04-9E03-CF45B932E1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sz="2000" dirty="0"/>
              <a:t>Залежно від контексту вираз "%" може мати два значення:</a:t>
            </a:r>
            <a:endParaRPr lang="ru-RU" sz="2000" dirty="0"/>
          </a:p>
          <a:p>
            <a:pPr lvl="0"/>
            <a:r>
              <a:rPr lang="uk-UA" sz="2000" dirty="0"/>
              <a:t>масовий відсоток (м/м ) – число грам речовини в 100 грамах кінцевого продукту;</a:t>
            </a:r>
            <a:endParaRPr lang="ru-RU" sz="2000" dirty="0"/>
          </a:p>
          <a:p>
            <a:pPr lvl="0"/>
            <a:r>
              <a:rPr lang="uk-UA" sz="2000" dirty="0"/>
              <a:t>об'ємний відсоток (об/об) – число </a:t>
            </a:r>
            <a:r>
              <a:rPr lang="uk-UA" sz="2000" dirty="0" err="1"/>
              <a:t>мілілітрів</a:t>
            </a:r>
            <a:r>
              <a:rPr lang="uk-UA" sz="2000" dirty="0"/>
              <a:t> речовини в 100 </a:t>
            </a:r>
            <a:r>
              <a:rPr lang="uk-UA" sz="2000" dirty="0" err="1"/>
              <a:t>мілілітрах</a:t>
            </a:r>
            <a:r>
              <a:rPr lang="uk-UA" sz="2000" dirty="0"/>
              <a:t> кінцевого продукту.</a:t>
            </a:r>
            <a:endParaRPr lang="ru-RU" sz="2000" dirty="0"/>
          </a:p>
          <a:p>
            <a:pPr marL="0" indent="0">
              <a:buNone/>
            </a:pPr>
            <a:r>
              <a:rPr lang="uk-UA" sz="2000" dirty="0"/>
              <a:t>Позначення </a:t>
            </a:r>
            <a:r>
              <a:rPr lang="uk-UA" sz="2000" dirty="0" err="1"/>
              <a:t>ppm</a:t>
            </a:r>
            <a:r>
              <a:rPr lang="uk-UA" sz="2000" dirty="0"/>
              <a:t> (частин на мільйон) має на увазі масове співвідношення.</a:t>
            </a:r>
            <a:endParaRPr lang="ru-RU" sz="2000" dirty="0"/>
          </a:p>
          <a:p>
            <a:endParaRPr lang="ru-RU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895540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6E532A6-03D3-4835-B027-BDB81724AE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b="1" i="1" dirty="0"/>
              <a:t>Температура.</a:t>
            </a:r>
            <a:r>
              <a:rPr lang="uk-UA" b="1" dirty="0"/>
              <a:t> </a:t>
            </a:r>
          </a:p>
          <a:p>
            <a:pPr marL="0" indent="0">
              <a:buNone/>
            </a:pPr>
            <a:r>
              <a:rPr lang="uk-UA" dirty="0"/>
              <a:t>Крім конкретної вказівки температури використовуються також такі терміни:</a:t>
            </a:r>
            <a:endParaRPr lang="ru-RU" dirty="0"/>
          </a:p>
          <a:p>
            <a:pPr lvl="0"/>
            <a:r>
              <a:rPr lang="uk-UA" dirty="0"/>
              <a:t>глибоке охолодження – нижче -15°С;</a:t>
            </a:r>
            <a:endParaRPr lang="ru-RU" dirty="0"/>
          </a:p>
          <a:p>
            <a:pPr lvl="0"/>
            <a:r>
              <a:rPr lang="uk-UA" dirty="0"/>
              <a:t>в холодильнику – від 2°С від 8°С;</a:t>
            </a:r>
            <a:endParaRPr lang="ru-RU" dirty="0"/>
          </a:p>
          <a:p>
            <a:pPr lvl="0"/>
            <a:r>
              <a:rPr lang="uk-UA" dirty="0"/>
              <a:t>в холодному або прохолодному місці –від 8°С до 15°С;</a:t>
            </a:r>
            <a:endParaRPr lang="ru-RU" dirty="0"/>
          </a:p>
          <a:p>
            <a:pPr lvl="0"/>
            <a:r>
              <a:rPr lang="uk-UA" dirty="0"/>
              <a:t>при кімнатній температурі – від 15°С до 25°С.</a:t>
            </a:r>
            <a:endParaRPr lang="ru-RU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2661266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76D3FF5D-5BFB-4874-86B7-4DAB98CAD2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sz="8800" dirty="0"/>
              <a:t>Дякую за увагу!</a:t>
            </a:r>
          </a:p>
        </p:txBody>
      </p:sp>
    </p:spTree>
    <p:extLst>
      <p:ext uri="{BB962C8B-B14F-4D97-AF65-F5344CB8AC3E}">
        <p14:creationId xmlns:p14="http://schemas.microsoft.com/office/powerpoint/2010/main" val="22988219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77557CF-1A9E-42F1-9B06-73C36D28D8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План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812CBE56-E075-455E-9921-6370E72354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484784"/>
            <a:ext cx="6347714" cy="4556579"/>
          </a:xfrm>
        </p:spPr>
        <p:txBody>
          <a:bodyPr>
            <a:normAutofit/>
          </a:bodyPr>
          <a:lstStyle/>
          <a:p>
            <a:r>
              <a:rPr lang="uk-UA" sz="2000" dirty="0"/>
              <a:t>1. Предмет хімії фармацевтичних препаратів, завдання.</a:t>
            </a:r>
          </a:p>
          <a:p>
            <a:r>
              <a:rPr lang="uk-UA" sz="2000" dirty="0"/>
              <a:t>2. Методи контролю фармацевтичних препаратів.</a:t>
            </a:r>
          </a:p>
          <a:p>
            <a:r>
              <a:rPr lang="uk-UA" sz="2000" dirty="0"/>
              <a:t>3. Нормативні документи, які регламентують якість. </a:t>
            </a:r>
          </a:p>
          <a:p>
            <a:r>
              <a:rPr lang="uk-UA" sz="2000" dirty="0"/>
              <a:t>4. Об'єкти фармацевтичного аналізу.</a:t>
            </a:r>
          </a:p>
          <a:p>
            <a:r>
              <a:rPr lang="uk-UA" sz="2000" dirty="0"/>
              <a:t>5. Державна фармакопея України.</a:t>
            </a:r>
          </a:p>
        </p:txBody>
      </p:sp>
    </p:spTree>
    <p:extLst>
      <p:ext uri="{BB962C8B-B14F-4D97-AF65-F5344CB8AC3E}">
        <p14:creationId xmlns:p14="http://schemas.microsoft.com/office/powerpoint/2010/main" val="9876898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7DB67E-B761-4EF8-9E99-4794052DC6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Фармацевтичний аналіз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BFBFA34-90DE-4BDF-B868-F31BC204B8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772816"/>
            <a:ext cx="6347714" cy="4268547"/>
          </a:xfrm>
        </p:spPr>
        <p:txBody>
          <a:bodyPr>
            <a:normAutofit/>
          </a:bodyPr>
          <a:lstStyle/>
          <a:p>
            <a:r>
              <a:rPr lang="uk-UA" sz="2400" b="1" dirty="0"/>
              <a:t>Фармацевтичний аналіз </a:t>
            </a:r>
            <a:r>
              <a:rPr lang="uk-UA" sz="2400" dirty="0"/>
              <a:t>– сукупність методів, які дозволяють оцінити параметри якості біологічно активних речовин на всіх етапах існування ліків – від розробки та виробництва до їх реалізації. </a:t>
            </a:r>
          </a:p>
          <a:p>
            <a:r>
              <a:rPr lang="uk-UA" sz="2400" dirty="0"/>
              <a:t>Вимоги: </a:t>
            </a:r>
            <a:r>
              <a:rPr lang="uk-UA" sz="2400" b="1" dirty="0"/>
              <a:t>правильність, точність, специфічність, чутливість, а також економічність.</a:t>
            </a:r>
            <a:r>
              <a:rPr lang="uk-UA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746769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D3A515-A33D-4790-B2EE-6FA2009A7A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Форми контролю якості ліків.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8C1D838D-D08C-4E3B-BAC3-760C50A557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7853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/>
              <a:t>Фармацевтичний аналіз залежно від поставлених завдань включає різні </a:t>
            </a:r>
            <a:r>
              <a:rPr lang="uk-UA" b="1" dirty="0"/>
              <a:t>форми контролю </a:t>
            </a:r>
            <a:r>
              <a:rPr lang="uk-UA" dirty="0"/>
              <a:t>якості ліків: </a:t>
            </a:r>
          </a:p>
          <a:p>
            <a:pPr marL="0" indent="0">
              <a:buNone/>
            </a:pPr>
            <a:endParaRPr lang="uk-UA" dirty="0"/>
          </a:p>
          <a:p>
            <a:r>
              <a:rPr lang="uk-UA" sz="2000" dirty="0"/>
              <a:t>фармакопейний аналіз (сукупність методів дослідження субстанцій та </a:t>
            </a:r>
            <a:r>
              <a:rPr lang="uk-UA" sz="2000" dirty="0" err="1"/>
              <a:t>фармако</a:t>
            </a:r>
            <a:r>
              <a:rPr lang="uk-UA" sz="2000" dirty="0"/>
              <a:t>-технологічних випробувань лікарських засобів, наведених у ДФУ),</a:t>
            </a:r>
          </a:p>
          <a:p>
            <a:r>
              <a:rPr lang="uk-UA" sz="2000" dirty="0" err="1"/>
              <a:t>постадійний</a:t>
            </a:r>
            <a:r>
              <a:rPr lang="uk-UA" sz="2000" dirty="0"/>
              <a:t> контроль у процесі виробництва, </a:t>
            </a:r>
          </a:p>
          <a:p>
            <a:r>
              <a:rPr lang="uk-UA" sz="2000" dirty="0"/>
              <a:t>аналіз лікарських форм індивідуального виготовлення, </a:t>
            </a:r>
          </a:p>
          <a:p>
            <a:r>
              <a:rPr lang="uk-UA" sz="2000" dirty="0"/>
              <a:t>експрес – аналіз в умовах аптеки </a:t>
            </a:r>
          </a:p>
          <a:p>
            <a:r>
              <a:rPr lang="uk-UA" sz="2000" dirty="0" err="1"/>
              <a:t>біофармацевтичний</a:t>
            </a:r>
            <a:r>
              <a:rPr lang="uk-UA" sz="2000" dirty="0"/>
              <a:t> аналіз.</a:t>
            </a:r>
            <a:endParaRPr lang="ru-RU" sz="2000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079222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080161-AE56-40DD-85C2-180D374099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Нормативні документи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D0CFF6C-7959-4891-991D-1AE9600AEB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700808"/>
            <a:ext cx="6347714" cy="4340555"/>
          </a:xfrm>
        </p:spPr>
        <p:txBody>
          <a:bodyPr>
            <a:normAutofit/>
          </a:bodyPr>
          <a:lstStyle/>
          <a:p>
            <a:r>
              <a:rPr lang="uk-UA" b="1" dirty="0"/>
              <a:t>Закон України «Про лікарські засоби» </a:t>
            </a:r>
            <a:r>
              <a:rPr lang="uk-UA" dirty="0"/>
              <a:t>від  04.04.1996 № 123/96-ВР зі змінами з 19.06.2016 до лікарських засобів</a:t>
            </a:r>
          </a:p>
          <a:p>
            <a:r>
              <a:rPr lang="uk-UA" b="1" i="1" dirty="0"/>
              <a:t>Державний реєстр лікарських засобів України -  </a:t>
            </a:r>
            <a:r>
              <a:rPr lang="uk-UA" dirty="0"/>
              <a:t>нормативний документ, який містить відомості про лікарські засоби, дозволені для виробництва і застосування в медичній практиці;</a:t>
            </a:r>
            <a:endParaRPr lang="uk-UA" i="1" dirty="0"/>
          </a:p>
          <a:p>
            <a:r>
              <a:rPr lang="uk-UA" b="1" i="1" dirty="0"/>
              <a:t>фармакопейна стаття</a:t>
            </a:r>
            <a:r>
              <a:rPr lang="uk-UA" i="1" dirty="0"/>
              <a:t> - </a:t>
            </a:r>
            <a:r>
              <a:rPr lang="uk-UA" dirty="0"/>
              <a:t>нормативно-технічний документ, який встановлює вимоги до лікарського засобу, його упаковки, умов і терміну зберігання та методів контролю якості лікарського засобу;</a:t>
            </a:r>
            <a:endParaRPr lang="ru-RU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712187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8CAC1D33-7C54-4AF7-A54E-D6C332A7A2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r>
              <a:rPr lang="uk-UA" sz="2400" b="1" i="1" dirty="0"/>
              <a:t>технологічний регламент - </a:t>
            </a:r>
            <a:r>
              <a:rPr lang="uk-UA" sz="2400" dirty="0"/>
              <a:t>нормативний документ, в якому визначено технологічні методи, технічні засоби, норми та нормативи виготовлення лікарського засобу;</a:t>
            </a:r>
            <a:endParaRPr lang="ru-RU" sz="2400" b="1" dirty="0"/>
          </a:p>
          <a:p>
            <a:r>
              <a:rPr lang="uk-UA" sz="2400" b="1" i="1" dirty="0"/>
              <a:t>Державна Фармакопея України</a:t>
            </a:r>
            <a:r>
              <a:rPr lang="uk-UA" sz="2400" b="1" dirty="0"/>
              <a:t> - </a:t>
            </a:r>
            <a:r>
              <a:rPr lang="uk-UA" sz="2400" dirty="0"/>
              <a:t>правовий акт, який містить загальні вимоги до лікарських засобів, фармакопейні статті, а також методики контролю якості лікарських засобів;</a:t>
            </a:r>
            <a:endParaRPr lang="ru-RU" sz="2400" b="1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170274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303596-81C6-4D6D-B56E-8F3C733974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/>
              <a:t>Об'єкти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7496D84D-5CD0-49BE-963F-A387ACC27F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2568"/>
          </a:xfrm>
        </p:spPr>
        <p:txBody>
          <a:bodyPr>
            <a:normAutofit/>
          </a:bodyPr>
          <a:lstStyle/>
          <a:p>
            <a:r>
              <a:rPr lang="uk-UA" sz="2400" b="1" dirty="0"/>
              <a:t>Готові лікарські засоби</a:t>
            </a:r>
            <a:r>
              <a:rPr lang="uk-UA" sz="2400" dirty="0"/>
              <a:t> (лікарські препарати, ліки, медикаменти) – дозовані лікарські засоби у вигляді та стані, в якому їх застосовують, що пройшли всі стадії виробництва (виготовлення), включаючи остаточне пакування;(абзац другий частини другої статті 2 у редакції Закону України від 04.07.2012 р. N 5038-VI)</a:t>
            </a:r>
          </a:p>
          <a:p>
            <a:r>
              <a:rPr lang="uk-UA" sz="2400" b="1" dirty="0"/>
              <a:t>Сильнодіючі лікарські засоби</a:t>
            </a:r>
            <a:r>
              <a:rPr lang="uk-UA" sz="2400" dirty="0"/>
              <a:t> – лікарські засоби, віднесені до сильнодіючих центральним органом виконавчої влади, що забезпечує формування державної політики у сфері охорони здоров'я;</a:t>
            </a:r>
            <a:endParaRPr lang="ru-RU" sz="2400" dirty="0"/>
          </a:p>
          <a:p>
            <a:endParaRPr lang="ru-RU" sz="2400" dirty="0"/>
          </a:p>
          <a:p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1103806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FCB47AF6-C7A2-43C1-85A0-F9B7B9514C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lnSpcReduction="10000"/>
          </a:bodyPr>
          <a:lstStyle/>
          <a:p>
            <a:r>
              <a:rPr lang="uk-UA" sz="2400" b="1" dirty="0"/>
              <a:t>Активний фармацевтичний інгредієнт</a:t>
            </a:r>
            <a:r>
              <a:rPr lang="uk-UA" sz="2400" dirty="0"/>
              <a:t> (лікарська речовина, діюча речовина, субстанція) (далі - АФІ або діюча речовина) – будь-яка речовина чи суміш речовин, що призначена для використання у виробництві лікарського засобу і під час цього використання стає його активним інгредієнтом. Такі речовини мають фармакологічну чи іншу безпосередню дію на організм людини, у складі готових форм лікарських засобів їх застосовують для лікування, діагностики чи профілактики захворювання, для зміни стану, структур або фізіологічних функцій організму, для догляду, обробки та полегшення симптомів;(абзац третій частини другої статті 2 у редакції  Закону України від 04.07.2012 р. N 5038-VI);</a:t>
            </a:r>
            <a:endParaRPr lang="ru-RU" sz="2400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506848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890510F-9659-44EA-9D9A-92F1252307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r>
              <a:rPr lang="uk-UA" sz="2400" b="1" dirty="0"/>
              <a:t>Фальсифікований лікарський засіб</a:t>
            </a:r>
            <a:r>
              <a:rPr lang="uk-UA" sz="2400" dirty="0"/>
              <a:t> - лікарський засіб, який умисно промаркований </a:t>
            </a:r>
            <a:r>
              <a:rPr lang="uk-UA" sz="2400" dirty="0" err="1"/>
              <a:t>неідентично</a:t>
            </a:r>
            <a:r>
              <a:rPr lang="uk-UA" sz="2400" dirty="0"/>
              <a:t> (невідповідно) відомостям (одній або декільком з них) про лікарський засіб з відповідною назвою, що внесені до Державного реєстру лікарських засобів України, а так само лікарський засіб, умисно підроблений у інший спосіб, і не відповідає відомостям (одній або декільком з них), у тому числі складу, про лікарський засіб з відповідною назвою, що внесені до Державного реєстру лікарських засобів України (частину першу статті 2 доповнено абзацом  згідно із Законом України від 08.09.2011 р. N 3718-VI).</a:t>
            </a:r>
            <a:endParaRPr lang="ru-RU" sz="2400" dirty="0"/>
          </a:p>
          <a:p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3868860269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</TotalTime>
  <Words>736</Words>
  <Application>Microsoft Office PowerPoint</Application>
  <PresentationFormat>Екран (4:3)</PresentationFormat>
  <Paragraphs>53</Paragraphs>
  <Slides>13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13</vt:i4>
      </vt:variant>
    </vt:vector>
  </HeadingPairs>
  <TitlesOfParts>
    <vt:vector size="17" baseType="lpstr">
      <vt:lpstr>Arial</vt:lpstr>
      <vt:lpstr>Trebuchet MS</vt:lpstr>
      <vt:lpstr>Wingdings 3</vt:lpstr>
      <vt:lpstr>Грань</vt:lpstr>
      <vt:lpstr>Хімія фармацевтичних препаратів.  Методи контролю.</vt:lpstr>
      <vt:lpstr>План</vt:lpstr>
      <vt:lpstr>Фармацевтичний аналіз</vt:lpstr>
      <vt:lpstr>Форми контролю якості ліків.</vt:lpstr>
      <vt:lpstr>Нормативні документи</vt:lpstr>
      <vt:lpstr>Презентація PowerPoint</vt:lpstr>
      <vt:lpstr>Об'єкти</vt:lpstr>
      <vt:lpstr>Презентація PowerPoint</vt:lpstr>
      <vt:lpstr>Презентація PowerPoint</vt:lpstr>
      <vt:lpstr>Державна фармакопея України</vt:lpstr>
      <vt:lpstr>Способи вираження концентрації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Хімія фармацевтичних препаратів. Методи контролю.</dc:title>
  <dc:creator>Main</dc:creator>
  <cp:lastModifiedBy>Main</cp:lastModifiedBy>
  <cp:revision>5</cp:revision>
  <dcterms:created xsi:type="dcterms:W3CDTF">2020-09-17T05:55:21Z</dcterms:created>
  <dcterms:modified xsi:type="dcterms:W3CDTF">2020-09-17T06:17:32Z</dcterms:modified>
</cp:coreProperties>
</file>