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259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78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216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002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497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38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337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103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47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698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25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63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823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05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9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30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6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231EC6-B5F3-4123-A1D1-4F7122E5EB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616" y="3645024"/>
            <a:ext cx="5826719" cy="1646302"/>
          </a:xfrm>
        </p:spPr>
        <p:txBody>
          <a:bodyPr>
            <a:normAutofit fontScale="90000"/>
          </a:bodyPr>
          <a:lstStyle/>
          <a:p>
            <a:r>
              <a:rPr lang="uk-UA" dirty="0"/>
              <a:t>Хімія фармацевтичних препаратів.</a:t>
            </a:r>
            <a:br>
              <a:rPr lang="uk-UA" dirty="0"/>
            </a:br>
            <a:r>
              <a:rPr lang="uk-UA" dirty="0"/>
              <a:t> Методи контролю.</a:t>
            </a:r>
          </a:p>
        </p:txBody>
      </p:sp>
    </p:spTree>
    <p:extLst>
      <p:ext uri="{BB962C8B-B14F-4D97-AF65-F5344CB8AC3E}">
        <p14:creationId xmlns:p14="http://schemas.microsoft.com/office/powerpoint/2010/main" val="1097627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F967A6-88EB-4D1C-9F38-9C3D5E201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404664"/>
            <a:ext cx="6347713" cy="1320800"/>
          </a:xfrm>
        </p:spPr>
        <p:txBody>
          <a:bodyPr/>
          <a:lstStyle/>
          <a:p>
            <a:r>
              <a:rPr lang="uk-UA" dirty="0"/>
              <a:t>Державна фармакопея України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20783F5-3FBA-4C9F-A7BF-63E4FEAE9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i="1" dirty="0"/>
              <a:t>Монографія складається з наступних частин:</a:t>
            </a:r>
            <a:endParaRPr lang="ru-RU" dirty="0"/>
          </a:p>
          <a:p>
            <a:r>
              <a:rPr lang="uk-UA" i="1" dirty="0"/>
              <a:t>Назва (українською мовою, латиною та міжнародна);</a:t>
            </a:r>
            <a:endParaRPr lang="ru-RU" dirty="0"/>
          </a:p>
          <a:p>
            <a:r>
              <a:rPr lang="uk-UA" i="1" dirty="0"/>
              <a:t>Хімічна формула, для органічних </a:t>
            </a:r>
            <a:r>
              <a:rPr lang="uk-UA" i="1" dirty="0" err="1"/>
              <a:t>сполук</a:t>
            </a:r>
            <a:r>
              <a:rPr lang="uk-UA" i="1" dirty="0"/>
              <a:t> формула  брутто;</a:t>
            </a:r>
            <a:endParaRPr lang="ru-RU" dirty="0"/>
          </a:p>
          <a:p>
            <a:r>
              <a:rPr lang="uk-UA" i="1" dirty="0"/>
              <a:t>Молекулярна маса;</a:t>
            </a:r>
            <a:endParaRPr lang="ru-RU" dirty="0"/>
          </a:p>
          <a:p>
            <a:r>
              <a:rPr lang="uk-UA" i="1" dirty="0"/>
              <a:t>Хімічна назва препарату;</a:t>
            </a:r>
            <a:endParaRPr lang="ru-RU" dirty="0"/>
          </a:p>
          <a:p>
            <a:r>
              <a:rPr lang="uk-UA" i="1" dirty="0"/>
              <a:t>Вміст препарату у відсотках;</a:t>
            </a:r>
            <a:endParaRPr lang="ru-RU" dirty="0"/>
          </a:p>
          <a:p>
            <a:r>
              <a:rPr lang="uk-UA" i="1" dirty="0"/>
              <a:t>Властивості: опис, розчинність;</a:t>
            </a:r>
            <a:endParaRPr lang="ru-RU" dirty="0"/>
          </a:p>
          <a:p>
            <a:r>
              <a:rPr lang="uk-UA" i="1" dirty="0"/>
              <a:t>Ідентифікація;</a:t>
            </a:r>
            <a:endParaRPr lang="ru-RU" dirty="0"/>
          </a:p>
          <a:p>
            <a:r>
              <a:rPr lang="uk-UA" i="1" dirty="0"/>
              <a:t>Випробування (визначення доброякісності);</a:t>
            </a:r>
            <a:endParaRPr lang="ru-RU" dirty="0"/>
          </a:p>
          <a:p>
            <a:r>
              <a:rPr lang="uk-UA" i="1" dirty="0"/>
              <a:t>Кількісне визначення;</a:t>
            </a:r>
            <a:endParaRPr lang="ru-RU" dirty="0"/>
          </a:p>
          <a:p>
            <a:r>
              <a:rPr lang="uk-UA" i="1" dirty="0"/>
              <a:t>Умови зберігання.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0362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029BD4-CB3A-4DE3-A0C6-7596616F0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вираження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4CCC4A-FBA9-4E04-9E03-CF45B932E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/>
              <a:t>Залежно від контексту вираз "%" може мати два значення:</a:t>
            </a:r>
            <a:endParaRPr lang="ru-RU" sz="2000" dirty="0"/>
          </a:p>
          <a:p>
            <a:pPr lvl="0"/>
            <a:r>
              <a:rPr lang="uk-UA" sz="2000" dirty="0"/>
              <a:t>масовий відсоток (м/м ) – число грам речовини в 100 грамах кінцевого продукту;</a:t>
            </a:r>
            <a:endParaRPr lang="ru-RU" sz="2000" dirty="0"/>
          </a:p>
          <a:p>
            <a:pPr lvl="0"/>
            <a:r>
              <a:rPr lang="uk-UA" sz="2000" dirty="0"/>
              <a:t>об'ємний відсоток (об/об) – число </a:t>
            </a:r>
            <a:r>
              <a:rPr lang="uk-UA" sz="2000" dirty="0" err="1"/>
              <a:t>мілілітрів</a:t>
            </a:r>
            <a:r>
              <a:rPr lang="uk-UA" sz="2000" dirty="0"/>
              <a:t> речовини в 100 </a:t>
            </a:r>
            <a:r>
              <a:rPr lang="uk-UA" sz="2000" dirty="0" err="1"/>
              <a:t>мілілітрах</a:t>
            </a:r>
            <a:r>
              <a:rPr lang="uk-UA" sz="2000" dirty="0"/>
              <a:t> кінцевого продукту.</a:t>
            </a:r>
            <a:endParaRPr lang="ru-RU" sz="2000" dirty="0"/>
          </a:p>
          <a:p>
            <a:pPr marL="0" indent="0">
              <a:buNone/>
            </a:pPr>
            <a:r>
              <a:rPr lang="uk-UA" sz="2000" dirty="0"/>
              <a:t>Позначення </a:t>
            </a:r>
            <a:r>
              <a:rPr lang="uk-UA" sz="2000" dirty="0" err="1"/>
              <a:t>ppm</a:t>
            </a:r>
            <a:r>
              <a:rPr lang="uk-UA" sz="2000" dirty="0"/>
              <a:t> (частин на мільйон) має на увазі масове співвідношення.</a:t>
            </a:r>
            <a:endParaRPr lang="ru-RU" sz="2000" dirty="0"/>
          </a:p>
          <a:p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89554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6E532A6-03D3-4835-B027-BDB81724A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i="1" dirty="0"/>
              <a:t>Температура.</a:t>
            </a:r>
            <a:r>
              <a:rPr lang="uk-UA" b="1" dirty="0"/>
              <a:t> </a:t>
            </a:r>
          </a:p>
          <a:p>
            <a:pPr marL="0" indent="0">
              <a:buNone/>
            </a:pPr>
            <a:r>
              <a:rPr lang="uk-UA" dirty="0"/>
              <a:t>Крім конкретної вказівки температури використовуються також такі терміни:</a:t>
            </a:r>
            <a:endParaRPr lang="ru-RU" dirty="0"/>
          </a:p>
          <a:p>
            <a:pPr lvl="0"/>
            <a:r>
              <a:rPr lang="uk-UA" dirty="0"/>
              <a:t>глибоке охолодження – нижче -15°С;</a:t>
            </a:r>
            <a:endParaRPr lang="ru-RU" dirty="0"/>
          </a:p>
          <a:p>
            <a:pPr lvl="0"/>
            <a:r>
              <a:rPr lang="uk-UA" dirty="0"/>
              <a:t>в холодильнику – від 2°С від 8°С;</a:t>
            </a:r>
            <a:endParaRPr lang="ru-RU" dirty="0"/>
          </a:p>
          <a:p>
            <a:pPr lvl="0"/>
            <a:r>
              <a:rPr lang="uk-UA" dirty="0"/>
              <a:t>в холодному або прохолодному місці –від 8°С до 15°С;</a:t>
            </a:r>
            <a:endParaRPr lang="ru-RU" dirty="0"/>
          </a:p>
          <a:p>
            <a:pPr lvl="0"/>
            <a:r>
              <a:rPr lang="uk-UA" dirty="0"/>
              <a:t>при кімнатній температурі – від 15°С до 25°С.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66126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6D3FF5D-5BFB-4874-86B7-4DAB98CAD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8800" dirty="0"/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2298821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7557CF-1A9E-42F1-9B06-73C36D28D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План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12CBE56-E075-455E-9921-6370E7235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84784"/>
            <a:ext cx="6347714" cy="4556579"/>
          </a:xfrm>
        </p:spPr>
        <p:txBody>
          <a:bodyPr>
            <a:normAutofit/>
          </a:bodyPr>
          <a:lstStyle/>
          <a:p>
            <a:r>
              <a:rPr lang="uk-UA" sz="2000" dirty="0"/>
              <a:t>1. Предмет хімії фармацевтичних препаратів, завдання.</a:t>
            </a:r>
          </a:p>
          <a:p>
            <a:r>
              <a:rPr lang="uk-UA" sz="2000" dirty="0"/>
              <a:t>2. Методи контролю фармацевтичних препаратів.</a:t>
            </a:r>
          </a:p>
          <a:p>
            <a:r>
              <a:rPr lang="uk-UA" sz="2000" dirty="0"/>
              <a:t>3. Нормативні документи, які регламентують якість. </a:t>
            </a:r>
          </a:p>
          <a:p>
            <a:r>
              <a:rPr lang="uk-UA" sz="2000" dirty="0"/>
              <a:t>4. Об'єкти фармацевтичного аналізу.</a:t>
            </a:r>
          </a:p>
          <a:p>
            <a:r>
              <a:rPr lang="uk-UA" sz="2000" dirty="0"/>
              <a:t>5. Державна фармакопея України.</a:t>
            </a:r>
          </a:p>
        </p:txBody>
      </p:sp>
    </p:spTree>
    <p:extLst>
      <p:ext uri="{BB962C8B-B14F-4D97-AF65-F5344CB8AC3E}">
        <p14:creationId xmlns:p14="http://schemas.microsoft.com/office/powerpoint/2010/main" val="987689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7DB67E-B761-4EF8-9E99-4794052DC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Фармацевтичний аналіз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BFBFA34-90DE-4BDF-B868-F31BC204B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4268547"/>
          </a:xfrm>
        </p:spPr>
        <p:txBody>
          <a:bodyPr>
            <a:normAutofit/>
          </a:bodyPr>
          <a:lstStyle/>
          <a:p>
            <a:r>
              <a:rPr lang="uk-UA" sz="2400" b="1" dirty="0"/>
              <a:t>Фармацевтичний аналіз </a:t>
            </a:r>
            <a:r>
              <a:rPr lang="uk-UA" sz="2400" dirty="0"/>
              <a:t>– сукупність методів, які дозволяють оцінити параметри якості біологічно активних речовин на всіх етапах існування ліків – від розробки та виробництва до їх реалізації. </a:t>
            </a:r>
          </a:p>
          <a:p>
            <a:r>
              <a:rPr lang="uk-UA" sz="2400" dirty="0"/>
              <a:t>Вимоги: </a:t>
            </a:r>
            <a:r>
              <a:rPr lang="uk-UA" sz="2400" b="1" dirty="0"/>
              <a:t>правильність, точність, специфічність, чутливість, а також економічність.</a:t>
            </a:r>
            <a:r>
              <a:rPr lang="uk-UA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4676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D3A515-A33D-4790-B2EE-6FA2009A7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Форми контролю якості ліків.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C1D838D-D08C-4E3B-BAC3-760C50A55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Фармацевтичний аналіз залежно від поставлених завдань включає різні </a:t>
            </a:r>
            <a:r>
              <a:rPr lang="uk-UA" b="1" dirty="0"/>
              <a:t>форми контролю </a:t>
            </a:r>
            <a:r>
              <a:rPr lang="uk-UA" dirty="0"/>
              <a:t>якості ліків: 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sz="2000" dirty="0"/>
              <a:t>фармакопейний аналіз (сукупність методів дослідження субстанцій та </a:t>
            </a:r>
            <a:r>
              <a:rPr lang="uk-UA" sz="2000" dirty="0" err="1"/>
              <a:t>фармако</a:t>
            </a:r>
            <a:r>
              <a:rPr lang="uk-UA" sz="2000" dirty="0"/>
              <a:t>-технологічних випробувань лікарських засобів, наведених у ДФУ),</a:t>
            </a:r>
          </a:p>
          <a:p>
            <a:r>
              <a:rPr lang="uk-UA" sz="2000" dirty="0" err="1"/>
              <a:t>постадійний</a:t>
            </a:r>
            <a:r>
              <a:rPr lang="uk-UA" sz="2000" dirty="0"/>
              <a:t> контроль у процесі виробництва, </a:t>
            </a:r>
          </a:p>
          <a:p>
            <a:r>
              <a:rPr lang="uk-UA" sz="2000" dirty="0"/>
              <a:t>аналіз лікарських форм індивідуального виготовлення, </a:t>
            </a:r>
          </a:p>
          <a:p>
            <a:r>
              <a:rPr lang="uk-UA" sz="2000" dirty="0"/>
              <a:t>експрес – аналіз в умовах аптеки </a:t>
            </a:r>
          </a:p>
          <a:p>
            <a:r>
              <a:rPr lang="uk-UA" sz="2000" dirty="0" err="1"/>
              <a:t>біофармацевтичний</a:t>
            </a:r>
            <a:r>
              <a:rPr lang="uk-UA" sz="2000" dirty="0"/>
              <a:t> аналіз.</a:t>
            </a:r>
            <a:endParaRPr lang="ru-RU" sz="20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07922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080161-AE56-40DD-85C2-180D37409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Нормативні документи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D0CFF6C-7959-4891-991D-1AE9600AE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00808"/>
            <a:ext cx="6347714" cy="4340555"/>
          </a:xfrm>
        </p:spPr>
        <p:txBody>
          <a:bodyPr>
            <a:normAutofit/>
          </a:bodyPr>
          <a:lstStyle/>
          <a:p>
            <a:r>
              <a:rPr lang="uk-UA" b="1" dirty="0"/>
              <a:t>Закон України «Про лікарські засоби» </a:t>
            </a:r>
            <a:r>
              <a:rPr lang="uk-UA" dirty="0"/>
              <a:t>від  04.04.1996 № 123/96-ВР зі змінами з 19.06.2016 до лікарських засобів</a:t>
            </a:r>
          </a:p>
          <a:p>
            <a:r>
              <a:rPr lang="uk-UA" b="1" i="1" dirty="0"/>
              <a:t>Державний реєстр лікарських засобів України -  </a:t>
            </a:r>
            <a:r>
              <a:rPr lang="uk-UA" dirty="0"/>
              <a:t>нормативний документ, який містить відомості про лікарські засоби, дозволені для виробництва і застосування в медичній практиці;</a:t>
            </a:r>
            <a:endParaRPr lang="uk-UA" i="1" dirty="0"/>
          </a:p>
          <a:p>
            <a:r>
              <a:rPr lang="uk-UA" b="1" i="1" dirty="0"/>
              <a:t>фармакопейна стаття</a:t>
            </a:r>
            <a:r>
              <a:rPr lang="uk-UA" i="1" dirty="0"/>
              <a:t> - </a:t>
            </a:r>
            <a:r>
              <a:rPr lang="uk-UA" dirty="0"/>
              <a:t>нормативно-технічний документ, який встановлює вимоги до лікарського засобу, його упаковки, умов і терміну зберігання та методів контролю якості лікарського засобу;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71218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CAC1D33-7C54-4AF7-A54E-D6C332A7A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uk-UA" sz="2400" b="1" i="1" dirty="0"/>
              <a:t>технологічний регламент - </a:t>
            </a:r>
            <a:r>
              <a:rPr lang="uk-UA" sz="2400" dirty="0"/>
              <a:t>нормативний документ, в якому визначено технологічні методи, технічні засоби, норми та нормативи виготовлення лікарського засобу;</a:t>
            </a:r>
            <a:endParaRPr lang="ru-RU" sz="2400" b="1" dirty="0"/>
          </a:p>
          <a:p>
            <a:r>
              <a:rPr lang="uk-UA" sz="2400" b="1" i="1" dirty="0"/>
              <a:t>Державна Фармакопея України</a:t>
            </a:r>
            <a:r>
              <a:rPr lang="uk-UA" sz="2400" b="1" dirty="0"/>
              <a:t> - </a:t>
            </a:r>
            <a:r>
              <a:rPr lang="uk-UA" sz="2400" dirty="0"/>
              <a:t>правовий акт, який містить загальні вимоги до лікарських засобів, фармакопейні статті, а також методики контролю якості лікарських засобів;</a:t>
            </a:r>
            <a:endParaRPr lang="ru-RU" sz="2400" b="1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17027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303596-81C6-4D6D-B56E-8F3C73397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Об'єкти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496D84D-5CD0-49BE-963F-A387ACC27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/>
          </a:bodyPr>
          <a:lstStyle/>
          <a:p>
            <a:r>
              <a:rPr lang="uk-UA" sz="2400" b="1" dirty="0"/>
              <a:t>Готові лікарські засоби</a:t>
            </a:r>
            <a:r>
              <a:rPr lang="uk-UA" sz="2400" dirty="0"/>
              <a:t> (лікарські препарати, ліки, медикаменти) – дозовані лікарські засоби у вигляді та стані, в якому їх застосовують, що пройшли всі стадії виробництва (виготовлення), включаючи остаточне пакування;(абзац другий частини другої статті 2 у редакції Закону України від 04.07.2012 р. N 5038-VI)</a:t>
            </a:r>
          </a:p>
          <a:p>
            <a:r>
              <a:rPr lang="uk-UA" sz="2400" b="1" dirty="0"/>
              <a:t>Сильнодіючі лікарські засоби</a:t>
            </a:r>
            <a:r>
              <a:rPr lang="uk-UA" sz="2400" dirty="0"/>
              <a:t> – лікарські засоби, віднесені до сильнодіючих центральним органом виконавчої влади, що забезпечує формування державної політики у сфері охорони здоров'я;</a:t>
            </a:r>
            <a:endParaRPr lang="ru-RU" sz="2400" dirty="0"/>
          </a:p>
          <a:p>
            <a:endParaRPr lang="ru-RU" sz="2400" dirty="0"/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10380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CB47AF6-C7A2-43C1-85A0-F9B7B9514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r>
              <a:rPr lang="uk-UA" sz="2400" b="1" dirty="0"/>
              <a:t>Активний фармацевтичний інгредієнт</a:t>
            </a:r>
            <a:r>
              <a:rPr lang="uk-UA" sz="2400" dirty="0"/>
              <a:t> (лікарська речовина, діюча речовина, субстанція) (далі - АФІ або діюча речовина) – будь-яка речовина чи суміш речовин, що призначена для використання у виробництві лікарського засобу і під час цього використання стає його активним інгредієнтом. Такі речовини мають фармакологічну чи іншу безпосередню дію на організм людини, у складі готових форм лікарських засобів їх застосовують для лікування, діагностики чи профілактики захворювання, для зміни стану, структур або фізіологічних функцій організму, для догляду, обробки та полегшення симптомів;(абзац третій частини другої статті 2 у редакції  Закону України від 04.07.2012 р. N 5038-VI);</a:t>
            </a:r>
            <a:endParaRPr lang="ru-RU" sz="24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50684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890510F-9659-44EA-9D9A-92F125230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uk-UA" sz="2400" b="1" dirty="0"/>
              <a:t>Фальсифікований лікарський засіб</a:t>
            </a:r>
            <a:r>
              <a:rPr lang="uk-UA" sz="2400" dirty="0"/>
              <a:t> - лікарський засіб, який умисно промаркований </a:t>
            </a:r>
            <a:r>
              <a:rPr lang="uk-UA" sz="2400" dirty="0" err="1"/>
              <a:t>неідентично</a:t>
            </a:r>
            <a:r>
              <a:rPr lang="uk-UA" sz="2400" dirty="0"/>
              <a:t> (невідповідно) відомостям (одній або декільком з них) про лікарський засіб з відповідною назвою, що внесені до Державного реєстру лікарських засобів України, а так само лікарський засіб, умисно підроблений у інший спосіб, і не відповідає відомостям (одній або декільком з них), у тому числі складу, про лікарський засіб з відповідною назвою, що внесені до Державного реєстру лікарських засобів України (частину першу статті 2 доповнено абзацом  згідно із Законом України від 08.09.2011 р. N 3718-VI).</a:t>
            </a:r>
            <a:endParaRPr lang="ru-RU" sz="2400" dirty="0"/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86886026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736</Words>
  <Application>Microsoft Office PowerPoint</Application>
  <PresentationFormat>Екран (4:3)</PresentationFormat>
  <Paragraphs>53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Грань</vt:lpstr>
      <vt:lpstr>Хімія фармацевтичних препаратів.  Методи контролю.</vt:lpstr>
      <vt:lpstr>План</vt:lpstr>
      <vt:lpstr>Фармацевтичний аналіз</vt:lpstr>
      <vt:lpstr>Форми контролю якості ліків.</vt:lpstr>
      <vt:lpstr>Нормативні документи</vt:lpstr>
      <vt:lpstr>Презентація PowerPoint</vt:lpstr>
      <vt:lpstr>Об'єкти</vt:lpstr>
      <vt:lpstr>Презентація PowerPoint</vt:lpstr>
      <vt:lpstr>Презентація PowerPoint</vt:lpstr>
      <vt:lpstr>Державна фармакопея України</vt:lpstr>
      <vt:lpstr>Способи вираження концентрації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Хімія фармацевтичних препаратів. Методи контролю.</dc:title>
  <dc:creator>Main</dc:creator>
  <cp:lastModifiedBy>Main</cp:lastModifiedBy>
  <cp:revision>5</cp:revision>
  <dcterms:created xsi:type="dcterms:W3CDTF">2020-09-17T05:55:21Z</dcterms:created>
  <dcterms:modified xsi:type="dcterms:W3CDTF">2020-09-17T06:17:32Z</dcterms:modified>
</cp:coreProperties>
</file>