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76" r:id="rId4"/>
    <p:sldId id="277" r:id="rId5"/>
    <p:sldId id="278" r:id="rId6"/>
    <p:sldId id="279" r:id="rId7"/>
    <p:sldId id="280" r:id="rId8"/>
    <p:sldId id="281" r:id="rId9"/>
    <p:sldId id="300"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301" r:id="rId27"/>
    <p:sldId id="298" r:id="rId28"/>
    <p:sldId id="299"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 id="341" r:id="rId69"/>
    <p:sldId id="342" r:id="rId70"/>
    <p:sldId id="343" r:id="rId71"/>
    <p:sldId id="344" r:id="rId72"/>
    <p:sldId id="345"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257" r:id="rId88"/>
    <p:sldId id="258" r:id="rId89"/>
    <p:sldId id="259" r:id="rId90"/>
    <p:sldId id="260" r:id="rId91"/>
    <p:sldId id="261" r:id="rId92"/>
    <p:sldId id="262" r:id="rId93"/>
    <p:sldId id="263" r:id="rId94"/>
    <p:sldId id="264" r:id="rId95"/>
    <p:sldId id="265" r:id="rId96"/>
    <p:sldId id="266" r:id="rId97"/>
    <p:sldId id="267" r:id="rId98"/>
    <p:sldId id="268" r:id="rId99"/>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489819-0F4A-411F-92EC-21F148801F9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a:extLst>
              <a:ext uri="{FF2B5EF4-FFF2-40B4-BE49-F238E27FC236}">
                <a16:creationId xmlns:a16="http://schemas.microsoft.com/office/drawing/2014/main" id="{E19F084E-434E-408B-AD9A-903388C4E6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a:extLst>
              <a:ext uri="{FF2B5EF4-FFF2-40B4-BE49-F238E27FC236}">
                <a16:creationId xmlns:a16="http://schemas.microsoft.com/office/drawing/2014/main" id="{B4F78FC6-C90B-4246-B7CB-D4EC9B44E6C7}"/>
              </a:ext>
            </a:extLst>
          </p:cNvPr>
          <p:cNvSpPr>
            <a:spLocks noGrp="1"/>
          </p:cNvSpPr>
          <p:nvPr>
            <p:ph type="dt" sz="half" idx="10"/>
          </p:nvPr>
        </p:nvSpPr>
        <p:spPr/>
        <p:txBody>
          <a:bodyPr/>
          <a:lstStyle/>
          <a:p>
            <a:fld id="{05F64B7A-3297-44F4-9F11-1729DD7EDCA0}" type="datetimeFigureOut">
              <a:rPr lang="uk-UA" smtClean="0"/>
              <a:t>26.10.2021</a:t>
            </a:fld>
            <a:endParaRPr lang="uk-UA"/>
          </a:p>
        </p:txBody>
      </p:sp>
      <p:sp>
        <p:nvSpPr>
          <p:cNvPr id="5" name="Нижний колонтитул 4">
            <a:extLst>
              <a:ext uri="{FF2B5EF4-FFF2-40B4-BE49-F238E27FC236}">
                <a16:creationId xmlns:a16="http://schemas.microsoft.com/office/drawing/2014/main" id="{C8D40C9A-85ED-4192-B441-7B5311275F37}"/>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D6F140A3-E4B6-4A99-9F24-601094369814}"/>
              </a:ext>
            </a:extLst>
          </p:cNvPr>
          <p:cNvSpPr>
            <a:spLocks noGrp="1"/>
          </p:cNvSpPr>
          <p:nvPr>
            <p:ph type="sldNum" sz="quarter" idx="12"/>
          </p:nvPr>
        </p:nvSpPr>
        <p:spPr/>
        <p:txBody>
          <a:bodyPr/>
          <a:lstStyle/>
          <a:p>
            <a:fld id="{6538679B-4A57-4242-A1F7-1E072C1DD927}" type="slidenum">
              <a:rPr lang="uk-UA" smtClean="0"/>
              <a:t>‹#›</a:t>
            </a:fld>
            <a:endParaRPr lang="uk-UA"/>
          </a:p>
        </p:txBody>
      </p:sp>
    </p:spTree>
    <p:extLst>
      <p:ext uri="{BB962C8B-B14F-4D97-AF65-F5344CB8AC3E}">
        <p14:creationId xmlns:p14="http://schemas.microsoft.com/office/powerpoint/2010/main" val="1564332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69DC94-8E4D-44B0-921D-F3AADB19EFF1}"/>
              </a:ext>
            </a:extLst>
          </p:cNvPr>
          <p:cNvSpPr>
            <a:spLocks noGrp="1"/>
          </p:cNvSpPr>
          <p:nvPr>
            <p:ph type="title"/>
          </p:nvPr>
        </p:nvSpPr>
        <p:spPr/>
        <p:txBody>
          <a:bodyPr/>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2468844E-1E93-463F-AB84-236C73026589}"/>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9E265F24-2344-4F36-9CC7-C2E481B2A3C9}"/>
              </a:ext>
            </a:extLst>
          </p:cNvPr>
          <p:cNvSpPr>
            <a:spLocks noGrp="1"/>
          </p:cNvSpPr>
          <p:nvPr>
            <p:ph type="dt" sz="half" idx="10"/>
          </p:nvPr>
        </p:nvSpPr>
        <p:spPr/>
        <p:txBody>
          <a:bodyPr/>
          <a:lstStyle/>
          <a:p>
            <a:fld id="{05F64B7A-3297-44F4-9F11-1729DD7EDCA0}" type="datetimeFigureOut">
              <a:rPr lang="uk-UA" smtClean="0"/>
              <a:t>26.10.2021</a:t>
            </a:fld>
            <a:endParaRPr lang="uk-UA"/>
          </a:p>
        </p:txBody>
      </p:sp>
      <p:sp>
        <p:nvSpPr>
          <p:cNvPr id="5" name="Нижний колонтитул 4">
            <a:extLst>
              <a:ext uri="{FF2B5EF4-FFF2-40B4-BE49-F238E27FC236}">
                <a16:creationId xmlns:a16="http://schemas.microsoft.com/office/drawing/2014/main" id="{F72331CE-58D8-41BE-9B24-2E582B95BD60}"/>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B73BF25F-AC02-4AFB-AAE2-7F40C1C33273}"/>
              </a:ext>
            </a:extLst>
          </p:cNvPr>
          <p:cNvSpPr>
            <a:spLocks noGrp="1"/>
          </p:cNvSpPr>
          <p:nvPr>
            <p:ph type="sldNum" sz="quarter" idx="12"/>
          </p:nvPr>
        </p:nvSpPr>
        <p:spPr/>
        <p:txBody>
          <a:bodyPr/>
          <a:lstStyle/>
          <a:p>
            <a:fld id="{6538679B-4A57-4242-A1F7-1E072C1DD927}" type="slidenum">
              <a:rPr lang="uk-UA" smtClean="0"/>
              <a:t>‹#›</a:t>
            </a:fld>
            <a:endParaRPr lang="uk-UA"/>
          </a:p>
        </p:txBody>
      </p:sp>
    </p:spTree>
    <p:extLst>
      <p:ext uri="{BB962C8B-B14F-4D97-AF65-F5344CB8AC3E}">
        <p14:creationId xmlns:p14="http://schemas.microsoft.com/office/powerpoint/2010/main" val="358891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CD3173B-A73E-4F8D-A50C-41263A68A83A}"/>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62845000-3930-4904-8817-3A29681EFD09}"/>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4143353E-718F-45F8-8F6E-EE13EF6D2814}"/>
              </a:ext>
            </a:extLst>
          </p:cNvPr>
          <p:cNvSpPr>
            <a:spLocks noGrp="1"/>
          </p:cNvSpPr>
          <p:nvPr>
            <p:ph type="dt" sz="half" idx="10"/>
          </p:nvPr>
        </p:nvSpPr>
        <p:spPr/>
        <p:txBody>
          <a:bodyPr/>
          <a:lstStyle/>
          <a:p>
            <a:fld id="{05F64B7A-3297-44F4-9F11-1729DD7EDCA0}" type="datetimeFigureOut">
              <a:rPr lang="uk-UA" smtClean="0"/>
              <a:t>26.10.2021</a:t>
            </a:fld>
            <a:endParaRPr lang="uk-UA"/>
          </a:p>
        </p:txBody>
      </p:sp>
      <p:sp>
        <p:nvSpPr>
          <p:cNvPr id="5" name="Нижний колонтитул 4">
            <a:extLst>
              <a:ext uri="{FF2B5EF4-FFF2-40B4-BE49-F238E27FC236}">
                <a16:creationId xmlns:a16="http://schemas.microsoft.com/office/drawing/2014/main" id="{531BE681-D847-4C7A-BA9D-9F989174D9E2}"/>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A2DDD606-E0FB-4474-B3B9-B4B3D4560776}"/>
              </a:ext>
            </a:extLst>
          </p:cNvPr>
          <p:cNvSpPr>
            <a:spLocks noGrp="1"/>
          </p:cNvSpPr>
          <p:nvPr>
            <p:ph type="sldNum" sz="quarter" idx="12"/>
          </p:nvPr>
        </p:nvSpPr>
        <p:spPr/>
        <p:txBody>
          <a:bodyPr/>
          <a:lstStyle/>
          <a:p>
            <a:fld id="{6538679B-4A57-4242-A1F7-1E072C1DD927}" type="slidenum">
              <a:rPr lang="uk-UA" smtClean="0"/>
              <a:t>‹#›</a:t>
            </a:fld>
            <a:endParaRPr lang="uk-UA"/>
          </a:p>
        </p:txBody>
      </p:sp>
    </p:spTree>
    <p:extLst>
      <p:ext uri="{BB962C8B-B14F-4D97-AF65-F5344CB8AC3E}">
        <p14:creationId xmlns:p14="http://schemas.microsoft.com/office/powerpoint/2010/main" val="3571985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AD9FB4-E532-4BB3-8327-2C85D78BDCF3}"/>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5AC092F5-6B3A-4635-9C45-F28DDE3F549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2EF71C09-A799-4FE3-AC9E-E16224A30E8A}"/>
              </a:ext>
            </a:extLst>
          </p:cNvPr>
          <p:cNvSpPr>
            <a:spLocks noGrp="1"/>
          </p:cNvSpPr>
          <p:nvPr>
            <p:ph type="dt" sz="half" idx="10"/>
          </p:nvPr>
        </p:nvSpPr>
        <p:spPr/>
        <p:txBody>
          <a:bodyPr/>
          <a:lstStyle/>
          <a:p>
            <a:fld id="{05F64B7A-3297-44F4-9F11-1729DD7EDCA0}" type="datetimeFigureOut">
              <a:rPr lang="uk-UA" smtClean="0"/>
              <a:t>26.10.2021</a:t>
            </a:fld>
            <a:endParaRPr lang="uk-UA"/>
          </a:p>
        </p:txBody>
      </p:sp>
      <p:sp>
        <p:nvSpPr>
          <p:cNvPr id="5" name="Нижний колонтитул 4">
            <a:extLst>
              <a:ext uri="{FF2B5EF4-FFF2-40B4-BE49-F238E27FC236}">
                <a16:creationId xmlns:a16="http://schemas.microsoft.com/office/drawing/2014/main" id="{5A32C1F8-BA0C-4881-9148-0DD1C7A880A8}"/>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5F16D8D2-1A64-442C-897E-FB78295C7D73}"/>
              </a:ext>
            </a:extLst>
          </p:cNvPr>
          <p:cNvSpPr>
            <a:spLocks noGrp="1"/>
          </p:cNvSpPr>
          <p:nvPr>
            <p:ph type="sldNum" sz="quarter" idx="12"/>
          </p:nvPr>
        </p:nvSpPr>
        <p:spPr/>
        <p:txBody>
          <a:bodyPr/>
          <a:lstStyle/>
          <a:p>
            <a:fld id="{6538679B-4A57-4242-A1F7-1E072C1DD927}" type="slidenum">
              <a:rPr lang="uk-UA" smtClean="0"/>
              <a:t>‹#›</a:t>
            </a:fld>
            <a:endParaRPr lang="uk-UA"/>
          </a:p>
        </p:txBody>
      </p:sp>
    </p:spTree>
    <p:extLst>
      <p:ext uri="{BB962C8B-B14F-4D97-AF65-F5344CB8AC3E}">
        <p14:creationId xmlns:p14="http://schemas.microsoft.com/office/powerpoint/2010/main" val="1846534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925053-648E-42E2-A76C-C7C4E754404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a:extLst>
              <a:ext uri="{FF2B5EF4-FFF2-40B4-BE49-F238E27FC236}">
                <a16:creationId xmlns:a16="http://schemas.microsoft.com/office/drawing/2014/main" id="{C01B6A93-E55D-47F3-83E4-DB83BD6F29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DF5C9F5-3150-4212-8C31-D6F5A1752F0D}"/>
              </a:ext>
            </a:extLst>
          </p:cNvPr>
          <p:cNvSpPr>
            <a:spLocks noGrp="1"/>
          </p:cNvSpPr>
          <p:nvPr>
            <p:ph type="dt" sz="half" idx="10"/>
          </p:nvPr>
        </p:nvSpPr>
        <p:spPr/>
        <p:txBody>
          <a:bodyPr/>
          <a:lstStyle/>
          <a:p>
            <a:fld id="{05F64B7A-3297-44F4-9F11-1729DD7EDCA0}" type="datetimeFigureOut">
              <a:rPr lang="uk-UA" smtClean="0"/>
              <a:t>26.10.2021</a:t>
            </a:fld>
            <a:endParaRPr lang="uk-UA"/>
          </a:p>
        </p:txBody>
      </p:sp>
      <p:sp>
        <p:nvSpPr>
          <p:cNvPr id="5" name="Нижний колонтитул 4">
            <a:extLst>
              <a:ext uri="{FF2B5EF4-FFF2-40B4-BE49-F238E27FC236}">
                <a16:creationId xmlns:a16="http://schemas.microsoft.com/office/drawing/2014/main" id="{4033E338-12B1-469E-A74C-7994FF328A1D}"/>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55921F16-F930-4BD7-AC48-2FEA73C7305E}"/>
              </a:ext>
            </a:extLst>
          </p:cNvPr>
          <p:cNvSpPr>
            <a:spLocks noGrp="1"/>
          </p:cNvSpPr>
          <p:nvPr>
            <p:ph type="sldNum" sz="quarter" idx="12"/>
          </p:nvPr>
        </p:nvSpPr>
        <p:spPr/>
        <p:txBody>
          <a:bodyPr/>
          <a:lstStyle/>
          <a:p>
            <a:fld id="{6538679B-4A57-4242-A1F7-1E072C1DD927}" type="slidenum">
              <a:rPr lang="uk-UA" smtClean="0"/>
              <a:t>‹#›</a:t>
            </a:fld>
            <a:endParaRPr lang="uk-UA"/>
          </a:p>
        </p:txBody>
      </p:sp>
    </p:spTree>
    <p:extLst>
      <p:ext uri="{BB962C8B-B14F-4D97-AF65-F5344CB8AC3E}">
        <p14:creationId xmlns:p14="http://schemas.microsoft.com/office/powerpoint/2010/main" val="2127960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629778-6A08-4BC7-947E-3013C9EE67E9}"/>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BDD9C308-114D-441D-AE8A-0BD3CC9D5E1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a:extLst>
              <a:ext uri="{FF2B5EF4-FFF2-40B4-BE49-F238E27FC236}">
                <a16:creationId xmlns:a16="http://schemas.microsoft.com/office/drawing/2014/main" id="{9A2E9459-DFAA-44D7-A87E-77F4C09A427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a:extLst>
              <a:ext uri="{FF2B5EF4-FFF2-40B4-BE49-F238E27FC236}">
                <a16:creationId xmlns:a16="http://schemas.microsoft.com/office/drawing/2014/main" id="{B741AAAB-7514-4121-B223-FE7C4B55D56B}"/>
              </a:ext>
            </a:extLst>
          </p:cNvPr>
          <p:cNvSpPr>
            <a:spLocks noGrp="1"/>
          </p:cNvSpPr>
          <p:nvPr>
            <p:ph type="dt" sz="half" idx="10"/>
          </p:nvPr>
        </p:nvSpPr>
        <p:spPr/>
        <p:txBody>
          <a:bodyPr/>
          <a:lstStyle/>
          <a:p>
            <a:fld id="{05F64B7A-3297-44F4-9F11-1729DD7EDCA0}" type="datetimeFigureOut">
              <a:rPr lang="uk-UA" smtClean="0"/>
              <a:t>26.10.2021</a:t>
            </a:fld>
            <a:endParaRPr lang="uk-UA"/>
          </a:p>
        </p:txBody>
      </p:sp>
      <p:sp>
        <p:nvSpPr>
          <p:cNvPr id="6" name="Нижний колонтитул 5">
            <a:extLst>
              <a:ext uri="{FF2B5EF4-FFF2-40B4-BE49-F238E27FC236}">
                <a16:creationId xmlns:a16="http://schemas.microsoft.com/office/drawing/2014/main" id="{83CA8645-1687-4D0F-81FD-CCBAF63106B1}"/>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7C068560-4EAB-455E-A4EC-4C86580D7F84}"/>
              </a:ext>
            </a:extLst>
          </p:cNvPr>
          <p:cNvSpPr>
            <a:spLocks noGrp="1"/>
          </p:cNvSpPr>
          <p:nvPr>
            <p:ph type="sldNum" sz="quarter" idx="12"/>
          </p:nvPr>
        </p:nvSpPr>
        <p:spPr/>
        <p:txBody>
          <a:bodyPr/>
          <a:lstStyle/>
          <a:p>
            <a:fld id="{6538679B-4A57-4242-A1F7-1E072C1DD927}" type="slidenum">
              <a:rPr lang="uk-UA" smtClean="0"/>
              <a:t>‹#›</a:t>
            </a:fld>
            <a:endParaRPr lang="uk-UA"/>
          </a:p>
        </p:txBody>
      </p:sp>
    </p:spTree>
    <p:extLst>
      <p:ext uri="{BB962C8B-B14F-4D97-AF65-F5344CB8AC3E}">
        <p14:creationId xmlns:p14="http://schemas.microsoft.com/office/powerpoint/2010/main" val="379694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AC5A25-60B7-4B59-8A50-1BF23A60CFCB}"/>
              </a:ext>
            </a:extLst>
          </p:cNvPr>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a:extLst>
              <a:ext uri="{FF2B5EF4-FFF2-40B4-BE49-F238E27FC236}">
                <a16:creationId xmlns:a16="http://schemas.microsoft.com/office/drawing/2014/main" id="{1922E6A9-FA23-4673-9F68-980333C059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7E57490-5045-487D-8118-85C2066146C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a:extLst>
              <a:ext uri="{FF2B5EF4-FFF2-40B4-BE49-F238E27FC236}">
                <a16:creationId xmlns:a16="http://schemas.microsoft.com/office/drawing/2014/main" id="{70276615-C7F7-4E0A-A07E-2A6A408982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0A8AF285-76AC-44DD-8BFB-91588E1F494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a:extLst>
              <a:ext uri="{FF2B5EF4-FFF2-40B4-BE49-F238E27FC236}">
                <a16:creationId xmlns:a16="http://schemas.microsoft.com/office/drawing/2014/main" id="{26273159-8361-4A26-9E75-31EAC36CEB53}"/>
              </a:ext>
            </a:extLst>
          </p:cNvPr>
          <p:cNvSpPr>
            <a:spLocks noGrp="1"/>
          </p:cNvSpPr>
          <p:nvPr>
            <p:ph type="dt" sz="half" idx="10"/>
          </p:nvPr>
        </p:nvSpPr>
        <p:spPr/>
        <p:txBody>
          <a:bodyPr/>
          <a:lstStyle/>
          <a:p>
            <a:fld id="{05F64B7A-3297-44F4-9F11-1729DD7EDCA0}" type="datetimeFigureOut">
              <a:rPr lang="uk-UA" smtClean="0"/>
              <a:t>26.10.2021</a:t>
            </a:fld>
            <a:endParaRPr lang="uk-UA"/>
          </a:p>
        </p:txBody>
      </p:sp>
      <p:sp>
        <p:nvSpPr>
          <p:cNvPr id="8" name="Нижний колонтитул 7">
            <a:extLst>
              <a:ext uri="{FF2B5EF4-FFF2-40B4-BE49-F238E27FC236}">
                <a16:creationId xmlns:a16="http://schemas.microsoft.com/office/drawing/2014/main" id="{287202A6-7003-4279-BC4B-A515F2C7034C}"/>
              </a:ext>
            </a:extLst>
          </p:cNvPr>
          <p:cNvSpPr>
            <a:spLocks noGrp="1"/>
          </p:cNvSpPr>
          <p:nvPr>
            <p:ph type="ftr" sz="quarter" idx="11"/>
          </p:nvPr>
        </p:nvSpPr>
        <p:spPr/>
        <p:txBody>
          <a:bodyPr/>
          <a:lstStyle/>
          <a:p>
            <a:endParaRPr lang="uk-UA"/>
          </a:p>
        </p:txBody>
      </p:sp>
      <p:sp>
        <p:nvSpPr>
          <p:cNvPr id="9" name="Номер слайда 8">
            <a:extLst>
              <a:ext uri="{FF2B5EF4-FFF2-40B4-BE49-F238E27FC236}">
                <a16:creationId xmlns:a16="http://schemas.microsoft.com/office/drawing/2014/main" id="{5A6A1DC0-8D9F-4C20-B520-C76261B83329}"/>
              </a:ext>
            </a:extLst>
          </p:cNvPr>
          <p:cNvSpPr>
            <a:spLocks noGrp="1"/>
          </p:cNvSpPr>
          <p:nvPr>
            <p:ph type="sldNum" sz="quarter" idx="12"/>
          </p:nvPr>
        </p:nvSpPr>
        <p:spPr/>
        <p:txBody>
          <a:bodyPr/>
          <a:lstStyle/>
          <a:p>
            <a:fld id="{6538679B-4A57-4242-A1F7-1E072C1DD927}" type="slidenum">
              <a:rPr lang="uk-UA" smtClean="0"/>
              <a:t>‹#›</a:t>
            </a:fld>
            <a:endParaRPr lang="uk-UA"/>
          </a:p>
        </p:txBody>
      </p:sp>
    </p:spTree>
    <p:extLst>
      <p:ext uri="{BB962C8B-B14F-4D97-AF65-F5344CB8AC3E}">
        <p14:creationId xmlns:p14="http://schemas.microsoft.com/office/powerpoint/2010/main" val="3200162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E65B27-3086-4D7F-904B-95B09D0A7C7F}"/>
              </a:ext>
            </a:extLst>
          </p:cNvPr>
          <p:cNvSpPr>
            <a:spLocks noGrp="1"/>
          </p:cNvSpPr>
          <p:nvPr>
            <p:ph type="title"/>
          </p:nvPr>
        </p:nvSpPr>
        <p:spPr/>
        <p:txBody>
          <a:bodyPr/>
          <a:lstStyle/>
          <a:p>
            <a:r>
              <a:rPr lang="ru-RU"/>
              <a:t>Образец заголовка</a:t>
            </a:r>
            <a:endParaRPr lang="uk-UA"/>
          </a:p>
        </p:txBody>
      </p:sp>
      <p:sp>
        <p:nvSpPr>
          <p:cNvPr id="3" name="Дата 2">
            <a:extLst>
              <a:ext uri="{FF2B5EF4-FFF2-40B4-BE49-F238E27FC236}">
                <a16:creationId xmlns:a16="http://schemas.microsoft.com/office/drawing/2014/main" id="{6E4E3E94-8331-44F7-AC7C-B6FE11C3DE74}"/>
              </a:ext>
            </a:extLst>
          </p:cNvPr>
          <p:cNvSpPr>
            <a:spLocks noGrp="1"/>
          </p:cNvSpPr>
          <p:nvPr>
            <p:ph type="dt" sz="half" idx="10"/>
          </p:nvPr>
        </p:nvSpPr>
        <p:spPr/>
        <p:txBody>
          <a:bodyPr/>
          <a:lstStyle/>
          <a:p>
            <a:fld id="{05F64B7A-3297-44F4-9F11-1729DD7EDCA0}" type="datetimeFigureOut">
              <a:rPr lang="uk-UA" smtClean="0"/>
              <a:t>26.10.2021</a:t>
            </a:fld>
            <a:endParaRPr lang="uk-UA"/>
          </a:p>
        </p:txBody>
      </p:sp>
      <p:sp>
        <p:nvSpPr>
          <p:cNvPr id="4" name="Нижний колонтитул 3">
            <a:extLst>
              <a:ext uri="{FF2B5EF4-FFF2-40B4-BE49-F238E27FC236}">
                <a16:creationId xmlns:a16="http://schemas.microsoft.com/office/drawing/2014/main" id="{596BF494-0745-4882-BFD5-F776B3ADA881}"/>
              </a:ext>
            </a:extLst>
          </p:cNvPr>
          <p:cNvSpPr>
            <a:spLocks noGrp="1"/>
          </p:cNvSpPr>
          <p:nvPr>
            <p:ph type="ftr" sz="quarter" idx="11"/>
          </p:nvPr>
        </p:nvSpPr>
        <p:spPr/>
        <p:txBody>
          <a:bodyPr/>
          <a:lstStyle/>
          <a:p>
            <a:endParaRPr lang="uk-UA"/>
          </a:p>
        </p:txBody>
      </p:sp>
      <p:sp>
        <p:nvSpPr>
          <p:cNvPr id="5" name="Номер слайда 4">
            <a:extLst>
              <a:ext uri="{FF2B5EF4-FFF2-40B4-BE49-F238E27FC236}">
                <a16:creationId xmlns:a16="http://schemas.microsoft.com/office/drawing/2014/main" id="{EAF2DE11-B3D5-4C82-920A-656765A6603E}"/>
              </a:ext>
            </a:extLst>
          </p:cNvPr>
          <p:cNvSpPr>
            <a:spLocks noGrp="1"/>
          </p:cNvSpPr>
          <p:nvPr>
            <p:ph type="sldNum" sz="quarter" idx="12"/>
          </p:nvPr>
        </p:nvSpPr>
        <p:spPr/>
        <p:txBody>
          <a:bodyPr/>
          <a:lstStyle/>
          <a:p>
            <a:fld id="{6538679B-4A57-4242-A1F7-1E072C1DD927}" type="slidenum">
              <a:rPr lang="uk-UA" smtClean="0"/>
              <a:t>‹#›</a:t>
            </a:fld>
            <a:endParaRPr lang="uk-UA"/>
          </a:p>
        </p:txBody>
      </p:sp>
    </p:spTree>
    <p:extLst>
      <p:ext uri="{BB962C8B-B14F-4D97-AF65-F5344CB8AC3E}">
        <p14:creationId xmlns:p14="http://schemas.microsoft.com/office/powerpoint/2010/main" val="1934280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CF44112-C151-4FC4-B6A1-5D1700368E9D}"/>
              </a:ext>
            </a:extLst>
          </p:cNvPr>
          <p:cNvSpPr>
            <a:spLocks noGrp="1"/>
          </p:cNvSpPr>
          <p:nvPr>
            <p:ph type="dt" sz="half" idx="10"/>
          </p:nvPr>
        </p:nvSpPr>
        <p:spPr/>
        <p:txBody>
          <a:bodyPr/>
          <a:lstStyle/>
          <a:p>
            <a:fld id="{05F64B7A-3297-44F4-9F11-1729DD7EDCA0}" type="datetimeFigureOut">
              <a:rPr lang="uk-UA" smtClean="0"/>
              <a:t>26.10.2021</a:t>
            </a:fld>
            <a:endParaRPr lang="uk-UA"/>
          </a:p>
        </p:txBody>
      </p:sp>
      <p:sp>
        <p:nvSpPr>
          <p:cNvPr id="3" name="Нижний колонтитул 2">
            <a:extLst>
              <a:ext uri="{FF2B5EF4-FFF2-40B4-BE49-F238E27FC236}">
                <a16:creationId xmlns:a16="http://schemas.microsoft.com/office/drawing/2014/main" id="{1FA5BF16-CC8B-462F-875F-4B7E24CAA471}"/>
              </a:ext>
            </a:extLst>
          </p:cNvPr>
          <p:cNvSpPr>
            <a:spLocks noGrp="1"/>
          </p:cNvSpPr>
          <p:nvPr>
            <p:ph type="ftr" sz="quarter" idx="11"/>
          </p:nvPr>
        </p:nvSpPr>
        <p:spPr/>
        <p:txBody>
          <a:bodyPr/>
          <a:lstStyle/>
          <a:p>
            <a:endParaRPr lang="uk-UA"/>
          </a:p>
        </p:txBody>
      </p:sp>
      <p:sp>
        <p:nvSpPr>
          <p:cNvPr id="4" name="Номер слайда 3">
            <a:extLst>
              <a:ext uri="{FF2B5EF4-FFF2-40B4-BE49-F238E27FC236}">
                <a16:creationId xmlns:a16="http://schemas.microsoft.com/office/drawing/2014/main" id="{FA9D81C1-86EE-438C-955A-A7E887C3CFC0}"/>
              </a:ext>
            </a:extLst>
          </p:cNvPr>
          <p:cNvSpPr>
            <a:spLocks noGrp="1"/>
          </p:cNvSpPr>
          <p:nvPr>
            <p:ph type="sldNum" sz="quarter" idx="12"/>
          </p:nvPr>
        </p:nvSpPr>
        <p:spPr/>
        <p:txBody>
          <a:bodyPr/>
          <a:lstStyle/>
          <a:p>
            <a:fld id="{6538679B-4A57-4242-A1F7-1E072C1DD927}" type="slidenum">
              <a:rPr lang="uk-UA" smtClean="0"/>
              <a:t>‹#›</a:t>
            </a:fld>
            <a:endParaRPr lang="uk-UA"/>
          </a:p>
        </p:txBody>
      </p:sp>
    </p:spTree>
    <p:extLst>
      <p:ext uri="{BB962C8B-B14F-4D97-AF65-F5344CB8AC3E}">
        <p14:creationId xmlns:p14="http://schemas.microsoft.com/office/powerpoint/2010/main" val="676713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E624CE-412A-4CBE-A08A-8F51C76A698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a:extLst>
              <a:ext uri="{FF2B5EF4-FFF2-40B4-BE49-F238E27FC236}">
                <a16:creationId xmlns:a16="http://schemas.microsoft.com/office/drawing/2014/main" id="{675A5D28-5355-4114-95C5-C593D2845E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a:extLst>
              <a:ext uri="{FF2B5EF4-FFF2-40B4-BE49-F238E27FC236}">
                <a16:creationId xmlns:a16="http://schemas.microsoft.com/office/drawing/2014/main" id="{1A7EB133-B1B0-40C9-8C4D-2BDAE7E6A2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1FF362D-B4C2-4884-94AF-C57A22956EE9}"/>
              </a:ext>
            </a:extLst>
          </p:cNvPr>
          <p:cNvSpPr>
            <a:spLocks noGrp="1"/>
          </p:cNvSpPr>
          <p:nvPr>
            <p:ph type="dt" sz="half" idx="10"/>
          </p:nvPr>
        </p:nvSpPr>
        <p:spPr/>
        <p:txBody>
          <a:bodyPr/>
          <a:lstStyle/>
          <a:p>
            <a:fld id="{05F64B7A-3297-44F4-9F11-1729DD7EDCA0}" type="datetimeFigureOut">
              <a:rPr lang="uk-UA" smtClean="0"/>
              <a:t>26.10.2021</a:t>
            </a:fld>
            <a:endParaRPr lang="uk-UA"/>
          </a:p>
        </p:txBody>
      </p:sp>
      <p:sp>
        <p:nvSpPr>
          <p:cNvPr id="6" name="Нижний колонтитул 5">
            <a:extLst>
              <a:ext uri="{FF2B5EF4-FFF2-40B4-BE49-F238E27FC236}">
                <a16:creationId xmlns:a16="http://schemas.microsoft.com/office/drawing/2014/main" id="{D30AC737-7CF9-46C6-80B3-4887C40821AE}"/>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AFA395DE-FD2F-49D5-AF8B-7BBE0DE2CE2C}"/>
              </a:ext>
            </a:extLst>
          </p:cNvPr>
          <p:cNvSpPr>
            <a:spLocks noGrp="1"/>
          </p:cNvSpPr>
          <p:nvPr>
            <p:ph type="sldNum" sz="quarter" idx="12"/>
          </p:nvPr>
        </p:nvSpPr>
        <p:spPr/>
        <p:txBody>
          <a:bodyPr/>
          <a:lstStyle/>
          <a:p>
            <a:fld id="{6538679B-4A57-4242-A1F7-1E072C1DD927}" type="slidenum">
              <a:rPr lang="uk-UA" smtClean="0"/>
              <a:t>‹#›</a:t>
            </a:fld>
            <a:endParaRPr lang="uk-UA"/>
          </a:p>
        </p:txBody>
      </p:sp>
    </p:spTree>
    <p:extLst>
      <p:ext uri="{BB962C8B-B14F-4D97-AF65-F5344CB8AC3E}">
        <p14:creationId xmlns:p14="http://schemas.microsoft.com/office/powerpoint/2010/main" val="810394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F4CDB4-05F7-4E45-B52E-ACE53EB0B2C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a:extLst>
              <a:ext uri="{FF2B5EF4-FFF2-40B4-BE49-F238E27FC236}">
                <a16:creationId xmlns:a16="http://schemas.microsoft.com/office/drawing/2014/main" id="{BE1742BD-3AEB-4994-8C54-A7BF5C2CB1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a:extLst>
              <a:ext uri="{FF2B5EF4-FFF2-40B4-BE49-F238E27FC236}">
                <a16:creationId xmlns:a16="http://schemas.microsoft.com/office/drawing/2014/main" id="{4C128329-8756-4587-84C8-0C7F8B50A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112CBC7-E99E-4B17-A1B6-5A3F35E40C10}"/>
              </a:ext>
            </a:extLst>
          </p:cNvPr>
          <p:cNvSpPr>
            <a:spLocks noGrp="1"/>
          </p:cNvSpPr>
          <p:nvPr>
            <p:ph type="dt" sz="half" idx="10"/>
          </p:nvPr>
        </p:nvSpPr>
        <p:spPr/>
        <p:txBody>
          <a:bodyPr/>
          <a:lstStyle/>
          <a:p>
            <a:fld id="{05F64B7A-3297-44F4-9F11-1729DD7EDCA0}" type="datetimeFigureOut">
              <a:rPr lang="uk-UA" smtClean="0"/>
              <a:t>26.10.2021</a:t>
            </a:fld>
            <a:endParaRPr lang="uk-UA"/>
          </a:p>
        </p:txBody>
      </p:sp>
      <p:sp>
        <p:nvSpPr>
          <p:cNvPr id="6" name="Нижний колонтитул 5">
            <a:extLst>
              <a:ext uri="{FF2B5EF4-FFF2-40B4-BE49-F238E27FC236}">
                <a16:creationId xmlns:a16="http://schemas.microsoft.com/office/drawing/2014/main" id="{E6DDA9D9-FCCC-4C69-91F7-0D468608E459}"/>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E4D014A6-3D91-4ABA-A3DE-91ED3ADB3F8C}"/>
              </a:ext>
            </a:extLst>
          </p:cNvPr>
          <p:cNvSpPr>
            <a:spLocks noGrp="1"/>
          </p:cNvSpPr>
          <p:nvPr>
            <p:ph type="sldNum" sz="quarter" idx="12"/>
          </p:nvPr>
        </p:nvSpPr>
        <p:spPr/>
        <p:txBody>
          <a:bodyPr/>
          <a:lstStyle/>
          <a:p>
            <a:fld id="{6538679B-4A57-4242-A1F7-1E072C1DD927}" type="slidenum">
              <a:rPr lang="uk-UA" smtClean="0"/>
              <a:t>‹#›</a:t>
            </a:fld>
            <a:endParaRPr lang="uk-UA"/>
          </a:p>
        </p:txBody>
      </p:sp>
    </p:spTree>
    <p:extLst>
      <p:ext uri="{BB962C8B-B14F-4D97-AF65-F5344CB8AC3E}">
        <p14:creationId xmlns:p14="http://schemas.microsoft.com/office/powerpoint/2010/main" val="3254267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058CCB-AE97-4C97-9D74-8B84D9D8A3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a:extLst>
              <a:ext uri="{FF2B5EF4-FFF2-40B4-BE49-F238E27FC236}">
                <a16:creationId xmlns:a16="http://schemas.microsoft.com/office/drawing/2014/main" id="{90C2A54B-E1DE-46A7-86BB-D09149616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856C06EC-6C81-4712-A48C-50B001BCCE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F64B7A-3297-44F4-9F11-1729DD7EDCA0}" type="datetimeFigureOut">
              <a:rPr lang="uk-UA" smtClean="0"/>
              <a:t>26.10.2021</a:t>
            </a:fld>
            <a:endParaRPr lang="uk-UA"/>
          </a:p>
        </p:txBody>
      </p:sp>
      <p:sp>
        <p:nvSpPr>
          <p:cNvPr id="5" name="Нижний колонтитул 4">
            <a:extLst>
              <a:ext uri="{FF2B5EF4-FFF2-40B4-BE49-F238E27FC236}">
                <a16:creationId xmlns:a16="http://schemas.microsoft.com/office/drawing/2014/main" id="{1BD598F4-5F7C-4C8A-AC59-F3A7B8E54F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a:extLst>
              <a:ext uri="{FF2B5EF4-FFF2-40B4-BE49-F238E27FC236}">
                <a16:creationId xmlns:a16="http://schemas.microsoft.com/office/drawing/2014/main" id="{265706D0-E033-4E91-8741-B3CDFF85FE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8679B-4A57-4242-A1F7-1E072C1DD927}" type="slidenum">
              <a:rPr lang="uk-UA" smtClean="0"/>
              <a:t>‹#›</a:t>
            </a:fld>
            <a:endParaRPr lang="uk-UA"/>
          </a:p>
        </p:txBody>
      </p:sp>
    </p:spTree>
    <p:extLst>
      <p:ext uri="{BB962C8B-B14F-4D97-AF65-F5344CB8AC3E}">
        <p14:creationId xmlns:p14="http://schemas.microsoft.com/office/powerpoint/2010/main" val="1083784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emf"/><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emf"/><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emf"/><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emf"/><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emf"/><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emf"/><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emf"/><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3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emf"/><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3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emf"/><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3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emf"/><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emf"/><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4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emf"/><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51.png"/></Relationships>
</file>

<file path=ppt/slides/_rels/slide4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emf"/><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4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4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emf"/><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4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emf"/><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4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emf"/><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4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emf"/><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4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emf"/><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emf"/><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5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emf"/><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5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emf"/><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5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emf"/><Relationship Id="rId1" Type="http://schemas.openxmlformats.org/officeDocument/2006/relationships/slideLayout" Target="../slideLayouts/slideLayout7.xml"/><Relationship Id="rId5" Type="http://schemas.openxmlformats.org/officeDocument/2006/relationships/image" Target="../media/image192.png"/><Relationship Id="rId4" Type="http://schemas.openxmlformats.org/officeDocument/2006/relationships/image" Target="../media/image191.png"/></Relationships>
</file>

<file path=ppt/slides/_rels/slide5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emf"/><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57.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196.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emf"/><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5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emf"/><Relationship Id="rId1" Type="http://schemas.openxmlformats.org/officeDocument/2006/relationships/slideLayout" Target="../slideLayouts/slideLayout7.xml"/><Relationship Id="rId4" Type="http://schemas.openxmlformats.org/officeDocument/2006/relationships/image" Target="../media/image203.em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emf"/><Relationship Id="rId1" Type="http://schemas.openxmlformats.org/officeDocument/2006/relationships/slideLayout" Target="../slideLayouts/slideLayout7.xml"/><Relationship Id="rId4" Type="http://schemas.openxmlformats.org/officeDocument/2006/relationships/image" Target="../media/image206.png"/></Relationships>
</file>

<file path=ppt/slides/_rels/slide6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emf"/><Relationship Id="rId1" Type="http://schemas.openxmlformats.org/officeDocument/2006/relationships/slideLayout" Target="../slideLayouts/slideLayout7.xml"/><Relationship Id="rId4" Type="http://schemas.openxmlformats.org/officeDocument/2006/relationships/image" Target="../media/image209.png"/></Relationships>
</file>

<file path=ppt/slides/_rels/slide6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emf"/><Relationship Id="rId1" Type="http://schemas.openxmlformats.org/officeDocument/2006/relationships/slideLayout" Target="../slideLayouts/slideLayout7.xml"/><Relationship Id="rId4" Type="http://schemas.openxmlformats.org/officeDocument/2006/relationships/image" Target="../media/image212.png"/></Relationships>
</file>

<file path=ppt/slides/_rels/slide6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emf"/><Relationship Id="rId1" Type="http://schemas.openxmlformats.org/officeDocument/2006/relationships/slideLayout" Target="../slideLayouts/slideLayout7.xml"/><Relationship Id="rId4" Type="http://schemas.openxmlformats.org/officeDocument/2006/relationships/image" Target="../media/image215.png"/></Relationships>
</file>

<file path=ppt/slides/_rels/slide6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emf"/><Relationship Id="rId1" Type="http://schemas.openxmlformats.org/officeDocument/2006/relationships/slideLayout" Target="../slideLayouts/slideLayout7.xml"/><Relationship Id="rId4" Type="http://schemas.openxmlformats.org/officeDocument/2006/relationships/image" Target="../media/image218.png"/></Relationships>
</file>

<file path=ppt/slides/_rels/slide6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emf"/><Relationship Id="rId1" Type="http://schemas.openxmlformats.org/officeDocument/2006/relationships/slideLayout" Target="../slideLayouts/slideLayout7.xml"/><Relationship Id="rId4" Type="http://schemas.openxmlformats.org/officeDocument/2006/relationships/image" Target="../media/image221.png"/></Relationships>
</file>

<file path=ppt/slides/_rels/slide6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emf"/><Relationship Id="rId1" Type="http://schemas.openxmlformats.org/officeDocument/2006/relationships/slideLayout" Target="../slideLayouts/slideLayout7.xml"/><Relationship Id="rId5" Type="http://schemas.openxmlformats.org/officeDocument/2006/relationships/image" Target="../media/image225.png"/><Relationship Id="rId4" Type="http://schemas.openxmlformats.org/officeDocument/2006/relationships/image" Target="../media/image224.png"/></Relationships>
</file>

<file path=ppt/slides/_rels/slide6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emf"/><Relationship Id="rId1" Type="http://schemas.openxmlformats.org/officeDocument/2006/relationships/slideLayout" Target="../slideLayouts/slideLayout7.xml"/><Relationship Id="rId5" Type="http://schemas.openxmlformats.org/officeDocument/2006/relationships/image" Target="../media/image229.png"/><Relationship Id="rId4" Type="http://schemas.openxmlformats.org/officeDocument/2006/relationships/image" Target="../media/image228.png"/></Relationships>
</file>

<file path=ppt/slides/_rels/slide6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emf"/><Relationship Id="rId1" Type="http://schemas.openxmlformats.org/officeDocument/2006/relationships/slideLayout" Target="../slideLayouts/slideLayout7.xml"/><Relationship Id="rId4" Type="http://schemas.openxmlformats.org/officeDocument/2006/relationships/image" Target="../media/image232.emf"/></Relationships>
</file>

<file path=ppt/slides/_rels/slide6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emf"/><Relationship Id="rId1" Type="http://schemas.openxmlformats.org/officeDocument/2006/relationships/slideLayout" Target="../slideLayouts/slideLayout7.xml"/><Relationship Id="rId5" Type="http://schemas.openxmlformats.org/officeDocument/2006/relationships/image" Target="../media/image236.emf"/><Relationship Id="rId4" Type="http://schemas.openxmlformats.org/officeDocument/2006/relationships/image" Target="../media/image23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238.emf"/><Relationship Id="rId2" Type="http://schemas.openxmlformats.org/officeDocument/2006/relationships/image" Target="../media/image237.emf"/><Relationship Id="rId1" Type="http://schemas.openxmlformats.org/officeDocument/2006/relationships/slideLayout" Target="../slideLayouts/slideLayout7.xml"/><Relationship Id="rId5" Type="http://schemas.openxmlformats.org/officeDocument/2006/relationships/image" Target="../media/image240.png"/><Relationship Id="rId4" Type="http://schemas.openxmlformats.org/officeDocument/2006/relationships/image" Target="../media/image239.png"/></Relationships>
</file>

<file path=ppt/slides/_rels/slide71.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emf"/><Relationship Id="rId1" Type="http://schemas.openxmlformats.org/officeDocument/2006/relationships/slideLayout" Target="../slideLayouts/slideLayout7.xml"/><Relationship Id="rId5" Type="http://schemas.openxmlformats.org/officeDocument/2006/relationships/image" Target="../media/image244.png"/><Relationship Id="rId4" Type="http://schemas.openxmlformats.org/officeDocument/2006/relationships/image" Target="../media/image243.png"/></Relationships>
</file>

<file path=ppt/slides/_rels/slide72.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emf"/><Relationship Id="rId1" Type="http://schemas.openxmlformats.org/officeDocument/2006/relationships/slideLayout" Target="../slideLayouts/slideLayout7.xml"/><Relationship Id="rId4" Type="http://schemas.openxmlformats.org/officeDocument/2006/relationships/image" Target="../media/image247.png"/></Relationships>
</file>

<file path=ppt/slides/_rels/slide7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emf"/><Relationship Id="rId1" Type="http://schemas.openxmlformats.org/officeDocument/2006/relationships/slideLayout" Target="../slideLayouts/slideLayout7.xml"/><Relationship Id="rId4" Type="http://schemas.openxmlformats.org/officeDocument/2006/relationships/image" Target="../media/image250.png"/></Relationships>
</file>

<file path=ppt/slides/_rels/slide7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emf"/><Relationship Id="rId1" Type="http://schemas.openxmlformats.org/officeDocument/2006/relationships/slideLayout" Target="../slideLayouts/slideLayout7.xml"/><Relationship Id="rId4" Type="http://schemas.openxmlformats.org/officeDocument/2006/relationships/image" Target="../media/image253.png"/></Relationships>
</file>

<file path=ppt/slides/_rels/slide7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emf"/><Relationship Id="rId1" Type="http://schemas.openxmlformats.org/officeDocument/2006/relationships/slideLayout" Target="../slideLayouts/slideLayout7.xml"/><Relationship Id="rId4" Type="http://schemas.openxmlformats.org/officeDocument/2006/relationships/image" Target="../media/image256.png"/></Relationships>
</file>

<file path=ppt/slides/_rels/slide7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emf"/><Relationship Id="rId1" Type="http://schemas.openxmlformats.org/officeDocument/2006/relationships/slideLayout" Target="../slideLayouts/slideLayout7.xml"/><Relationship Id="rId5" Type="http://schemas.openxmlformats.org/officeDocument/2006/relationships/image" Target="../media/image260.png"/><Relationship Id="rId4" Type="http://schemas.openxmlformats.org/officeDocument/2006/relationships/image" Target="../media/image259.png"/></Relationships>
</file>

<file path=ppt/slides/_rels/slide7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emf"/><Relationship Id="rId1" Type="http://schemas.openxmlformats.org/officeDocument/2006/relationships/slideLayout" Target="../slideLayouts/slideLayout7.xml"/><Relationship Id="rId4" Type="http://schemas.openxmlformats.org/officeDocument/2006/relationships/image" Target="../media/image263.png"/></Relationships>
</file>

<file path=ppt/slides/_rels/slide7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emf"/><Relationship Id="rId1" Type="http://schemas.openxmlformats.org/officeDocument/2006/relationships/slideLayout" Target="../slideLayouts/slideLayout7.xml"/><Relationship Id="rId4" Type="http://schemas.openxmlformats.org/officeDocument/2006/relationships/image" Target="../media/image266.png"/></Relationships>
</file>

<file path=ppt/slides/_rels/slide79.xml.rels><?xml version="1.0" encoding="UTF-8" standalone="yes"?>
<Relationships xmlns="http://schemas.openxmlformats.org/package/2006/relationships"><Relationship Id="rId3" Type="http://schemas.openxmlformats.org/officeDocument/2006/relationships/image" Target="../media/image268.emf"/><Relationship Id="rId2" Type="http://schemas.openxmlformats.org/officeDocument/2006/relationships/image" Target="../media/image26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7.xml"/><Relationship Id="rId5" Type="http://schemas.openxmlformats.org/officeDocument/2006/relationships/image" Target="../media/image294.png"/><Relationship Id="rId4" Type="http://schemas.openxmlformats.org/officeDocument/2006/relationships/image" Target="../media/image293.png"/></Relationships>
</file>

<file path=ppt/slides/_rels/slide9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D3EA6DD-0FE3-4EF9-B9ED-9E614990E7FE}"/>
              </a:ext>
            </a:extLst>
          </p:cNvPr>
          <p:cNvPicPr>
            <a:picLocks noChangeAspect="1"/>
          </p:cNvPicPr>
          <p:nvPr/>
        </p:nvPicPr>
        <p:blipFill>
          <a:blip r:embed="rId2"/>
          <a:stretch>
            <a:fillRect/>
          </a:stretch>
        </p:blipFill>
        <p:spPr>
          <a:xfrm>
            <a:off x="1302326" y="84065"/>
            <a:ext cx="8903855" cy="6851795"/>
          </a:xfrm>
          <a:prstGeom prst="rect">
            <a:avLst/>
          </a:prstGeom>
        </p:spPr>
      </p:pic>
      <p:sp>
        <p:nvSpPr>
          <p:cNvPr id="2" name="Заголовок 1">
            <a:extLst>
              <a:ext uri="{FF2B5EF4-FFF2-40B4-BE49-F238E27FC236}">
                <a16:creationId xmlns:a16="http://schemas.microsoft.com/office/drawing/2014/main" id="{58D8764A-AD29-4860-A44B-84A748C2D440}"/>
              </a:ext>
            </a:extLst>
          </p:cNvPr>
          <p:cNvSpPr>
            <a:spLocks noGrp="1"/>
          </p:cNvSpPr>
          <p:nvPr>
            <p:ph type="ctrTitle"/>
          </p:nvPr>
        </p:nvSpPr>
        <p:spPr>
          <a:xfrm>
            <a:off x="1524000" y="2016196"/>
            <a:ext cx="9144000" cy="933018"/>
          </a:xfrm>
        </p:spPr>
        <p:txBody>
          <a:bodyPr>
            <a:normAutofit fontScale="90000"/>
          </a:bodyPr>
          <a:lstStyle/>
          <a:p>
            <a:r>
              <a:rPr lang="uk-UA" sz="6600" b="1" dirty="0">
                <a:solidFill>
                  <a:srgbClr val="FF0000"/>
                </a:solidFill>
              </a:rPr>
              <a:t>Рослини нашого краю</a:t>
            </a:r>
          </a:p>
        </p:txBody>
      </p:sp>
    </p:spTree>
    <p:extLst>
      <p:ext uri="{BB962C8B-B14F-4D97-AF65-F5344CB8AC3E}">
        <p14:creationId xmlns:p14="http://schemas.microsoft.com/office/powerpoint/2010/main" val="1823766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68DBB8-D090-4707-B017-15653E5C0B10}"/>
              </a:ext>
            </a:extLst>
          </p:cNvPr>
          <p:cNvSpPr txBox="1"/>
          <p:nvPr/>
        </p:nvSpPr>
        <p:spPr>
          <a:xfrm>
            <a:off x="572655" y="402349"/>
            <a:ext cx="6096000" cy="3416320"/>
          </a:xfrm>
          <a:prstGeom prst="rect">
            <a:avLst/>
          </a:prstGeom>
          <a:noFill/>
        </p:spPr>
        <p:txBody>
          <a:bodyPr wrap="square">
            <a:spAutoFit/>
          </a:bodyPr>
          <a:lstStyle/>
          <a:p>
            <a:pPr algn="just"/>
            <a:r>
              <a:rPr lang="uk-UA" dirty="0"/>
              <a:t>До таких належать кукіль звичайний (</a:t>
            </a:r>
            <a:r>
              <a:rPr lang="en-US" dirty="0"/>
              <a:t>Agrostemma githago), </a:t>
            </a:r>
            <a:r>
              <a:rPr lang="uk-UA" dirty="0"/>
              <a:t>ал­­тея лікарська (</a:t>
            </a:r>
            <a:r>
              <a:rPr lang="en-US" dirty="0"/>
              <a:t>Althaea officinalis), </a:t>
            </a:r>
            <a:r>
              <a:rPr lang="uk-UA" dirty="0"/>
              <a:t>сокирки Аякса (С</a:t>
            </a:r>
            <a:r>
              <a:rPr lang="en-US" dirty="0" err="1"/>
              <a:t>onsolida</a:t>
            </a:r>
            <a:r>
              <a:rPr lang="en-US" dirty="0"/>
              <a:t> </a:t>
            </a:r>
            <a:r>
              <a:rPr lang="en-US" dirty="0" err="1"/>
              <a:t>ajacis</a:t>
            </a:r>
            <a:r>
              <a:rPr lang="en-US" dirty="0"/>
              <a:t>), </a:t>
            </a:r>
            <a:r>
              <a:rPr lang="uk-UA" dirty="0"/>
              <a:t>чорнушка польова (</a:t>
            </a:r>
            <a:r>
              <a:rPr lang="en-US" dirty="0"/>
              <a:t>Nigella arven­sis), </a:t>
            </a:r>
            <a:r>
              <a:rPr lang="uk-UA" dirty="0"/>
              <a:t>жовтець золотистий (</a:t>
            </a:r>
            <a:r>
              <a:rPr lang="en-US" dirty="0"/>
              <a:t>Ranun­cu­lus </a:t>
            </a:r>
            <a:r>
              <a:rPr lang="en-US" dirty="0" err="1"/>
              <a:t>auricomus</a:t>
            </a:r>
            <a:r>
              <a:rPr lang="en-US" dirty="0"/>
              <a:t>), </a:t>
            </a:r>
            <a:r>
              <a:rPr lang="uk-UA" dirty="0"/>
              <a:t>жовтець вогнистий (</a:t>
            </a:r>
            <a:r>
              <a:rPr lang="en-US" dirty="0"/>
              <a:t>Ranunculus </a:t>
            </a:r>
            <a:r>
              <a:rPr lang="en-US" dirty="0" err="1"/>
              <a:t>flammula</a:t>
            </a:r>
            <a:r>
              <a:rPr lang="en-US" dirty="0"/>
              <a:t>), </a:t>
            </a:r>
            <a:r>
              <a:rPr lang="uk-UA" dirty="0"/>
              <a:t>рутвиця </a:t>
            </a:r>
            <a:r>
              <a:rPr lang="uk-UA" dirty="0" err="1"/>
              <a:t>орликолиста</a:t>
            </a:r>
            <a:r>
              <a:rPr lang="uk-UA" dirty="0"/>
              <a:t> (</a:t>
            </a:r>
            <a:r>
              <a:rPr lang="en-US" dirty="0"/>
              <a:t>Thalic­trum </a:t>
            </a:r>
            <a:r>
              <a:rPr lang="en-US" dirty="0" err="1"/>
              <a:t>aquilegifolium</a:t>
            </a:r>
            <a:r>
              <a:rPr lang="en-US" dirty="0"/>
              <a:t>), </a:t>
            </a:r>
            <a:r>
              <a:rPr lang="uk-UA" dirty="0"/>
              <a:t>барбарис звичайний (</a:t>
            </a:r>
            <a:r>
              <a:rPr lang="en-US" dirty="0"/>
              <a:t>Berberis vulgaris), </a:t>
            </a:r>
            <a:r>
              <a:rPr lang="uk-UA" dirty="0"/>
              <a:t>мачок рогатий (</a:t>
            </a:r>
            <a:r>
              <a:rPr lang="en-US" dirty="0" err="1"/>
              <a:t>Glaucium</a:t>
            </a:r>
            <a:r>
              <a:rPr lang="en-US" dirty="0"/>
              <a:t> </a:t>
            </a:r>
            <a:r>
              <a:rPr lang="en-US" dirty="0" err="1"/>
              <a:t>cornicu­latum</a:t>
            </a:r>
            <a:r>
              <a:rPr lang="en-US" dirty="0"/>
              <a:t>), </a:t>
            </a:r>
            <a:r>
              <a:rPr lang="uk-UA" dirty="0" err="1"/>
              <a:t>рутка</a:t>
            </a:r>
            <a:r>
              <a:rPr lang="uk-UA" dirty="0"/>
              <a:t> лікарська (</a:t>
            </a:r>
            <a:r>
              <a:rPr lang="en-US" dirty="0"/>
              <a:t>Fumaria officinalis), </a:t>
            </a:r>
            <a:r>
              <a:rPr lang="uk-UA" dirty="0"/>
              <a:t>лещиця гостролиста (</a:t>
            </a:r>
            <a:r>
              <a:rPr lang="en-US" dirty="0"/>
              <a:t>Gypsophila </a:t>
            </a:r>
            <a:r>
              <a:rPr lang="en-US" dirty="0" err="1"/>
              <a:t>acutifolia</a:t>
            </a:r>
            <a:r>
              <a:rPr lang="en-US" dirty="0"/>
              <a:t>), </a:t>
            </a:r>
            <a:r>
              <a:rPr lang="uk-UA" dirty="0" err="1"/>
              <a:t>куколиця</a:t>
            </a:r>
            <a:r>
              <a:rPr lang="uk-UA" dirty="0"/>
              <a:t> біла (</a:t>
            </a:r>
            <a:r>
              <a:rPr lang="en-US" dirty="0" err="1"/>
              <a:t>Melandrium</a:t>
            </a:r>
            <a:r>
              <a:rPr lang="en-US" dirty="0"/>
              <a:t> album), </a:t>
            </a:r>
            <a:r>
              <a:rPr lang="uk-UA" dirty="0"/>
              <a:t>сміл­ка зеленкувата (</a:t>
            </a:r>
            <a:r>
              <a:rPr lang="en-US" dirty="0"/>
              <a:t>Silene </a:t>
            </a:r>
            <a:r>
              <a:rPr lang="en-US" dirty="0" err="1"/>
              <a:t>chlo­ran­tha</a:t>
            </a:r>
            <a:r>
              <a:rPr lang="en-US" dirty="0"/>
              <a:t>), </a:t>
            </a:r>
            <a:r>
              <a:rPr lang="uk-UA" dirty="0"/>
              <a:t>грушанка середня (</a:t>
            </a:r>
            <a:r>
              <a:rPr lang="en-US" dirty="0"/>
              <a:t>Pyrola media), </a:t>
            </a:r>
            <a:r>
              <a:rPr lang="uk-UA" dirty="0"/>
              <a:t>переступень білий (</a:t>
            </a:r>
            <a:r>
              <a:rPr lang="en-US" dirty="0" err="1"/>
              <a:t>Bryo­nia</a:t>
            </a:r>
            <a:r>
              <a:rPr lang="en-US" dirty="0"/>
              <a:t> alba), </a:t>
            </a:r>
            <a:r>
              <a:rPr lang="uk-UA" dirty="0"/>
              <a:t>чебрець Маршал­ла (</a:t>
            </a:r>
            <a:r>
              <a:rPr lang="en-US" dirty="0"/>
              <a:t>Thymus </a:t>
            </a:r>
            <a:r>
              <a:rPr lang="en-US" dirty="0" err="1"/>
              <a:t>marschallianus</a:t>
            </a:r>
            <a:r>
              <a:rPr lang="en-US" dirty="0"/>
              <a:t>) </a:t>
            </a:r>
            <a:r>
              <a:rPr lang="uk-UA" dirty="0"/>
              <a:t>та ін. </a:t>
            </a:r>
          </a:p>
        </p:txBody>
      </p:sp>
      <p:sp>
        <p:nvSpPr>
          <p:cNvPr id="5" name="TextBox 4">
            <a:extLst>
              <a:ext uri="{FF2B5EF4-FFF2-40B4-BE49-F238E27FC236}">
                <a16:creationId xmlns:a16="http://schemas.microsoft.com/office/drawing/2014/main" id="{B5DD69E6-6638-4C1D-A779-29C0A3A37494}"/>
              </a:ext>
            </a:extLst>
          </p:cNvPr>
          <p:cNvSpPr txBox="1"/>
          <p:nvPr/>
        </p:nvSpPr>
        <p:spPr>
          <a:xfrm>
            <a:off x="9892146" y="2341480"/>
            <a:ext cx="2170545" cy="369332"/>
          </a:xfrm>
          <a:prstGeom prst="rect">
            <a:avLst/>
          </a:prstGeom>
          <a:noFill/>
        </p:spPr>
        <p:txBody>
          <a:bodyPr wrap="square">
            <a:spAutoFit/>
          </a:bodyPr>
          <a:lstStyle/>
          <a:p>
            <a:r>
              <a:rPr lang="uk-UA" dirty="0"/>
              <a:t>кукіль звичайний </a:t>
            </a:r>
          </a:p>
        </p:txBody>
      </p:sp>
      <p:pic>
        <p:nvPicPr>
          <p:cNvPr id="6" name="Рисунок 5">
            <a:extLst>
              <a:ext uri="{FF2B5EF4-FFF2-40B4-BE49-F238E27FC236}">
                <a16:creationId xmlns:a16="http://schemas.microsoft.com/office/drawing/2014/main" id="{4E38446B-8C2B-4A95-8B8B-8A9743ED5C95}"/>
              </a:ext>
            </a:extLst>
          </p:cNvPr>
          <p:cNvPicPr>
            <a:picLocks noChangeAspect="1"/>
          </p:cNvPicPr>
          <p:nvPr/>
        </p:nvPicPr>
        <p:blipFill>
          <a:blip r:embed="rId2"/>
          <a:stretch>
            <a:fillRect/>
          </a:stretch>
        </p:blipFill>
        <p:spPr>
          <a:xfrm>
            <a:off x="9416039" y="311150"/>
            <a:ext cx="2466975" cy="1847850"/>
          </a:xfrm>
          <a:prstGeom prst="rect">
            <a:avLst/>
          </a:prstGeom>
        </p:spPr>
      </p:pic>
      <p:sp>
        <p:nvSpPr>
          <p:cNvPr id="8" name="TextBox 7">
            <a:extLst>
              <a:ext uri="{FF2B5EF4-FFF2-40B4-BE49-F238E27FC236}">
                <a16:creationId xmlns:a16="http://schemas.microsoft.com/office/drawing/2014/main" id="{DC929F63-1F1E-4C6E-B632-32160CDABCBE}"/>
              </a:ext>
            </a:extLst>
          </p:cNvPr>
          <p:cNvSpPr txBox="1"/>
          <p:nvPr/>
        </p:nvSpPr>
        <p:spPr>
          <a:xfrm>
            <a:off x="7158182" y="2128594"/>
            <a:ext cx="1939636" cy="369332"/>
          </a:xfrm>
          <a:prstGeom prst="rect">
            <a:avLst/>
          </a:prstGeom>
          <a:noFill/>
        </p:spPr>
        <p:txBody>
          <a:bodyPr wrap="square">
            <a:spAutoFit/>
          </a:bodyPr>
          <a:lstStyle/>
          <a:p>
            <a:r>
              <a:rPr lang="uk-UA" dirty="0"/>
              <a:t>ал­­тея лікарська </a:t>
            </a:r>
          </a:p>
        </p:txBody>
      </p:sp>
      <p:pic>
        <p:nvPicPr>
          <p:cNvPr id="9" name="Рисунок 8">
            <a:extLst>
              <a:ext uri="{FF2B5EF4-FFF2-40B4-BE49-F238E27FC236}">
                <a16:creationId xmlns:a16="http://schemas.microsoft.com/office/drawing/2014/main" id="{E903EBC1-021D-4222-A21B-768738EF7F11}"/>
              </a:ext>
            </a:extLst>
          </p:cNvPr>
          <p:cNvPicPr>
            <a:picLocks noChangeAspect="1"/>
          </p:cNvPicPr>
          <p:nvPr/>
        </p:nvPicPr>
        <p:blipFill>
          <a:blip r:embed="rId3"/>
          <a:stretch>
            <a:fillRect/>
          </a:stretch>
        </p:blipFill>
        <p:spPr>
          <a:xfrm>
            <a:off x="6799334" y="212031"/>
            <a:ext cx="2486025" cy="1838325"/>
          </a:xfrm>
          <a:prstGeom prst="rect">
            <a:avLst/>
          </a:prstGeom>
        </p:spPr>
      </p:pic>
      <p:sp>
        <p:nvSpPr>
          <p:cNvPr id="11" name="TextBox 10">
            <a:extLst>
              <a:ext uri="{FF2B5EF4-FFF2-40B4-BE49-F238E27FC236}">
                <a16:creationId xmlns:a16="http://schemas.microsoft.com/office/drawing/2014/main" id="{64312F29-E5C0-4E81-9A48-1AA2754A619B}"/>
              </a:ext>
            </a:extLst>
          </p:cNvPr>
          <p:cNvSpPr txBox="1"/>
          <p:nvPr/>
        </p:nvSpPr>
        <p:spPr>
          <a:xfrm>
            <a:off x="9901381" y="5925189"/>
            <a:ext cx="1790484" cy="369332"/>
          </a:xfrm>
          <a:prstGeom prst="rect">
            <a:avLst/>
          </a:prstGeom>
          <a:noFill/>
        </p:spPr>
        <p:txBody>
          <a:bodyPr wrap="square">
            <a:spAutoFit/>
          </a:bodyPr>
          <a:lstStyle/>
          <a:p>
            <a:r>
              <a:rPr lang="uk-UA" dirty="0"/>
              <a:t>сокирки Аякса </a:t>
            </a:r>
          </a:p>
        </p:txBody>
      </p:sp>
      <p:pic>
        <p:nvPicPr>
          <p:cNvPr id="12" name="Рисунок 11">
            <a:extLst>
              <a:ext uri="{FF2B5EF4-FFF2-40B4-BE49-F238E27FC236}">
                <a16:creationId xmlns:a16="http://schemas.microsoft.com/office/drawing/2014/main" id="{218D1913-1F4A-4F95-85C8-723418747830}"/>
              </a:ext>
            </a:extLst>
          </p:cNvPr>
          <p:cNvPicPr>
            <a:picLocks noChangeAspect="1"/>
          </p:cNvPicPr>
          <p:nvPr/>
        </p:nvPicPr>
        <p:blipFill>
          <a:blip r:embed="rId4"/>
          <a:stretch>
            <a:fillRect/>
          </a:stretch>
        </p:blipFill>
        <p:spPr>
          <a:xfrm>
            <a:off x="9655737" y="2893353"/>
            <a:ext cx="2045870" cy="2879373"/>
          </a:xfrm>
          <a:prstGeom prst="rect">
            <a:avLst/>
          </a:prstGeom>
        </p:spPr>
      </p:pic>
      <p:sp>
        <p:nvSpPr>
          <p:cNvPr id="14" name="TextBox 13">
            <a:extLst>
              <a:ext uri="{FF2B5EF4-FFF2-40B4-BE49-F238E27FC236}">
                <a16:creationId xmlns:a16="http://schemas.microsoft.com/office/drawing/2014/main" id="{70DBCFE4-7CBA-4357-A6D6-414A99D6AACF}"/>
              </a:ext>
            </a:extLst>
          </p:cNvPr>
          <p:cNvSpPr txBox="1"/>
          <p:nvPr/>
        </p:nvSpPr>
        <p:spPr>
          <a:xfrm>
            <a:off x="7125422" y="4415574"/>
            <a:ext cx="2290617" cy="369332"/>
          </a:xfrm>
          <a:prstGeom prst="rect">
            <a:avLst/>
          </a:prstGeom>
          <a:noFill/>
        </p:spPr>
        <p:txBody>
          <a:bodyPr wrap="square">
            <a:spAutoFit/>
          </a:bodyPr>
          <a:lstStyle/>
          <a:p>
            <a:r>
              <a:rPr lang="uk-UA" dirty="0"/>
              <a:t>чорнушка польова </a:t>
            </a:r>
          </a:p>
        </p:txBody>
      </p:sp>
      <p:pic>
        <p:nvPicPr>
          <p:cNvPr id="15" name="Рисунок 14">
            <a:extLst>
              <a:ext uri="{FF2B5EF4-FFF2-40B4-BE49-F238E27FC236}">
                <a16:creationId xmlns:a16="http://schemas.microsoft.com/office/drawing/2014/main" id="{545346F2-368F-4C4B-9122-35C2AFC5DA63}"/>
              </a:ext>
            </a:extLst>
          </p:cNvPr>
          <p:cNvPicPr>
            <a:picLocks noChangeAspect="1"/>
          </p:cNvPicPr>
          <p:nvPr/>
        </p:nvPicPr>
        <p:blipFill>
          <a:blip r:embed="rId5"/>
          <a:stretch>
            <a:fillRect/>
          </a:stretch>
        </p:blipFill>
        <p:spPr>
          <a:xfrm>
            <a:off x="6924697" y="2560734"/>
            <a:ext cx="2466975" cy="1847850"/>
          </a:xfrm>
          <a:prstGeom prst="rect">
            <a:avLst/>
          </a:prstGeom>
        </p:spPr>
      </p:pic>
      <p:sp>
        <p:nvSpPr>
          <p:cNvPr id="17" name="TextBox 16">
            <a:extLst>
              <a:ext uri="{FF2B5EF4-FFF2-40B4-BE49-F238E27FC236}">
                <a16:creationId xmlns:a16="http://schemas.microsoft.com/office/drawing/2014/main" id="{410C49E8-5A55-401C-B10E-E07BC45F43D3}"/>
              </a:ext>
            </a:extLst>
          </p:cNvPr>
          <p:cNvSpPr txBox="1"/>
          <p:nvPr/>
        </p:nvSpPr>
        <p:spPr>
          <a:xfrm>
            <a:off x="4258830" y="6109855"/>
            <a:ext cx="2409825" cy="369332"/>
          </a:xfrm>
          <a:prstGeom prst="rect">
            <a:avLst/>
          </a:prstGeom>
          <a:noFill/>
        </p:spPr>
        <p:txBody>
          <a:bodyPr wrap="square">
            <a:spAutoFit/>
          </a:bodyPr>
          <a:lstStyle/>
          <a:p>
            <a:r>
              <a:rPr lang="uk-UA" dirty="0"/>
              <a:t>жовтець золотистий</a:t>
            </a:r>
          </a:p>
        </p:txBody>
      </p:sp>
      <p:pic>
        <p:nvPicPr>
          <p:cNvPr id="18" name="Рисунок 17">
            <a:extLst>
              <a:ext uri="{FF2B5EF4-FFF2-40B4-BE49-F238E27FC236}">
                <a16:creationId xmlns:a16="http://schemas.microsoft.com/office/drawing/2014/main" id="{B89C07DD-2999-46BF-A0CB-7F3A132C2DD0}"/>
              </a:ext>
            </a:extLst>
          </p:cNvPr>
          <p:cNvPicPr>
            <a:picLocks noChangeAspect="1"/>
          </p:cNvPicPr>
          <p:nvPr/>
        </p:nvPicPr>
        <p:blipFill>
          <a:blip r:embed="rId6"/>
          <a:stretch>
            <a:fillRect/>
          </a:stretch>
        </p:blipFill>
        <p:spPr>
          <a:xfrm>
            <a:off x="3849908" y="3818669"/>
            <a:ext cx="2826770" cy="2223428"/>
          </a:xfrm>
          <a:prstGeom prst="rect">
            <a:avLst/>
          </a:prstGeom>
        </p:spPr>
      </p:pic>
      <p:sp>
        <p:nvSpPr>
          <p:cNvPr id="20" name="TextBox 19">
            <a:extLst>
              <a:ext uri="{FF2B5EF4-FFF2-40B4-BE49-F238E27FC236}">
                <a16:creationId xmlns:a16="http://schemas.microsoft.com/office/drawing/2014/main" id="{6C41B552-F904-4E5D-A0FD-F2C1FFEDF33F}"/>
              </a:ext>
            </a:extLst>
          </p:cNvPr>
          <p:cNvSpPr txBox="1"/>
          <p:nvPr/>
        </p:nvSpPr>
        <p:spPr>
          <a:xfrm>
            <a:off x="704161" y="6109855"/>
            <a:ext cx="2409825" cy="369332"/>
          </a:xfrm>
          <a:prstGeom prst="rect">
            <a:avLst/>
          </a:prstGeom>
          <a:noFill/>
        </p:spPr>
        <p:txBody>
          <a:bodyPr wrap="square">
            <a:spAutoFit/>
          </a:bodyPr>
          <a:lstStyle/>
          <a:p>
            <a:r>
              <a:rPr lang="uk-UA" dirty="0"/>
              <a:t>рутвиця </a:t>
            </a:r>
            <a:r>
              <a:rPr lang="uk-UA" dirty="0" err="1"/>
              <a:t>орликолиста</a:t>
            </a:r>
            <a:r>
              <a:rPr lang="uk-UA" dirty="0"/>
              <a:t> </a:t>
            </a:r>
          </a:p>
        </p:txBody>
      </p:sp>
      <p:pic>
        <p:nvPicPr>
          <p:cNvPr id="21" name="Рисунок 20">
            <a:extLst>
              <a:ext uri="{FF2B5EF4-FFF2-40B4-BE49-F238E27FC236}">
                <a16:creationId xmlns:a16="http://schemas.microsoft.com/office/drawing/2014/main" id="{C791F4C9-2CB3-4F4B-A7B7-96804BEEE18D}"/>
              </a:ext>
            </a:extLst>
          </p:cNvPr>
          <p:cNvPicPr>
            <a:picLocks noChangeAspect="1"/>
          </p:cNvPicPr>
          <p:nvPr/>
        </p:nvPicPr>
        <p:blipFill>
          <a:blip r:embed="rId7"/>
          <a:stretch>
            <a:fillRect/>
          </a:stretch>
        </p:blipFill>
        <p:spPr>
          <a:xfrm>
            <a:off x="1173057" y="3804753"/>
            <a:ext cx="2076450" cy="2200275"/>
          </a:xfrm>
          <a:prstGeom prst="rect">
            <a:avLst/>
          </a:prstGeom>
        </p:spPr>
      </p:pic>
      <p:sp>
        <p:nvSpPr>
          <p:cNvPr id="23" name="TextBox 22">
            <a:extLst>
              <a:ext uri="{FF2B5EF4-FFF2-40B4-BE49-F238E27FC236}">
                <a16:creationId xmlns:a16="http://schemas.microsoft.com/office/drawing/2014/main" id="{4606C013-95A3-414D-87B3-DF291C72196F}"/>
              </a:ext>
            </a:extLst>
          </p:cNvPr>
          <p:cNvSpPr txBox="1"/>
          <p:nvPr/>
        </p:nvSpPr>
        <p:spPr>
          <a:xfrm>
            <a:off x="7028872" y="6394587"/>
            <a:ext cx="2798618" cy="369332"/>
          </a:xfrm>
          <a:prstGeom prst="rect">
            <a:avLst/>
          </a:prstGeom>
          <a:noFill/>
        </p:spPr>
        <p:txBody>
          <a:bodyPr wrap="square">
            <a:spAutoFit/>
          </a:bodyPr>
          <a:lstStyle/>
          <a:p>
            <a:r>
              <a:rPr lang="uk-UA" dirty="0"/>
              <a:t>барбарис звичайний </a:t>
            </a:r>
          </a:p>
        </p:txBody>
      </p:sp>
      <p:pic>
        <p:nvPicPr>
          <p:cNvPr id="24" name="Рисунок 23">
            <a:extLst>
              <a:ext uri="{FF2B5EF4-FFF2-40B4-BE49-F238E27FC236}">
                <a16:creationId xmlns:a16="http://schemas.microsoft.com/office/drawing/2014/main" id="{6DFD4CDE-7607-425B-B510-161AA4E0CF31}"/>
              </a:ext>
            </a:extLst>
          </p:cNvPr>
          <p:cNvPicPr>
            <a:picLocks noChangeAspect="1"/>
          </p:cNvPicPr>
          <p:nvPr/>
        </p:nvPicPr>
        <p:blipFill>
          <a:blip r:embed="rId8"/>
          <a:stretch>
            <a:fillRect/>
          </a:stretch>
        </p:blipFill>
        <p:spPr>
          <a:xfrm>
            <a:off x="7350484" y="4824198"/>
            <a:ext cx="1747334" cy="1570389"/>
          </a:xfrm>
          <a:prstGeom prst="rect">
            <a:avLst/>
          </a:prstGeom>
        </p:spPr>
      </p:pic>
    </p:spTree>
    <p:extLst>
      <p:ext uri="{BB962C8B-B14F-4D97-AF65-F5344CB8AC3E}">
        <p14:creationId xmlns:p14="http://schemas.microsoft.com/office/powerpoint/2010/main" val="3542624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4976BE-32B6-426C-BCA3-E1ABF37D9C6C}"/>
              </a:ext>
            </a:extLst>
          </p:cNvPr>
          <p:cNvSpPr txBox="1"/>
          <p:nvPr/>
        </p:nvSpPr>
        <p:spPr>
          <a:xfrm>
            <a:off x="304800" y="356075"/>
            <a:ext cx="5911274" cy="3139321"/>
          </a:xfrm>
          <a:prstGeom prst="rect">
            <a:avLst/>
          </a:prstGeom>
          <a:noFill/>
        </p:spPr>
        <p:txBody>
          <a:bodyPr wrap="square">
            <a:spAutoFit/>
          </a:bodyPr>
          <a:lstStyle/>
          <a:p>
            <a:pPr algn="just"/>
            <a:r>
              <a:rPr lang="uk-UA" dirty="0"/>
              <a:t>На всій чи майже всій території  Украї­ни поширені лише 169 видів ди­­корослих лікарських рослин, більшість із яких належить до </a:t>
            </a:r>
            <a:r>
              <a:rPr lang="uk-UA" dirty="0" err="1"/>
              <a:t>синантропропної</a:t>
            </a:r>
            <a:r>
              <a:rPr lang="uk-UA" dirty="0"/>
              <a:t> флори (види родів лопух (</a:t>
            </a:r>
            <a:r>
              <a:rPr lang="en-US" dirty="0"/>
              <a:t>Arc­tium), </a:t>
            </a:r>
            <a:r>
              <a:rPr lang="uk-UA" dirty="0"/>
              <a:t>полин (</a:t>
            </a:r>
            <a:r>
              <a:rPr lang="en-US" dirty="0"/>
              <a:t>Artemisia), </a:t>
            </a:r>
            <a:r>
              <a:rPr lang="uk-UA" dirty="0"/>
              <a:t>лутига (А</a:t>
            </a:r>
            <a:r>
              <a:rPr lang="en-US" dirty="0"/>
              <a:t>triplex), </a:t>
            </a:r>
            <a:r>
              <a:rPr lang="uk-UA" dirty="0"/>
              <a:t>будяк (</a:t>
            </a:r>
            <a:r>
              <a:rPr lang="en-US" dirty="0"/>
              <a:t>Carduus), </a:t>
            </a:r>
            <a:r>
              <a:rPr lang="uk-UA" dirty="0"/>
              <a:t>осот (</a:t>
            </a:r>
            <a:r>
              <a:rPr lang="en-US" dirty="0"/>
              <a:t>Cirsium), </a:t>
            </a:r>
            <a:r>
              <a:rPr lang="uk-UA" dirty="0"/>
              <a:t>лобода (</a:t>
            </a:r>
            <a:r>
              <a:rPr lang="en-US" dirty="0"/>
              <a:t>Chenopo­dium), </a:t>
            </a:r>
            <a:r>
              <a:rPr lang="uk-UA" dirty="0"/>
              <a:t>а також волошка синя (С</a:t>
            </a:r>
            <a:r>
              <a:rPr lang="en-US" dirty="0" err="1"/>
              <a:t>entau­rea</a:t>
            </a:r>
            <a:r>
              <a:rPr lang="en-US" dirty="0"/>
              <a:t> cyanus), </a:t>
            </a:r>
            <a:r>
              <a:rPr lang="uk-UA" dirty="0"/>
              <a:t>чистотіл великий (</a:t>
            </a:r>
            <a:r>
              <a:rPr lang="en-US" dirty="0"/>
              <a:t>Che­lidonium majus), </a:t>
            </a:r>
            <a:r>
              <a:rPr lang="uk-UA" dirty="0"/>
              <a:t>болиголов плямистий (</a:t>
            </a:r>
            <a:r>
              <a:rPr lang="en-US" dirty="0"/>
              <a:t>Conium maculatum), </a:t>
            </a:r>
            <a:r>
              <a:rPr lang="uk-UA" dirty="0"/>
              <a:t>цикорій дикий (</a:t>
            </a:r>
            <a:r>
              <a:rPr lang="en-US" dirty="0"/>
              <a:t>Cichorium intybus) </a:t>
            </a:r>
            <a:r>
              <a:rPr lang="uk-UA" dirty="0"/>
              <a:t>тощо). </a:t>
            </a:r>
          </a:p>
          <a:p>
            <a:pPr algn="just"/>
            <a:r>
              <a:rPr lang="uk-UA" dirty="0"/>
              <a:t>Вони розподілені нерівномірно: більшість відсутні чи зрідка трапляються у високогірних р-нах Карпат та Полиновому Сте­пу.</a:t>
            </a:r>
          </a:p>
        </p:txBody>
      </p:sp>
      <p:sp>
        <p:nvSpPr>
          <p:cNvPr id="5" name="TextBox 4">
            <a:extLst>
              <a:ext uri="{FF2B5EF4-FFF2-40B4-BE49-F238E27FC236}">
                <a16:creationId xmlns:a16="http://schemas.microsoft.com/office/drawing/2014/main" id="{2AF17D99-4FC5-4592-85D9-E3E8B7E791E9}"/>
              </a:ext>
            </a:extLst>
          </p:cNvPr>
          <p:cNvSpPr txBox="1"/>
          <p:nvPr/>
        </p:nvSpPr>
        <p:spPr>
          <a:xfrm>
            <a:off x="10556875" y="2882561"/>
            <a:ext cx="932873" cy="369332"/>
          </a:xfrm>
          <a:prstGeom prst="rect">
            <a:avLst/>
          </a:prstGeom>
          <a:noFill/>
        </p:spPr>
        <p:txBody>
          <a:bodyPr wrap="square">
            <a:spAutoFit/>
          </a:bodyPr>
          <a:lstStyle/>
          <a:p>
            <a:r>
              <a:rPr lang="uk-UA" dirty="0"/>
              <a:t>полин</a:t>
            </a:r>
          </a:p>
        </p:txBody>
      </p:sp>
      <p:pic>
        <p:nvPicPr>
          <p:cNvPr id="6" name="Рисунок 5">
            <a:extLst>
              <a:ext uri="{FF2B5EF4-FFF2-40B4-BE49-F238E27FC236}">
                <a16:creationId xmlns:a16="http://schemas.microsoft.com/office/drawing/2014/main" id="{3777E7CA-5F0E-4F03-A863-2E230B4A6DAF}"/>
              </a:ext>
            </a:extLst>
          </p:cNvPr>
          <p:cNvPicPr>
            <a:picLocks noChangeAspect="1"/>
          </p:cNvPicPr>
          <p:nvPr/>
        </p:nvPicPr>
        <p:blipFill>
          <a:blip r:embed="rId2"/>
          <a:stretch>
            <a:fillRect/>
          </a:stretch>
        </p:blipFill>
        <p:spPr>
          <a:xfrm>
            <a:off x="8719128" y="253689"/>
            <a:ext cx="3348444" cy="2623387"/>
          </a:xfrm>
          <a:prstGeom prst="rect">
            <a:avLst/>
          </a:prstGeom>
        </p:spPr>
      </p:pic>
      <p:sp>
        <p:nvSpPr>
          <p:cNvPr id="8" name="TextBox 7">
            <a:extLst>
              <a:ext uri="{FF2B5EF4-FFF2-40B4-BE49-F238E27FC236}">
                <a16:creationId xmlns:a16="http://schemas.microsoft.com/office/drawing/2014/main" id="{DAAA631A-F977-4F2A-8C9A-F023AF97EF53}"/>
              </a:ext>
            </a:extLst>
          </p:cNvPr>
          <p:cNvSpPr txBox="1"/>
          <p:nvPr/>
        </p:nvSpPr>
        <p:spPr>
          <a:xfrm>
            <a:off x="7112000" y="2877076"/>
            <a:ext cx="849745" cy="369332"/>
          </a:xfrm>
          <a:prstGeom prst="rect">
            <a:avLst/>
          </a:prstGeom>
          <a:noFill/>
        </p:spPr>
        <p:txBody>
          <a:bodyPr wrap="square">
            <a:spAutoFit/>
          </a:bodyPr>
          <a:lstStyle/>
          <a:p>
            <a:r>
              <a:rPr lang="uk-UA" dirty="0"/>
              <a:t>лутига</a:t>
            </a:r>
          </a:p>
        </p:txBody>
      </p:sp>
      <p:pic>
        <p:nvPicPr>
          <p:cNvPr id="9" name="Рисунок 8">
            <a:extLst>
              <a:ext uri="{FF2B5EF4-FFF2-40B4-BE49-F238E27FC236}">
                <a16:creationId xmlns:a16="http://schemas.microsoft.com/office/drawing/2014/main" id="{B5D419B2-CC20-49E4-B3C5-B2D4A43102F9}"/>
              </a:ext>
            </a:extLst>
          </p:cNvPr>
          <p:cNvPicPr>
            <a:picLocks noChangeAspect="1"/>
          </p:cNvPicPr>
          <p:nvPr/>
        </p:nvPicPr>
        <p:blipFill>
          <a:blip r:embed="rId3"/>
          <a:stretch>
            <a:fillRect/>
          </a:stretch>
        </p:blipFill>
        <p:spPr>
          <a:xfrm>
            <a:off x="6543676" y="253503"/>
            <a:ext cx="1847850" cy="2476500"/>
          </a:xfrm>
          <a:prstGeom prst="rect">
            <a:avLst/>
          </a:prstGeom>
        </p:spPr>
      </p:pic>
      <p:sp>
        <p:nvSpPr>
          <p:cNvPr id="11" name="TextBox 10">
            <a:extLst>
              <a:ext uri="{FF2B5EF4-FFF2-40B4-BE49-F238E27FC236}">
                <a16:creationId xmlns:a16="http://schemas.microsoft.com/office/drawing/2014/main" id="{D3C36B17-5C37-4762-8F57-D0B6B42088C8}"/>
              </a:ext>
            </a:extLst>
          </p:cNvPr>
          <p:cNvSpPr txBox="1"/>
          <p:nvPr/>
        </p:nvSpPr>
        <p:spPr>
          <a:xfrm>
            <a:off x="11092585" y="5906716"/>
            <a:ext cx="794327" cy="369332"/>
          </a:xfrm>
          <a:prstGeom prst="rect">
            <a:avLst/>
          </a:prstGeom>
          <a:noFill/>
        </p:spPr>
        <p:txBody>
          <a:bodyPr wrap="square">
            <a:spAutoFit/>
          </a:bodyPr>
          <a:lstStyle/>
          <a:p>
            <a:r>
              <a:rPr lang="uk-UA" dirty="0"/>
              <a:t>будяк</a:t>
            </a:r>
          </a:p>
        </p:txBody>
      </p:sp>
      <p:pic>
        <p:nvPicPr>
          <p:cNvPr id="12" name="Рисунок 11">
            <a:extLst>
              <a:ext uri="{FF2B5EF4-FFF2-40B4-BE49-F238E27FC236}">
                <a16:creationId xmlns:a16="http://schemas.microsoft.com/office/drawing/2014/main" id="{10291FBD-67ED-4362-9CF8-5757EFA43D91}"/>
              </a:ext>
            </a:extLst>
          </p:cNvPr>
          <p:cNvPicPr>
            <a:picLocks noChangeAspect="1"/>
          </p:cNvPicPr>
          <p:nvPr/>
        </p:nvPicPr>
        <p:blipFill>
          <a:blip r:embed="rId4"/>
          <a:stretch>
            <a:fillRect/>
          </a:stretch>
        </p:blipFill>
        <p:spPr>
          <a:xfrm>
            <a:off x="8719128" y="3311186"/>
            <a:ext cx="3322060" cy="2351571"/>
          </a:xfrm>
          <a:prstGeom prst="rect">
            <a:avLst/>
          </a:prstGeom>
        </p:spPr>
      </p:pic>
      <p:sp>
        <p:nvSpPr>
          <p:cNvPr id="14" name="TextBox 13">
            <a:extLst>
              <a:ext uri="{FF2B5EF4-FFF2-40B4-BE49-F238E27FC236}">
                <a16:creationId xmlns:a16="http://schemas.microsoft.com/office/drawing/2014/main" id="{306467F4-E078-4810-9E9D-E8BD5875954A}"/>
              </a:ext>
            </a:extLst>
          </p:cNvPr>
          <p:cNvSpPr txBox="1"/>
          <p:nvPr/>
        </p:nvSpPr>
        <p:spPr>
          <a:xfrm>
            <a:off x="6654799" y="6059273"/>
            <a:ext cx="1043710" cy="369332"/>
          </a:xfrm>
          <a:prstGeom prst="rect">
            <a:avLst/>
          </a:prstGeom>
          <a:noFill/>
        </p:spPr>
        <p:txBody>
          <a:bodyPr wrap="square">
            <a:spAutoFit/>
          </a:bodyPr>
          <a:lstStyle/>
          <a:p>
            <a:r>
              <a:rPr lang="uk-UA" dirty="0"/>
              <a:t>лобода</a:t>
            </a:r>
          </a:p>
        </p:txBody>
      </p:sp>
      <p:pic>
        <p:nvPicPr>
          <p:cNvPr id="15" name="Рисунок 14">
            <a:extLst>
              <a:ext uri="{FF2B5EF4-FFF2-40B4-BE49-F238E27FC236}">
                <a16:creationId xmlns:a16="http://schemas.microsoft.com/office/drawing/2014/main" id="{B646E27A-66F8-4544-8BE9-653E7BF405A7}"/>
              </a:ext>
            </a:extLst>
          </p:cNvPr>
          <p:cNvPicPr>
            <a:picLocks noChangeAspect="1"/>
          </p:cNvPicPr>
          <p:nvPr/>
        </p:nvPicPr>
        <p:blipFill>
          <a:blip r:embed="rId5"/>
          <a:stretch>
            <a:fillRect/>
          </a:stretch>
        </p:blipFill>
        <p:spPr>
          <a:xfrm>
            <a:off x="5680069" y="3538763"/>
            <a:ext cx="2974700" cy="2228154"/>
          </a:xfrm>
          <a:prstGeom prst="rect">
            <a:avLst/>
          </a:prstGeom>
        </p:spPr>
      </p:pic>
      <p:sp>
        <p:nvSpPr>
          <p:cNvPr id="17" name="TextBox 16">
            <a:extLst>
              <a:ext uri="{FF2B5EF4-FFF2-40B4-BE49-F238E27FC236}">
                <a16:creationId xmlns:a16="http://schemas.microsoft.com/office/drawing/2014/main" id="{0E5204A8-D0D2-4128-875B-1520F49134EA}"/>
              </a:ext>
            </a:extLst>
          </p:cNvPr>
          <p:cNvSpPr txBox="1"/>
          <p:nvPr/>
        </p:nvSpPr>
        <p:spPr>
          <a:xfrm>
            <a:off x="3168074" y="5293425"/>
            <a:ext cx="2031999" cy="369332"/>
          </a:xfrm>
          <a:prstGeom prst="rect">
            <a:avLst/>
          </a:prstGeom>
          <a:noFill/>
        </p:spPr>
        <p:txBody>
          <a:bodyPr wrap="square">
            <a:spAutoFit/>
          </a:bodyPr>
          <a:lstStyle/>
          <a:p>
            <a:r>
              <a:rPr lang="uk-UA" dirty="0"/>
              <a:t>чистотіл великий </a:t>
            </a:r>
          </a:p>
        </p:txBody>
      </p:sp>
      <p:pic>
        <p:nvPicPr>
          <p:cNvPr id="18" name="Рисунок 17">
            <a:extLst>
              <a:ext uri="{FF2B5EF4-FFF2-40B4-BE49-F238E27FC236}">
                <a16:creationId xmlns:a16="http://schemas.microsoft.com/office/drawing/2014/main" id="{A39FE290-D235-4029-BA5A-C9E808132574}"/>
              </a:ext>
            </a:extLst>
          </p:cNvPr>
          <p:cNvPicPr>
            <a:picLocks noChangeAspect="1"/>
          </p:cNvPicPr>
          <p:nvPr/>
        </p:nvPicPr>
        <p:blipFill>
          <a:blip r:embed="rId6"/>
          <a:stretch>
            <a:fillRect/>
          </a:stretch>
        </p:blipFill>
        <p:spPr>
          <a:xfrm>
            <a:off x="2735841" y="3514317"/>
            <a:ext cx="2762250" cy="1657350"/>
          </a:xfrm>
          <a:prstGeom prst="rect">
            <a:avLst/>
          </a:prstGeom>
        </p:spPr>
      </p:pic>
      <p:sp>
        <p:nvSpPr>
          <p:cNvPr id="20" name="TextBox 19">
            <a:extLst>
              <a:ext uri="{FF2B5EF4-FFF2-40B4-BE49-F238E27FC236}">
                <a16:creationId xmlns:a16="http://schemas.microsoft.com/office/drawing/2014/main" id="{E9615FE3-21DE-4A65-9B23-294F439539C5}"/>
              </a:ext>
            </a:extLst>
          </p:cNvPr>
          <p:cNvSpPr txBox="1"/>
          <p:nvPr/>
        </p:nvSpPr>
        <p:spPr>
          <a:xfrm>
            <a:off x="618837" y="6059273"/>
            <a:ext cx="2383268" cy="369332"/>
          </a:xfrm>
          <a:prstGeom prst="rect">
            <a:avLst/>
          </a:prstGeom>
          <a:noFill/>
        </p:spPr>
        <p:txBody>
          <a:bodyPr wrap="square">
            <a:spAutoFit/>
          </a:bodyPr>
          <a:lstStyle/>
          <a:p>
            <a:r>
              <a:rPr lang="uk-UA" dirty="0"/>
              <a:t>болиголов плямистий</a:t>
            </a:r>
          </a:p>
        </p:txBody>
      </p:sp>
      <p:pic>
        <p:nvPicPr>
          <p:cNvPr id="21" name="Рисунок 20">
            <a:extLst>
              <a:ext uri="{FF2B5EF4-FFF2-40B4-BE49-F238E27FC236}">
                <a16:creationId xmlns:a16="http://schemas.microsoft.com/office/drawing/2014/main" id="{C2B43A7D-709E-487F-A193-AACF18AF91C4}"/>
              </a:ext>
            </a:extLst>
          </p:cNvPr>
          <p:cNvPicPr>
            <a:picLocks noChangeAspect="1"/>
          </p:cNvPicPr>
          <p:nvPr/>
        </p:nvPicPr>
        <p:blipFill>
          <a:blip r:embed="rId7"/>
          <a:stretch>
            <a:fillRect/>
          </a:stretch>
        </p:blipFill>
        <p:spPr>
          <a:xfrm>
            <a:off x="408574" y="3429119"/>
            <a:ext cx="1828800" cy="2505075"/>
          </a:xfrm>
          <a:prstGeom prst="rect">
            <a:avLst/>
          </a:prstGeom>
        </p:spPr>
      </p:pic>
    </p:spTree>
    <p:extLst>
      <p:ext uri="{BB962C8B-B14F-4D97-AF65-F5344CB8AC3E}">
        <p14:creationId xmlns:p14="http://schemas.microsoft.com/office/powerpoint/2010/main" val="771177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9DAE3B-C4CB-4F8E-8780-1788168F9C45}"/>
              </a:ext>
            </a:extLst>
          </p:cNvPr>
          <p:cNvSpPr txBox="1"/>
          <p:nvPr/>
        </p:nvSpPr>
        <p:spPr>
          <a:xfrm>
            <a:off x="443346" y="289679"/>
            <a:ext cx="6096000" cy="3139321"/>
          </a:xfrm>
          <a:prstGeom prst="rect">
            <a:avLst/>
          </a:prstGeom>
          <a:noFill/>
        </p:spPr>
        <p:txBody>
          <a:bodyPr wrap="square">
            <a:spAutoFit/>
          </a:bodyPr>
          <a:lstStyle/>
          <a:p>
            <a:pPr algn="just"/>
            <a:r>
              <a:rPr lang="uk-UA" dirty="0"/>
              <a:t>Найбільшу видову різноманітність лікарських рослин виявлено в лісостеповій зоні (1337 видів). Се­ред них частка видів, основні ресурси яких зосереджені в межах цієї зони, становить менше 1 % (деревій щетинистий – </a:t>
            </a:r>
            <a:r>
              <a:rPr lang="en-US" dirty="0"/>
              <a:t>Achillea </a:t>
            </a:r>
            <a:r>
              <a:rPr lang="en-US" dirty="0" err="1"/>
              <a:t>setacea</a:t>
            </a:r>
            <a:r>
              <a:rPr lang="en-US" dirty="0"/>
              <a:t>, </a:t>
            </a:r>
            <a:r>
              <a:rPr lang="uk-UA" dirty="0"/>
              <a:t>ваточник сирійський – </a:t>
            </a:r>
            <a:r>
              <a:rPr lang="en-US" dirty="0"/>
              <a:t>Asclepias </a:t>
            </a:r>
            <a:r>
              <a:rPr lang="en-US" dirty="0" err="1"/>
              <a:t>syriaca</a:t>
            </a:r>
            <a:r>
              <a:rPr lang="en-US" dirty="0"/>
              <a:t>, </a:t>
            </a:r>
            <a:r>
              <a:rPr lang="uk-UA" dirty="0"/>
              <a:t>суниці зелені – </a:t>
            </a:r>
            <a:r>
              <a:rPr lang="en-US" dirty="0"/>
              <a:t>Fragaria </a:t>
            </a:r>
            <a:r>
              <a:rPr lang="en-US" dirty="0" err="1"/>
              <a:t>viridis</a:t>
            </a:r>
            <a:r>
              <a:rPr lang="en-US" dirty="0"/>
              <a:t>, </a:t>
            </a:r>
            <a:r>
              <a:rPr lang="uk-UA" dirty="0"/>
              <a:t>жостір проносний – </a:t>
            </a:r>
            <a:r>
              <a:rPr lang="en-US" dirty="0"/>
              <a:t>Rhamnus </a:t>
            </a:r>
            <a:r>
              <a:rPr lang="en-US" dirty="0" err="1"/>
              <a:t>catharticus</a:t>
            </a:r>
            <a:r>
              <a:rPr lang="en-US" dirty="0"/>
              <a:t>, </a:t>
            </a:r>
            <a:r>
              <a:rPr lang="uk-UA" dirty="0"/>
              <a:t>чебрець Маршалла). Більшість із сировинних видів є </a:t>
            </a:r>
            <a:r>
              <a:rPr lang="uk-UA" dirty="0" err="1"/>
              <a:t>ресурсозначущими</a:t>
            </a:r>
            <a:r>
              <a:rPr lang="uk-UA" dirty="0"/>
              <a:t> також у сусідніх зонах: га­дючник </a:t>
            </a:r>
            <a:r>
              <a:rPr lang="uk-UA" dirty="0" err="1"/>
              <a:t>в'язолистий</a:t>
            </a:r>
            <a:r>
              <a:rPr lang="uk-UA" dirty="0"/>
              <a:t> (</a:t>
            </a:r>
            <a:r>
              <a:rPr lang="en-US" dirty="0" err="1"/>
              <a:t>Filipendula</a:t>
            </a:r>
            <a:r>
              <a:rPr lang="en-US" dirty="0"/>
              <a:t> </a:t>
            </a:r>
            <a:r>
              <a:rPr lang="en-US" dirty="0" err="1"/>
              <a:t>ulmaria</a:t>
            </a:r>
            <a:r>
              <a:rPr lang="en-US" dirty="0"/>
              <a:t>), </a:t>
            </a:r>
            <a:r>
              <a:rPr lang="uk-UA" dirty="0"/>
              <a:t>звіробій звичайний, ма­теринка звичайна (</a:t>
            </a:r>
            <a:r>
              <a:rPr lang="en-US" dirty="0"/>
              <a:t>Origanum vul­gare), </a:t>
            </a:r>
            <a:r>
              <a:rPr lang="uk-UA" dirty="0"/>
              <a:t>шипшина собача (</a:t>
            </a:r>
            <a:r>
              <a:rPr lang="en-US" dirty="0"/>
              <a:t>Rosa canina), </a:t>
            </a:r>
            <a:r>
              <a:rPr lang="uk-UA" dirty="0"/>
              <a:t>чебрець блошиний (</a:t>
            </a:r>
            <a:r>
              <a:rPr lang="en-US" dirty="0"/>
              <a:t>Thy­mus </a:t>
            </a:r>
            <a:r>
              <a:rPr lang="en-US" dirty="0" err="1"/>
              <a:t>pulegioides</a:t>
            </a:r>
            <a:r>
              <a:rPr lang="en-US" dirty="0"/>
              <a:t>) </a:t>
            </a:r>
            <a:r>
              <a:rPr lang="uk-UA" dirty="0"/>
              <a:t>тощо. </a:t>
            </a:r>
          </a:p>
        </p:txBody>
      </p:sp>
      <p:sp>
        <p:nvSpPr>
          <p:cNvPr id="5" name="TextBox 4">
            <a:extLst>
              <a:ext uri="{FF2B5EF4-FFF2-40B4-BE49-F238E27FC236}">
                <a16:creationId xmlns:a16="http://schemas.microsoft.com/office/drawing/2014/main" id="{FF4D8866-B86D-4450-A7A5-C1FDFAAE3123}"/>
              </a:ext>
            </a:extLst>
          </p:cNvPr>
          <p:cNvSpPr txBox="1"/>
          <p:nvPr/>
        </p:nvSpPr>
        <p:spPr>
          <a:xfrm>
            <a:off x="9781308" y="3583709"/>
            <a:ext cx="2410692" cy="369332"/>
          </a:xfrm>
          <a:prstGeom prst="rect">
            <a:avLst/>
          </a:prstGeom>
          <a:noFill/>
        </p:spPr>
        <p:txBody>
          <a:bodyPr wrap="square">
            <a:spAutoFit/>
          </a:bodyPr>
          <a:lstStyle/>
          <a:p>
            <a:r>
              <a:rPr lang="uk-UA" dirty="0"/>
              <a:t>деревій щетинистий </a:t>
            </a:r>
          </a:p>
        </p:txBody>
      </p:sp>
      <p:pic>
        <p:nvPicPr>
          <p:cNvPr id="6" name="Рисунок 5">
            <a:extLst>
              <a:ext uri="{FF2B5EF4-FFF2-40B4-BE49-F238E27FC236}">
                <a16:creationId xmlns:a16="http://schemas.microsoft.com/office/drawing/2014/main" id="{6C62F67B-AC62-469B-8604-F60C92B507F4}"/>
              </a:ext>
            </a:extLst>
          </p:cNvPr>
          <p:cNvPicPr>
            <a:picLocks noChangeAspect="1"/>
          </p:cNvPicPr>
          <p:nvPr/>
        </p:nvPicPr>
        <p:blipFill>
          <a:blip r:embed="rId2"/>
          <a:stretch>
            <a:fillRect/>
          </a:stretch>
        </p:blipFill>
        <p:spPr>
          <a:xfrm>
            <a:off x="9797658" y="216621"/>
            <a:ext cx="2240644" cy="3367088"/>
          </a:xfrm>
          <a:prstGeom prst="rect">
            <a:avLst/>
          </a:prstGeom>
        </p:spPr>
      </p:pic>
      <p:sp>
        <p:nvSpPr>
          <p:cNvPr id="8" name="TextBox 7">
            <a:extLst>
              <a:ext uri="{FF2B5EF4-FFF2-40B4-BE49-F238E27FC236}">
                <a16:creationId xmlns:a16="http://schemas.microsoft.com/office/drawing/2014/main" id="{C8E9A6DD-A50A-4252-A34F-E5F0DF537B58}"/>
              </a:ext>
            </a:extLst>
          </p:cNvPr>
          <p:cNvSpPr txBox="1"/>
          <p:nvPr/>
        </p:nvSpPr>
        <p:spPr>
          <a:xfrm>
            <a:off x="7125391" y="2369188"/>
            <a:ext cx="2595418" cy="369332"/>
          </a:xfrm>
          <a:prstGeom prst="rect">
            <a:avLst/>
          </a:prstGeom>
          <a:noFill/>
        </p:spPr>
        <p:txBody>
          <a:bodyPr wrap="square">
            <a:spAutoFit/>
          </a:bodyPr>
          <a:lstStyle/>
          <a:p>
            <a:r>
              <a:rPr lang="uk-UA" dirty="0"/>
              <a:t>ваточник сирійський </a:t>
            </a:r>
          </a:p>
        </p:txBody>
      </p:sp>
      <p:pic>
        <p:nvPicPr>
          <p:cNvPr id="9" name="Рисунок 8">
            <a:extLst>
              <a:ext uri="{FF2B5EF4-FFF2-40B4-BE49-F238E27FC236}">
                <a16:creationId xmlns:a16="http://schemas.microsoft.com/office/drawing/2014/main" id="{E3D415BE-D5A0-49F7-B7F7-B34A5151D515}"/>
              </a:ext>
            </a:extLst>
          </p:cNvPr>
          <p:cNvPicPr>
            <a:picLocks noChangeAspect="1"/>
          </p:cNvPicPr>
          <p:nvPr/>
        </p:nvPicPr>
        <p:blipFill>
          <a:blip r:embed="rId3"/>
          <a:stretch>
            <a:fillRect/>
          </a:stretch>
        </p:blipFill>
        <p:spPr>
          <a:xfrm>
            <a:off x="7176985" y="399184"/>
            <a:ext cx="2466975" cy="1847850"/>
          </a:xfrm>
          <a:prstGeom prst="rect">
            <a:avLst/>
          </a:prstGeom>
        </p:spPr>
      </p:pic>
      <p:sp>
        <p:nvSpPr>
          <p:cNvPr id="11" name="TextBox 10">
            <a:extLst>
              <a:ext uri="{FF2B5EF4-FFF2-40B4-BE49-F238E27FC236}">
                <a16:creationId xmlns:a16="http://schemas.microsoft.com/office/drawing/2014/main" id="{39A4A8E5-9E89-44B8-B8D4-A0026906A52D}"/>
              </a:ext>
            </a:extLst>
          </p:cNvPr>
          <p:cNvSpPr txBox="1"/>
          <p:nvPr/>
        </p:nvSpPr>
        <p:spPr>
          <a:xfrm>
            <a:off x="6961135" y="4671991"/>
            <a:ext cx="2059709" cy="369332"/>
          </a:xfrm>
          <a:prstGeom prst="rect">
            <a:avLst/>
          </a:prstGeom>
          <a:noFill/>
        </p:spPr>
        <p:txBody>
          <a:bodyPr wrap="square">
            <a:spAutoFit/>
          </a:bodyPr>
          <a:lstStyle/>
          <a:p>
            <a:r>
              <a:rPr lang="uk-UA" dirty="0"/>
              <a:t>жостір проносний </a:t>
            </a:r>
          </a:p>
        </p:txBody>
      </p:sp>
      <p:pic>
        <p:nvPicPr>
          <p:cNvPr id="12" name="Рисунок 11">
            <a:extLst>
              <a:ext uri="{FF2B5EF4-FFF2-40B4-BE49-F238E27FC236}">
                <a16:creationId xmlns:a16="http://schemas.microsoft.com/office/drawing/2014/main" id="{EC042A58-A71F-43F8-86C0-68EF07928260}"/>
              </a:ext>
            </a:extLst>
          </p:cNvPr>
          <p:cNvPicPr>
            <a:picLocks noChangeAspect="1"/>
          </p:cNvPicPr>
          <p:nvPr/>
        </p:nvPicPr>
        <p:blipFill>
          <a:blip r:embed="rId4"/>
          <a:stretch>
            <a:fillRect/>
          </a:stretch>
        </p:blipFill>
        <p:spPr>
          <a:xfrm>
            <a:off x="6681303" y="2852593"/>
            <a:ext cx="2619375" cy="1743075"/>
          </a:xfrm>
          <a:prstGeom prst="rect">
            <a:avLst/>
          </a:prstGeom>
        </p:spPr>
      </p:pic>
      <p:sp>
        <p:nvSpPr>
          <p:cNvPr id="14" name="TextBox 13">
            <a:extLst>
              <a:ext uri="{FF2B5EF4-FFF2-40B4-BE49-F238E27FC236}">
                <a16:creationId xmlns:a16="http://schemas.microsoft.com/office/drawing/2014/main" id="{BBCCD8CD-5562-4976-BE67-4B7C096C5AD0}"/>
              </a:ext>
            </a:extLst>
          </p:cNvPr>
          <p:cNvSpPr txBox="1"/>
          <p:nvPr/>
        </p:nvSpPr>
        <p:spPr>
          <a:xfrm>
            <a:off x="4121293" y="5481493"/>
            <a:ext cx="2216727" cy="369332"/>
          </a:xfrm>
          <a:prstGeom prst="rect">
            <a:avLst/>
          </a:prstGeom>
          <a:noFill/>
        </p:spPr>
        <p:txBody>
          <a:bodyPr wrap="square">
            <a:spAutoFit/>
          </a:bodyPr>
          <a:lstStyle/>
          <a:p>
            <a:r>
              <a:rPr lang="uk-UA" dirty="0"/>
              <a:t>чебрець Маршалла</a:t>
            </a:r>
          </a:p>
        </p:txBody>
      </p:sp>
      <p:pic>
        <p:nvPicPr>
          <p:cNvPr id="15" name="Рисунок 14">
            <a:extLst>
              <a:ext uri="{FF2B5EF4-FFF2-40B4-BE49-F238E27FC236}">
                <a16:creationId xmlns:a16="http://schemas.microsoft.com/office/drawing/2014/main" id="{FFCF87EA-7AB1-4432-A12C-DD84405F7390}"/>
              </a:ext>
            </a:extLst>
          </p:cNvPr>
          <p:cNvPicPr>
            <a:picLocks noChangeAspect="1"/>
          </p:cNvPicPr>
          <p:nvPr/>
        </p:nvPicPr>
        <p:blipFill>
          <a:blip r:embed="rId5"/>
          <a:stretch>
            <a:fillRect/>
          </a:stretch>
        </p:blipFill>
        <p:spPr>
          <a:xfrm>
            <a:off x="3919970" y="3583709"/>
            <a:ext cx="2619375" cy="1743075"/>
          </a:xfrm>
          <a:prstGeom prst="rect">
            <a:avLst/>
          </a:prstGeom>
        </p:spPr>
      </p:pic>
      <p:pic>
        <p:nvPicPr>
          <p:cNvPr id="16" name="Рисунок 15">
            <a:extLst>
              <a:ext uri="{FF2B5EF4-FFF2-40B4-BE49-F238E27FC236}">
                <a16:creationId xmlns:a16="http://schemas.microsoft.com/office/drawing/2014/main" id="{C3F480D1-3E42-439C-8CF2-3032CAE31605}"/>
              </a:ext>
            </a:extLst>
          </p:cNvPr>
          <p:cNvPicPr>
            <a:picLocks noChangeAspect="1"/>
          </p:cNvPicPr>
          <p:nvPr/>
        </p:nvPicPr>
        <p:blipFill>
          <a:blip r:embed="rId6"/>
          <a:stretch>
            <a:fillRect/>
          </a:stretch>
        </p:blipFill>
        <p:spPr>
          <a:xfrm>
            <a:off x="824489" y="3709843"/>
            <a:ext cx="2581275" cy="1771650"/>
          </a:xfrm>
          <a:prstGeom prst="rect">
            <a:avLst/>
          </a:prstGeom>
        </p:spPr>
      </p:pic>
      <p:sp>
        <p:nvSpPr>
          <p:cNvPr id="18" name="TextBox 17">
            <a:extLst>
              <a:ext uri="{FF2B5EF4-FFF2-40B4-BE49-F238E27FC236}">
                <a16:creationId xmlns:a16="http://schemas.microsoft.com/office/drawing/2014/main" id="{4017E6AC-E0B0-4579-AC26-4CFF98BF091F}"/>
              </a:ext>
            </a:extLst>
          </p:cNvPr>
          <p:cNvSpPr txBox="1"/>
          <p:nvPr/>
        </p:nvSpPr>
        <p:spPr>
          <a:xfrm>
            <a:off x="940205" y="5666159"/>
            <a:ext cx="2349841" cy="369332"/>
          </a:xfrm>
          <a:prstGeom prst="rect">
            <a:avLst/>
          </a:prstGeom>
          <a:noFill/>
        </p:spPr>
        <p:txBody>
          <a:bodyPr wrap="square">
            <a:spAutoFit/>
          </a:bodyPr>
          <a:lstStyle/>
          <a:p>
            <a:r>
              <a:rPr lang="uk-UA" dirty="0"/>
              <a:t>га­дючник </a:t>
            </a:r>
            <a:r>
              <a:rPr lang="uk-UA" dirty="0" err="1"/>
              <a:t>в'язолистий</a:t>
            </a:r>
            <a:endParaRPr lang="uk-UA" dirty="0"/>
          </a:p>
        </p:txBody>
      </p:sp>
      <p:sp>
        <p:nvSpPr>
          <p:cNvPr id="20" name="TextBox 19">
            <a:extLst>
              <a:ext uri="{FF2B5EF4-FFF2-40B4-BE49-F238E27FC236}">
                <a16:creationId xmlns:a16="http://schemas.microsoft.com/office/drawing/2014/main" id="{D10673C0-E595-4116-8545-B17937324950}"/>
              </a:ext>
            </a:extLst>
          </p:cNvPr>
          <p:cNvSpPr txBox="1"/>
          <p:nvPr/>
        </p:nvSpPr>
        <p:spPr>
          <a:xfrm>
            <a:off x="9643960" y="6237429"/>
            <a:ext cx="2216727" cy="369332"/>
          </a:xfrm>
          <a:prstGeom prst="rect">
            <a:avLst/>
          </a:prstGeom>
          <a:noFill/>
        </p:spPr>
        <p:txBody>
          <a:bodyPr wrap="square">
            <a:spAutoFit/>
          </a:bodyPr>
          <a:lstStyle/>
          <a:p>
            <a:r>
              <a:rPr lang="uk-UA" dirty="0"/>
              <a:t>ма­теринка звичайна</a:t>
            </a:r>
          </a:p>
        </p:txBody>
      </p:sp>
      <p:pic>
        <p:nvPicPr>
          <p:cNvPr id="21" name="Рисунок 20">
            <a:extLst>
              <a:ext uri="{FF2B5EF4-FFF2-40B4-BE49-F238E27FC236}">
                <a16:creationId xmlns:a16="http://schemas.microsoft.com/office/drawing/2014/main" id="{D1D8A286-15E8-467A-9FF6-628F468CA253}"/>
              </a:ext>
            </a:extLst>
          </p:cNvPr>
          <p:cNvPicPr>
            <a:picLocks noChangeAspect="1"/>
          </p:cNvPicPr>
          <p:nvPr/>
        </p:nvPicPr>
        <p:blipFill>
          <a:blip r:embed="rId7"/>
          <a:stretch>
            <a:fillRect/>
          </a:stretch>
        </p:blipFill>
        <p:spPr>
          <a:xfrm>
            <a:off x="9442634" y="3931594"/>
            <a:ext cx="2506376" cy="2154241"/>
          </a:xfrm>
          <a:prstGeom prst="rect">
            <a:avLst/>
          </a:prstGeom>
        </p:spPr>
      </p:pic>
    </p:spTree>
    <p:extLst>
      <p:ext uri="{BB962C8B-B14F-4D97-AF65-F5344CB8AC3E}">
        <p14:creationId xmlns:p14="http://schemas.microsoft.com/office/powerpoint/2010/main" val="1946289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AE83D9-3066-495F-98D5-EB6F6ACCEB49}"/>
              </a:ext>
            </a:extLst>
          </p:cNvPr>
          <p:cNvSpPr txBox="1"/>
          <p:nvPr/>
        </p:nvSpPr>
        <p:spPr>
          <a:xfrm>
            <a:off x="387927" y="332553"/>
            <a:ext cx="7338510" cy="2862322"/>
          </a:xfrm>
          <a:prstGeom prst="rect">
            <a:avLst/>
          </a:prstGeom>
          <a:noFill/>
        </p:spPr>
        <p:txBody>
          <a:bodyPr wrap="square">
            <a:spAutoFit/>
          </a:bodyPr>
          <a:lstStyle/>
          <a:p>
            <a:pPr algn="just"/>
            <a:r>
              <a:rPr lang="uk-UA" dirty="0"/>
              <a:t>Друге міс­це за різноманіттям лікарських рослин займає Полісся, де зростає 965 видів, зокрема 62 </a:t>
            </a:r>
            <a:r>
              <a:rPr lang="uk-UA" dirty="0" err="1"/>
              <a:t>сировинно</a:t>
            </a:r>
            <a:r>
              <a:rPr lang="uk-UA" dirty="0"/>
              <a:t> цінні. Тут зосереджені основні ресурси багна звичайного, </a:t>
            </a:r>
            <a:r>
              <a:rPr lang="uk-UA" dirty="0" err="1"/>
              <a:t>журав­лини</a:t>
            </a:r>
            <a:r>
              <a:rPr lang="uk-UA" dirty="0"/>
              <a:t> болотної (</a:t>
            </a:r>
            <a:r>
              <a:rPr lang="en-US" dirty="0" err="1"/>
              <a:t>Oxycoccus</a:t>
            </a:r>
            <a:r>
              <a:rPr lang="en-US" dirty="0"/>
              <a:t> palus­tris), </a:t>
            </a:r>
            <a:r>
              <a:rPr lang="uk-UA" dirty="0"/>
              <a:t>чебрецю повзучого (</a:t>
            </a:r>
            <a:r>
              <a:rPr lang="en-US" dirty="0"/>
              <a:t>Thymus </a:t>
            </a:r>
            <a:r>
              <a:rPr lang="en-US" dirty="0" err="1"/>
              <a:t>serpyllum</a:t>
            </a:r>
            <a:r>
              <a:rPr lang="en-US" dirty="0"/>
              <a:t>), </a:t>
            </a:r>
            <a:r>
              <a:rPr lang="uk-UA" dirty="0"/>
              <a:t>лепехи звичайної (</a:t>
            </a:r>
            <a:r>
              <a:rPr lang="en-US" dirty="0"/>
              <a:t>Aco­rus calamus), </a:t>
            </a:r>
            <a:r>
              <a:rPr lang="uk-UA" dirty="0"/>
              <a:t>берези повислої або бородавчастої (В</a:t>
            </a:r>
            <a:r>
              <a:rPr lang="en-US" dirty="0" err="1"/>
              <a:t>etula</a:t>
            </a:r>
            <a:r>
              <a:rPr lang="en-US" dirty="0"/>
              <a:t> pendula), </a:t>
            </a:r>
            <a:r>
              <a:rPr lang="uk-UA" dirty="0"/>
              <a:t>вересу звичайного (</a:t>
            </a:r>
            <a:r>
              <a:rPr lang="en-US" dirty="0" err="1"/>
              <a:t>Calluna</a:t>
            </a:r>
            <a:r>
              <a:rPr lang="en-US" dirty="0"/>
              <a:t> vul­garis), </a:t>
            </a:r>
            <a:r>
              <a:rPr lang="uk-UA" dirty="0"/>
              <a:t>конвалії звичайної, щитника чоловічого (</a:t>
            </a:r>
            <a:r>
              <a:rPr lang="en-US" dirty="0"/>
              <a:t>Dryopteris </a:t>
            </a:r>
            <a:r>
              <a:rPr lang="en-US" dirty="0" err="1"/>
              <a:t>filix</a:t>
            </a:r>
            <a:r>
              <a:rPr lang="en-US" dirty="0"/>
              <a:t>-mas), </a:t>
            </a:r>
            <a:r>
              <a:rPr lang="uk-UA" dirty="0"/>
              <a:t>крушини ламкої, цмину піс­кового (</a:t>
            </a:r>
            <a:r>
              <a:rPr lang="en-US" dirty="0"/>
              <a:t>Helichrysum </a:t>
            </a:r>
            <a:r>
              <a:rPr lang="en-US" dirty="0" err="1"/>
              <a:t>arenarium</a:t>
            </a:r>
            <a:r>
              <a:rPr lang="en-US" dirty="0"/>
              <a:t>), </a:t>
            </a:r>
            <a:r>
              <a:rPr lang="uk-UA" dirty="0"/>
              <a:t>сухоцвіту </a:t>
            </a:r>
            <a:r>
              <a:rPr lang="uk-UA" dirty="0" err="1"/>
              <a:t>багнового</a:t>
            </a:r>
            <a:r>
              <a:rPr lang="uk-UA" dirty="0"/>
              <a:t> (</a:t>
            </a:r>
            <a:r>
              <a:rPr lang="en-US" dirty="0"/>
              <a:t>Gnapha­li­um </a:t>
            </a:r>
            <a:r>
              <a:rPr lang="en-US" dirty="0" err="1"/>
              <a:t>uliginosum</a:t>
            </a:r>
            <a:r>
              <a:rPr lang="en-US" dirty="0"/>
              <a:t>), </a:t>
            </a:r>
            <a:r>
              <a:rPr lang="uk-UA" dirty="0"/>
              <a:t>ялівцю звичайного (</a:t>
            </a:r>
            <a:r>
              <a:rPr lang="en-US" dirty="0"/>
              <a:t>Juniperus communis), </a:t>
            </a:r>
            <a:r>
              <a:rPr lang="uk-UA" dirty="0"/>
              <a:t>брусниці звичайної, чорниці (</a:t>
            </a:r>
            <a:r>
              <a:rPr lang="en-US" dirty="0"/>
              <a:t>Vaccinium myr­tillus), </a:t>
            </a:r>
            <a:r>
              <a:rPr lang="uk-UA" dirty="0"/>
              <a:t>лохини, </a:t>
            </a:r>
            <a:r>
              <a:rPr lang="uk-UA" dirty="0" err="1"/>
              <a:t>буяхів</a:t>
            </a:r>
            <a:r>
              <a:rPr lang="uk-UA" dirty="0"/>
              <a:t> (</a:t>
            </a:r>
            <a:r>
              <a:rPr lang="en-US" dirty="0"/>
              <a:t>Vaccinium </a:t>
            </a:r>
            <a:r>
              <a:rPr lang="en-US" dirty="0" err="1"/>
              <a:t>uligin</a:t>
            </a:r>
            <a:r>
              <a:rPr lang="uk-UA" dirty="0"/>
              <a:t>о</a:t>
            </a:r>
            <a:r>
              <a:rPr lang="en-US" dirty="0"/>
              <a:t>sum). </a:t>
            </a:r>
            <a:endParaRPr lang="uk-UA" dirty="0"/>
          </a:p>
        </p:txBody>
      </p:sp>
      <p:sp>
        <p:nvSpPr>
          <p:cNvPr id="5" name="TextBox 4">
            <a:extLst>
              <a:ext uri="{FF2B5EF4-FFF2-40B4-BE49-F238E27FC236}">
                <a16:creationId xmlns:a16="http://schemas.microsoft.com/office/drawing/2014/main" id="{F3AE4BC7-9536-4BB9-9B5D-E45D8A997667}"/>
              </a:ext>
            </a:extLst>
          </p:cNvPr>
          <p:cNvSpPr txBox="1"/>
          <p:nvPr/>
        </p:nvSpPr>
        <p:spPr>
          <a:xfrm>
            <a:off x="9476510" y="2701699"/>
            <a:ext cx="2244436" cy="369332"/>
          </a:xfrm>
          <a:prstGeom prst="rect">
            <a:avLst/>
          </a:prstGeom>
          <a:noFill/>
        </p:spPr>
        <p:txBody>
          <a:bodyPr wrap="square">
            <a:spAutoFit/>
          </a:bodyPr>
          <a:lstStyle/>
          <a:p>
            <a:r>
              <a:rPr lang="uk-UA" dirty="0"/>
              <a:t>журавлина болотна</a:t>
            </a:r>
          </a:p>
        </p:txBody>
      </p:sp>
      <p:pic>
        <p:nvPicPr>
          <p:cNvPr id="6" name="Рисунок 5">
            <a:extLst>
              <a:ext uri="{FF2B5EF4-FFF2-40B4-BE49-F238E27FC236}">
                <a16:creationId xmlns:a16="http://schemas.microsoft.com/office/drawing/2014/main" id="{3ED7ED4C-D953-457D-AEF2-F1D28390F68E}"/>
              </a:ext>
            </a:extLst>
          </p:cNvPr>
          <p:cNvPicPr>
            <a:picLocks noChangeAspect="1"/>
          </p:cNvPicPr>
          <p:nvPr/>
        </p:nvPicPr>
        <p:blipFill>
          <a:blip r:embed="rId2"/>
          <a:stretch>
            <a:fillRect/>
          </a:stretch>
        </p:blipFill>
        <p:spPr>
          <a:xfrm>
            <a:off x="7952509" y="226868"/>
            <a:ext cx="4078432" cy="2402364"/>
          </a:xfrm>
          <a:prstGeom prst="rect">
            <a:avLst/>
          </a:prstGeom>
        </p:spPr>
      </p:pic>
      <p:sp>
        <p:nvSpPr>
          <p:cNvPr id="8" name="TextBox 7">
            <a:extLst>
              <a:ext uri="{FF2B5EF4-FFF2-40B4-BE49-F238E27FC236}">
                <a16:creationId xmlns:a16="http://schemas.microsoft.com/office/drawing/2014/main" id="{695EF43C-3710-4C7F-801D-EC5EAF8A3D56}"/>
              </a:ext>
            </a:extLst>
          </p:cNvPr>
          <p:cNvSpPr txBox="1"/>
          <p:nvPr/>
        </p:nvSpPr>
        <p:spPr>
          <a:xfrm>
            <a:off x="10093325" y="5979805"/>
            <a:ext cx="2098675" cy="369332"/>
          </a:xfrm>
          <a:prstGeom prst="rect">
            <a:avLst/>
          </a:prstGeom>
          <a:noFill/>
        </p:spPr>
        <p:txBody>
          <a:bodyPr wrap="square">
            <a:spAutoFit/>
          </a:bodyPr>
          <a:lstStyle/>
          <a:p>
            <a:r>
              <a:rPr lang="uk-UA" dirty="0"/>
              <a:t>лепеха звичайна</a:t>
            </a:r>
          </a:p>
        </p:txBody>
      </p:sp>
      <p:pic>
        <p:nvPicPr>
          <p:cNvPr id="9" name="Рисунок 8">
            <a:extLst>
              <a:ext uri="{FF2B5EF4-FFF2-40B4-BE49-F238E27FC236}">
                <a16:creationId xmlns:a16="http://schemas.microsoft.com/office/drawing/2014/main" id="{87FAC3A2-756E-426A-B8B9-277C45D09B89}"/>
              </a:ext>
            </a:extLst>
          </p:cNvPr>
          <p:cNvPicPr>
            <a:picLocks noChangeAspect="1"/>
          </p:cNvPicPr>
          <p:nvPr/>
        </p:nvPicPr>
        <p:blipFill>
          <a:blip r:embed="rId3"/>
          <a:stretch>
            <a:fillRect/>
          </a:stretch>
        </p:blipFill>
        <p:spPr>
          <a:xfrm>
            <a:off x="9924256" y="3143498"/>
            <a:ext cx="2106685" cy="2812533"/>
          </a:xfrm>
          <a:prstGeom prst="rect">
            <a:avLst/>
          </a:prstGeom>
        </p:spPr>
      </p:pic>
      <p:sp>
        <p:nvSpPr>
          <p:cNvPr id="11" name="TextBox 10">
            <a:extLst>
              <a:ext uri="{FF2B5EF4-FFF2-40B4-BE49-F238E27FC236}">
                <a16:creationId xmlns:a16="http://schemas.microsoft.com/office/drawing/2014/main" id="{2D553589-FC2D-45D2-8668-4D4EC9C91947}"/>
              </a:ext>
            </a:extLst>
          </p:cNvPr>
          <p:cNvSpPr txBox="1"/>
          <p:nvPr/>
        </p:nvSpPr>
        <p:spPr>
          <a:xfrm>
            <a:off x="7278256" y="5979805"/>
            <a:ext cx="2106685" cy="369332"/>
          </a:xfrm>
          <a:prstGeom prst="rect">
            <a:avLst/>
          </a:prstGeom>
          <a:noFill/>
        </p:spPr>
        <p:txBody>
          <a:bodyPr wrap="square">
            <a:spAutoFit/>
          </a:bodyPr>
          <a:lstStyle/>
          <a:p>
            <a:r>
              <a:rPr lang="uk-UA" dirty="0"/>
              <a:t>верес звичайний</a:t>
            </a:r>
          </a:p>
        </p:txBody>
      </p:sp>
      <p:pic>
        <p:nvPicPr>
          <p:cNvPr id="12" name="Рисунок 11">
            <a:extLst>
              <a:ext uri="{FF2B5EF4-FFF2-40B4-BE49-F238E27FC236}">
                <a16:creationId xmlns:a16="http://schemas.microsoft.com/office/drawing/2014/main" id="{570385C8-8024-46E7-A9D2-23147A958AD7}"/>
              </a:ext>
            </a:extLst>
          </p:cNvPr>
          <p:cNvPicPr>
            <a:picLocks noChangeAspect="1"/>
          </p:cNvPicPr>
          <p:nvPr/>
        </p:nvPicPr>
        <p:blipFill>
          <a:blip r:embed="rId4"/>
          <a:stretch>
            <a:fillRect/>
          </a:stretch>
        </p:blipFill>
        <p:spPr>
          <a:xfrm>
            <a:off x="6513839" y="3071031"/>
            <a:ext cx="3223492" cy="2820556"/>
          </a:xfrm>
          <a:prstGeom prst="rect">
            <a:avLst/>
          </a:prstGeom>
        </p:spPr>
      </p:pic>
      <p:sp>
        <p:nvSpPr>
          <p:cNvPr id="14" name="TextBox 13">
            <a:extLst>
              <a:ext uri="{FF2B5EF4-FFF2-40B4-BE49-F238E27FC236}">
                <a16:creationId xmlns:a16="http://schemas.microsoft.com/office/drawing/2014/main" id="{B6E459B0-DB15-4D56-8AB9-65BD29E60852}"/>
              </a:ext>
            </a:extLst>
          </p:cNvPr>
          <p:cNvSpPr txBox="1"/>
          <p:nvPr/>
        </p:nvSpPr>
        <p:spPr>
          <a:xfrm>
            <a:off x="3548173" y="5979805"/>
            <a:ext cx="2059709" cy="369332"/>
          </a:xfrm>
          <a:prstGeom prst="rect">
            <a:avLst/>
          </a:prstGeom>
          <a:noFill/>
        </p:spPr>
        <p:txBody>
          <a:bodyPr wrap="square">
            <a:spAutoFit/>
          </a:bodyPr>
          <a:lstStyle/>
          <a:p>
            <a:r>
              <a:rPr lang="uk-UA" dirty="0"/>
              <a:t>щитник чоловічій</a:t>
            </a:r>
          </a:p>
        </p:txBody>
      </p:sp>
      <p:pic>
        <p:nvPicPr>
          <p:cNvPr id="15" name="Рисунок 14">
            <a:extLst>
              <a:ext uri="{FF2B5EF4-FFF2-40B4-BE49-F238E27FC236}">
                <a16:creationId xmlns:a16="http://schemas.microsoft.com/office/drawing/2014/main" id="{564B9775-8EC7-4DA8-8B0D-F5C61BF0A049}"/>
              </a:ext>
            </a:extLst>
          </p:cNvPr>
          <p:cNvPicPr>
            <a:picLocks noChangeAspect="1"/>
          </p:cNvPicPr>
          <p:nvPr/>
        </p:nvPicPr>
        <p:blipFill>
          <a:blip r:embed="rId5"/>
          <a:stretch>
            <a:fillRect/>
          </a:stretch>
        </p:blipFill>
        <p:spPr>
          <a:xfrm>
            <a:off x="2903228" y="3180943"/>
            <a:ext cx="3423686" cy="2499421"/>
          </a:xfrm>
          <a:prstGeom prst="rect">
            <a:avLst/>
          </a:prstGeom>
        </p:spPr>
      </p:pic>
      <p:sp>
        <p:nvSpPr>
          <p:cNvPr id="17" name="TextBox 16">
            <a:extLst>
              <a:ext uri="{FF2B5EF4-FFF2-40B4-BE49-F238E27FC236}">
                <a16:creationId xmlns:a16="http://schemas.microsoft.com/office/drawing/2014/main" id="{5B5A1FC6-9945-4126-A856-4CA4DB0D058C}"/>
              </a:ext>
            </a:extLst>
          </p:cNvPr>
          <p:cNvSpPr txBox="1"/>
          <p:nvPr/>
        </p:nvSpPr>
        <p:spPr>
          <a:xfrm>
            <a:off x="919613" y="5392987"/>
            <a:ext cx="1069000" cy="369332"/>
          </a:xfrm>
          <a:prstGeom prst="rect">
            <a:avLst/>
          </a:prstGeom>
          <a:noFill/>
        </p:spPr>
        <p:txBody>
          <a:bodyPr wrap="square">
            <a:spAutoFit/>
          </a:bodyPr>
          <a:lstStyle/>
          <a:p>
            <a:r>
              <a:rPr lang="uk-UA" dirty="0"/>
              <a:t>ялівець</a:t>
            </a:r>
          </a:p>
        </p:txBody>
      </p:sp>
      <p:pic>
        <p:nvPicPr>
          <p:cNvPr id="18" name="Рисунок 17">
            <a:extLst>
              <a:ext uri="{FF2B5EF4-FFF2-40B4-BE49-F238E27FC236}">
                <a16:creationId xmlns:a16="http://schemas.microsoft.com/office/drawing/2014/main" id="{C1CB585F-E1F6-4980-8598-4F09829819DB}"/>
              </a:ext>
            </a:extLst>
          </p:cNvPr>
          <p:cNvPicPr>
            <a:picLocks noChangeAspect="1"/>
          </p:cNvPicPr>
          <p:nvPr/>
        </p:nvPicPr>
        <p:blipFill>
          <a:blip r:embed="rId6"/>
          <a:stretch>
            <a:fillRect/>
          </a:stretch>
        </p:blipFill>
        <p:spPr>
          <a:xfrm>
            <a:off x="257066" y="3429000"/>
            <a:ext cx="2552700" cy="1790700"/>
          </a:xfrm>
          <a:prstGeom prst="rect">
            <a:avLst/>
          </a:prstGeom>
        </p:spPr>
      </p:pic>
    </p:spTree>
    <p:extLst>
      <p:ext uri="{BB962C8B-B14F-4D97-AF65-F5344CB8AC3E}">
        <p14:creationId xmlns:p14="http://schemas.microsoft.com/office/powerpoint/2010/main" val="81154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70D5E3-4F40-4591-A6D2-DF77B34EB4D8}"/>
              </a:ext>
            </a:extLst>
          </p:cNvPr>
          <p:cNvSpPr txBox="1"/>
          <p:nvPr/>
        </p:nvSpPr>
        <p:spPr>
          <a:xfrm>
            <a:off x="299893" y="515888"/>
            <a:ext cx="4964834" cy="6186309"/>
          </a:xfrm>
          <a:prstGeom prst="rect">
            <a:avLst/>
          </a:prstGeom>
          <a:noFill/>
        </p:spPr>
        <p:txBody>
          <a:bodyPr wrap="square">
            <a:spAutoFit/>
          </a:bodyPr>
          <a:lstStyle/>
          <a:p>
            <a:pPr algn="just"/>
            <a:r>
              <a:rPr lang="uk-UA" dirty="0"/>
              <a:t>Одним із найцінніших екологічно чистих сировинних регіонів України є Карпати. У гірських районах зростає 741 вид лікарських рослин. У значних обсягах тут заготовляють сировину 40-а дикорослих видів. Більше різноманіття лікарських рослин виявлено на Прикарпатті та Закарпатті (відповідно, 847 та 812 видів). Серед видів, основні сировинні ресурси яких зосереджені в Карпатах та прилеглих регіонах, – </a:t>
            </a:r>
            <a:r>
              <a:rPr lang="uk-UA" dirty="0" err="1"/>
              <a:t>астранція</a:t>
            </a:r>
            <a:r>
              <a:rPr lang="uk-UA" dirty="0"/>
              <a:t> велика (</a:t>
            </a:r>
            <a:r>
              <a:rPr lang="en-US" dirty="0"/>
              <a:t>Astrantia major), </a:t>
            </a:r>
            <a:r>
              <a:rPr lang="uk-UA" dirty="0"/>
              <a:t>ялиця біла (</a:t>
            </a:r>
            <a:r>
              <a:rPr lang="en-US" dirty="0"/>
              <a:t>Abies alba), </a:t>
            </a:r>
            <a:r>
              <a:rPr lang="uk-UA" dirty="0"/>
              <a:t>аконіт молдавський (А</a:t>
            </a:r>
            <a:r>
              <a:rPr lang="en-US" dirty="0" err="1"/>
              <a:t>conitum</a:t>
            </a:r>
            <a:r>
              <a:rPr lang="en-US" dirty="0"/>
              <a:t> </a:t>
            </a:r>
            <a:r>
              <a:rPr lang="en-US" dirty="0" err="1"/>
              <a:t>moldavi­cum</a:t>
            </a:r>
            <a:r>
              <a:rPr lang="en-US" dirty="0"/>
              <a:t>), </a:t>
            </a:r>
            <a:r>
              <a:rPr lang="uk-UA" dirty="0"/>
              <a:t>арніка гірська (</a:t>
            </a:r>
            <a:r>
              <a:rPr lang="en-US" dirty="0"/>
              <a:t>Arnica </a:t>
            </a:r>
            <a:r>
              <a:rPr lang="en-US" dirty="0" err="1"/>
              <a:t>mon­tana</a:t>
            </a:r>
            <a:r>
              <a:rPr lang="en-US" dirty="0"/>
              <a:t>), </a:t>
            </a:r>
            <a:r>
              <a:rPr lang="uk-UA" dirty="0" err="1"/>
              <a:t>арункус</a:t>
            </a:r>
            <a:r>
              <a:rPr lang="uk-UA" dirty="0"/>
              <a:t> дводомний, звичайний (</a:t>
            </a:r>
            <a:r>
              <a:rPr lang="en-US" dirty="0" err="1"/>
              <a:t>Aruncus</a:t>
            </a:r>
            <a:r>
              <a:rPr lang="en-US" dirty="0"/>
              <a:t> </a:t>
            </a:r>
            <a:r>
              <a:rPr lang="en-US" dirty="0" err="1"/>
              <a:t>dioicus</a:t>
            </a:r>
            <a:r>
              <a:rPr lang="en-US" dirty="0"/>
              <a:t>), </a:t>
            </a:r>
            <a:r>
              <a:rPr lang="uk-UA" dirty="0" err="1"/>
              <a:t>відкас­ник</a:t>
            </a:r>
            <a:r>
              <a:rPr lang="uk-UA" dirty="0"/>
              <a:t> </a:t>
            </a:r>
            <a:r>
              <a:rPr lang="uk-UA" dirty="0" err="1"/>
              <a:t>безстебловий</a:t>
            </a:r>
            <a:r>
              <a:rPr lang="uk-UA" dirty="0"/>
              <a:t> (</a:t>
            </a:r>
            <a:r>
              <a:rPr lang="en-US" dirty="0"/>
              <a:t>Carlina acau­lis), </a:t>
            </a:r>
            <a:r>
              <a:rPr lang="uk-UA" dirty="0"/>
              <a:t>волошка </a:t>
            </a:r>
            <a:r>
              <a:rPr lang="uk-UA" dirty="0" err="1"/>
              <a:t>фригійська</a:t>
            </a:r>
            <a:r>
              <a:rPr lang="uk-UA" dirty="0"/>
              <a:t> вкоро­чена (С</a:t>
            </a:r>
            <a:r>
              <a:rPr lang="en-US" dirty="0" err="1"/>
              <a:t>entaurea</a:t>
            </a:r>
            <a:r>
              <a:rPr lang="en-US" dirty="0"/>
              <a:t> </a:t>
            </a:r>
            <a:r>
              <a:rPr lang="en-US" dirty="0" err="1"/>
              <a:t>phrygia</a:t>
            </a:r>
            <a:r>
              <a:rPr lang="en-US" dirty="0"/>
              <a:t>), </a:t>
            </a:r>
            <a:r>
              <a:rPr lang="uk-UA" dirty="0"/>
              <a:t>пізньоцвіт осінній (</a:t>
            </a:r>
            <a:r>
              <a:rPr lang="en-US" dirty="0"/>
              <a:t>Colchicum </a:t>
            </a:r>
            <a:r>
              <a:rPr lang="en-US" dirty="0" err="1"/>
              <a:t>autumnale</a:t>
            </a:r>
            <a:r>
              <a:rPr lang="en-US" dirty="0"/>
              <a:t>), </a:t>
            </a:r>
            <a:r>
              <a:rPr lang="uk-UA" dirty="0"/>
              <a:t>глід колючий (С</a:t>
            </a:r>
            <a:r>
              <a:rPr lang="en-US" dirty="0" err="1"/>
              <a:t>rataegus</a:t>
            </a:r>
            <a:r>
              <a:rPr lang="en-US" dirty="0"/>
              <a:t> oxycan­tha), </a:t>
            </a:r>
            <a:r>
              <a:rPr lang="uk-UA" dirty="0"/>
              <a:t>звіробій плямистий (</a:t>
            </a:r>
            <a:r>
              <a:rPr lang="en-US" dirty="0"/>
              <a:t>Hyperi­cum maculatum), </a:t>
            </a:r>
            <a:r>
              <a:rPr lang="uk-UA" dirty="0"/>
              <a:t>щавель альпійський (</a:t>
            </a:r>
            <a:r>
              <a:rPr lang="en-US" dirty="0"/>
              <a:t>Rumex </a:t>
            </a:r>
            <a:r>
              <a:rPr lang="en-US" dirty="0" err="1"/>
              <a:t>alpinus</a:t>
            </a:r>
            <a:r>
              <a:rPr lang="en-US" dirty="0"/>
              <a:t>), </a:t>
            </a:r>
            <a:r>
              <a:rPr lang="uk-UA" dirty="0"/>
              <a:t>живокіст серцеподібний (</a:t>
            </a:r>
            <a:r>
              <a:rPr lang="en-US" dirty="0"/>
              <a:t>Symphytum </a:t>
            </a:r>
            <a:r>
              <a:rPr lang="en-US" dirty="0" err="1"/>
              <a:t>cordatum</a:t>
            </a:r>
            <a:r>
              <a:rPr lang="en-US" dirty="0"/>
              <a:t>), </a:t>
            </a:r>
            <a:r>
              <a:rPr lang="uk-UA" dirty="0"/>
              <a:t>чебрець </a:t>
            </a:r>
            <a:r>
              <a:rPr lang="uk-UA" dirty="0" err="1"/>
              <a:t>чергововолосистий</a:t>
            </a:r>
            <a:r>
              <a:rPr lang="uk-UA" dirty="0"/>
              <a:t> (</a:t>
            </a:r>
            <a:r>
              <a:rPr lang="en-US" dirty="0"/>
              <a:t>Thymus alternans), </a:t>
            </a:r>
            <a:r>
              <a:rPr lang="uk-UA" dirty="0"/>
              <a:t>че­ме­риця біла (</a:t>
            </a:r>
            <a:r>
              <a:rPr lang="en-US" dirty="0"/>
              <a:t>Veratrum album). </a:t>
            </a:r>
            <a:endParaRPr lang="uk-UA" dirty="0"/>
          </a:p>
        </p:txBody>
      </p:sp>
      <p:sp>
        <p:nvSpPr>
          <p:cNvPr id="5" name="TextBox 4">
            <a:extLst>
              <a:ext uri="{FF2B5EF4-FFF2-40B4-BE49-F238E27FC236}">
                <a16:creationId xmlns:a16="http://schemas.microsoft.com/office/drawing/2014/main" id="{F5D25018-7C50-433F-AA67-D369E15A9BAE}"/>
              </a:ext>
            </a:extLst>
          </p:cNvPr>
          <p:cNvSpPr txBox="1"/>
          <p:nvPr/>
        </p:nvSpPr>
        <p:spPr>
          <a:xfrm>
            <a:off x="8950037" y="2967786"/>
            <a:ext cx="2124363" cy="369332"/>
          </a:xfrm>
          <a:prstGeom prst="rect">
            <a:avLst/>
          </a:prstGeom>
          <a:noFill/>
        </p:spPr>
        <p:txBody>
          <a:bodyPr wrap="square">
            <a:spAutoFit/>
          </a:bodyPr>
          <a:lstStyle/>
          <a:p>
            <a:r>
              <a:rPr lang="uk-UA" dirty="0" err="1"/>
              <a:t>астранція</a:t>
            </a:r>
            <a:r>
              <a:rPr lang="uk-UA" dirty="0"/>
              <a:t> велика </a:t>
            </a:r>
          </a:p>
        </p:txBody>
      </p:sp>
      <p:pic>
        <p:nvPicPr>
          <p:cNvPr id="6" name="Рисунок 5">
            <a:extLst>
              <a:ext uri="{FF2B5EF4-FFF2-40B4-BE49-F238E27FC236}">
                <a16:creationId xmlns:a16="http://schemas.microsoft.com/office/drawing/2014/main" id="{9EE66862-0D17-41CE-B43F-B6393763FE60}"/>
              </a:ext>
            </a:extLst>
          </p:cNvPr>
          <p:cNvPicPr>
            <a:picLocks noChangeAspect="1"/>
          </p:cNvPicPr>
          <p:nvPr/>
        </p:nvPicPr>
        <p:blipFill>
          <a:blip r:embed="rId2"/>
          <a:stretch>
            <a:fillRect/>
          </a:stretch>
        </p:blipFill>
        <p:spPr>
          <a:xfrm>
            <a:off x="7803415" y="263526"/>
            <a:ext cx="4088691" cy="2453214"/>
          </a:xfrm>
          <a:prstGeom prst="rect">
            <a:avLst/>
          </a:prstGeom>
        </p:spPr>
      </p:pic>
      <p:sp>
        <p:nvSpPr>
          <p:cNvPr id="8" name="TextBox 7">
            <a:extLst>
              <a:ext uri="{FF2B5EF4-FFF2-40B4-BE49-F238E27FC236}">
                <a16:creationId xmlns:a16="http://schemas.microsoft.com/office/drawing/2014/main" id="{5FB0C2CD-6E20-4765-BD68-1BAE04EB4E59}"/>
              </a:ext>
            </a:extLst>
          </p:cNvPr>
          <p:cNvSpPr txBox="1"/>
          <p:nvPr/>
        </p:nvSpPr>
        <p:spPr>
          <a:xfrm>
            <a:off x="9282544" y="6225143"/>
            <a:ext cx="2152073" cy="369332"/>
          </a:xfrm>
          <a:prstGeom prst="rect">
            <a:avLst/>
          </a:prstGeom>
          <a:noFill/>
        </p:spPr>
        <p:txBody>
          <a:bodyPr wrap="square">
            <a:spAutoFit/>
          </a:bodyPr>
          <a:lstStyle/>
          <a:p>
            <a:r>
              <a:rPr lang="uk-UA" dirty="0"/>
              <a:t>аконіт молдавський </a:t>
            </a:r>
          </a:p>
        </p:txBody>
      </p:sp>
      <p:pic>
        <p:nvPicPr>
          <p:cNvPr id="9" name="Рисунок 8">
            <a:extLst>
              <a:ext uri="{FF2B5EF4-FFF2-40B4-BE49-F238E27FC236}">
                <a16:creationId xmlns:a16="http://schemas.microsoft.com/office/drawing/2014/main" id="{63611706-E9E4-44AC-87A4-85D661B9A547}"/>
              </a:ext>
            </a:extLst>
          </p:cNvPr>
          <p:cNvPicPr>
            <a:picLocks noChangeAspect="1"/>
          </p:cNvPicPr>
          <p:nvPr/>
        </p:nvPicPr>
        <p:blipFill>
          <a:blip r:embed="rId3"/>
          <a:stretch>
            <a:fillRect/>
          </a:stretch>
        </p:blipFill>
        <p:spPr>
          <a:xfrm>
            <a:off x="8625769" y="3716169"/>
            <a:ext cx="3349610" cy="2508974"/>
          </a:xfrm>
          <a:prstGeom prst="rect">
            <a:avLst/>
          </a:prstGeom>
        </p:spPr>
      </p:pic>
      <p:sp>
        <p:nvSpPr>
          <p:cNvPr id="13" name="TextBox 12">
            <a:extLst>
              <a:ext uri="{FF2B5EF4-FFF2-40B4-BE49-F238E27FC236}">
                <a16:creationId xmlns:a16="http://schemas.microsoft.com/office/drawing/2014/main" id="{EE54213A-B557-4FF5-B6AC-39763968B935}"/>
              </a:ext>
            </a:extLst>
          </p:cNvPr>
          <p:cNvSpPr txBox="1"/>
          <p:nvPr/>
        </p:nvSpPr>
        <p:spPr>
          <a:xfrm>
            <a:off x="5707575" y="6225143"/>
            <a:ext cx="2475345" cy="369332"/>
          </a:xfrm>
          <a:prstGeom prst="rect">
            <a:avLst/>
          </a:prstGeom>
          <a:noFill/>
        </p:spPr>
        <p:txBody>
          <a:bodyPr wrap="square">
            <a:spAutoFit/>
          </a:bodyPr>
          <a:lstStyle/>
          <a:p>
            <a:r>
              <a:rPr lang="uk-UA" dirty="0"/>
              <a:t>арніка гірська </a:t>
            </a:r>
          </a:p>
        </p:txBody>
      </p:sp>
      <p:pic>
        <p:nvPicPr>
          <p:cNvPr id="14" name="Рисунок 13">
            <a:extLst>
              <a:ext uri="{FF2B5EF4-FFF2-40B4-BE49-F238E27FC236}">
                <a16:creationId xmlns:a16="http://schemas.microsoft.com/office/drawing/2014/main" id="{53612996-4F98-4FD8-9B4B-75EE3426A57D}"/>
              </a:ext>
            </a:extLst>
          </p:cNvPr>
          <p:cNvPicPr>
            <a:picLocks noChangeAspect="1"/>
          </p:cNvPicPr>
          <p:nvPr/>
        </p:nvPicPr>
        <p:blipFill>
          <a:blip r:embed="rId4"/>
          <a:stretch>
            <a:fillRect/>
          </a:stretch>
        </p:blipFill>
        <p:spPr>
          <a:xfrm>
            <a:off x="5494265" y="3716169"/>
            <a:ext cx="2866015" cy="2453214"/>
          </a:xfrm>
          <a:prstGeom prst="rect">
            <a:avLst/>
          </a:prstGeom>
        </p:spPr>
      </p:pic>
      <p:sp>
        <p:nvSpPr>
          <p:cNvPr id="16" name="TextBox 15">
            <a:extLst>
              <a:ext uri="{FF2B5EF4-FFF2-40B4-BE49-F238E27FC236}">
                <a16:creationId xmlns:a16="http://schemas.microsoft.com/office/drawing/2014/main" id="{489B0DAC-5DB6-418D-8343-6FA21105FF98}"/>
              </a:ext>
            </a:extLst>
          </p:cNvPr>
          <p:cNvSpPr txBox="1"/>
          <p:nvPr/>
        </p:nvSpPr>
        <p:spPr>
          <a:xfrm>
            <a:off x="5334001" y="3239710"/>
            <a:ext cx="2470727" cy="369332"/>
          </a:xfrm>
          <a:prstGeom prst="rect">
            <a:avLst/>
          </a:prstGeom>
          <a:noFill/>
        </p:spPr>
        <p:txBody>
          <a:bodyPr wrap="square">
            <a:spAutoFit/>
          </a:bodyPr>
          <a:lstStyle/>
          <a:p>
            <a:r>
              <a:rPr lang="uk-UA" dirty="0" err="1"/>
              <a:t>арункус</a:t>
            </a:r>
            <a:r>
              <a:rPr lang="uk-UA" dirty="0"/>
              <a:t> дводомний</a:t>
            </a:r>
          </a:p>
        </p:txBody>
      </p:sp>
      <p:pic>
        <p:nvPicPr>
          <p:cNvPr id="17" name="Рисунок 16">
            <a:extLst>
              <a:ext uri="{FF2B5EF4-FFF2-40B4-BE49-F238E27FC236}">
                <a16:creationId xmlns:a16="http://schemas.microsoft.com/office/drawing/2014/main" id="{5E6B2256-A3A0-4430-941D-82FB6C2919F2}"/>
              </a:ext>
            </a:extLst>
          </p:cNvPr>
          <p:cNvPicPr>
            <a:picLocks noChangeAspect="1"/>
          </p:cNvPicPr>
          <p:nvPr/>
        </p:nvPicPr>
        <p:blipFill>
          <a:blip r:embed="rId5"/>
          <a:stretch>
            <a:fillRect/>
          </a:stretch>
        </p:blipFill>
        <p:spPr>
          <a:xfrm>
            <a:off x="5398656" y="861007"/>
            <a:ext cx="2322943" cy="2322943"/>
          </a:xfrm>
          <a:prstGeom prst="rect">
            <a:avLst/>
          </a:prstGeom>
        </p:spPr>
      </p:pic>
    </p:spTree>
    <p:extLst>
      <p:ext uri="{BB962C8B-B14F-4D97-AF65-F5344CB8AC3E}">
        <p14:creationId xmlns:p14="http://schemas.microsoft.com/office/powerpoint/2010/main" val="68626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7DCC28-EBB3-4CA3-986D-C6B69FD7F339}"/>
              </a:ext>
            </a:extLst>
          </p:cNvPr>
          <p:cNvSpPr txBox="1"/>
          <p:nvPr/>
        </p:nvSpPr>
        <p:spPr>
          <a:xfrm>
            <a:off x="526473" y="679532"/>
            <a:ext cx="5024582" cy="5355312"/>
          </a:xfrm>
          <a:prstGeom prst="rect">
            <a:avLst/>
          </a:prstGeom>
          <a:noFill/>
        </p:spPr>
        <p:txBody>
          <a:bodyPr wrap="square">
            <a:spAutoFit/>
          </a:bodyPr>
          <a:lstStyle/>
          <a:p>
            <a:pPr algn="just"/>
            <a:r>
              <a:rPr lang="uk-UA" dirty="0"/>
              <a:t>У степовій зоні України виявлено 896 видів лікарських рослин, однак ресурсний потенціал більшості з них обмежений через високий рівень господарської </a:t>
            </a:r>
            <a:r>
              <a:rPr lang="uk-UA" dirty="0" err="1"/>
              <a:t>освоєності</a:t>
            </a:r>
            <a:r>
              <a:rPr lang="uk-UA" dirty="0"/>
              <a:t> території. Серед 23-х сировинних видів тут зосереджені основні ресурси чебрецю </a:t>
            </a:r>
            <a:r>
              <a:rPr lang="uk-UA" dirty="0" err="1"/>
              <a:t>двовидного</a:t>
            </a:r>
            <a:r>
              <a:rPr lang="uk-UA" dirty="0"/>
              <a:t> (</a:t>
            </a:r>
            <a:r>
              <a:rPr lang="en-US" dirty="0"/>
              <a:t>Thymus </a:t>
            </a:r>
            <a:r>
              <a:rPr lang="en-US" dirty="0" err="1"/>
              <a:t>di­­morphus</a:t>
            </a:r>
            <a:r>
              <a:rPr lang="en-US" dirty="0"/>
              <a:t>), </a:t>
            </a:r>
            <a:r>
              <a:rPr lang="uk-UA" dirty="0"/>
              <a:t>ромашки лікарської (</a:t>
            </a:r>
            <a:r>
              <a:rPr lang="en-US" dirty="0" err="1"/>
              <a:t>Matricaria</a:t>
            </a:r>
            <a:r>
              <a:rPr lang="en-US" dirty="0"/>
              <a:t> </a:t>
            </a:r>
            <a:r>
              <a:rPr lang="en-US" dirty="0" err="1"/>
              <a:t>recutita</a:t>
            </a:r>
            <a:r>
              <a:rPr lang="en-US" dirty="0"/>
              <a:t>), </a:t>
            </a:r>
            <a:r>
              <a:rPr lang="uk-UA" dirty="0"/>
              <a:t>звіробою стрункого (</a:t>
            </a:r>
            <a:r>
              <a:rPr lang="en-US" dirty="0"/>
              <a:t>Hypericum elegans), </a:t>
            </a:r>
            <a:r>
              <a:rPr lang="uk-UA" dirty="0" err="1"/>
              <a:t>кринітарії</a:t>
            </a:r>
            <a:r>
              <a:rPr lang="uk-UA" dirty="0"/>
              <a:t> волохатої (</a:t>
            </a:r>
            <a:r>
              <a:rPr lang="en-US" dirty="0" err="1"/>
              <a:t>Crinitaria</a:t>
            </a:r>
            <a:r>
              <a:rPr lang="en-US" dirty="0"/>
              <a:t> </a:t>
            </a:r>
            <a:r>
              <a:rPr lang="en-US" dirty="0" err="1"/>
              <a:t>villosa</a:t>
            </a:r>
            <a:r>
              <a:rPr lang="en-US" dirty="0"/>
              <a:t>), </a:t>
            </a:r>
            <a:r>
              <a:rPr lang="uk-UA" dirty="0"/>
              <a:t>а також видів родів глід та шипшина.</a:t>
            </a:r>
          </a:p>
          <a:p>
            <a:pPr algn="just"/>
            <a:r>
              <a:rPr lang="uk-UA" dirty="0"/>
              <a:t> У Приазов'ї зосереджені основні </a:t>
            </a:r>
            <a:r>
              <a:rPr lang="uk-UA" dirty="0" err="1"/>
              <a:t>локалітети</a:t>
            </a:r>
            <a:r>
              <a:rPr lang="uk-UA" dirty="0"/>
              <a:t> </a:t>
            </a:r>
            <a:r>
              <a:rPr lang="uk-UA" dirty="0" err="1"/>
              <a:t>солодки</a:t>
            </a:r>
            <a:r>
              <a:rPr lang="uk-UA" dirty="0"/>
              <a:t> голої (</a:t>
            </a:r>
            <a:r>
              <a:rPr lang="en-US" dirty="0"/>
              <a:t>Glycyrrhiza glabra), </a:t>
            </a:r>
            <a:r>
              <a:rPr lang="uk-UA" dirty="0"/>
              <a:t>однак ресурсне значення вона не має і занесена до останніх видів Червоної книги України. У лісостеп. р-нах та Степу (аж до передгірських р-нів Криму) спорадично поширений горицвіт весняний (</a:t>
            </a:r>
            <a:r>
              <a:rPr lang="en-US" dirty="0"/>
              <a:t>Adonis </a:t>
            </a:r>
            <a:r>
              <a:rPr lang="en-US" dirty="0" err="1"/>
              <a:t>vernalis</a:t>
            </a:r>
            <a:r>
              <a:rPr lang="en-US" dirty="0"/>
              <a:t>), </a:t>
            </a:r>
            <a:r>
              <a:rPr lang="uk-UA" dirty="0"/>
              <a:t>його ресурси обмежені, і він також за­­несений до останніх видів Червоної книги України.</a:t>
            </a:r>
          </a:p>
        </p:txBody>
      </p:sp>
      <p:sp>
        <p:nvSpPr>
          <p:cNvPr id="5" name="TextBox 4">
            <a:extLst>
              <a:ext uri="{FF2B5EF4-FFF2-40B4-BE49-F238E27FC236}">
                <a16:creationId xmlns:a16="http://schemas.microsoft.com/office/drawing/2014/main" id="{3EC20725-814A-44FA-84F5-362A6B4F0596}"/>
              </a:ext>
            </a:extLst>
          </p:cNvPr>
          <p:cNvSpPr txBox="1"/>
          <p:nvPr/>
        </p:nvSpPr>
        <p:spPr>
          <a:xfrm>
            <a:off x="9439563" y="3059668"/>
            <a:ext cx="2225964" cy="369332"/>
          </a:xfrm>
          <a:prstGeom prst="rect">
            <a:avLst/>
          </a:prstGeom>
          <a:noFill/>
        </p:spPr>
        <p:txBody>
          <a:bodyPr wrap="square">
            <a:spAutoFit/>
          </a:bodyPr>
          <a:lstStyle/>
          <a:p>
            <a:r>
              <a:rPr lang="uk-UA" dirty="0" err="1"/>
              <a:t>кринітарія</a:t>
            </a:r>
            <a:r>
              <a:rPr lang="uk-UA" dirty="0"/>
              <a:t> волохата</a:t>
            </a:r>
          </a:p>
        </p:txBody>
      </p:sp>
      <p:pic>
        <p:nvPicPr>
          <p:cNvPr id="6" name="Рисунок 5">
            <a:extLst>
              <a:ext uri="{FF2B5EF4-FFF2-40B4-BE49-F238E27FC236}">
                <a16:creationId xmlns:a16="http://schemas.microsoft.com/office/drawing/2014/main" id="{173836CA-6171-487D-BE32-5A6FB6E163BA}"/>
              </a:ext>
            </a:extLst>
          </p:cNvPr>
          <p:cNvPicPr>
            <a:picLocks noChangeAspect="1"/>
          </p:cNvPicPr>
          <p:nvPr/>
        </p:nvPicPr>
        <p:blipFill>
          <a:blip r:embed="rId2"/>
          <a:stretch>
            <a:fillRect/>
          </a:stretch>
        </p:blipFill>
        <p:spPr>
          <a:xfrm>
            <a:off x="8352236" y="249443"/>
            <a:ext cx="3517936" cy="2632302"/>
          </a:xfrm>
          <a:prstGeom prst="rect">
            <a:avLst/>
          </a:prstGeom>
        </p:spPr>
      </p:pic>
      <p:sp>
        <p:nvSpPr>
          <p:cNvPr id="8" name="TextBox 7">
            <a:extLst>
              <a:ext uri="{FF2B5EF4-FFF2-40B4-BE49-F238E27FC236}">
                <a16:creationId xmlns:a16="http://schemas.microsoft.com/office/drawing/2014/main" id="{C7ABAFAC-BAC7-4B71-A39A-79A7291ACA9F}"/>
              </a:ext>
            </a:extLst>
          </p:cNvPr>
          <p:cNvSpPr txBox="1"/>
          <p:nvPr/>
        </p:nvSpPr>
        <p:spPr>
          <a:xfrm>
            <a:off x="6278564" y="3379374"/>
            <a:ext cx="1551710" cy="369332"/>
          </a:xfrm>
          <a:prstGeom prst="rect">
            <a:avLst/>
          </a:prstGeom>
          <a:noFill/>
        </p:spPr>
        <p:txBody>
          <a:bodyPr wrap="square">
            <a:spAutoFit/>
          </a:bodyPr>
          <a:lstStyle/>
          <a:p>
            <a:r>
              <a:rPr lang="uk-UA" dirty="0"/>
              <a:t>солодка гола</a:t>
            </a:r>
          </a:p>
        </p:txBody>
      </p:sp>
      <p:pic>
        <p:nvPicPr>
          <p:cNvPr id="9" name="Рисунок 8">
            <a:extLst>
              <a:ext uri="{FF2B5EF4-FFF2-40B4-BE49-F238E27FC236}">
                <a16:creationId xmlns:a16="http://schemas.microsoft.com/office/drawing/2014/main" id="{61BCB4CC-947F-4513-8B71-D3D8EB3A6C7E}"/>
              </a:ext>
            </a:extLst>
          </p:cNvPr>
          <p:cNvPicPr>
            <a:picLocks noChangeAspect="1"/>
          </p:cNvPicPr>
          <p:nvPr/>
        </p:nvPicPr>
        <p:blipFill>
          <a:blip r:embed="rId3"/>
          <a:stretch>
            <a:fillRect/>
          </a:stretch>
        </p:blipFill>
        <p:spPr>
          <a:xfrm>
            <a:off x="5903647" y="327344"/>
            <a:ext cx="2206168" cy="2956720"/>
          </a:xfrm>
          <a:prstGeom prst="rect">
            <a:avLst/>
          </a:prstGeom>
        </p:spPr>
      </p:pic>
      <p:sp>
        <p:nvSpPr>
          <p:cNvPr id="12" name="TextBox 11">
            <a:extLst>
              <a:ext uri="{FF2B5EF4-FFF2-40B4-BE49-F238E27FC236}">
                <a16:creationId xmlns:a16="http://schemas.microsoft.com/office/drawing/2014/main" id="{610739FA-A618-45EF-B631-95819FF33228}"/>
              </a:ext>
            </a:extLst>
          </p:cNvPr>
          <p:cNvSpPr txBox="1"/>
          <p:nvPr/>
        </p:nvSpPr>
        <p:spPr>
          <a:xfrm>
            <a:off x="9280304" y="6068356"/>
            <a:ext cx="2108133" cy="369332"/>
          </a:xfrm>
          <a:prstGeom prst="rect">
            <a:avLst/>
          </a:prstGeom>
          <a:noFill/>
        </p:spPr>
        <p:txBody>
          <a:bodyPr wrap="square">
            <a:spAutoFit/>
          </a:bodyPr>
          <a:lstStyle/>
          <a:p>
            <a:r>
              <a:rPr lang="uk-UA" dirty="0"/>
              <a:t>горицвіт весняний </a:t>
            </a:r>
          </a:p>
        </p:txBody>
      </p:sp>
      <p:pic>
        <p:nvPicPr>
          <p:cNvPr id="13" name="Рисунок 12">
            <a:extLst>
              <a:ext uri="{FF2B5EF4-FFF2-40B4-BE49-F238E27FC236}">
                <a16:creationId xmlns:a16="http://schemas.microsoft.com/office/drawing/2014/main" id="{F3043B8F-CE04-4309-AE10-17AE81F4C5C8}"/>
              </a:ext>
            </a:extLst>
          </p:cNvPr>
          <p:cNvPicPr>
            <a:picLocks noChangeAspect="1"/>
          </p:cNvPicPr>
          <p:nvPr/>
        </p:nvPicPr>
        <p:blipFill>
          <a:blip r:embed="rId4"/>
          <a:stretch>
            <a:fillRect/>
          </a:stretch>
        </p:blipFill>
        <p:spPr>
          <a:xfrm>
            <a:off x="8460509" y="3687364"/>
            <a:ext cx="3363623" cy="2380992"/>
          </a:xfrm>
          <a:prstGeom prst="rect">
            <a:avLst/>
          </a:prstGeom>
        </p:spPr>
      </p:pic>
      <p:sp>
        <p:nvSpPr>
          <p:cNvPr id="15" name="TextBox 14">
            <a:extLst>
              <a:ext uri="{FF2B5EF4-FFF2-40B4-BE49-F238E27FC236}">
                <a16:creationId xmlns:a16="http://schemas.microsoft.com/office/drawing/2014/main" id="{F3D879C7-5818-4969-BF71-05DFD82A9FC4}"/>
              </a:ext>
            </a:extLst>
          </p:cNvPr>
          <p:cNvSpPr txBox="1"/>
          <p:nvPr/>
        </p:nvSpPr>
        <p:spPr>
          <a:xfrm>
            <a:off x="6001682" y="6400347"/>
            <a:ext cx="2108133" cy="369332"/>
          </a:xfrm>
          <a:prstGeom prst="rect">
            <a:avLst/>
          </a:prstGeom>
          <a:noFill/>
        </p:spPr>
        <p:txBody>
          <a:bodyPr wrap="square">
            <a:spAutoFit/>
          </a:bodyPr>
          <a:lstStyle/>
          <a:p>
            <a:r>
              <a:rPr lang="uk-UA" dirty="0"/>
              <a:t>звіробій стрункий </a:t>
            </a:r>
          </a:p>
        </p:txBody>
      </p:sp>
      <p:pic>
        <p:nvPicPr>
          <p:cNvPr id="16" name="Рисунок 15">
            <a:extLst>
              <a:ext uri="{FF2B5EF4-FFF2-40B4-BE49-F238E27FC236}">
                <a16:creationId xmlns:a16="http://schemas.microsoft.com/office/drawing/2014/main" id="{CE605A84-E002-40AA-94AC-93D9EF3553DD}"/>
              </a:ext>
            </a:extLst>
          </p:cNvPr>
          <p:cNvPicPr>
            <a:picLocks noChangeAspect="1"/>
          </p:cNvPicPr>
          <p:nvPr/>
        </p:nvPicPr>
        <p:blipFill>
          <a:blip r:embed="rId5"/>
          <a:stretch>
            <a:fillRect/>
          </a:stretch>
        </p:blipFill>
        <p:spPr>
          <a:xfrm>
            <a:off x="6001682" y="3761402"/>
            <a:ext cx="1976662" cy="2638946"/>
          </a:xfrm>
          <a:prstGeom prst="rect">
            <a:avLst/>
          </a:prstGeom>
        </p:spPr>
      </p:pic>
    </p:spTree>
    <p:extLst>
      <p:ext uri="{BB962C8B-B14F-4D97-AF65-F5344CB8AC3E}">
        <p14:creationId xmlns:p14="http://schemas.microsoft.com/office/powerpoint/2010/main" val="4216924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C900E7-3186-4CCB-8D90-00E3160E89EE}"/>
              </a:ext>
            </a:extLst>
          </p:cNvPr>
          <p:cNvSpPr txBox="1"/>
          <p:nvPr/>
        </p:nvSpPr>
        <p:spPr>
          <a:xfrm>
            <a:off x="683491" y="457537"/>
            <a:ext cx="6096000" cy="2031325"/>
          </a:xfrm>
          <a:prstGeom prst="rect">
            <a:avLst/>
          </a:prstGeom>
          <a:noFill/>
        </p:spPr>
        <p:txBody>
          <a:bodyPr wrap="square">
            <a:spAutoFit/>
          </a:bodyPr>
          <a:lstStyle/>
          <a:p>
            <a:pPr algn="just"/>
            <a:r>
              <a:rPr lang="uk-UA" dirty="0"/>
              <a:t>Велике різноманіття лі­карських рослин характерне для передгірних та гірських районів Криму. Тут зростає 938 видів лікарських рослин, з них 243 види, які не трапляються в інших регіонах України. Найбільшу сировинну значущість тут мають глід, шипшина, чебрець </a:t>
            </a:r>
            <a:r>
              <a:rPr lang="uk-UA" dirty="0" err="1"/>
              <a:t>Калльє</a:t>
            </a:r>
            <a:r>
              <a:rPr lang="uk-UA" dirty="0"/>
              <a:t> (</a:t>
            </a:r>
            <a:r>
              <a:rPr lang="en-US" dirty="0"/>
              <a:t>Thymus </a:t>
            </a:r>
            <a:r>
              <a:rPr lang="en-US" dirty="0" err="1"/>
              <a:t>cal­lieri</a:t>
            </a:r>
            <a:r>
              <a:rPr lang="en-US" dirty="0"/>
              <a:t>), </a:t>
            </a:r>
            <a:r>
              <a:rPr lang="uk-UA" dirty="0"/>
              <a:t>материнка звичайна, м'ята дов­голиста (</a:t>
            </a:r>
            <a:r>
              <a:rPr lang="en-US" dirty="0"/>
              <a:t>Mentha longifolia), </a:t>
            </a:r>
            <a:r>
              <a:rPr lang="uk-UA" dirty="0"/>
              <a:t>звіробій звичайний; у Приазов'ї – ромашка лікарська.</a:t>
            </a:r>
          </a:p>
        </p:txBody>
      </p:sp>
      <p:sp>
        <p:nvSpPr>
          <p:cNvPr id="5" name="TextBox 4">
            <a:extLst>
              <a:ext uri="{FF2B5EF4-FFF2-40B4-BE49-F238E27FC236}">
                <a16:creationId xmlns:a16="http://schemas.microsoft.com/office/drawing/2014/main" id="{E6FBCAB5-E35A-454A-A7C6-17147B082DE5}"/>
              </a:ext>
            </a:extLst>
          </p:cNvPr>
          <p:cNvSpPr txBox="1"/>
          <p:nvPr/>
        </p:nvSpPr>
        <p:spPr>
          <a:xfrm>
            <a:off x="9485745" y="3244334"/>
            <a:ext cx="1736436" cy="369332"/>
          </a:xfrm>
          <a:prstGeom prst="rect">
            <a:avLst/>
          </a:prstGeom>
          <a:noFill/>
        </p:spPr>
        <p:txBody>
          <a:bodyPr wrap="square">
            <a:spAutoFit/>
          </a:bodyPr>
          <a:lstStyle/>
          <a:p>
            <a:r>
              <a:rPr lang="uk-UA" dirty="0"/>
              <a:t>чебрець </a:t>
            </a:r>
            <a:r>
              <a:rPr lang="uk-UA" dirty="0" err="1"/>
              <a:t>Калльє</a:t>
            </a:r>
            <a:r>
              <a:rPr lang="uk-UA" dirty="0"/>
              <a:t> </a:t>
            </a:r>
          </a:p>
        </p:txBody>
      </p:sp>
      <p:pic>
        <p:nvPicPr>
          <p:cNvPr id="6" name="Рисунок 5">
            <a:extLst>
              <a:ext uri="{FF2B5EF4-FFF2-40B4-BE49-F238E27FC236}">
                <a16:creationId xmlns:a16="http://schemas.microsoft.com/office/drawing/2014/main" id="{440C8983-0B08-4987-84C9-D868CC75E20B}"/>
              </a:ext>
            </a:extLst>
          </p:cNvPr>
          <p:cNvPicPr>
            <a:picLocks noChangeAspect="1"/>
          </p:cNvPicPr>
          <p:nvPr/>
        </p:nvPicPr>
        <p:blipFill>
          <a:blip r:embed="rId2"/>
          <a:stretch>
            <a:fillRect/>
          </a:stretch>
        </p:blipFill>
        <p:spPr>
          <a:xfrm>
            <a:off x="7564293" y="282287"/>
            <a:ext cx="4286250" cy="2857500"/>
          </a:xfrm>
          <a:prstGeom prst="rect">
            <a:avLst/>
          </a:prstGeom>
        </p:spPr>
      </p:pic>
      <p:sp>
        <p:nvSpPr>
          <p:cNvPr id="8" name="TextBox 7">
            <a:extLst>
              <a:ext uri="{FF2B5EF4-FFF2-40B4-BE49-F238E27FC236}">
                <a16:creationId xmlns:a16="http://schemas.microsoft.com/office/drawing/2014/main" id="{B5261CF5-C772-47C6-BAC3-F80C387B7B41}"/>
              </a:ext>
            </a:extLst>
          </p:cNvPr>
          <p:cNvSpPr txBox="1"/>
          <p:nvPr/>
        </p:nvSpPr>
        <p:spPr>
          <a:xfrm>
            <a:off x="9636558" y="6093003"/>
            <a:ext cx="2281382" cy="369332"/>
          </a:xfrm>
          <a:prstGeom prst="rect">
            <a:avLst/>
          </a:prstGeom>
          <a:noFill/>
        </p:spPr>
        <p:txBody>
          <a:bodyPr wrap="square">
            <a:spAutoFit/>
          </a:bodyPr>
          <a:lstStyle/>
          <a:p>
            <a:r>
              <a:rPr lang="uk-UA" dirty="0"/>
              <a:t>материнка звичайна</a:t>
            </a:r>
          </a:p>
        </p:txBody>
      </p:sp>
      <p:pic>
        <p:nvPicPr>
          <p:cNvPr id="9" name="Рисунок 8">
            <a:extLst>
              <a:ext uri="{FF2B5EF4-FFF2-40B4-BE49-F238E27FC236}">
                <a16:creationId xmlns:a16="http://schemas.microsoft.com/office/drawing/2014/main" id="{DE03DEAD-33C5-4AAF-875E-B79B44E15E6A}"/>
              </a:ext>
            </a:extLst>
          </p:cNvPr>
          <p:cNvPicPr>
            <a:picLocks noChangeAspect="1"/>
          </p:cNvPicPr>
          <p:nvPr/>
        </p:nvPicPr>
        <p:blipFill>
          <a:blip r:embed="rId3"/>
          <a:stretch>
            <a:fillRect/>
          </a:stretch>
        </p:blipFill>
        <p:spPr>
          <a:xfrm>
            <a:off x="8802255" y="3529954"/>
            <a:ext cx="3048288" cy="2563050"/>
          </a:xfrm>
          <a:prstGeom prst="rect">
            <a:avLst/>
          </a:prstGeom>
        </p:spPr>
      </p:pic>
      <p:sp>
        <p:nvSpPr>
          <p:cNvPr id="11" name="TextBox 10">
            <a:extLst>
              <a:ext uri="{FF2B5EF4-FFF2-40B4-BE49-F238E27FC236}">
                <a16:creationId xmlns:a16="http://schemas.microsoft.com/office/drawing/2014/main" id="{B624B6BF-69BB-4B33-B6C3-E1FD9BD90112}"/>
              </a:ext>
            </a:extLst>
          </p:cNvPr>
          <p:cNvSpPr txBox="1"/>
          <p:nvPr/>
        </p:nvSpPr>
        <p:spPr>
          <a:xfrm>
            <a:off x="5755769" y="6155370"/>
            <a:ext cx="2047442" cy="369332"/>
          </a:xfrm>
          <a:prstGeom prst="rect">
            <a:avLst/>
          </a:prstGeom>
          <a:noFill/>
        </p:spPr>
        <p:txBody>
          <a:bodyPr wrap="square">
            <a:spAutoFit/>
          </a:bodyPr>
          <a:lstStyle/>
          <a:p>
            <a:r>
              <a:rPr lang="uk-UA" dirty="0"/>
              <a:t>м'ята дов­голиста </a:t>
            </a:r>
          </a:p>
        </p:txBody>
      </p:sp>
      <p:pic>
        <p:nvPicPr>
          <p:cNvPr id="12" name="Рисунок 11">
            <a:extLst>
              <a:ext uri="{FF2B5EF4-FFF2-40B4-BE49-F238E27FC236}">
                <a16:creationId xmlns:a16="http://schemas.microsoft.com/office/drawing/2014/main" id="{30000804-C931-4B9A-9EDA-0DA6733210E3}"/>
              </a:ext>
            </a:extLst>
          </p:cNvPr>
          <p:cNvPicPr>
            <a:picLocks noChangeAspect="1"/>
          </p:cNvPicPr>
          <p:nvPr/>
        </p:nvPicPr>
        <p:blipFill>
          <a:blip r:embed="rId4"/>
          <a:stretch>
            <a:fillRect/>
          </a:stretch>
        </p:blipFill>
        <p:spPr>
          <a:xfrm>
            <a:off x="5112619" y="3491367"/>
            <a:ext cx="3333743" cy="2497089"/>
          </a:xfrm>
          <a:prstGeom prst="rect">
            <a:avLst/>
          </a:prstGeom>
        </p:spPr>
      </p:pic>
      <p:sp>
        <p:nvSpPr>
          <p:cNvPr id="14" name="TextBox 13">
            <a:extLst>
              <a:ext uri="{FF2B5EF4-FFF2-40B4-BE49-F238E27FC236}">
                <a16:creationId xmlns:a16="http://schemas.microsoft.com/office/drawing/2014/main" id="{AA95CEFE-7ED9-4489-B3B9-050E31D4DF5D}"/>
              </a:ext>
            </a:extLst>
          </p:cNvPr>
          <p:cNvSpPr txBox="1"/>
          <p:nvPr/>
        </p:nvSpPr>
        <p:spPr>
          <a:xfrm>
            <a:off x="1339997" y="6155370"/>
            <a:ext cx="2049749" cy="369332"/>
          </a:xfrm>
          <a:prstGeom prst="rect">
            <a:avLst/>
          </a:prstGeom>
          <a:noFill/>
        </p:spPr>
        <p:txBody>
          <a:bodyPr wrap="square">
            <a:spAutoFit/>
          </a:bodyPr>
          <a:lstStyle/>
          <a:p>
            <a:r>
              <a:rPr lang="uk-UA" dirty="0"/>
              <a:t>ромашка лікарська</a:t>
            </a:r>
          </a:p>
        </p:txBody>
      </p:sp>
      <p:pic>
        <p:nvPicPr>
          <p:cNvPr id="15" name="Рисунок 14">
            <a:extLst>
              <a:ext uri="{FF2B5EF4-FFF2-40B4-BE49-F238E27FC236}">
                <a16:creationId xmlns:a16="http://schemas.microsoft.com/office/drawing/2014/main" id="{76A93CD3-8E89-4941-8B73-5188BB6AC3FE}"/>
              </a:ext>
            </a:extLst>
          </p:cNvPr>
          <p:cNvPicPr>
            <a:picLocks noChangeAspect="1"/>
          </p:cNvPicPr>
          <p:nvPr/>
        </p:nvPicPr>
        <p:blipFill>
          <a:blip r:embed="rId5"/>
          <a:stretch>
            <a:fillRect/>
          </a:stretch>
        </p:blipFill>
        <p:spPr>
          <a:xfrm>
            <a:off x="923495" y="3111411"/>
            <a:ext cx="3847379" cy="2896675"/>
          </a:xfrm>
          <a:prstGeom prst="rect">
            <a:avLst/>
          </a:prstGeom>
        </p:spPr>
      </p:pic>
    </p:spTree>
    <p:extLst>
      <p:ext uri="{BB962C8B-B14F-4D97-AF65-F5344CB8AC3E}">
        <p14:creationId xmlns:p14="http://schemas.microsoft.com/office/powerpoint/2010/main" val="1044815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FA997B-EA04-4374-917A-093654ACF83E}"/>
              </a:ext>
            </a:extLst>
          </p:cNvPr>
          <p:cNvSpPr txBox="1"/>
          <p:nvPr/>
        </p:nvSpPr>
        <p:spPr>
          <a:xfrm>
            <a:off x="701963" y="577887"/>
            <a:ext cx="5975928" cy="3970318"/>
          </a:xfrm>
          <a:prstGeom prst="rect">
            <a:avLst/>
          </a:prstGeom>
          <a:noFill/>
        </p:spPr>
        <p:txBody>
          <a:bodyPr wrap="square">
            <a:spAutoFit/>
          </a:bodyPr>
          <a:lstStyle/>
          <a:p>
            <a:pPr algn="just"/>
            <a:r>
              <a:rPr lang="uk-UA" dirty="0"/>
              <a:t>Офіційна медицина України використовує біля 200 видів судинних рослин. У Державній фармакопеї України наявна інформація про сировину чи продукти її перероблення 124-х видів лікарських рослин, з них 25 видів – дикорослі, 22 – дикорослі й культивовані (трапляються у природних угрупованнях, вирощують з метою одержання сировини або </a:t>
            </a:r>
            <a:r>
              <a:rPr lang="uk-UA" dirty="0" err="1"/>
              <a:t>завозять</a:t>
            </a:r>
            <a:r>
              <a:rPr lang="uk-UA" dirty="0"/>
              <a:t> сировину з інших держав), 20 – наявні в Україні лише в куль­турі. До Державної фармакопеї Украї­ни також занесено 57 видів лікарських рослин, сировину яких </a:t>
            </a:r>
            <a:r>
              <a:rPr lang="uk-UA" dirty="0" err="1"/>
              <a:t>завозять</a:t>
            </a:r>
            <a:r>
              <a:rPr lang="uk-UA" dirty="0"/>
              <a:t> в Україну з інших держав. У Державному реєстрі лікарських засобів України за останні 5 років зафіксовано біля 1 тис. фітопрепаратів, виготовлених із сировини лікарських рослин чи з використанням біологічно активних сполук рослинного походження. </a:t>
            </a:r>
          </a:p>
        </p:txBody>
      </p:sp>
      <p:pic>
        <p:nvPicPr>
          <p:cNvPr id="4" name="Рисунок 3">
            <a:extLst>
              <a:ext uri="{FF2B5EF4-FFF2-40B4-BE49-F238E27FC236}">
                <a16:creationId xmlns:a16="http://schemas.microsoft.com/office/drawing/2014/main" id="{C2CC9659-2E85-4D22-B087-96B38C0F137A}"/>
              </a:ext>
            </a:extLst>
          </p:cNvPr>
          <p:cNvPicPr>
            <a:picLocks noChangeAspect="1"/>
          </p:cNvPicPr>
          <p:nvPr/>
        </p:nvPicPr>
        <p:blipFill>
          <a:blip r:embed="rId2"/>
          <a:stretch>
            <a:fillRect/>
          </a:stretch>
        </p:blipFill>
        <p:spPr>
          <a:xfrm>
            <a:off x="10282382" y="154998"/>
            <a:ext cx="1676400" cy="2724150"/>
          </a:xfrm>
          <a:prstGeom prst="rect">
            <a:avLst/>
          </a:prstGeom>
        </p:spPr>
      </p:pic>
      <p:pic>
        <p:nvPicPr>
          <p:cNvPr id="5" name="Рисунок 4">
            <a:extLst>
              <a:ext uri="{FF2B5EF4-FFF2-40B4-BE49-F238E27FC236}">
                <a16:creationId xmlns:a16="http://schemas.microsoft.com/office/drawing/2014/main" id="{64D99992-D022-4894-B924-2D812511381C}"/>
              </a:ext>
            </a:extLst>
          </p:cNvPr>
          <p:cNvPicPr>
            <a:picLocks noChangeAspect="1"/>
          </p:cNvPicPr>
          <p:nvPr/>
        </p:nvPicPr>
        <p:blipFill>
          <a:blip r:embed="rId3"/>
          <a:stretch>
            <a:fillRect/>
          </a:stretch>
        </p:blipFill>
        <p:spPr>
          <a:xfrm>
            <a:off x="8368145" y="4313597"/>
            <a:ext cx="3590637" cy="2389406"/>
          </a:xfrm>
          <a:prstGeom prst="rect">
            <a:avLst/>
          </a:prstGeom>
        </p:spPr>
      </p:pic>
      <p:pic>
        <p:nvPicPr>
          <p:cNvPr id="6" name="Рисунок 5">
            <a:extLst>
              <a:ext uri="{FF2B5EF4-FFF2-40B4-BE49-F238E27FC236}">
                <a16:creationId xmlns:a16="http://schemas.microsoft.com/office/drawing/2014/main" id="{FB8616BF-A07C-4964-855E-C6DEE6D42E7A}"/>
              </a:ext>
            </a:extLst>
          </p:cNvPr>
          <p:cNvPicPr>
            <a:picLocks noChangeAspect="1"/>
          </p:cNvPicPr>
          <p:nvPr/>
        </p:nvPicPr>
        <p:blipFill>
          <a:blip r:embed="rId4"/>
          <a:stretch>
            <a:fillRect/>
          </a:stretch>
        </p:blipFill>
        <p:spPr>
          <a:xfrm>
            <a:off x="6926732" y="577887"/>
            <a:ext cx="3236731" cy="3236731"/>
          </a:xfrm>
          <a:prstGeom prst="rect">
            <a:avLst/>
          </a:prstGeom>
        </p:spPr>
      </p:pic>
      <p:pic>
        <p:nvPicPr>
          <p:cNvPr id="7" name="Рисунок 6">
            <a:extLst>
              <a:ext uri="{FF2B5EF4-FFF2-40B4-BE49-F238E27FC236}">
                <a16:creationId xmlns:a16="http://schemas.microsoft.com/office/drawing/2014/main" id="{0E70C14F-9DD6-4343-B406-3E621880C743}"/>
              </a:ext>
            </a:extLst>
          </p:cNvPr>
          <p:cNvPicPr>
            <a:picLocks noChangeAspect="1"/>
          </p:cNvPicPr>
          <p:nvPr/>
        </p:nvPicPr>
        <p:blipFill>
          <a:blip r:embed="rId5"/>
          <a:stretch>
            <a:fillRect/>
          </a:stretch>
        </p:blipFill>
        <p:spPr>
          <a:xfrm>
            <a:off x="4222029" y="4411301"/>
            <a:ext cx="3332776" cy="2217811"/>
          </a:xfrm>
          <a:prstGeom prst="rect">
            <a:avLst/>
          </a:prstGeom>
        </p:spPr>
      </p:pic>
    </p:spTree>
    <p:extLst>
      <p:ext uri="{BB962C8B-B14F-4D97-AF65-F5344CB8AC3E}">
        <p14:creationId xmlns:p14="http://schemas.microsoft.com/office/powerpoint/2010/main" val="3669865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24C28E-6EDB-4619-A07C-DE6DF18801C9}"/>
              </a:ext>
            </a:extLst>
          </p:cNvPr>
          <p:cNvSpPr txBox="1"/>
          <p:nvPr/>
        </p:nvSpPr>
        <p:spPr>
          <a:xfrm>
            <a:off x="554182" y="587076"/>
            <a:ext cx="6096000" cy="3693319"/>
          </a:xfrm>
          <a:prstGeom prst="rect">
            <a:avLst/>
          </a:prstGeom>
          <a:noFill/>
        </p:spPr>
        <p:txBody>
          <a:bodyPr wrap="square">
            <a:spAutoFit/>
          </a:bodyPr>
          <a:lstStyle/>
          <a:p>
            <a:pPr algn="just"/>
            <a:r>
              <a:rPr lang="uk-UA" dirty="0"/>
              <a:t>З них 533 препарати вітчизняного виробництва, 460 – імпортовані. До складу цих пре­паратів входять сировина чи ді­­ючі речовини з сировини майже 130-ти видів лікарських рослин. Серед них понад 70 видів є дикорослими в Україні, хоча частину з них вирощують на сировину або імпортують для забезпечен­ня підвищеного попиту.</a:t>
            </a:r>
          </a:p>
          <a:p>
            <a:pPr algn="just"/>
            <a:endParaRPr lang="uk-UA" dirty="0"/>
          </a:p>
          <a:p>
            <a:pPr algn="just"/>
            <a:r>
              <a:rPr lang="uk-UA" dirty="0"/>
              <a:t>Серед дикорослих лікарських рослин України для виробництва фітопрепаратів найбільшим попитом користується сировина валеріани лікарської (входить до складу 35-ти препаратів). Оскільки в Україні вона має обмежені природні ресурси, низка господарств вирощує її на сировину. </a:t>
            </a:r>
          </a:p>
        </p:txBody>
      </p:sp>
      <p:pic>
        <p:nvPicPr>
          <p:cNvPr id="4" name="Рисунок 3">
            <a:extLst>
              <a:ext uri="{FF2B5EF4-FFF2-40B4-BE49-F238E27FC236}">
                <a16:creationId xmlns:a16="http://schemas.microsoft.com/office/drawing/2014/main" id="{A44469A0-6989-4AA8-B4AD-40F2664E3A0A}"/>
              </a:ext>
            </a:extLst>
          </p:cNvPr>
          <p:cNvPicPr>
            <a:picLocks noChangeAspect="1"/>
          </p:cNvPicPr>
          <p:nvPr/>
        </p:nvPicPr>
        <p:blipFill>
          <a:blip r:embed="rId2"/>
          <a:stretch>
            <a:fillRect/>
          </a:stretch>
        </p:blipFill>
        <p:spPr>
          <a:xfrm>
            <a:off x="7372462" y="205219"/>
            <a:ext cx="4584444" cy="3433908"/>
          </a:xfrm>
          <a:prstGeom prst="rect">
            <a:avLst/>
          </a:prstGeom>
        </p:spPr>
      </p:pic>
      <p:sp>
        <p:nvSpPr>
          <p:cNvPr id="5" name="Прямоугольник 4">
            <a:extLst>
              <a:ext uri="{FF2B5EF4-FFF2-40B4-BE49-F238E27FC236}">
                <a16:creationId xmlns:a16="http://schemas.microsoft.com/office/drawing/2014/main" id="{91482B72-F83B-49E7-A955-DEFB4DF4A9E2}"/>
              </a:ext>
            </a:extLst>
          </p:cNvPr>
          <p:cNvSpPr/>
          <p:nvPr/>
        </p:nvSpPr>
        <p:spPr>
          <a:xfrm>
            <a:off x="7555345" y="3779655"/>
            <a:ext cx="4082473" cy="47949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Валеріана лікарська</a:t>
            </a:r>
          </a:p>
        </p:txBody>
      </p:sp>
      <p:pic>
        <p:nvPicPr>
          <p:cNvPr id="7" name="Рисунок 6">
            <a:extLst>
              <a:ext uri="{FF2B5EF4-FFF2-40B4-BE49-F238E27FC236}">
                <a16:creationId xmlns:a16="http://schemas.microsoft.com/office/drawing/2014/main" id="{3F5AA97B-DA34-404A-82E9-70EC14B97D7A}"/>
              </a:ext>
            </a:extLst>
          </p:cNvPr>
          <p:cNvPicPr>
            <a:picLocks noChangeAspect="1"/>
          </p:cNvPicPr>
          <p:nvPr/>
        </p:nvPicPr>
        <p:blipFill>
          <a:blip r:embed="rId3"/>
          <a:stretch>
            <a:fillRect/>
          </a:stretch>
        </p:blipFill>
        <p:spPr>
          <a:xfrm>
            <a:off x="10032856" y="4399681"/>
            <a:ext cx="1924050" cy="2371725"/>
          </a:xfrm>
          <a:prstGeom prst="rect">
            <a:avLst/>
          </a:prstGeom>
        </p:spPr>
      </p:pic>
      <p:pic>
        <p:nvPicPr>
          <p:cNvPr id="8" name="Рисунок 7">
            <a:extLst>
              <a:ext uri="{FF2B5EF4-FFF2-40B4-BE49-F238E27FC236}">
                <a16:creationId xmlns:a16="http://schemas.microsoft.com/office/drawing/2014/main" id="{33B96C20-F40B-4549-8F55-8C513F20EB60}"/>
              </a:ext>
            </a:extLst>
          </p:cNvPr>
          <p:cNvPicPr>
            <a:picLocks noChangeAspect="1"/>
          </p:cNvPicPr>
          <p:nvPr/>
        </p:nvPicPr>
        <p:blipFill>
          <a:blip r:embed="rId4"/>
          <a:stretch>
            <a:fillRect/>
          </a:stretch>
        </p:blipFill>
        <p:spPr>
          <a:xfrm>
            <a:off x="6483782" y="4399681"/>
            <a:ext cx="2143125" cy="2143125"/>
          </a:xfrm>
          <a:prstGeom prst="rect">
            <a:avLst/>
          </a:prstGeom>
        </p:spPr>
      </p:pic>
      <p:pic>
        <p:nvPicPr>
          <p:cNvPr id="9" name="Рисунок 8">
            <a:extLst>
              <a:ext uri="{FF2B5EF4-FFF2-40B4-BE49-F238E27FC236}">
                <a16:creationId xmlns:a16="http://schemas.microsoft.com/office/drawing/2014/main" id="{737DC400-57A5-4FDD-A49A-66F16EA3D8FC}"/>
              </a:ext>
            </a:extLst>
          </p:cNvPr>
          <p:cNvPicPr>
            <a:picLocks noChangeAspect="1"/>
          </p:cNvPicPr>
          <p:nvPr/>
        </p:nvPicPr>
        <p:blipFill>
          <a:blip r:embed="rId5"/>
          <a:stretch>
            <a:fillRect/>
          </a:stretch>
        </p:blipFill>
        <p:spPr>
          <a:xfrm>
            <a:off x="2620240" y="4280395"/>
            <a:ext cx="3281796" cy="2175973"/>
          </a:xfrm>
          <a:prstGeom prst="rect">
            <a:avLst/>
          </a:prstGeom>
        </p:spPr>
      </p:pic>
    </p:spTree>
    <p:extLst>
      <p:ext uri="{BB962C8B-B14F-4D97-AF65-F5344CB8AC3E}">
        <p14:creationId xmlns:p14="http://schemas.microsoft.com/office/powerpoint/2010/main" val="4175034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463F2A-D6F8-498D-8FF5-26B9C63EECDE}"/>
              </a:ext>
            </a:extLst>
          </p:cNvPr>
          <p:cNvSpPr txBox="1"/>
          <p:nvPr/>
        </p:nvSpPr>
        <p:spPr>
          <a:xfrm>
            <a:off x="485775" y="633165"/>
            <a:ext cx="6096000" cy="2862322"/>
          </a:xfrm>
          <a:prstGeom prst="rect">
            <a:avLst/>
          </a:prstGeom>
          <a:noFill/>
        </p:spPr>
        <p:txBody>
          <a:bodyPr wrap="square">
            <a:spAutoFit/>
          </a:bodyPr>
          <a:lstStyle/>
          <a:p>
            <a:pPr algn="just"/>
            <a:r>
              <a:rPr lang="uk-UA" dirty="0"/>
              <a:t>До лікарських рослин, що мають значні ресурси в Украї­ні, належать глід (входить до складу 26-ти препаратів), кропива собача </a:t>
            </a:r>
            <a:r>
              <a:rPr lang="uk-UA" dirty="0" err="1"/>
              <a:t>п'ятилопатева</a:t>
            </a:r>
            <a:r>
              <a:rPr lang="uk-UA" dirty="0"/>
              <a:t> (</a:t>
            </a:r>
            <a:r>
              <a:rPr lang="en-US" dirty="0"/>
              <a:t>Leonu­rus </a:t>
            </a:r>
            <a:r>
              <a:rPr lang="en-US" dirty="0" err="1"/>
              <a:t>villosus</a:t>
            </a:r>
            <a:r>
              <a:rPr lang="en-US" dirty="0"/>
              <a:t>; 22), </a:t>
            </a:r>
            <a:r>
              <a:rPr lang="uk-UA" dirty="0"/>
              <a:t>звіробій звичайний (19), бузина чорна, деревій зви­чай­ний (</a:t>
            </a:r>
            <a:r>
              <a:rPr lang="en-US" dirty="0"/>
              <a:t>Achillea millefolium) </a:t>
            </a:r>
            <a:r>
              <a:rPr lang="uk-UA" dirty="0"/>
              <a:t>та шипшина (по 16), хвощ польовий (</a:t>
            </a:r>
            <a:r>
              <a:rPr lang="en-US" dirty="0"/>
              <a:t>Equisetum </a:t>
            </a:r>
            <a:r>
              <a:rPr lang="en-US" dirty="0" err="1"/>
              <a:t>arvense</a:t>
            </a:r>
            <a:r>
              <a:rPr lang="en-US" dirty="0"/>
              <a:t>; 14), </a:t>
            </a:r>
            <a:r>
              <a:rPr lang="uk-UA" dirty="0"/>
              <a:t>кропива дводомна (</a:t>
            </a:r>
            <a:r>
              <a:rPr lang="en-US" dirty="0"/>
              <a:t>Urtica dioica; 12), </a:t>
            </a:r>
            <a:r>
              <a:rPr lang="uk-UA" dirty="0"/>
              <a:t>подорожник великий (</a:t>
            </a:r>
            <a:r>
              <a:rPr lang="en-US" dirty="0"/>
              <a:t>Plantago major; 11). </a:t>
            </a:r>
            <a:r>
              <a:rPr lang="uk-UA" dirty="0"/>
              <a:t>Для виробництва фітопрепаратів також широко використовують культивовану сировину хмелю (</a:t>
            </a:r>
            <a:r>
              <a:rPr lang="en-US" dirty="0" err="1"/>
              <a:t>Humulus</a:t>
            </a:r>
            <a:r>
              <a:rPr lang="en-US" dirty="0"/>
              <a:t>; 20 </a:t>
            </a:r>
            <a:r>
              <a:rPr lang="uk-UA" dirty="0"/>
              <a:t>фітопрепаратів) та </a:t>
            </a:r>
            <a:r>
              <a:rPr lang="uk-UA" dirty="0" err="1"/>
              <a:t>солодки</a:t>
            </a:r>
            <a:r>
              <a:rPr lang="uk-UA" dirty="0"/>
              <a:t> голої (17). </a:t>
            </a:r>
          </a:p>
        </p:txBody>
      </p:sp>
      <p:pic>
        <p:nvPicPr>
          <p:cNvPr id="4" name="Рисунок 3">
            <a:extLst>
              <a:ext uri="{FF2B5EF4-FFF2-40B4-BE49-F238E27FC236}">
                <a16:creationId xmlns:a16="http://schemas.microsoft.com/office/drawing/2014/main" id="{4510AC0A-E871-48B5-9C21-B3FD5D9FD56D}"/>
              </a:ext>
            </a:extLst>
          </p:cNvPr>
          <p:cNvPicPr>
            <a:picLocks noChangeAspect="1"/>
          </p:cNvPicPr>
          <p:nvPr/>
        </p:nvPicPr>
        <p:blipFill>
          <a:blip r:embed="rId2"/>
          <a:stretch>
            <a:fillRect/>
          </a:stretch>
        </p:blipFill>
        <p:spPr>
          <a:xfrm>
            <a:off x="9783619" y="313748"/>
            <a:ext cx="2286000" cy="2000250"/>
          </a:xfrm>
          <a:prstGeom prst="rect">
            <a:avLst/>
          </a:prstGeom>
        </p:spPr>
      </p:pic>
      <p:pic>
        <p:nvPicPr>
          <p:cNvPr id="5" name="Рисунок 4">
            <a:extLst>
              <a:ext uri="{FF2B5EF4-FFF2-40B4-BE49-F238E27FC236}">
                <a16:creationId xmlns:a16="http://schemas.microsoft.com/office/drawing/2014/main" id="{BE374939-DAC2-4CDC-9699-1406D34C3EDA}"/>
              </a:ext>
            </a:extLst>
          </p:cNvPr>
          <p:cNvPicPr>
            <a:picLocks noChangeAspect="1"/>
          </p:cNvPicPr>
          <p:nvPr/>
        </p:nvPicPr>
        <p:blipFill>
          <a:blip r:embed="rId3"/>
          <a:stretch>
            <a:fillRect/>
          </a:stretch>
        </p:blipFill>
        <p:spPr>
          <a:xfrm>
            <a:off x="7685231" y="783214"/>
            <a:ext cx="1790700" cy="2562225"/>
          </a:xfrm>
          <a:prstGeom prst="rect">
            <a:avLst/>
          </a:prstGeom>
        </p:spPr>
      </p:pic>
      <p:pic>
        <p:nvPicPr>
          <p:cNvPr id="6" name="Рисунок 5">
            <a:extLst>
              <a:ext uri="{FF2B5EF4-FFF2-40B4-BE49-F238E27FC236}">
                <a16:creationId xmlns:a16="http://schemas.microsoft.com/office/drawing/2014/main" id="{AB903033-D621-4D0F-A046-9425C56760F2}"/>
              </a:ext>
            </a:extLst>
          </p:cNvPr>
          <p:cNvPicPr>
            <a:picLocks noChangeAspect="1"/>
          </p:cNvPicPr>
          <p:nvPr/>
        </p:nvPicPr>
        <p:blipFill>
          <a:blip r:embed="rId4"/>
          <a:stretch>
            <a:fillRect/>
          </a:stretch>
        </p:blipFill>
        <p:spPr>
          <a:xfrm>
            <a:off x="10064606" y="3582843"/>
            <a:ext cx="1724025" cy="2647950"/>
          </a:xfrm>
          <a:prstGeom prst="rect">
            <a:avLst/>
          </a:prstGeom>
        </p:spPr>
      </p:pic>
      <p:pic>
        <p:nvPicPr>
          <p:cNvPr id="8" name="Рисунок 7">
            <a:extLst>
              <a:ext uri="{FF2B5EF4-FFF2-40B4-BE49-F238E27FC236}">
                <a16:creationId xmlns:a16="http://schemas.microsoft.com/office/drawing/2014/main" id="{C3A284B2-BEAE-4A2B-9451-297F1D48BCA6}"/>
              </a:ext>
            </a:extLst>
          </p:cNvPr>
          <p:cNvPicPr>
            <a:picLocks noChangeAspect="1"/>
          </p:cNvPicPr>
          <p:nvPr/>
        </p:nvPicPr>
        <p:blipFill>
          <a:blip r:embed="rId5"/>
          <a:stretch>
            <a:fillRect/>
          </a:stretch>
        </p:blipFill>
        <p:spPr>
          <a:xfrm>
            <a:off x="286906" y="4824846"/>
            <a:ext cx="2609850" cy="1752600"/>
          </a:xfrm>
          <a:prstGeom prst="rect">
            <a:avLst/>
          </a:prstGeom>
        </p:spPr>
      </p:pic>
      <p:pic>
        <p:nvPicPr>
          <p:cNvPr id="9" name="Рисунок 8">
            <a:extLst>
              <a:ext uri="{FF2B5EF4-FFF2-40B4-BE49-F238E27FC236}">
                <a16:creationId xmlns:a16="http://schemas.microsoft.com/office/drawing/2014/main" id="{40229F4D-601D-4D3A-A50D-EA59675BB6DB}"/>
              </a:ext>
            </a:extLst>
          </p:cNvPr>
          <p:cNvPicPr>
            <a:picLocks noChangeAspect="1"/>
          </p:cNvPicPr>
          <p:nvPr/>
        </p:nvPicPr>
        <p:blipFill>
          <a:blip r:embed="rId6"/>
          <a:stretch>
            <a:fillRect/>
          </a:stretch>
        </p:blipFill>
        <p:spPr>
          <a:xfrm>
            <a:off x="3533775" y="3711720"/>
            <a:ext cx="2746952" cy="2746952"/>
          </a:xfrm>
          <a:prstGeom prst="rect">
            <a:avLst/>
          </a:prstGeom>
        </p:spPr>
      </p:pic>
      <p:pic>
        <p:nvPicPr>
          <p:cNvPr id="10" name="Рисунок 9">
            <a:extLst>
              <a:ext uri="{FF2B5EF4-FFF2-40B4-BE49-F238E27FC236}">
                <a16:creationId xmlns:a16="http://schemas.microsoft.com/office/drawing/2014/main" id="{F697BF67-1939-4711-AE79-D6DAE7B0EBA3}"/>
              </a:ext>
            </a:extLst>
          </p:cNvPr>
          <p:cNvPicPr>
            <a:picLocks noChangeAspect="1"/>
          </p:cNvPicPr>
          <p:nvPr/>
        </p:nvPicPr>
        <p:blipFill>
          <a:blip r:embed="rId7"/>
          <a:stretch>
            <a:fillRect/>
          </a:stretch>
        </p:blipFill>
        <p:spPr>
          <a:xfrm>
            <a:off x="7008957" y="3720955"/>
            <a:ext cx="1924050" cy="2371725"/>
          </a:xfrm>
          <a:prstGeom prst="rect">
            <a:avLst/>
          </a:prstGeom>
        </p:spPr>
      </p:pic>
    </p:spTree>
    <p:extLst>
      <p:ext uri="{BB962C8B-B14F-4D97-AF65-F5344CB8AC3E}">
        <p14:creationId xmlns:p14="http://schemas.microsoft.com/office/powerpoint/2010/main" val="137868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F8DB81-39DC-4862-B649-8E4A522136F9}"/>
              </a:ext>
            </a:extLst>
          </p:cNvPr>
          <p:cNvSpPr txBox="1"/>
          <p:nvPr/>
        </p:nvSpPr>
        <p:spPr>
          <a:xfrm>
            <a:off x="969818" y="919677"/>
            <a:ext cx="6096000" cy="4247317"/>
          </a:xfrm>
          <a:prstGeom prst="rect">
            <a:avLst/>
          </a:prstGeom>
          <a:noFill/>
        </p:spPr>
        <p:txBody>
          <a:bodyPr wrap="square">
            <a:spAutoFit/>
          </a:bodyPr>
          <a:lstStyle/>
          <a:p>
            <a:pPr algn="just"/>
            <a:r>
              <a:rPr lang="uk-UA" dirty="0"/>
              <a:t>Флора України, її рослинний світ є сукупністю різноманітних рослинних угруповань. Один із найважливіших компонентів екосистеми. Зважаючи на відносно велику територію, різні географічні та кліматичні умови, а також особливості минулих геологічних епох. Та завдяки діяльності людини є достатньо багатою та різноманітною.</a:t>
            </a:r>
          </a:p>
          <a:p>
            <a:pPr algn="just"/>
            <a:endParaRPr lang="uk-UA" dirty="0"/>
          </a:p>
          <a:p>
            <a:pPr algn="just"/>
            <a:r>
              <a:rPr lang="uk-UA" dirty="0"/>
              <a:t>Флора нараховує понад 27 тисяч видів (гриби і міксоміцети — 15 тисяч, водорості — 5 тисяч, лишайники — 1,2 тисячі, мохи — 800 і судинні рослини — 5,1 тисяч, до яких також входять найважливіші культурні види, а з урахуванням екзотів, які вирощуються в ґрунті ботанічних садів — понад 7,5 тисяч видів. З них 826 видів занесено до Червоної книги України (третє видання 2009 року).</a:t>
            </a:r>
          </a:p>
        </p:txBody>
      </p:sp>
      <p:pic>
        <p:nvPicPr>
          <p:cNvPr id="6" name="Рисунок 5">
            <a:extLst>
              <a:ext uri="{FF2B5EF4-FFF2-40B4-BE49-F238E27FC236}">
                <a16:creationId xmlns:a16="http://schemas.microsoft.com/office/drawing/2014/main" id="{B9FFB5B0-35D3-42A0-9DE9-F63B0E13BD92}"/>
              </a:ext>
            </a:extLst>
          </p:cNvPr>
          <p:cNvPicPr>
            <a:picLocks noChangeAspect="1"/>
          </p:cNvPicPr>
          <p:nvPr/>
        </p:nvPicPr>
        <p:blipFill>
          <a:blip r:embed="rId2"/>
          <a:stretch>
            <a:fillRect/>
          </a:stretch>
        </p:blipFill>
        <p:spPr>
          <a:xfrm>
            <a:off x="7915565" y="1239836"/>
            <a:ext cx="3630034" cy="3630034"/>
          </a:xfrm>
          <a:prstGeom prst="rect">
            <a:avLst/>
          </a:prstGeom>
        </p:spPr>
      </p:pic>
    </p:spTree>
    <p:extLst>
      <p:ext uri="{BB962C8B-B14F-4D97-AF65-F5344CB8AC3E}">
        <p14:creationId xmlns:p14="http://schemas.microsoft.com/office/powerpoint/2010/main" val="2141892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C4C52F-0BF4-4F24-9891-8E96589C0E0F}"/>
              </a:ext>
            </a:extLst>
          </p:cNvPr>
          <p:cNvSpPr txBox="1"/>
          <p:nvPr/>
        </p:nvSpPr>
        <p:spPr>
          <a:xfrm>
            <a:off x="665018" y="430105"/>
            <a:ext cx="6096000" cy="3970318"/>
          </a:xfrm>
          <a:prstGeom prst="rect">
            <a:avLst/>
          </a:prstGeom>
          <a:noFill/>
        </p:spPr>
        <p:txBody>
          <a:bodyPr wrap="square">
            <a:spAutoFit/>
          </a:bodyPr>
          <a:lstStyle/>
          <a:p>
            <a:pPr algn="just"/>
            <a:r>
              <a:rPr lang="uk-UA" dirty="0"/>
              <a:t>Оскільки солодка гола занесена до Червоної книги України, попит на її сировину задовольняють переважно за рахунок імпорту з країн Серед. Азії. Культивовану та імпортовану сировину застосовують також для </a:t>
            </a:r>
            <a:r>
              <a:rPr lang="uk-UA" dirty="0" err="1"/>
              <a:t>виробницва</a:t>
            </a:r>
            <a:r>
              <a:rPr lang="uk-UA" dirty="0"/>
              <a:t> фітопрепаратів (14) з рідкісного виду – </a:t>
            </a:r>
            <a:r>
              <a:rPr lang="uk-UA" dirty="0" err="1"/>
              <a:t>беладонни</a:t>
            </a:r>
            <a:r>
              <a:rPr lang="uk-UA" dirty="0"/>
              <a:t> звичайної (</a:t>
            </a:r>
            <a:r>
              <a:rPr lang="en-US" dirty="0"/>
              <a:t>Atropa belladonna). </a:t>
            </a:r>
            <a:r>
              <a:rPr lang="uk-UA" dirty="0"/>
              <a:t>Сировину лепехи звичайної використовують в Україні лише з природного середовища (для виго­товлення 14-ти фітопрепаратів: «</a:t>
            </a:r>
            <a:r>
              <a:rPr lang="uk-UA" dirty="0" err="1"/>
              <a:t>Фітодент</a:t>
            </a:r>
            <a:r>
              <a:rPr lang="uk-UA" dirty="0"/>
              <a:t>», «</a:t>
            </a:r>
            <a:r>
              <a:rPr lang="uk-UA" dirty="0" err="1"/>
              <a:t>Бронхофіт</a:t>
            </a:r>
            <a:r>
              <a:rPr lang="uk-UA" dirty="0"/>
              <a:t>», «</a:t>
            </a:r>
            <a:r>
              <a:rPr lang="uk-UA" dirty="0" err="1"/>
              <a:t>Імуно­фіт</a:t>
            </a:r>
            <a:r>
              <a:rPr lang="uk-UA" dirty="0"/>
              <a:t>», бальзам «</a:t>
            </a:r>
            <a:r>
              <a:rPr lang="uk-UA" dirty="0" err="1"/>
              <a:t>Вігор</a:t>
            </a:r>
            <a:r>
              <a:rPr lang="uk-UA" dirty="0"/>
              <a:t>», «</a:t>
            </a:r>
            <a:r>
              <a:rPr lang="uk-UA" dirty="0" err="1"/>
              <a:t>Вікаїр</a:t>
            </a:r>
            <a:r>
              <a:rPr lang="uk-UA" dirty="0"/>
              <a:t>», «</a:t>
            </a:r>
            <a:r>
              <a:rPr lang="uk-UA" dirty="0" err="1"/>
              <a:t>Аллотон</a:t>
            </a:r>
            <a:r>
              <a:rPr lang="uk-UA" dirty="0"/>
              <a:t>» та ін.), оскільки створити умови для її культивування складно. Ресурси лепехи звичайної скорочуються через осу­шення заплав річок у рівнинному </a:t>
            </a:r>
            <a:r>
              <a:rPr lang="uk-UA" dirty="0" err="1"/>
              <a:t>по­лісссі</a:t>
            </a:r>
            <a:r>
              <a:rPr lang="uk-UA" dirty="0"/>
              <a:t> та </a:t>
            </a:r>
            <a:r>
              <a:rPr lang="uk-UA" dirty="0" err="1"/>
              <a:t>лісостепних</a:t>
            </a:r>
            <a:r>
              <a:rPr lang="uk-UA" dirty="0"/>
              <a:t> районах України, тому у більшості областей заго­тівлю її кореневищ заборонено.</a:t>
            </a:r>
          </a:p>
        </p:txBody>
      </p:sp>
      <p:pic>
        <p:nvPicPr>
          <p:cNvPr id="4" name="Рисунок 3">
            <a:extLst>
              <a:ext uri="{FF2B5EF4-FFF2-40B4-BE49-F238E27FC236}">
                <a16:creationId xmlns:a16="http://schemas.microsoft.com/office/drawing/2014/main" id="{B3CA9462-287E-41F6-8440-92323894096E}"/>
              </a:ext>
            </a:extLst>
          </p:cNvPr>
          <p:cNvPicPr>
            <a:picLocks noChangeAspect="1"/>
          </p:cNvPicPr>
          <p:nvPr/>
        </p:nvPicPr>
        <p:blipFill>
          <a:blip r:embed="rId2"/>
          <a:stretch>
            <a:fillRect/>
          </a:stretch>
        </p:blipFill>
        <p:spPr>
          <a:xfrm>
            <a:off x="9134718" y="281663"/>
            <a:ext cx="2895645" cy="2895645"/>
          </a:xfrm>
          <a:prstGeom prst="rect">
            <a:avLst/>
          </a:prstGeom>
        </p:spPr>
      </p:pic>
      <p:pic>
        <p:nvPicPr>
          <p:cNvPr id="5" name="Рисунок 4">
            <a:extLst>
              <a:ext uri="{FF2B5EF4-FFF2-40B4-BE49-F238E27FC236}">
                <a16:creationId xmlns:a16="http://schemas.microsoft.com/office/drawing/2014/main" id="{F8AF1C2B-B6D3-4CBC-9281-FFD8DF4CE7FF}"/>
              </a:ext>
            </a:extLst>
          </p:cNvPr>
          <p:cNvPicPr>
            <a:picLocks noChangeAspect="1"/>
          </p:cNvPicPr>
          <p:nvPr/>
        </p:nvPicPr>
        <p:blipFill>
          <a:blip r:embed="rId3"/>
          <a:stretch>
            <a:fillRect/>
          </a:stretch>
        </p:blipFill>
        <p:spPr>
          <a:xfrm>
            <a:off x="6991593" y="657922"/>
            <a:ext cx="2143125" cy="2143125"/>
          </a:xfrm>
          <a:prstGeom prst="rect">
            <a:avLst/>
          </a:prstGeom>
        </p:spPr>
      </p:pic>
      <p:pic>
        <p:nvPicPr>
          <p:cNvPr id="6" name="Рисунок 5">
            <a:extLst>
              <a:ext uri="{FF2B5EF4-FFF2-40B4-BE49-F238E27FC236}">
                <a16:creationId xmlns:a16="http://schemas.microsoft.com/office/drawing/2014/main" id="{FBCB69CD-6F90-420C-89C1-B66A27047F03}"/>
              </a:ext>
            </a:extLst>
          </p:cNvPr>
          <p:cNvPicPr>
            <a:picLocks noChangeAspect="1"/>
          </p:cNvPicPr>
          <p:nvPr/>
        </p:nvPicPr>
        <p:blipFill>
          <a:blip r:embed="rId4"/>
          <a:stretch>
            <a:fillRect/>
          </a:stretch>
        </p:blipFill>
        <p:spPr>
          <a:xfrm>
            <a:off x="9665856" y="3177308"/>
            <a:ext cx="2526144" cy="3113910"/>
          </a:xfrm>
          <a:prstGeom prst="rect">
            <a:avLst/>
          </a:prstGeom>
        </p:spPr>
      </p:pic>
      <p:pic>
        <p:nvPicPr>
          <p:cNvPr id="7" name="Рисунок 6">
            <a:extLst>
              <a:ext uri="{FF2B5EF4-FFF2-40B4-BE49-F238E27FC236}">
                <a16:creationId xmlns:a16="http://schemas.microsoft.com/office/drawing/2014/main" id="{6232EF15-08B8-4D04-82F1-298C6AB91111}"/>
              </a:ext>
            </a:extLst>
          </p:cNvPr>
          <p:cNvPicPr>
            <a:picLocks noChangeAspect="1"/>
          </p:cNvPicPr>
          <p:nvPr/>
        </p:nvPicPr>
        <p:blipFill>
          <a:blip r:embed="rId5"/>
          <a:stretch>
            <a:fillRect/>
          </a:stretch>
        </p:blipFill>
        <p:spPr>
          <a:xfrm>
            <a:off x="7033349" y="3440446"/>
            <a:ext cx="2632507" cy="2632507"/>
          </a:xfrm>
          <a:prstGeom prst="rect">
            <a:avLst/>
          </a:prstGeom>
        </p:spPr>
      </p:pic>
      <p:pic>
        <p:nvPicPr>
          <p:cNvPr id="8" name="Рисунок 7">
            <a:extLst>
              <a:ext uri="{FF2B5EF4-FFF2-40B4-BE49-F238E27FC236}">
                <a16:creationId xmlns:a16="http://schemas.microsoft.com/office/drawing/2014/main" id="{E945AC16-0830-400F-AD79-A1BF03880D51}"/>
              </a:ext>
            </a:extLst>
          </p:cNvPr>
          <p:cNvPicPr>
            <a:picLocks noChangeAspect="1"/>
          </p:cNvPicPr>
          <p:nvPr/>
        </p:nvPicPr>
        <p:blipFill>
          <a:blip r:embed="rId6"/>
          <a:stretch>
            <a:fillRect/>
          </a:stretch>
        </p:blipFill>
        <p:spPr>
          <a:xfrm>
            <a:off x="3953164" y="4401128"/>
            <a:ext cx="2807854" cy="2456872"/>
          </a:xfrm>
          <a:prstGeom prst="rect">
            <a:avLst/>
          </a:prstGeom>
        </p:spPr>
      </p:pic>
    </p:spTree>
    <p:extLst>
      <p:ext uri="{BB962C8B-B14F-4D97-AF65-F5344CB8AC3E}">
        <p14:creationId xmlns:p14="http://schemas.microsoft.com/office/powerpoint/2010/main" val="68322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17E24F-75B5-4A9E-BC33-958F35AAFDC4}"/>
              </a:ext>
            </a:extLst>
          </p:cNvPr>
          <p:cNvSpPr txBox="1"/>
          <p:nvPr/>
        </p:nvSpPr>
        <p:spPr>
          <a:xfrm>
            <a:off x="683491" y="501971"/>
            <a:ext cx="5255490" cy="3139321"/>
          </a:xfrm>
          <a:prstGeom prst="rect">
            <a:avLst/>
          </a:prstGeom>
          <a:noFill/>
        </p:spPr>
        <p:txBody>
          <a:bodyPr wrap="square">
            <a:spAutoFit/>
          </a:bodyPr>
          <a:lstStyle/>
          <a:p>
            <a:pPr algn="just"/>
            <a:r>
              <a:rPr lang="uk-UA" dirty="0"/>
              <a:t> Сьогодні існує необхідність пошуку альтернативних джерел сировини. На фармацевтичному ринку України зареєстровано по 7–9 фітопрепаратів, до складу яких входять сировина або діючі речовини з буркуну лікарського (</a:t>
            </a:r>
            <a:r>
              <a:rPr lang="en-US" dirty="0"/>
              <a:t>Melilotus officinalis), </a:t>
            </a:r>
            <a:r>
              <a:rPr lang="uk-UA" dirty="0"/>
              <a:t>материнки звичайної, перстачу прямостоячого (</a:t>
            </a:r>
            <a:r>
              <a:rPr lang="en-US" dirty="0"/>
              <a:t>Poten­tilla </a:t>
            </a:r>
            <a:r>
              <a:rPr lang="en-US" dirty="0" err="1"/>
              <a:t>erecta</a:t>
            </a:r>
            <a:r>
              <a:rPr lang="en-US" dirty="0"/>
              <a:t>), </a:t>
            </a:r>
            <a:r>
              <a:rPr lang="uk-UA" dirty="0"/>
              <a:t>полину гіркого (</a:t>
            </a:r>
            <a:r>
              <a:rPr lang="en-US" dirty="0"/>
              <a:t>Arte­misia absinthium), </a:t>
            </a:r>
            <a:r>
              <a:rPr lang="uk-UA" dirty="0"/>
              <a:t>софори японської, </a:t>
            </a:r>
            <a:r>
              <a:rPr lang="uk-UA" dirty="0" err="1"/>
              <a:t>споришу</a:t>
            </a:r>
            <a:r>
              <a:rPr lang="uk-UA" dirty="0"/>
              <a:t> (</a:t>
            </a:r>
            <a:r>
              <a:rPr lang="en-US" dirty="0"/>
              <a:t>Polygonum </a:t>
            </a:r>
            <a:r>
              <a:rPr lang="en-US" dirty="0" err="1"/>
              <a:t>avi­culare</a:t>
            </a:r>
            <a:r>
              <a:rPr lang="en-US" dirty="0"/>
              <a:t>), </a:t>
            </a:r>
            <a:r>
              <a:rPr lang="uk-UA" dirty="0"/>
              <a:t>чебрецю повзучого та чистотілу великого. Це перспек­тивні сировинні види, які мають значні природні ресурси в Украї­ні. </a:t>
            </a:r>
          </a:p>
        </p:txBody>
      </p:sp>
      <p:pic>
        <p:nvPicPr>
          <p:cNvPr id="4" name="Рисунок 3">
            <a:extLst>
              <a:ext uri="{FF2B5EF4-FFF2-40B4-BE49-F238E27FC236}">
                <a16:creationId xmlns:a16="http://schemas.microsoft.com/office/drawing/2014/main" id="{359D7683-BE37-400B-A304-CD76F1C902A1}"/>
              </a:ext>
            </a:extLst>
          </p:cNvPr>
          <p:cNvPicPr>
            <a:picLocks noChangeAspect="1"/>
          </p:cNvPicPr>
          <p:nvPr/>
        </p:nvPicPr>
        <p:blipFill>
          <a:blip r:embed="rId2"/>
          <a:stretch>
            <a:fillRect/>
          </a:stretch>
        </p:blipFill>
        <p:spPr>
          <a:xfrm>
            <a:off x="7525858" y="156008"/>
            <a:ext cx="4193212" cy="2790392"/>
          </a:xfrm>
          <a:prstGeom prst="rect">
            <a:avLst/>
          </a:prstGeom>
        </p:spPr>
      </p:pic>
      <p:pic>
        <p:nvPicPr>
          <p:cNvPr id="5" name="Рисунок 4">
            <a:extLst>
              <a:ext uri="{FF2B5EF4-FFF2-40B4-BE49-F238E27FC236}">
                <a16:creationId xmlns:a16="http://schemas.microsoft.com/office/drawing/2014/main" id="{89B4EE05-B06A-4873-9319-5E6D620EA5DD}"/>
              </a:ext>
            </a:extLst>
          </p:cNvPr>
          <p:cNvPicPr>
            <a:picLocks noChangeAspect="1"/>
          </p:cNvPicPr>
          <p:nvPr/>
        </p:nvPicPr>
        <p:blipFill>
          <a:blip r:embed="rId3"/>
          <a:stretch>
            <a:fillRect/>
          </a:stretch>
        </p:blipFill>
        <p:spPr>
          <a:xfrm>
            <a:off x="10064606" y="3705999"/>
            <a:ext cx="1724025" cy="2647950"/>
          </a:xfrm>
          <a:prstGeom prst="rect">
            <a:avLst/>
          </a:prstGeom>
        </p:spPr>
      </p:pic>
      <p:pic>
        <p:nvPicPr>
          <p:cNvPr id="6" name="Рисунок 5">
            <a:extLst>
              <a:ext uri="{FF2B5EF4-FFF2-40B4-BE49-F238E27FC236}">
                <a16:creationId xmlns:a16="http://schemas.microsoft.com/office/drawing/2014/main" id="{A1809027-1648-4F2B-9000-7B1A088B8C3B}"/>
              </a:ext>
            </a:extLst>
          </p:cNvPr>
          <p:cNvPicPr>
            <a:picLocks noChangeAspect="1"/>
          </p:cNvPicPr>
          <p:nvPr/>
        </p:nvPicPr>
        <p:blipFill>
          <a:blip r:embed="rId4"/>
          <a:stretch>
            <a:fillRect/>
          </a:stretch>
        </p:blipFill>
        <p:spPr>
          <a:xfrm>
            <a:off x="6945745" y="3641292"/>
            <a:ext cx="2937307" cy="2937307"/>
          </a:xfrm>
          <a:prstGeom prst="rect">
            <a:avLst/>
          </a:prstGeom>
        </p:spPr>
      </p:pic>
      <p:pic>
        <p:nvPicPr>
          <p:cNvPr id="7" name="Рисунок 6">
            <a:extLst>
              <a:ext uri="{FF2B5EF4-FFF2-40B4-BE49-F238E27FC236}">
                <a16:creationId xmlns:a16="http://schemas.microsoft.com/office/drawing/2014/main" id="{8A0AA769-56B2-4A30-A672-6289505F466B}"/>
              </a:ext>
            </a:extLst>
          </p:cNvPr>
          <p:cNvPicPr>
            <a:picLocks noChangeAspect="1"/>
          </p:cNvPicPr>
          <p:nvPr/>
        </p:nvPicPr>
        <p:blipFill>
          <a:blip r:embed="rId5"/>
          <a:stretch>
            <a:fillRect/>
          </a:stretch>
        </p:blipFill>
        <p:spPr>
          <a:xfrm>
            <a:off x="3897745" y="3879273"/>
            <a:ext cx="2809069" cy="2809069"/>
          </a:xfrm>
          <a:prstGeom prst="rect">
            <a:avLst/>
          </a:prstGeom>
        </p:spPr>
      </p:pic>
      <p:pic>
        <p:nvPicPr>
          <p:cNvPr id="8" name="Рисунок 7">
            <a:extLst>
              <a:ext uri="{FF2B5EF4-FFF2-40B4-BE49-F238E27FC236}">
                <a16:creationId xmlns:a16="http://schemas.microsoft.com/office/drawing/2014/main" id="{CA1BDD8B-E284-4FAE-8EC5-AEA832EB0285}"/>
              </a:ext>
            </a:extLst>
          </p:cNvPr>
          <p:cNvPicPr>
            <a:picLocks noChangeAspect="1"/>
          </p:cNvPicPr>
          <p:nvPr/>
        </p:nvPicPr>
        <p:blipFill>
          <a:blip r:embed="rId6"/>
          <a:stretch>
            <a:fillRect/>
          </a:stretch>
        </p:blipFill>
        <p:spPr>
          <a:xfrm>
            <a:off x="831128" y="3853872"/>
            <a:ext cx="2567854" cy="2567854"/>
          </a:xfrm>
          <a:prstGeom prst="rect">
            <a:avLst/>
          </a:prstGeom>
        </p:spPr>
      </p:pic>
    </p:spTree>
    <p:extLst>
      <p:ext uri="{BB962C8B-B14F-4D97-AF65-F5344CB8AC3E}">
        <p14:creationId xmlns:p14="http://schemas.microsoft.com/office/powerpoint/2010/main" val="4006751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DBAD49-679C-4B7C-B8E4-72D9C001797D}"/>
              </a:ext>
            </a:extLst>
          </p:cNvPr>
          <p:cNvSpPr txBox="1"/>
          <p:nvPr/>
        </p:nvSpPr>
        <p:spPr>
          <a:xfrm>
            <a:off x="434109" y="430150"/>
            <a:ext cx="6096000" cy="4247317"/>
          </a:xfrm>
          <a:prstGeom prst="rect">
            <a:avLst/>
          </a:prstGeom>
          <a:noFill/>
        </p:spPr>
        <p:txBody>
          <a:bodyPr wrap="square">
            <a:spAutoFit/>
          </a:bodyPr>
          <a:lstStyle/>
          <a:p>
            <a:pPr algn="just"/>
            <a:r>
              <a:rPr lang="uk-UA" dirty="0"/>
              <a:t>До видів лікарських рослин, які мають значний ресурсний потенціал, але їхня сировина користується невеликим попитом, належать: грицики звичайні (</a:t>
            </a:r>
            <a:r>
              <a:rPr lang="en-US" dirty="0" err="1"/>
              <a:t>Capsella</a:t>
            </a:r>
            <a:r>
              <a:rPr lang="en-US" dirty="0"/>
              <a:t> bursa-pastoris; 4 </a:t>
            </a:r>
            <a:r>
              <a:rPr lang="uk-UA" dirty="0"/>
              <a:t>фітопрепарати), дуб звичайний (</a:t>
            </a:r>
            <a:r>
              <a:rPr lang="en-US" dirty="0"/>
              <a:t>Quercus </a:t>
            </a:r>
            <a:r>
              <a:rPr lang="en-US" dirty="0" err="1"/>
              <a:t>robur</a:t>
            </a:r>
            <a:r>
              <a:rPr lang="en-US" dirty="0"/>
              <a:t>; 4), </a:t>
            </a:r>
            <a:r>
              <a:rPr lang="uk-UA" dirty="0"/>
              <a:t>зо­­лотарник канадський (</a:t>
            </a:r>
            <a:r>
              <a:rPr lang="en-US" dirty="0"/>
              <a:t>Solidago canadensis; 4), </a:t>
            </a:r>
            <a:r>
              <a:rPr lang="uk-UA" dirty="0"/>
              <a:t>конвалія (5), кру­шина ламка (5), кульбаба лікарсь­ка (</a:t>
            </a:r>
            <a:r>
              <a:rPr lang="en-US" dirty="0"/>
              <a:t>Taraxacum officinale; 6), </a:t>
            </a:r>
            <a:r>
              <a:rPr lang="uk-UA" dirty="0"/>
              <a:t>підбіл звичайний (4), чорниця (3) та ін. На фармацевтичному  ринку Украї­ни з'являються нові фітопрепарати з лікарських рослин, сировину яких раніше не використовували чи використовували обмежено в офіційній медицині, зокрема «</a:t>
            </a:r>
            <a:r>
              <a:rPr lang="uk-UA" dirty="0" err="1"/>
              <a:t>Протефлазид</a:t>
            </a:r>
            <a:r>
              <a:rPr lang="uk-UA" dirty="0"/>
              <a:t>», «</a:t>
            </a:r>
            <a:r>
              <a:rPr lang="uk-UA" dirty="0" err="1"/>
              <a:t>Флавозид</a:t>
            </a:r>
            <a:r>
              <a:rPr lang="uk-UA" dirty="0"/>
              <a:t>», «</a:t>
            </a:r>
            <a:r>
              <a:rPr lang="uk-UA" dirty="0" err="1"/>
              <a:t>Іму­нофлазид</a:t>
            </a:r>
            <a:r>
              <a:rPr lang="uk-UA" dirty="0"/>
              <a:t>» з умістом активних сполук щучки дернистої (</a:t>
            </a:r>
            <a:r>
              <a:rPr lang="en-US" dirty="0" err="1"/>
              <a:t>Des­champsia</a:t>
            </a:r>
            <a:r>
              <a:rPr lang="en-US" dirty="0"/>
              <a:t> </a:t>
            </a:r>
            <a:r>
              <a:rPr lang="en-US" dirty="0" err="1"/>
              <a:t>caespitosa</a:t>
            </a:r>
            <a:r>
              <a:rPr lang="en-US" dirty="0"/>
              <a:t>) </a:t>
            </a:r>
            <a:r>
              <a:rPr lang="uk-UA" dirty="0"/>
              <a:t>та </a:t>
            </a:r>
            <a:r>
              <a:rPr lang="uk-UA" dirty="0" err="1"/>
              <a:t>куничника</a:t>
            </a:r>
            <a:r>
              <a:rPr lang="uk-UA" dirty="0"/>
              <a:t> наземного (</a:t>
            </a:r>
            <a:r>
              <a:rPr lang="en-US" dirty="0"/>
              <a:t>Calamagrostis </a:t>
            </a:r>
            <a:r>
              <a:rPr lang="en-US" dirty="0" err="1"/>
              <a:t>epigejos</a:t>
            </a:r>
            <a:r>
              <a:rPr lang="en-US" dirty="0"/>
              <a:t>); «</a:t>
            </a:r>
            <a:r>
              <a:rPr lang="uk-UA" dirty="0" err="1"/>
              <a:t>Трібестан</a:t>
            </a:r>
            <a:r>
              <a:rPr lang="uk-UA" dirty="0"/>
              <a:t>» з якірців сланких (</a:t>
            </a:r>
            <a:r>
              <a:rPr lang="en-US" dirty="0"/>
              <a:t>Tr</a:t>
            </a:r>
            <a:r>
              <a:rPr lang="uk-UA" dirty="0"/>
              <a:t>і</a:t>
            </a:r>
            <a:r>
              <a:rPr lang="en-US" dirty="0" err="1"/>
              <a:t>bulus</a:t>
            </a:r>
            <a:r>
              <a:rPr lang="en-US" dirty="0"/>
              <a:t> </a:t>
            </a:r>
            <a:r>
              <a:rPr lang="en-US" dirty="0" err="1"/>
              <a:t>terr</a:t>
            </a:r>
            <a:r>
              <a:rPr lang="uk-UA" dirty="0"/>
              <a:t>е</a:t>
            </a:r>
            <a:r>
              <a:rPr lang="en-US" dirty="0" err="1"/>
              <a:t>stris</a:t>
            </a:r>
            <a:r>
              <a:rPr lang="en-US" dirty="0"/>
              <a:t>) </a:t>
            </a:r>
            <a:r>
              <a:rPr lang="uk-UA" dirty="0"/>
              <a:t>тощо. </a:t>
            </a:r>
          </a:p>
        </p:txBody>
      </p:sp>
      <p:pic>
        <p:nvPicPr>
          <p:cNvPr id="4" name="Рисунок 3">
            <a:extLst>
              <a:ext uri="{FF2B5EF4-FFF2-40B4-BE49-F238E27FC236}">
                <a16:creationId xmlns:a16="http://schemas.microsoft.com/office/drawing/2014/main" id="{6F41A567-1B34-4D95-9D60-3796366EA2CF}"/>
              </a:ext>
            </a:extLst>
          </p:cNvPr>
          <p:cNvPicPr>
            <a:picLocks noChangeAspect="1"/>
          </p:cNvPicPr>
          <p:nvPr/>
        </p:nvPicPr>
        <p:blipFill>
          <a:blip r:embed="rId2"/>
          <a:stretch>
            <a:fillRect/>
          </a:stretch>
        </p:blipFill>
        <p:spPr>
          <a:xfrm>
            <a:off x="9944533" y="430150"/>
            <a:ext cx="1724025" cy="2647950"/>
          </a:xfrm>
          <a:prstGeom prst="rect">
            <a:avLst/>
          </a:prstGeom>
        </p:spPr>
      </p:pic>
      <p:pic>
        <p:nvPicPr>
          <p:cNvPr id="5" name="Рисунок 4">
            <a:extLst>
              <a:ext uri="{FF2B5EF4-FFF2-40B4-BE49-F238E27FC236}">
                <a16:creationId xmlns:a16="http://schemas.microsoft.com/office/drawing/2014/main" id="{3939AF0B-445D-4264-ADE8-022244D3E0E3}"/>
              </a:ext>
            </a:extLst>
          </p:cNvPr>
          <p:cNvPicPr>
            <a:picLocks noChangeAspect="1"/>
          </p:cNvPicPr>
          <p:nvPr/>
        </p:nvPicPr>
        <p:blipFill>
          <a:blip r:embed="rId3"/>
          <a:stretch>
            <a:fillRect/>
          </a:stretch>
        </p:blipFill>
        <p:spPr>
          <a:xfrm>
            <a:off x="6634822" y="430150"/>
            <a:ext cx="2998850" cy="2998850"/>
          </a:xfrm>
          <a:prstGeom prst="rect">
            <a:avLst/>
          </a:prstGeom>
        </p:spPr>
      </p:pic>
      <p:pic>
        <p:nvPicPr>
          <p:cNvPr id="6" name="Рисунок 5">
            <a:extLst>
              <a:ext uri="{FF2B5EF4-FFF2-40B4-BE49-F238E27FC236}">
                <a16:creationId xmlns:a16="http://schemas.microsoft.com/office/drawing/2014/main" id="{FFBD59B3-AAEA-4F5E-89C6-E21790138B8D}"/>
              </a:ext>
            </a:extLst>
          </p:cNvPr>
          <p:cNvPicPr>
            <a:picLocks noChangeAspect="1"/>
          </p:cNvPicPr>
          <p:nvPr/>
        </p:nvPicPr>
        <p:blipFill>
          <a:blip r:embed="rId4"/>
          <a:stretch>
            <a:fillRect/>
          </a:stretch>
        </p:blipFill>
        <p:spPr>
          <a:xfrm>
            <a:off x="8049377" y="3429000"/>
            <a:ext cx="3882386" cy="3293664"/>
          </a:xfrm>
          <a:prstGeom prst="rect">
            <a:avLst/>
          </a:prstGeom>
        </p:spPr>
      </p:pic>
      <p:pic>
        <p:nvPicPr>
          <p:cNvPr id="7" name="Рисунок 6">
            <a:extLst>
              <a:ext uri="{FF2B5EF4-FFF2-40B4-BE49-F238E27FC236}">
                <a16:creationId xmlns:a16="http://schemas.microsoft.com/office/drawing/2014/main" id="{001D1474-7F26-4278-A306-5357E9AACDCE}"/>
              </a:ext>
            </a:extLst>
          </p:cNvPr>
          <p:cNvPicPr>
            <a:picLocks noChangeAspect="1"/>
          </p:cNvPicPr>
          <p:nvPr/>
        </p:nvPicPr>
        <p:blipFill>
          <a:blip r:embed="rId5"/>
          <a:stretch>
            <a:fillRect/>
          </a:stretch>
        </p:blipFill>
        <p:spPr>
          <a:xfrm>
            <a:off x="4400117" y="4857449"/>
            <a:ext cx="3114675" cy="1466850"/>
          </a:xfrm>
          <a:prstGeom prst="rect">
            <a:avLst/>
          </a:prstGeom>
        </p:spPr>
      </p:pic>
    </p:spTree>
    <p:extLst>
      <p:ext uri="{BB962C8B-B14F-4D97-AF65-F5344CB8AC3E}">
        <p14:creationId xmlns:p14="http://schemas.microsoft.com/office/powerpoint/2010/main" val="1835584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77A11F-7F64-4BAC-89C6-6BE0A21136A9}"/>
              </a:ext>
            </a:extLst>
          </p:cNvPr>
          <p:cNvSpPr txBox="1"/>
          <p:nvPr/>
        </p:nvSpPr>
        <p:spPr>
          <a:xfrm>
            <a:off x="314037" y="531613"/>
            <a:ext cx="6096000" cy="3139321"/>
          </a:xfrm>
          <a:prstGeom prst="rect">
            <a:avLst/>
          </a:prstGeom>
          <a:noFill/>
        </p:spPr>
        <p:txBody>
          <a:bodyPr wrap="square">
            <a:spAutoFit/>
          </a:bodyPr>
          <a:lstStyle/>
          <a:p>
            <a:pPr algn="just"/>
            <a:r>
              <a:rPr lang="uk-UA" dirty="0"/>
              <a:t>Для виробництва деяких фітопрепаратів використовують си­ровину виключно культивованих рослин, а саме листки м'яти пер­цевої (</a:t>
            </a:r>
            <a:r>
              <a:rPr lang="en-US" dirty="0"/>
              <a:t>Mentha piperita), </a:t>
            </a:r>
            <a:r>
              <a:rPr lang="uk-UA" dirty="0"/>
              <a:t>суцвіття нагідок лікарських (С</a:t>
            </a:r>
            <a:r>
              <a:rPr lang="en-US" dirty="0" err="1"/>
              <a:t>alendula</a:t>
            </a:r>
            <a:r>
              <a:rPr lang="en-US" dirty="0"/>
              <a:t> officinalis), </a:t>
            </a:r>
            <a:r>
              <a:rPr lang="uk-UA" dirty="0"/>
              <a:t>корені петрушки кучерявої (</a:t>
            </a:r>
            <a:r>
              <a:rPr lang="en-US" dirty="0"/>
              <a:t>Petroselinum </a:t>
            </a:r>
            <a:r>
              <a:rPr lang="en-US" dirty="0" err="1"/>
              <a:t>crispum</a:t>
            </a:r>
            <a:r>
              <a:rPr lang="en-US" dirty="0"/>
              <a:t>), </a:t>
            </a:r>
            <a:r>
              <a:rPr lang="uk-UA" dirty="0"/>
              <a:t>свіжі корені селери (</a:t>
            </a:r>
            <a:r>
              <a:rPr lang="en-US" dirty="0"/>
              <a:t>Apium gra­veo­lens), </a:t>
            </a:r>
            <a:r>
              <a:rPr lang="uk-UA" dirty="0"/>
              <a:t>плоди розторопші (</a:t>
            </a:r>
            <a:r>
              <a:rPr lang="en-US" dirty="0"/>
              <a:t>Si­­lybum marianum) </a:t>
            </a:r>
            <a:r>
              <a:rPr lang="uk-UA" dirty="0"/>
              <a:t>та ін. У мін. кількостях застосовують сировину багатьох лікарських рослин для виробництва гомеопатичних засобів: арні­ки гірської, барбарису, болиголова плямистого, пізньоцвіту осін­нього, переступня білого, ако­ніту (</a:t>
            </a:r>
            <a:r>
              <a:rPr lang="en-US" dirty="0"/>
              <a:t>Aconitum spp.) </a:t>
            </a:r>
            <a:r>
              <a:rPr lang="uk-UA" dirty="0"/>
              <a:t>та родо­дендронів (</a:t>
            </a:r>
            <a:r>
              <a:rPr lang="en-US" dirty="0"/>
              <a:t>Rhododendron spp.).</a:t>
            </a:r>
            <a:endParaRPr lang="uk-UA" dirty="0"/>
          </a:p>
        </p:txBody>
      </p:sp>
      <p:pic>
        <p:nvPicPr>
          <p:cNvPr id="4" name="Рисунок 3">
            <a:extLst>
              <a:ext uri="{FF2B5EF4-FFF2-40B4-BE49-F238E27FC236}">
                <a16:creationId xmlns:a16="http://schemas.microsoft.com/office/drawing/2014/main" id="{E8513624-A33D-4ACE-9D96-1154578CB6A5}"/>
              </a:ext>
            </a:extLst>
          </p:cNvPr>
          <p:cNvPicPr>
            <a:picLocks noChangeAspect="1"/>
          </p:cNvPicPr>
          <p:nvPr/>
        </p:nvPicPr>
        <p:blipFill>
          <a:blip r:embed="rId2"/>
          <a:stretch>
            <a:fillRect/>
          </a:stretch>
        </p:blipFill>
        <p:spPr>
          <a:xfrm>
            <a:off x="8996074" y="81536"/>
            <a:ext cx="3195926" cy="3195926"/>
          </a:xfrm>
          <a:prstGeom prst="rect">
            <a:avLst/>
          </a:prstGeom>
        </p:spPr>
      </p:pic>
      <p:pic>
        <p:nvPicPr>
          <p:cNvPr id="5" name="Рисунок 4">
            <a:extLst>
              <a:ext uri="{FF2B5EF4-FFF2-40B4-BE49-F238E27FC236}">
                <a16:creationId xmlns:a16="http://schemas.microsoft.com/office/drawing/2014/main" id="{03305817-6FC1-44FD-972A-9944DD8C75B5}"/>
              </a:ext>
            </a:extLst>
          </p:cNvPr>
          <p:cNvPicPr>
            <a:picLocks noChangeAspect="1"/>
          </p:cNvPicPr>
          <p:nvPr/>
        </p:nvPicPr>
        <p:blipFill>
          <a:blip r:embed="rId3"/>
          <a:stretch>
            <a:fillRect/>
          </a:stretch>
        </p:blipFill>
        <p:spPr>
          <a:xfrm>
            <a:off x="6852950" y="614740"/>
            <a:ext cx="2143125" cy="2143125"/>
          </a:xfrm>
          <a:prstGeom prst="rect">
            <a:avLst/>
          </a:prstGeom>
        </p:spPr>
      </p:pic>
      <p:pic>
        <p:nvPicPr>
          <p:cNvPr id="6" name="Рисунок 5">
            <a:extLst>
              <a:ext uri="{FF2B5EF4-FFF2-40B4-BE49-F238E27FC236}">
                <a16:creationId xmlns:a16="http://schemas.microsoft.com/office/drawing/2014/main" id="{01503D02-762F-4C7B-AEC0-B2681550796F}"/>
              </a:ext>
            </a:extLst>
          </p:cNvPr>
          <p:cNvPicPr>
            <a:picLocks noChangeAspect="1"/>
          </p:cNvPicPr>
          <p:nvPr/>
        </p:nvPicPr>
        <p:blipFill>
          <a:blip r:embed="rId4"/>
          <a:stretch>
            <a:fillRect/>
          </a:stretch>
        </p:blipFill>
        <p:spPr>
          <a:xfrm>
            <a:off x="9111097" y="3197223"/>
            <a:ext cx="2766866" cy="3660777"/>
          </a:xfrm>
          <a:prstGeom prst="rect">
            <a:avLst/>
          </a:prstGeom>
        </p:spPr>
      </p:pic>
      <p:pic>
        <p:nvPicPr>
          <p:cNvPr id="7" name="Рисунок 6">
            <a:extLst>
              <a:ext uri="{FF2B5EF4-FFF2-40B4-BE49-F238E27FC236}">
                <a16:creationId xmlns:a16="http://schemas.microsoft.com/office/drawing/2014/main" id="{75153772-837D-4FD8-9723-D7CEFAF060B8}"/>
              </a:ext>
            </a:extLst>
          </p:cNvPr>
          <p:cNvPicPr>
            <a:picLocks noChangeAspect="1"/>
          </p:cNvPicPr>
          <p:nvPr/>
        </p:nvPicPr>
        <p:blipFill>
          <a:blip r:embed="rId5"/>
          <a:stretch>
            <a:fillRect/>
          </a:stretch>
        </p:blipFill>
        <p:spPr>
          <a:xfrm>
            <a:off x="5773449" y="3429000"/>
            <a:ext cx="3043670" cy="3043670"/>
          </a:xfrm>
          <a:prstGeom prst="rect">
            <a:avLst/>
          </a:prstGeom>
        </p:spPr>
      </p:pic>
      <p:pic>
        <p:nvPicPr>
          <p:cNvPr id="8" name="Рисунок 7">
            <a:extLst>
              <a:ext uri="{FF2B5EF4-FFF2-40B4-BE49-F238E27FC236}">
                <a16:creationId xmlns:a16="http://schemas.microsoft.com/office/drawing/2014/main" id="{37516D58-F506-4CD8-BB6A-766ABB8425E9}"/>
              </a:ext>
            </a:extLst>
          </p:cNvPr>
          <p:cNvPicPr>
            <a:picLocks noChangeAspect="1"/>
          </p:cNvPicPr>
          <p:nvPr/>
        </p:nvPicPr>
        <p:blipFill>
          <a:blip r:embed="rId6"/>
          <a:stretch>
            <a:fillRect/>
          </a:stretch>
        </p:blipFill>
        <p:spPr>
          <a:xfrm>
            <a:off x="3952875" y="4036289"/>
            <a:ext cx="2143125" cy="2143125"/>
          </a:xfrm>
          <a:prstGeom prst="rect">
            <a:avLst/>
          </a:prstGeom>
        </p:spPr>
      </p:pic>
      <p:pic>
        <p:nvPicPr>
          <p:cNvPr id="9" name="Рисунок 8">
            <a:extLst>
              <a:ext uri="{FF2B5EF4-FFF2-40B4-BE49-F238E27FC236}">
                <a16:creationId xmlns:a16="http://schemas.microsoft.com/office/drawing/2014/main" id="{D5DF0DDB-04DE-4887-81C8-608288A83427}"/>
              </a:ext>
            </a:extLst>
          </p:cNvPr>
          <p:cNvPicPr>
            <a:picLocks noChangeAspect="1"/>
          </p:cNvPicPr>
          <p:nvPr/>
        </p:nvPicPr>
        <p:blipFill>
          <a:blip r:embed="rId7"/>
          <a:stretch>
            <a:fillRect/>
          </a:stretch>
        </p:blipFill>
        <p:spPr>
          <a:xfrm>
            <a:off x="695831" y="4036527"/>
            <a:ext cx="3331224" cy="2216778"/>
          </a:xfrm>
          <a:prstGeom prst="rect">
            <a:avLst/>
          </a:prstGeom>
        </p:spPr>
      </p:pic>
    </p:spTree>
    <p:extLst>
      <p:ext uri="{BB962C8B-B14F-4D97-AF65-F5344CB8AC3E}">
        <p14:creationId xmlns:p14="http://schemas.microsoft.com/office/powerpoint/2010/main" val="1686719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6682E7-EABF-48A3-A05C-561CEF820C47}"/>
              </a:ext>
            </a:extLst>
          </p:cNvPr>
          <p:cNvSpPr txBox="1"/>
          <p:nvPr/>
        </p:nvSpPr>
        <p:spPr>
          <a:xfrm>
            <a:off x="565585" y="540894"/>
            <a:ext cx="5292437" cy="5078313"/>
          </a:xfrm>
          <a:prstGeom prst="rect">
            <a:avLst/>
          </a:prstGeom>
          <a:noFill/>
        </p:spPr>
        <p:txBody>
          <a:bodyPr wrap="square">
            <a:spAutoFit/>
          </a:bodyPr>
          <a:lstStyle/>
          <a:p>
            <a:pPr algn="just"/>
            <a:r>
              <a:rPr lang="uk-UA" dirty="0"/>
              <a:t>Одним із провідних виробників лікарських трав є підприємство «</a:t>
            </a:r>
            <a:r>
              <a:rPr lang="uk-UA" dirty="0" err="1"/>
              <a:t>Укрліктра­ви</a:t>
            </a:r>
            <a:r>
              <a:rPr lang="uk-UA" dirty="0"/>
              <a:t>». Перероблення лікарської рослинної сировини та виробництво фітопрепаратів зосереджені переважно в Києві («</a:t>
            </a:r>
            <a:r>
              <a:rPr lang="uk-UA" dirty="0" err="1"/>
              <a:t>Київмедпрепарат</a:t>
            </a:r>
            <a:r>
              <a:rPr lang="uk-UA" dirty="0"/>
              <a:t>», Борщагівський </a:t>
            </a:r>
            <a:r>
              <a:rPr lang="uk-UA" dirty="0" err="1"/>
              <a:t>хімико</a:t>
            </a:r>
            <a:r>
              <a:rPr lang="uk-UA" dirty="0"/>
              <a:t>-фармацевтичний завод, Київський вітамінний завод, «</a:t>
            </a:r>
            <a:r>
              <a:rPr lang="uk-UA" dirty="0" err="1"/>
              <a:t>Фармак</a:t>
            </a:r>
            <a:r>
              <a:rPr lang="uk-UA" dirty="0"/>
              <a:t>», Екс­периментальний завод медичних препаратів Інституту біоорганічної хімії та нафтохімії НАНУ, «</a:t>
            </a:r>
            <a:r>
              <a:rPr lang="uk-UA" dirty="0" err="1"/>
              <a:t>Екофарм</a:t>
            </a:r>
            <a:r>
              <a:rPr lang="uk-UA" dirty="0"/>
              <a:t>» та ін.), Київській області («</a:t>
            </a:r>
            <a:r>
              <a:rPr lang="uk-UA" dirty="0" err="1"/>
              <a:t>Біо­фарма</a:t>
            </a:r>
            <a:r>
              <a:rPr lang="uk-UA" dirty="0"/>
              <a:t>», Біла Церква; «</a:t>
            </a:r>
            <a:r>
              <a:rPr lang="uk-UA" dirty="0" err="1"/>
              <a:t>Астрафарм</a:t>
            </a:r>
            <a:r>
              <a:rPr lang="uk-UA" dirty="0"/>
              <a:t>», Вишневе; «</a:t>
            </a:r>
            <a:r>
              <a:rPr lang="uk-UA" dirty="0" err="1"/>
              <a:t>Агрофарм</a:t>
            </a:r>
            <a:r>
              <a:rPr lang="uk-UA" dirty="0"/>
              <a:t>», Ірпінь та ін.), Харкові (Дослідний завод Державного наукового центру лікарських засобів і медичної продукції, Фармацевтична компанія «Здоров'я», «Стома», </a:t>
            </a:r>
            <a:r>
              <a:rPr lang="uk-UA" dirty="0" err="1"/>
              <a:t>Хімико</a:t>
            </a:r>
            <a:r>
              <a:rPr lang="uk-UA" dirty="0"/>
              <a:t>-фармацевтичний </a:t>
            </a:r>
            <a:r>
              <a:rPr lang="uk-UA" dirty="0" err="1"/>
              <a:t>зівод</a:t>
            </a:r>
            <a:r>
              <a:rPr lang="uk-UA" dirty="0"/>
              <a:t> «Червона зірка», «</a:t>
            </a:r>
            <a:r>
              <a:rPr lang="uk-UA" dirty="0" err="1"/>
              <a:t>Лекхім</a:t>
            </a:r>
            <a:r>
              <a:rPr lang="uk-UA" dirty="0"/>
              <a:t>-Харків» та ін.), Луганську (</a:t>
            </a:r>
            <a:r>
              <a:rPr lang="uk-UA" dirty="0" err="1"/>
              <a:t>Луган</a:t>
            </a:r>
            <a:r>
              <a:rPr lang="uk-UA" dirty="0"/>
              <a:t>. обл. «Фармація» та ін.) та Житомирі (Фармацевтична фабрика, «</a:t>
            </a:r>
            <a:r>
              <a:rPr lang="uk-UA" dirty="0" err="1"/>
              <a:t>Ліктрави</a:t>
            </a:r>
            <a:r>
              <a:rPr lang="uk-UA" dirty="0"/>
              <a:t>» та ін.). </a:t>
            </a:r>
          </a:p>
        </p:txBody>
      </p:sp>
      <p:pic>
        <p:nvPicPr>
          <p:cNvPr id="4" name="Рисунок 3">
            <a:extLst>
              <a:ext uri="{FF2B5EF4-FFF2-40B4-BE49-F238E27FC236}">
                <a16:creationId xmlns:a16="http://schemas.microsoft.com/office/drawing/2014/main" id="{C2F4F31B-240F-49E2-AFA7-E30A5C925672}"/>
              </a:ext>
            </a:extLst>
          </p:cNvPr>
          <p:cNvPicPr>
            <a:picLocks noChangeAspect="1"/>
          </p:cNvPicPr>
          <p:nvPr/>
        </p:nvPicPr>
        <p:blipFill>
          <a:blip r:embed="rId2"/>
          <a:stretch>
            <a:fillRect/>
          </a:stretch>
        </p:blipFill>
        <p:spPr>
          <a:xfrm>
            <a:off x="8585842" y="349394"/>
            <a:ext cx="3469633" cy="2403042"/>
          </a:xfrm>
          <a:prstGeom prst="rect">
            <a:avLst/>
          </a:prstGeom>
        </p:spPr>
      </p:pic>
      <p:pic>
        <p:nvPicPr>
          <p:cNvPr id="5" name="Рисунок 4">
            <a:extLst>
              <a:ext uri="{FF2B5EF4-FFF2-40B4-BE49-F238E27FC236}">
                <a16:creationId xmlns:a16="http://schemas.microsoft.com/office/drawing/2014/main" id="{A6AE0E2F-407A-4596-8E55-D3F64F145820}"/>
              </a:ext>
            </a:extLst>
          </p:cNvPr>
          <p:cNvPicPr>
            <a:picLocks noChangeAspect="1"/>
          </p:cNvPicPr>
          <p:nvPr/>
        </p:nvPicPr>
        <p:blipFill>
          <a:blip r:embed="rId3"/>
          <a:stretch>
            <a:fillRect/>
          </a:stretch>
        </p:blipFill>
        <p:spPr>
          <a:xfrm>
            <a:off x="9425853" y="2966316"/>
            <a:ext cx="2428875" cy="1885950"/>
          </a:xfrm>
          <a:prstGeom prst="rect">
            <a:avLst/>
          </a:prstGeom>
        </p:spPr>
      </p:pic>
      <p:pic>
        <p:nvPicPr>
          <p:cNvPr id="6" name="Рисунок 5">
            <a:extLst>
              <a:ext uri="{FF2B5EF4-FFF2-40B4-BE49-F238E27FC236}">
                <a16:creationId xmlns:a16="http://schemas.microsoft.com/office/drawing/2014/main" id="{617833FA-44AA-41FE-AEDB-78B49DC7B1BC}"/>
              </a:ext>
            </a:extLst>
          </p:cNvPr>
          <p:cNvPicPr>
            <a:picLocks noChangeAspect="1"/>
          </p:cNvPicPr>
          <p:nvPr/>
        </p:nvPicPr>
        <p:blipFill>
          <a:blip r:embed="rId4"/>
          <a:stretch>
            <a:fillRect/>
          </a:stretch>
        </p:blipFill>
        <p:spPr>
          <a:xfrm>
            <a:off x="6333979" y="4799445"/>
            <a:ext cx="3250571" cy="1787814"/>
          </a:xfrm>
          <a:prstGeom prst="rect">
            <a:avLst/>
          </a:prstGeom>
        </p:spPr>
      </p:pic>
      <p:pic>
        <p:nvPicPr>
          <p:cNvPr id="7" name="Рисунок 6">
            <a:extLst>
              <a:ext uri="{FF2B5EF4-FFF2-40B4-BE49-F238E27FC236}">
                <a16:creationId xmlns:a16="http://schemas.microsoft.com/office/drawing/2014/main" id="{D3975A5B-9E5A-4578-9B75-E226A9FBC1D3}"/>
              </a:ext>
            </a:extLst>
          </p:cNvPr>
          <p:cNvPicPr>
            <a:picLocks noChangeAspect="1"/>
          </p:cNvPicPr>
          <p:nvPr/>
        </p:nvPicPr>
        <p:blipFill>
          <a:blip r:embed="rId5"/>
          <a:stretch>
            <a:fillRect/>
          </a:stretch>
        </p:blipFill>
        <p:spPr>
          <a:xfrm>
            <a:off x="6333979" y="2875828"/>
            <a:ext cx="2543175" cy="1800225"/>
          </a:xfrm>
          <a:prstGeom prst="rect">
            <a:avLst/>
          </a:prstGeom>
        </p:spPr>
      </p:pic>
    </p:spTree>
    <p:extLst>
      <p:ext uri="{BB962C8B-B14F-4D97-AF65-F5344CB8AC3E}">
        <p14:creationId xmlns:p14="http://schemas.microsoft.com/office/powerpoint/2010/main" val="3171809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86DA3E-FF42-491A-8DC9-964F867A323B}"/>
              </a:ext>
            </a:extLst>
          </p:cNvPr>
          <p:cNvSpPr txBox="1"/>
          <p:nvPr/>
        </p:nvSpPr>
        <p:spPr>
          <a:xfrm>
            <a:off x="1016000" y="577840"/>
            <a:ext cx="6096000" cy="3693319"/>
          </a:xfrm>
          <a:prstGeom prst="rect">
            <a:avLst/>
          </a:prstGeom>
          <a:noFill/>
        </p:spPr>
        <p:txBody>
          <a:bodyPr wrap="square">
            <a:spAutoFit/>
          </a:bodyPr>
          <a:lstStyle/>
          <a:p>
            <a:pPr algn="just"/>
            <a:r>
              <a:rPr lang="uk-UA" dirty="0"/>
              <a:t>Важливими центрами виробництва </a:t>
            </a:r>
            <a:r>
              <a:rPr lang="uk-UA" dirty="0" err="1"/>
              <a:t>фітофармацевтичної</a:t>
            </a:r>
            <a:r>
              <a:rPr lang="uk-UA" dirty="0"/>
              <a:t> продук­ції також є «</a:t>
            </a:r>
            <a:r>
              <a:rPr lang="uk-UA" dirty="0" err="1"/>
              <a:t>Галичфарм</a:t>
            </a:r>
            <a:r>
              <a:rPr lang="uk-UA" dirty="0"/>
              <a:t>» (Львів), Фармацевтична фабрика «Віола» (Запо­ріжжя), «</a:t>
            </a:r>
            <a:r>
              <a:rPr lang="uk-UA" dirty="0" err="1"/>
              <a:t>Лубнифарм</a:t>
            </a:r>
            <a:r>
              <a:rPr lang="uk-UA" dirty="0"/>
              <a:t>», Національна гомеопатична спілка (обидва – Лубни Полтавської області), «</a:t>
            </a:r>
            <a:r>
              <a:rPr lang="uk-UA" dirty="0" err="1"/>
              <a:t>Сумифітофармація</a:t>
            </a:r>
            <a:r>
              <a:rPr lang="uk-UA" dirty="0"/>
              <a:t>», «</a:t>
            </a:r>
            <a:r>
              <a:rPr lang="uk-UA" dirty="0" err="1"/>
              <a:t>Біолік</a:t>
            </a:r>
            <a:r>
              <a:rPr lang="uk-UA" dirty="0"/>
              <a:t>» (Ладижин Вінн. обл.), «</a:t>
            </a:r>
            <a:r>
              <a:rPr lang="uk-UA" dirty="0" err="1"/>
              <a:t>Фітолік</a:t>
            </a:r>
            <a:r>
              <a:rPr lang="uk-UA" dirty="0"/>
              <a:t>» (Івано-Франківськ), «</a:t>
            </a:r>
            <a:r>
              <a:rPr lang="uk-UA" dirty="0" err="1"/>
              <a:t>Тернофарм</a:t>
            </a:r>
            <a:r>
              <a:rPr lang="uk-UA" dirty="0"/>
              <a:t>» (Тернопіль), «Ліки Кіровоградщини» (Кірово­град), «Сарепта» (Донецьк), «</a:t>
            </a:r>
            <a:r>
              <a:rPr lang="uk-UA" dirty="0" err="1"/>
              <a:t>Фі­­тофарм</a:t>
            </a:r>
            <a:r>
              <a:rPr lang="uk-UA" dirty="0"/>
              <a:t>» (Артемівськ </a:t>
            </a:r>
            <a:r>
              <a:rPr lang="uk-UA" dirty="0" err="1"/>
              <a:t>Донецкої</a:t>
            </a:r>
            <a:r>
              <a:rPr lang="uk-UA" dirty="0"/>
              <a:t> обл.), «</a:t>
            </a:r>
            <a:r>
              <a:rPr lang="uk-UA" dirty="0" err="1"/>
              <a:t>Аветра</a:t>
            </a:r>
            <a:r>
              <a:rPr lang="uk-UA" dirty="0"/>
              <a:t>» (Ужгород), «Вітаміни» (Умань Черкаської обл.) та ін. </a:t>
            </a:r>
          </a:p>
          <a:p>
            <a:pPr algn="just"/>
            <a:r>
              <a:rPr lang="uk-UA" dirty="0"/>
              <a:t>Вивченням лікарських рослин займаються Інститут ботаніки НАНУ (Київ), Дослідна станція лікарських рослин Інституту агроекології і природокористування НААНУ (с. </a:t>
            </a:r>
            <a:r>
              <a:rPr lang="uk-UA" dirty="0" err="1"/>
              <a:t>Бе­­резоточа</a:t>
            </a:r>
            <a:r>
              <a:rPr lang="uk-UA" dirty="0"/>
              <a:t> Лубен. р-ну) та ін.</a:t>
            </a:r>
          </a:p>
        </p:txBody>
      </p:sp>
      <p:pic>
        <p:nvPicPr>
          <p:cNvPr id="4" name="Рисунок 3">
            <a:extLst>
              <a:ext uri="{FF2B5EF4-FFF2-40B4-BE49-F238E27FC236}">
                <a16:creationId xmlns:a16="http://schemas.microsoft.com/office/drawing/2014/main" id="{C460265E-7189-459A-B743-7598D5C915F9}"/>
              </a:ext>
            </a:extLst>
          </p:cNvPr>
          <p:cNvPicPr>
            <a:picLocks noChangeAspect="1"/>
          </p:cNvPicPr>
          <p:nvPr/>
        </p:nvPicPr>
        <p:blipFill>
          <a:blip r:embed="rId2"/>
          <a:stretch>
            <a:fillRect/>
          </a:stretch>
        </p:blipFill>
        <p:spPr>
          <a:xfrm>
            <a:off x="7646844" y="152400"/>
            <a:ext cx="4300104" cy="2646218"/>
          </a:xfrm>
          <a:prstGeom prst="rect">
            <a:avLst/>
          </a:prstGeom>
        </p:spPr>
      </p:pic>
      <p:pic>
        <p:nvPicPr>
          <p:cNvPr id="5" name="Рисунок 4">
            <a:extLst>
              <a:ext uri="{FF2B5EF4-FFF2-40B4-BE49-F238E27FC236}">
                <a16:creationId xmlns:a16="http://schemas.microsoft.com/office/drawing/2014/main" id="{815D94C5-22AB-4B3F-A273-BAF5AA1CAA76}"/>
              </a:ext>
            </a:extLst>
          </p:cNvPr>
          <p:cNvPicPr>
            <a:picLocks noChangeAspect="1"/>
          </p:cNvPicPr>
          <p:nvPr/>
        </p:nvPicPr>
        <p:blipFill>
          <a:blip r:embed="rId3"/>
          <a:stretch>
            <a:fillRect/>
          </a:stretch>
        </p:blipFill>
        <p:spPr>
          <a:xfrm>
            <a:off x="9796896" y="3124055"/>
            <a:ext cx="2143125" cy="2143125"/>
          </a:xfrm>
          <a:prstGeom prst="rect">
            <a:avLst/>
          </a:prstGeom>
        </p:spPr>
      </p:pic>
      <p:pic>
        <p:nvPicPr>
          <p:cNvPr id="6" name="Рисунок 5">
            <a:extLst>
              <a:ext uri="{FF2B5EF4-FFF2-40B4-BE49-F238E27FC236}">
                <a16:creationId xmlns:a16="http://schemas.microsoft.com/office/drawing/2014/main" id="{AD826DF2-7A86-41C7-9802-1133F0998D80}"/>
              </a:ext>
            </a:extLst>
          </p:cNvPr>
          <p:cNvPicPr>
            <a:picLocks noChangeAspect="1"/>
          </p:cNvPicPr>
          <p:nvPr/>
        </p:nvPicPr>
        <p:blipFill>
          <a:blip r:embed="rId4"/>
          <a:stretch>
            <a:fillRect/>
          </a:stretch>
        </p:blipFill>
        <p:spPr>
          <a:xfrm>
            <a:off x="513628" y="4802909"/>
            <a:ext cx="2593350" cy="1682173"/>
          </a:xfrm>
          <a:prstGeom prst="rect">
            <a:avLst/>
          </a:prstGeom>
        </p:spPr>
      </p:pic>
      <p:pic>
        <p:nvPicPr>
          <p:cNvPr id="7" name="Рисунок 6">
            <a:extLst>
              <a:ext uri="{FF2B5EF4-FFF2-40B4-BE49-F238E27FC236}">
                <a16:creationId xmlns:a16="http://schemas.microsoft.com/office/drawing/2014/main" id="{A46002E2-D04D-43B3-906B-54BB73EB753E}"/>
              </a:ext>
            </a:extLst>
          </p:cNvPr>
          <p:cNvPicPr>
            <a:picLocks noChangeAspect="1"/>
          </p:cNvPicPr>
          <p:nvPr/>
        </p:nvPicPr>
        <p:blipFill>
          <a:blip r:embed="rId5"/>
          <a:stretch>
            <a:fillRect/>
          </a:stretch>
        </p:blipFill>
        <p:spPr>
          <a:xfrm>
            <a:off x="3611418" y="4392672"/>
            <a:ext cx="2728335" cy="2213348"/>
          </a:xfrm>
          <a:prstGeom prst="rect">
            <a:avLst/>
          </a:prstGeom>
        </p:spPr>
      </p:pic>
      <p:pic>
        <p:nvPicPr>
          <p:cNvPr id="8" name="Рисунок 7">
            <a:extLst>
              <a:ext uri="{FF2B5EF4-FFF2-40B4-BE49-F238E27FC236}">
                <a16:creationId xmlns:a16="http://schemas.microsoft.com/office/drawing/2014/main" id="{9D5ED0AC-FB01-44D5-8F36-7BAB62A92D73}"/>
              </a:ext>
            </a:extLst>
          </p:cNvPr>
          <p:cNvPicPr>
            <a:picLocks noChangeAspect="1"/>
          </p:cNvPicPr>
          <p:nvPr/>
        </p:nvPicPr>
        <p:blipFill>
          <a:blip r:embed="rId6"/>
          <a:stretch>
            <a:fillRect/>
          </a:stretch>
        </p:blipFill>
        <p:spPr>
          <a:xfrm>
            <a:off x="6564121" y="4875458"/>
            <a:ext cx="2286000" cy="1247775"/>
          </a:xfrm>
          <a:prstGeom prst="rect">
            <a:avLst/>
          </a:prstGeom>
        </p:spPr>
      </p:pic>
    </p:spTree>
    <p:extLst>
      <p:ext uri="{BB962C8B-B14F-4D97-AF65-F5344CB8AC3E}">
        <p14:creationId xmlns:p14="http://schemas.microsoft.com/office/powerpoint/2010/main" val="1488709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129C20A-C62D-4DF7-ABAD-AF969B7E4549}"/>
              </a:ext>
            </a:extLst>
          </p:cNvPr>
          <p:cNvPicPr>
            <a:picLocks noChangeAspect="1"/>
          </p:cNvPicPr>
          <p:nvPr/>
        </p:nvPicPr>
        <p:blipFill>
          <a:blip r:embed="rId2"/>
          <a:stretch>
            <a:fillRect/>
          </a:stretch>
        </p:blipFill>
        <p:spPr>
          <a:xfrm>
            <a:off x="706257" y="322117"/>
            <a:ext cx="8105235" cy="4231410"/>
          </a:xfrm>
          <a:prstGeom prst="rect">
            <a:avLst/>
          </a:prstGeom>
        </p:spPr>
      </p:pic>
      <p:pic>
        <p:nvPicPr>
          <p:cNvPr id="5" name="Рисунок 4">
            <a:extLst>
              <a:ext uri="{FF2B5EF4-FFF2-40B4-BE49-F238E27FC236}">
                <a16:creationId xmlns:a16="http://schemas.microsoft.com/office/drawing/2014/main" id="{ACB9B7DA-672B-453B-AB83-221D4160DE22}"/>
              </a:ext>
            </a:extLst>
          </p:cNvPr>
          <p:cNvPicPr>
            <a:picLocks noChangeAspect="1"/>
          </p:cNvPicPr>
          <p:nvPr/>
        </p:nvPicPr>
        <p:blipFill>
          <a:blip r:embed="rId3"/>
          <a:stretch>
            <a:fillRect/>
          </a:stretch>
        </p:blipFill>
        <p:spPr>
          <a:xfrm>
            <a:off x="6493164" y="4908165"/>
            <a:ext cx="5698836" cy="1949835"/>
          </a:xfrm>
          <a:prstGeom prst="rect">
            <a:avLst/>
          </a:prstGeom>
        </p:spPr>
      </p:pic>
    </p:spTree>
    <p:extLst>
      <p:ext uri="{BB962C8B-B14F-4D97-AF65-F5344CB8AC3E}">
        <p14:creationId xmlns:p14="http://schemas.microsoft.com/office/powerpoint/2010/main" val="1818880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8852350-E344-4D13-B824-EA428B345F0F}"/>
              </a:ext>
            </a:extLst>
          </p:cNvPr>
          <p:cNvPicPr>
            <a:picLocks noChangeAspect="1"/>
          </p:cNvPicPr>
          <p:nvPr/>
        </p:nvPicPr>
        <p:blipFill>
          <a:blip r:embed="rId2"/>
          <a:stretch>
            <a:fillRect/>
          </a:stretch>
        </p:blipFill>
        <p:spPr>
          <a:xfrm>
            <a:off x="9309091" y="147782"/>
            <a:ext cx="2804845" cy="3962400"/>
          </a:xfrm>
          <a:prstGeom prst="rect">
            <a:avLst/>
          </a:prstGeom>
        </p:spPr>
      </p:pic>
      <p:pic>
        <p:nvPicPr>
          <p:cNvPr id="6" name="Рисунок 5">
            <a:extLst>
              <a:ext uri="{FF2B5EF4-FFF2-40B4-BE49-F238E27FC236}">
                <a16:creationId xmlns:a16="http://schemas.microsoft.com/office/drawing/2014/main" id="{1CB199C7-DD86-4D98-AA76-8029A0BB2760}"/>
              </a:ext>
            </a:extLst>
          </p:cNvPr>
          <p:cNvPicPr>
            <a:picLocks noChangeAspect="1"/>
          </p:cNvPicPr>
          <p:nvPr/>
        </p:nvPicPr>
        <p:blipFill>
          <a:blip r:embed="rId3"/>
          <a:stretch>
            <a:fillRect/>
          </a:stretch>
        </p:blipFill>
        <p:spPr>
          <a:xfrm>
            <a:off x="151522" y="147782"/>
            <a:ext cx="6443242" cy="6443242"/>
          </a:xfrm>
          <a:prstGeom prst="rect">
            <a:avLst/>
          </a:prstGeom>
        </p:spPr>
      </p:pic>
      <p:pic>
        <p:nvPicPr>
          <p:cNvPr id="7" name="Рисунок 6">
            <a:extLst>
              <a:ext uri="{FF2B5EF4-FFF2-40B4-BE49-F238E27FC236}">
                <a16:creationId xmlns:a16="http://schemas.microsoft.com/office/drawing/2014/main" id="{467915A5-71C3-4EFC-AA3E-FDAB253F3344}"/>
              </a:ext>
            </a:extLst>
          </p:cNvPr>
          <p:cNvPicPr>
            <a:picLocks noChangeAspect="1"/>
          </p:cNvPicPr>
          <p:nvPr/>
        </p:nvPicPr>
        <p:blipFill>
          <a:blip r:embed="rId4"/>
          <a:stretch>
            <a:fillRect/>
          </a:stretch>
        </p:blipFill>
        <p:spPr>
          <a:xfrm>
            <a:off x="6696219" y="3602183"/>
            <a:ext cx="2988842" cy="2988842"/>
          </a:xfrm>
          <a:prstGeom prst="rect">
            <a:avLst/>
          </a:prstGeom>
        </p:spPr>
      </p:pic>
    </p:spTree>
    <p:extLst>
      <p:ext uri="{BB962C8B-B14F-4D97-AF65-F5344CB8AC3E}">
        <p14:creationId xmlns:p14="http://schemas.microsoft.com/office/powerpoint/2010/main" val="946130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D7571B0-E419-48C3-B53C-78121F2B2C32}"/>
              </a:ext>
            </a:extLst>
          </p:cNvPr>
          <p:cNvPicPr>
            <a:picLocks noChangeAspect="1"/>
          </p:cNvPicPr>
          <p:nvPr/>
        </p:nvPicPr>
        <p:blipFill>
          <a:blip r:embed="rId2"/>
          <a:stretch>
            <a:fillRect/>
          </a:stretch>
        </p:blipFill>
        <p:spPr>
          <a:xfrm>
            <a:off x="240666" y="573110"/>
            <a:ext cx="5743977" cy="5711780"/>
          </a:xfrm>
          <a:prstGeom prst="rect">
            <a:avLst/>
          </a:prstGeom>
        </p:spPr>
      </p:pic>
      <p:pic>
        <p:nvPicPr>
          <p:cNvPr id="4" name="Рисунок 3">
            <a:extLst>
              <a:ext uri="{FF2B5EF4-FFF2-40B4-BE49-F238E27FC236}">
                <a16:creationId xmlns:a16="http://schemas.microsoft.com/office/drawing/2014/main" id="{39AFD70F-1B84-4155-BC40-A2E0F7F36451}"/>
              </a:ext>
            </a:extLst>
          </p:cNvPr>
          <p:cNvPicPr>
            <a:picLocks noChangeAspect="1"/>
          </p:cNvPicPr>
          <p:nvPr/>
        </p:nvPicPr>
        <p:blipFill>
          <a:blip r:embed="rId3"/>
          <a:stretch>
            <a:fillRect/>
          </a:stretch>
        </p:blipFill>
        <p:spPr>
          <a:xfrm>
            <a:off x="7398327" y="192953"/>
            <a:ext cx="4694959" cy="3112962"/>
          </a:xfrm>
          <a:prstGeom prst="rect">
            <a:avLst/>
          </a:prstGeom>
        </p:spPr>
      </p:pic>
      <p:pic>
        <p:nvPicPr>
          <p:cNvPr id="5" name="Рисунок 4">
            <a:extLst>
              <a:ext uri="{FF2B5EF4-FFF2-40B4-BE49-F238E27FC236}">
                <a16:creationId xmlns:a16="http://schemas.microsoft.com/office/drawing/2014/main" id="{B3144F30-7B81-4A37-97F9-5FF8F146E6D9}"/>
              </a:ext>
            </a:extLst>
          </p:cNvPr>
          <p:cNvPicPr>
            <a:picLocks noChangeAspect="1"/>
          </p:cNvPicPr>
          <p:nvPr/>
        </p:nvPicPr>
        <p:blipFill>
          <a:blip r:embed="rId4"/>
          <a:stretch>
            <a:fillRect/>
          </a:stretch>
        </p:blipFill>
        <p:spPr>
          <a:xfrm>
            <a:off x="6096000" y="3410245"/>
            <a:ext cx="4193309" cy="3140934"/>
          </a:xfrm>
          <a:prstGeom prst="rect">
            <a:avLst/>
          </a:prstGeom>
        </p:spPr>
      </p:pic>
    </p:spTree>
    <p:extLst>
      <p:ext uri="{BB962C8B-B14F-4D97-AF65-F5344CB8AC3E}">
        <p14:creationId xmlns:p14="http://schemas.microsoft.com/office/powerpoint/2010/main" val="1087694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94AB27D-2CFF-4227-BC7B-1DDD6753778C}"/>
              </a:ext>
            </a:extLst>
          </p:cNvPr>
          <p:cNvPicPr>
            <a:picLocks noChangeAspect="1"/>
          </p:cNvPicPr>
          <p:nvPr/>
        </p:nvPicPr>
        <p:blipFill>
          <a:blip r:embed="rId2"/>
          <a:stretch>
            <a:fillRect/>
          </a:stretch>
        </p:blipFill>
        <p:spPr>
          <a:xfrm>
            <a:off x="201931" y="492780"/>
            <a:ext cx="5544355" cy="5724659"/>
          </a:xfrm>
          <a:prstGeom prst="rect">
            <a:avLst/>
          </a:prstGeom>
        </p:spPr>
      </p:pic>
      <p:pic>
        <p:nvPicPr>
          <p:cNvPr id="4" name="Рисунок 3">
            <a:extLst>
              <a:ext uri="{FF2B5EF4-FFF2-40B4-BE49-F238E27FC236}">
                <a16:creationId xmlns:a16="http://schemas.microsoft.com/office/drawing/2014/main" id="{B9F4029F-57D0-4480-8265-68623A97229E}"/>
              </a:ext>
            </a:extLst>
          </p:cNvPr>
          <p:cNvPicPr>
            <a:picLocks noChangeAspect="1"/>
          </p:cNvPicPr>
          <p:nvPr/>
        </p:nvPicPr>
        <p:blipFill>
          <a:blip r:embed="rId3"/>
          <a:stretch>
            <a:fillRect/>
          </a:stretch>
        </p:blipFill>
        <p:spPr>
          <a:xfrm>
            <a:off x="7887854" y="695037"/>
            <a:ext cx="3657600" cy="4876800"/>
          </a:xfrm>
          <a:prstGeom prst="rect">
            <a:avLst/>
          </a:prstGeom>
        </p:spPr>
      </p:pic>
    </p:spTree>
    <p:extLst>
      <p:ext uri="{BB962C8B-B14F-4D97-AF65-F5344CB8AC3E}">
        <p14:creationId xmlns:p14="http://schemas.microsoft.com/office/powerpoint/2010/main" val="3542667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858347-63D0-4FEA-AA48-DB43F81C4DD5}"/>
              </a:ext>
            </a:extLst>
          </p:cNvPr>
          <p:cNvSpPr txBox="1"/>
          <p:nvPr/>
        </p:nvSpPr>
        <p:spPr>
          <a:xfrm>
            <a:off x="609599" y="1582340"/>
            <a:ext cx="6096000" cy="3693319"/>
          </a:xfrm>
          <a:prstGeom prst="rect">
            <a:avLst/>
          </a:prstGeom>
          <a:noFill/>
        </p:spPr>
        <p:txBody>
          <a:bodyPr wrap="square">
            <a:spAutoFit/>
          </a:bodyPr>
          <a:lstStyle/>
          <a:p>
            <a:pPr algn="just"/>
            <a:r>
              <a:rPr lang="uk-UA" dirty="0"/>
              <a:t>Під природною рослинністю зайнято 19 млн га (близько третини території). Найбільше ендемічних, рідкісних та зникаючих видів у Кримських горах і Карпатах, де зосереджена майже половина всіх ендемічних і близько 30 % усіх рідкісних та видів під загрозою зникнення.</a:t>
            </a:r>
          </a:p>
          <a:p>
            <a:pPr algn="just"/>
            <a:endParaRPr lang="uk-UA" dirty="0"/>
          </a:p>
          <a:p>
            <a:pPr algn="just"/>
            <a:r>
              <a:rPr lang="uk-UA" dirty="0"/>
              <a:t>У процесі виробничої діяльності людини рослинний світ України суттєво змінився: впродовж </a:t>
            </a:r>
            <a:r>
              <a:rPr lang="en-US" dirty="0"/>
              <a:t>XVI—XIX </a:t>
            </a:r>
            <a:r>
              <a:rPr lang="uk-UA" dirty="0"/>
              <a:t>століть у лісостеповій зоні площа лісів скоротилася більше, ніж у п'ять разів, а площа найцінніших дубових і букових лісів тільки у </a:t>
            </a:r>
            <a:r>
              <a:rPr lang="en-US" dirty="0"/>
              <a:t>XIX </a:t>
            </a:r>
            <a:r>
              <a:rPr lang="uk-UA" dirty="0"/>
              <a:t>сторіччі зменшилася на чверть. У </a:t>
            </a:r>
            <a:r>
              <a:rPr lang="en-US" dirty="0"/>
              <a:t>XX </a:t>
            </a:r>
            <a:r>
              <a:rPr lang="uk-UA" dirty="0"/>
              <a:t>сторіччі великої шкоди було завдано лісам у роки після Другої світової війни в ході відбудови народного господарства.</a:t>
            </a:r>
          </a:p>
        </p:txBody>
      </p:sp>
      <p:pic>
        <p:nvPicPr>
          <p:cNvPr id="4" name="Рисунок 3">
            <a:extLst>
              <a:ext uri="{FF2B5EF4-FFF2-40B4-BE49-F238E27FC236}">
                <a16:creationId xmlns:a16="http://schemas.microsoft.com/office/drawing/2014/main" id="{1B4BA41B-5F67-44DA-8B44-C7B8190A0AF8}"/>
              </a:ext>
            </a:extLst>
          </p:cNvPr>
          <p:cNvPicPr>
            <a:picLocks noChangeAspect="1"/>
          </p:cNvPicPr>
          <p:nvPr/>
        </p:nvPicPr>
        <p:blipFill>
          <a:blip r:embed="rId2"/>
          <a:stretch>
            <a:fillRect/>
          </a:stretch>
        </p:blipFill>
        <p:spPr>
          <a:xfrm>
            <a:off x="7450035" y="2058507"/>
            <a:ext cx="4554352" cy="2550437"/>
          </a:xfrm>
          <a:prstGeom prst="rect">
            <a:avLst/>
          </a:prstGeom>
        </p:spPr>
      </p:pic>
    </p:spTree>
    <p:extLst>
      <p:ext uri="{BB962C8B-B14F-4D97-AF65-F5344CB8AC3E}">
        <p14:creationId xmlns:p14="http://schemas.microsoft.com/office/powerpoint/2010/main" val="2162209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7363D6C-C812-4E69-8FC9-A1600D22BC46}"/>
              </a:ext>
            </a:extLst>
          </p:cNvPr>
          <p:cNvPicPr>
            <a:picLocks noChangeAspect="1"/>
          </p:cNvPicPr>
          <p:nvPr/>
        </p:nvPicPr>
        <p:blipFill>
          <a:blip r:embed="rId2"/>
          <a:stretch>
            <a:fillRect/>
          </a:stretch>
        </p:blipFill>
        <p:spPr>
          <a:xfrm>
            <a:off x="397163" y="526993"/>
            <a:ext cx="5486400" cy="5286777"/>
          </a:xfrm>
          <a:prstGeom prst="rect">
            <a:avLst/>
          </a:prstGeom>
        </p:spPr>
      </p:pic>
      <p:pic>
        <p:nvPicPr>
          <p:cNvPr id="5" name="Рисунок 4">
            <a:extLst>
              <a:ext uri="{FF2B5EF4-FFF2-40B4-BE49-F238E27FC236}">
                <a16:creationId xmlns:a16="http://schemas.microsoft.com/office/drawing/2014/main" id="{ED755B86-136C-4475-A015-C44D170047E6}"/>
              </a:ext>
            </a:extLst>
          </p:cNvPr>
          <p:cNvPicPr>
            <a:picLocks noChangeAspect="1"/>
          </p:cNvPicPr>
          <p:nvPr/>
        </p:nvPicPr>
        <p:blipFill>
          <a:blip r:embed="rId3"/>
          <a:stretch>
            <a:fillRect/>
          </a:stretch>
        </p:blipFill>
        <p:spPr>
          <a:xfrm>
            <a:off x="6411035" y="2115128"/>
            <a:ext cx="5383802" cy="3355398"/>
          </a:xfrm>
          <a:prstGeom prst="rect">
            <a:avLst/>
          </a:prstGeom>
        </p:spPr>
      </p:pic>
    </p:spTree>
    <p:extLst>
      <p:ext uri="{BB962C8B-B14F-4D97-AF65-F5344CB8AC3E}">
        <p14:creationId xmlns:p14="http://schemas.microsoft.com/office/powerpoint/2010/main" val="1046597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E287F37-A5B9-40D5-8F32-30A6C7ACCCF9}"/>
              </a:ext>
            </a:extLst>
          </p:cNvPr>
          <p:cNvPicPr>
            <a:picLocks noChangeAspect="1"/>
          </p:cNvPicPr>
          <p:nvPr/>
        </p:nvPicPr>
        <p:blipFill>
          <a:blip r:embed="rId2"/>
          <a:stretch>
            <a:fillRect/>
          </a:stretch>
        </p:blipFill>
        <p:spPr>
          <a:xfrm>
            <a:off x="198549" y="563679"/>
            <a:ext cx="5698901" cy="5157989"/>
          </a:xfrm>
          <a:prstGeom prst="rect">
            <a:avLst/>
          </a:prstGeom>
        </p:spPr>
      </p:pic>
      <p:pic>
        <p:nvPicPr>
          <p:cNvPr id="4" name="Рисунок 3">
            <a:extLst>
              <a:ext uri="{FF2B5EF4-FFF2-40B4-BE49-F238E27FC236}">
                <a16:creationId xmlns:a16="http://schemas.microsoft.com/office/drawing/2014/main" id="{D5E5597F-C04B-4ED8-B559-78FD31FAB74C}"/>
              </a:ext>
            </a:extLst>
          </p:cNvPr>
          <p:cNvPicPr>
            <a:picLocks noChangeAspect="1"/>
          </p:cNvPicPr>
          <p:nvPr/>
        </p:nvPicPr>
        <p:blipFill>
          <a:blip r:embed="rId3"/>
          <a:stretch>
            <a:fillRect/>
          </a:stretch>
        </p:blipFill>
        <p:spPr>
          <a:xfrm>
            <a:off x="7684655" y="228456"/>
            <a:ext cx="4327269" cy="3187645"/>
          </a:xfrm>
          <a:prstGeom prst="rect">
            <a:avLst/>
          </a:prstGeom>
        </p:spPr>
      </p:pic>
      <p:pic>
        <p:nvPicPr>
          <p:cNvPr id="5" name="Рисунок 4">
            <a:extLst>
              <a:ext uri="{FF2B5EF4-FFF2-40B4-BE49-F238E27FC236}">
                <a16:creationId xmlns:a16="http://schemas.microsoft.com/office/drawing/2014/main" id="{3473E142-FD5E-4F9A-9745-3E705234108B}"/>
              </a:ext>
            </a:extLst>
          </p:cNvPr>
          <p:cNvPicPr>
            <a:picLocks noChangeAspect="1"/>
          </p:cNvPicPr>
          <p:nvPr/>
        </p:nvPicPr>
        <p:blipFill>
          <a:blip r:embed="rId4"/>
          <a:stretch>
            <a:fillRect/>
          </a:stretch>
        </p:blipFill>
        <p:spPr>
          <a:xfrm>
            <a:off x="6082116" y="3607681"/>
            <a:ext cx="4225666" cy="3165171"/>
          </a:xfrm>
          <a:prstGeom prst="rect">
            <a:avLst/>
          </a:prstGeom>
        </p:spPr>
      </p:pic>
    </p:spTree>
    <p:extLst>
      <p:ext uri="{BB962C8B-B14F-4D97-AF65-F5344CB8AC3E}">
        <p14:creationId xmlns:p14="http://schemas.microsoft.com/office/powerpoint/2010/main" val="670975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2FAB564-8C03-4C1A-8FCC-837B894FF17F}"/>
              </a:ext>
            </a:extLst>
          </p:cNvPr>
          <p:cNvPicPr>
            <a:picLocks noChangeAspect="1"/>
          </p:cNvPicPr>
          <p:nvPr/>
        </p:nvPicPr>
        <p:blipFill>
          <a:blip r:embed="rId2"/>
          <a:stretch>
            <a:fillRect/>
          </a:stretch>
        </p:blipFill>
        <p:spPr>
          <a:xfrm>
            <a:off x="151684" y="746648"/>
            <a:ext cx="5589431" cy="5660265"/>
          </a:xfrm>
          <a:prstGeom prst="rect">
            <a:avLst/>
          </a:prstGeom>
        </p:spPr>
      </p:pic>
      <p:pic>
        <p:nvPicPr>
          <p:cNvPr id="4" name="Рисунок 3">
            <a:extLst>
              <a:ext uri="{FF2B5EF4-FFF2-40B4-BE49-F238E27FC236}">
                <a16:creationId xmlns:a16="http://schemas.microsoft.com/office/drawing/2014/main" id="{41426A33-AEF5-42F0-9DF2-5209E5619A6E}"/>
              </a:ext>
            </a:extLst>
          </p:cNvPr>
          <p:cNvPicPr>
            <a:picLocks noChangeAspect="1"/>
          </p:cNvPicPr>
          <p:nvPr/>
        </p:nvPicPr>
        <p:blipFill>
          <a:blip r:embed="rId3"/>
          <a:stretch>
            <a:fillRect/>
          </a:stretch>
        </p:blipFill>
        <p:spPr>
          <a:xfrm>
            <a:off x="6770255" y="211137"/>
            <a:ext cx="5270061" cy="3584416"/>
          </a:xfrm>
          <a:prstGeom prst="rect">
            <a:avLst/>
          </a:prstGeom>
        </p:spPr>
      </p:pic>
      <p:pic>
        <p:nvPicPr>
          <p:cNvPr id="5" name="Рисунок 4">
            <a:extLst>
              <a:ext uri="{FF2B5EF4-FFF2-40B4-BE49-F238E27FC236}">
                <a16:creationId xmlns:a16="http://schemas.microsoft.com/office/drawing/2014/main" id="{CFB2E435-AFF2-42CC-8F83-6173E1DFDC0E}"/>
              </a:ext>
            </a:extLst>
          </p:cNvPr>
          <p:cNvPicPr>
            <a:picLocks noChangeAspect="1"/>
          </p:cNvPicPr>
          <p:nvPr/>
        </p:nvPicPr>
        <p:blipFill>
          <a:blip r:embed="rId4"/>
          <a:stretch>
            <a:fillRect/>
          </a:stretch>
        </p:blipFill>
        <p:spPr>
          <a:xfrm>
            <a:off x="5888326" y="4082473"/>
            <a:ext cx="5275374" cy="2612881"/>
          </a:xfrm>
          <a:prstGeom prst="rect">
            <a:avLst/>
          </a:prstGeom>
        </p:spPr>
      </p:pic>
    </p:spTree>
    <p:extLst>
      <p:ext uri="{BB962C8B-B14F-4D97-AF65-F5344CB8AC3E}">
        <p14:creationId xmlns:p14="http://schemas.microsoft.com/office/powerpoint/2010/main" val="4122019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B2F4C3C-74A3-4867-9176-FCE2F2F2B6E6}"/>
              </a:ext>
            </a:extLst>
          </p:cNvPr>
          <p:cNvPicPr>
            <a:picLocks noChangeAspect="1"/>
          </p:cNvPicPr>
          <p:nvPr/>
        </p:nvPicPr>
        <p:blipFill>
          <a:blip r:embed="rId2"/>
          <a:stretch>
            <a:fillRect/>
          </a:stretch>
        </p:blipFill>
        <p:spPr>
          <a:xfrm>
            <a:off x="371341" y="328216"/>
            <a:ext cx="5724659" cy="5647386"/>
          </a:xfrm>
          <a:prstGeom prst="rect">
            <a:avLst/>
          </a:prstGeom>
        </p:spPr>
      </p:pic>
      <p:pic>
        <p:nvPicPr>
          <p:cNvPr id="4" name="Рисунок 3">
            <a:extLst>
              <a:ext uri="{FF2B5EF4-FFF2-40B4-BE49-F238E27FC236}">
                <a16:creationId xmlns:a16="http://schemas.microsoft.com/office/drawing/2014/main" id="{A3A08E3D-75B2-4D7A-AA96-2B72A24528D4}"/>
              </a:ext>
            </a:extLst>
          </p:cNvPr>
          <p:cNvPicPr>
            <a:picLocks noChangeAspect="1"/>
          </p:cNvPicPr>
          <p:nvPr/>
        </p:nvPicPr>
        <p:blipFill>
          <a:blip r:embed="rId3"/>
          <a:stretch>
            <a:fillRect/>
          </a:stretch>
        </p:blipFill>
        <p:spPr>
          <a:xfrm>
            <a:off x="7001164" y="239424"/>
            <a:ext cx="5073938" cy="3303535"/>
          </a:xfrm>
          <a:prstGeom prst="rect">
            <a:avLst/>
          </a:prstGeom>
        </p:spPr>
      </p:pic>
      <p:pic>
        <p:nvPicPr>
          <p:cNvPr id="5" name="Рисунок 4">
            <a:extLst>
              <a:ext uri="{FF2B5EF4-FFF2-40B4-BE49-F238E27FC236}">
                <a16:creationId xmlns:a16="http://schemas.microsoft.com/office/drawing/2014/main" id="{680E580E-09FD-4367-9793-1C9F0D67F75D}"/>
              </a:ext>
            </a:extLst>
          </p:cNvPr>
          <p:cNvPicPr>
            <a:picLocks noChangeAspect="1"/>
          </p:cNvPicPr>
          <p:nvPr/>
        </p:nvPicPr>
        <p:blipFill>
          <a:blip r:embed="rId4"/>
          <a:stretch>
            <a:fillRect/>
          </a:stretch>
        </p:blipFill>
        <p:spPr>
          <a:xfrm>
            <a:off x="6275676" y="3635053"/>
            <a:ext cx="4189124" cy="3137799"/>
          </a:xfrm>
          <a:prstGeom prst="rect">
            <a:avLst/>
          </a:prstGeom>
        </p:spPr>
      </p:pic>
    </p:spTree>
    <p:extLst>
      <p:ext uri="{BB962C8B-B14F-4D97-AF65-F5344CB8AC3E}">
        <p14:creationId xmlns:p14="http://schemas.microsoft.com/office/powerpoint/2010/main" val="4228012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62FAF17-65F4-478B-ABC1-6DE3B6FDDE08}"/>
              </a:ext>
            </a:extLst>
          </p:cNvPr>
          <p:cNvPicPr>
            <a:picLocks noChangeAspect="1"/>
          </p:cNvPicPr>
          <p:nvPr/>
        </p:nvPicPr>
        <p:blipFill>
          <a:blip r:embed="rId2"/>
          <a:stretch>
            <a:fillRect/>
          </a:stretch>
        </p:blipFill>
        <p:spPr>
          <a:xfrm>
            <a:off x="127455" y="576329"/>
            <a:ext cx="5711780" cy="5705341"/>
          </a:xfrm>
          <a:prstGeom prst="rect">
            <a:avLst/>
          </a:prstGeom>
        </p:spPr>
      </p:pic>
      <p:pic>
        <p:nvPicPr>
          <p:cNvPr id="4" name="Рисунок 3">
            <a:extLst>
              <a:ext uri="{FF2B5EF4-FFF2-40B4-BE49-F238E27FC236}">
                <a16:creationId xmlns:a16="http://schemas.microsoft.com/office/drawing/2014/main" id="{1FB61A43-FF24-4DBF-BDC1-2B141D6A9039}"/>
              </a:ext>
            </a:extLst>
          </p:cNvPr>
          <p:cNvPicPr>
            <a:picLocks noChangeAspect="1"/>
          </p:cNvPicPr>
          <p:nvPr/>
        </p:nvPicPr>
        <p:blipFill>
          <a:blip r:embed="rId3"/>
          <a:stretch>
            <a:fillRect/>
          </a:stretch>
        </p:blipFill>
        <p:spPr>
          <a:xfrm>
            <a:off x="7656945" y="205221"/>
            <a:ext cx="4407600" cy="3288748"/>
          </a:xfrm>
          <a:prstGeom prst="rect">
            <a:avLst/>
          </a:prstGeom>
        </p:spPr>
      </p:pic>
      <p:pic>
        <p:nvPicPr>
          <p:cNvPr id="5" name="Рисунок 4">
            <a:extLst>
              <a:ext uri="{FF2B5EF4-FFF2-40B4-BE49-F238E27FC236}">
                <a16:creationId xmlns:a16="http://schemas.microsoft.com/office/drawing/2014/main" id="{595EF6F2-2C52-47AD-87C3-C40BD80AD786}"/>
              </a:ext>
            </a:extLst>
          </p:cNvPr>
          <p:cNvPicPr>
            <a:picLocks noChangeAspect="1"/>
          </p:cNvPicPr>
          <p:nvPr/>
        </p:nvPicPr>
        <p:blipFill>
          <a:blip r:embed="rId4"/>
          <a:stretch>
            <a:fillRect/>
          </a:stretch>
        </p:blipFill>
        <p:spPr>
          <a:xfrm>
            <a:off x="5866944" y="3648364"/>
            <a:ext cx="4026536" cy="3004415"/>
          </a:xfrm>
          <a:prstGeom prst="rect">
            <a:avLst/>
          </a:prstGeom>
        </p:spPr>
      </p:pic>
    </p:spTree>
    <p:extLst>
      <p:ext uri="{BB962C8B-B14F-4D97-AF65-F5344CB8AC3E}">
        <p14:creationId xmlns:p14="http://schemas.microsoft.com/office/powerpoint/2010/main" val="2460763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12A7619-A11C-4FA6-9014-544AE5B7FA43}"/>
              </a:ext>
            </a:extLst>
          </p:cNvPr>
          <p:cNvPicPr>
            <a:picLocks noChangeAspect="1"/>
          </p:cNvPicPr>
          <p:nvPr/>
        </p:nvPicPr>
        <p:blipFill>
          <a:blip r:embed="rId2"/>
          <a:stretch>
            <a:fillRect/>
          </a:stretch>
        </p:blipFill>
        <p:spPr>
          <a:xfrm>
            <a:off x="0" y="695459"/>
            <a:ext cx="5718220" cy="5467082"/>
          </a:xfrm>
          <a:prstGeom prst="rect">
            <a:avLst/>
          </a:prstGeom>
        </p:spPr>
      </p:pic>
      <p:pic>
        <p:nvPicPr>
          <p:cNvPr id="4" name="Рисунок 3">
            <a:extLst>
              <a:ext uri="{FF2B5EF4-FFF2-40B4-BE49-F238E27FC236}">
                <a16:creationId xmlns:a16="http://schemas.microsoft.com/office/drawing/2014/main" id="{AB481E44-3A8A-48B8-922D-40ED71D9B07B}"/>
              </a:ext>
            </a:extLst>
          </p:cNvPr>
          <p:cNvPicPr>
            <a:picLocks noChangeAspect="1"/>
          </p:cNvPicPr>
          <p:nvPr/>
        </p:nvPicPr>
        <p:blipFill>
          <a:blip r:embed="rId3"/>
          <a:stretch>
            <a:fillRect/>
          </a:stretch>
        </p:blipFill>
        <p:spPr>
          <a:xfrm>
            <a:off x="9845819" y="205364"/>
            <a:ext cx="2143125" cy="2143125"/>
          </a:xfrm>
          <a:prstGeom prst="rect">
            <a:avLst/>
          </a:prstGeom>
        </p:spPr>
      </p:pic>
      <p:pic>
        <p:nvPicPr>
          <p:cNvPr id="5" name="Рисунок 4">
            <a:extLst>
              <a:ext uri="{FF2B5EF4-FFF2-40B4-BE49-F238E27FC236}">
                <a16:creationId xmlns:a16="http://schemas.microsoft.com/office/drawing/2014/main" id="{AE9C0DAB-4B68-4FCD-8ACC-ABC402E7A288}"/>
              </a:ext>
            </a:extLst>
          </p:cNvPr>
          <p:cNvPicPr>
            <a:picLocks noChangeAspect="1"/>
          </p:cNvPicPr>
          <p:nvPr/>
        </p:nvPicPr>
        <p:blipFill>
          <a:blip r:embed="rId4"/>
          <a:stretch>
            <a:fillRect/>
          </a:stretch>
        </p:blipFill>
        <p:spPr>
          <a:xfrm>
            <a:off x="6568930" y="605414"/>
            <a:ext cx="2619375" cy="1743075"/>
          </a:xfrm>
          <a:prstGeom prst="rect">
            <a:avLst/>
          </a:prstGeom>
        </p:spPr>
      </p:pic>
      <p:pic>
        <p:nvPicPr>
          <p:cNvPr id="6" name="Рисунок 5">
            <a:extLst>
              <a:ext uri="{FF2B5EF4-FFF2-40B4-BE49-F238E27FC236}">
                <a16:creationId xmlns:a16="http://schemas.microsoft.com/office/drawing/2014/main" id="{2820747B-52B9-449E-B153-4CC4F894AC0C}"/>
              </a:ext>
            </a:extLst>
          </p:cNvPr>
          <p:cNvPicPr>
            <a:picLocks noChangeAspect="1"/>
          </p:cNvPicPr>
          <p:nvPr/>
        </p:nvPicPr>
        <p:blipFill>
          <a:blip r:embed="rId5"/>
          <a:stretch>
            <a:fillRect/>
          </a:stretch>
        </p:blipFill>
        <p:spPr>
          <a:xfrm>
            <a:off x="6280260" y="2871211"/>
            <a:ext cx="5367516" cy="3150897"/>
          </a:xfrm>
          <a:prstGeom prst="rect">
            <a:avLst/>
          </a:prstGeom>
        </p:spPr>
      </p:pic>
    </p:spTree>
    <p:extLst>
      <p:ext uri="{BB962C8B-B14F-4D97-AF65-F5344CB8AC3E}">
        <p14:creationId xmlns:p14="http://schemas.microsoft.com/office/powerpoint/2010/main" val="3670039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DA5B391-0EA4-4D78-AC35-CB300A63421A}"/>
              </a:ext>
            </a:extLst>
          </p:cNvPr>
          <p:cNvPicPr>
            <a:picLocks noChangeAspect="1"/>
          </p:cNvPicPr>
          <p:nvPr/>
        </p:nvPicPr>
        <p:blipFill>
          <a:blip r:embed="rId2"/>
          <a:stretch>
            <a:fillRect/>
          </a:stretch>
        </p:blipFill>
        <p:spPr>
          <a:xfrm>
            <a:off x="275660" y="544132"/>
            <a:ext cx="5692462" cy="5769735"/>
          </a:xfrm>
          <a:prstGeom prst="rect">
            <a:avLst/>
          </a:prstGeom>
        </p:spPr>
      </p:pic>
      <p:pic>
        <p:nvPicPr>
          <p:cNvPr id="4" name="Рисунок 3">
            <a:extLst>
              <a:ext uri="{FF2B5EF4-FFF2-40B4-BE49-F238E27FC236}">
                <a16:creationId xmlns:a16="http://schemas.microsoft.com/office/drawing/2014/main" id="{BD1DB30B-70CD-44FD-8B45-BC41C718F71E}"/>
              </a:ext>
            </a:extLst>
          </p:cNvPr>
          <p:cNvPicPr>
            <a:picLocks noChangeAspect="1"/>
          </p:cNvPicPr>
          <p:nvPr/>
        </p:nvPicPr>
        <p:blipFill>
          <a:blip r:embed="rId3"/>
          <a:stretch>
            <a:fillRect/>
          </a:stretch>
        </p:blipFill>
        <p:spPr>
          <a:xfrm>
            <a:off x="7509165" y="195984"/>
            <a:ext cx="4407176" cy="3301128"/>
          </a:xfrm>
          <a:prstGeom prst="rect">
            <a:avLst/>
          </a:prstGeom>
        </p:spPr>
      </p:pic>
      <p:pic>
        <p:nvPicPr>
          <p:cNvPr id="5" name="Рисунок 4">
            <a:extLst>
              <a:ext uri="{FF2B5EF4-FFF2-40B4-BE49-F238E27FC236}">
                <a16:creationId xmlns:a16="http://schemas.microsoft.com/office/drawing/2014/main" id="{68C5564D-1501-42F9-A032-0B6996DDFCCB}"/>
              </a:ext>
            </a:extLst>
          </p:cNvPr>
          <p:cNvPicPr>
            <a:picLocks noChangeAspect="1"/>
          </p:cNvPicPr>
          <p:nvPr/>
        </p:nvPicPr>
        <p:blipFill>
          <a:blip r:embed="rId4"/>
          <a:stretch>
            <a:fillRect/>
          </a:stretch>
        </p:blipFill>
        <p:spPr>
          <a:xfrm>
            <a:off x="6223879" y="3749964"/>
            <a:ext cx="5200093" cy="2912052"/>
          </a:xfrm>
          <a:prstGeom prst="rect">
            <a:avLst/>
          </a:prstGeom>
        </p:spPr>
      </p:pic>
    </p:spTree>
    <p:extLst>
      <p:ext uri="{BB962C8B-B14F-4D97-AF65-F5344CB8AC3E}">
        <p14:creationId xmlns:p14="http://schemas.microsoft.com/office/powerpoint/2010/main" val="2559713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9BFC9BD-D0CE-44EF-8F06-C4CC0AC7D805}"/>
              </a:ext>
            </a:extLst>
          </p:cNvPr>
          <p:cNvPicPr>
            <a:picLocks noChangeAspect="1"/>
          </p:cNvPicPr>
          <p:nvPr/>
        </p:nvPicPr>
        <p:blipFill>
          <a:blip r:embed="rId2"/>
          <a:stretch>
            <a:fillRect/>
          </a:stretch>
        </p:blipFill>
        <p:spPr>
          <a:xfrm>
            <a:off x="198127" y="576329"/>
            <a:ext cx="5718220" cy="5705341"/>
          </a:xfrm>
          <a:prstGeom prst="rect">
            <a:avLst/>
          </a:prstGeom>
        </p:spPr>
      </p:pic>
      <p:pic>
        <p:nvPicPr>
          <p:cNvPr id="4" name="Рисунок 3">
            <a:extLst>
              <a:ext uri="{FF2B5EF4-FFF2-40B4-BE49-F238E27FC236}">
                <a16:creationId xmlns:a16="http://schemas.microsoft.com/office/drawing/2014/main" id="{78AA79B7-95B7-45F5-89EB-17D03897A0F1}"/>
              </a:ext>
            </a:extLst>
          </p:cNvPr>
          <p:cNvPicPr>
            <a:picLocks noChangeAspect="1"/>
          </p:cNvPicPr>
          <p:nvPr/>
        </p:nvPicPr>
        <p:blipFill>
          <a:blip r:embed="rId3"/>
          <a:stretch>
            <a:fillRect/>
          </a:stretch>
        </p:blipFill>
        <p:spPr>
          <a:xfrm>
            <a:off x="7906328" y="159038"/>
            <a:ext cx="4189124" cy="3137799"/>
          </a:xfrm>
          <a:prstGeom prst="rect">
            <a:avLst/>
          </a:prstGeom>
        </p:spPr>
      </p:pic>
      <p:pic>
        <p:nvPicPr>
          <p:cNvPr id="5" name="Рисунок 4">
            <a:extLst>
              <a:ext uri="{FF2B5EF4-FFF2-40B4-BE49-F238E27FC236}">
                <a16:creationId xmlns:a16="http://schemas.microsoft.com/office/drawing/2014/main" id="{F38EE8BC-21F7-46DF-AD23-B4E7180CE587}"/>
              </a:ext>
            </a:extLst>
          </p:cNvPr>
          <p:cNvPicPr>
            <a:picLocks noChangeAspect="1"/>
          </p:cNvPicPr>
          <p:nvPr/>
        </p:nvPicPr>
        <p:blipFill>
          <a:blip r:embed="rId4"/>
          <a:stretch>
            <a:fillRect/>
          </a:stretch>
        </p:blipFill>
        <p:spPr>
          <a:xfrm>
            <a:off x="6180425" y="3512126"/>
            <a:ext cx="4764666" cy="3073978"/>
          </a:xfrm>
          <a:prstGeom prst="rect">
            <a:avLst/>
          </a:prstGeom>
        </p:spPr>
      </p:pic>
    </p:spTree>
    <p:extLst>
      <p:ext uri="{BB962C8B-B14F-4D97-AF65-F5344CB8AC3E}">
        <p14:creationId xmlns:p14="http://schemas.microsoft.com/office/powerpoint/2010/main" val="4075323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E31C54D-6B01-4D2D-AD2B-D798B98C7D71}"/>
              </a:ext>
            </a:extLst>
          </p:cNvPr>
          <p:cNvPicPr>
            <a:picLocks noChangeAspect="1"/>
          </p:cNvPicPr>
          <p:nvPr/>
        </p:nvPicPr>
        <p:blipFill>
          <a:blip r:embed="rId2"/>
          <a:stretch>
            <a:fillRect/>
          </a:stretch>
        </p:blipFill>
        <p:spPr>
          <a:xfrm>
            <a:off x="290230" y="419311"/>
            <a:ext cx="5589431" cy="5705341"/>
          </a:xfrm>
          <a:prstGeom prst="rect">
            <a:avLst/>
          </a:prstGeom>
        </p:spPr>
      </p:pic>
      <p:pic>
        <p:nvPicPr>
          <p:cNvPr id="4" name="Рисунок 3">
            <a:extLst>
              <a:ext uri="{FF2B5EF4-FFF2-40B4-BE49-F238E27FC236}">
                <a16:creationId xmlns:a16="http://schemas.microsoft.com/office/drawing/2014/main" id="{6C789E14-0EE1-4428-897B-76625B5625E7}"/>
              </a:ext>
            </a:extLst>
          </p:cNvPr>
          <p:cNvPicPr>
            <a:picLocks noChangeAspect="1"/>
          </p:cNvPicPr>
          <p:nvPr/>
        </p:nvPicPr>
        <p:blipFill>
          <a:blip r:embed="rId3"/>
          <a:stretch>
            <a:fillRect/>
          </a:stretch>
        </p:blipFill>
        <p:spPr>
          <a:xfrm>
            <a:off x="7777019" y="279110"/>
            <a:ext cx="4290724" cy="3213901"/>
          </a:xfrm>
          <a:prstGeom prst="rect">
            <a:avLst/>
          </a:prstGeom>
        </p:spPr>
      </p:pic>
      <p:pic>
        <p:nvPicPr>
          <p:cNvPr id="5" name="Рисунок 4">
            <a:extLst>
              <a:ext uri="{FF2B5EF4-FFF2-40B4-BE49-F238E27FC236}">
                <a16:creationId xmlns:a16="http://schemas.microsoft.com/office/drawing/2014/main" id="{D3A31123-F1CD-4A1D-BF81-2F5C78D1D3F6}"/>
              </a:ext>
            </a:extLst>
          </p:cNvPr>
          <p:cNvPicPr>
            <a:picLocks noChangeAspect="1"/>
          </p:cNvPicPr>
          <p:nvPr/>
        </p:nvPicPr>
        <p:blipFill>
          <a:blip r:embed="rId4"/>
          <a:stretch>
            <a:fillRect/>
          </a:stretch>
        </p:blipFill>
        <p:spPr>
          <a:xfrm>
            <a:off x="6169891" y="3777193"/>
            <a:ext cx="3362036" cy="2801697"/>
          </a:xfrm>
          <a:prstGeom prst="rect">
            <a:avLst/>
          </a:prstGeom>
        </p:spPr>
      </p:pic>
    </p:spTree>
    <p:extLst>
      <p:ext uri="{BB962C8B-B14F-4D97-AF65-F5344CB8AC3E}">
        <p14:creationId xmlns:p14="http://schemas.microsoft.com/office/powerpoint/2010/main" val="2003180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338D05A-73E9-493B-9ADB-46D33EC983BF}"/>
              </a:ext>
            </a:extLst>
          </p:cNvPr>
          <p:cNvPicPr>
            <a:picLocks noChangeAspect="1"/>
          </p:cNvPicPr>
          <p:nvPr/>
        </p:nvPicPr>
        <p:blipFill>
          <a:blip r:embed="rId2"/>
          <a:stretch>
            <a:fillRect/>
          </a:stretch>
        </p:blipFill>
        <p:spPr>
          <a:xfrm>
            <a:off x="174060" y="672921"/>
            <a:ext cx="5692462" cy="5512158"/>
          </a:xfrm>
          <a:prstGeom prst="rect">
            <a:avLst/>
          </a:prstGeom>
        </p:spPr>
      </p:pic>
      <p:pic>
        <p:nvPicPr>
          <p:cNvPr id="4" name="Рисунок 3">
            <a:extLst>
              <a:ext uri="{FF2B5EF4-FFF2-40B4-BE49-F238E27FC236}">
                <a16:creationId xmlns:a16="http://schemas.microsoft.com/office/drawing/2014/main" id="{DF7A0197-FF7A-43D7-9156-6B063CBF3FFE}"/>
              </a:ext>
            </a:extLst>
          </p:cNvPr>
          <p:cNvPicPr>
            <a:picLocks noChangeAspect="1"/>
          </p:cNvPicPr>
          <p:nvPr/>
        </p:nvPicPr>
        <p:blipFill>
          <a:blip r:embed="rId3"/>
          <a:stretch>
            <a:fillRect/>
          </a:stretch>
        </p:blipFill>
        <p:spPr>
          <a:xfrm>
            <a:off x="7222836" y="234949"/>
            <a:ext cx="4880264" cy="3137313"/>
          </a:xfrm>
          <a:prstGeom prst="rect">
            <a:avLst/>
          </a:prstGeom>
        </p:spPr>
      </p:pic>
      <p:pic>
        <p:nvPicPr>
          <p:cNvPr id="5" name="Рисунок 4">
            <a:extLst>
              <a:ext uri="{FF2B5EF4-FFF2-40B4-BE49-F238E27FC236}">
                <a16:creationId xmlns:a16="http://schemas.microsoft.com/office/drawing/2014/main" id="{51972B23-8F8B-41D3-AABF-68DA5EA621AF}"/>
              </a:ext>
            </a:extLst>
          </p:cNvPr>
          <p:cNvPicPr>
            <a:picLocks noChangeAspect="1"/>
          </p:cNvPicPr>
          <p:nvPr/>
        </p:nvPicPr>
        <p:blipFill>
          <a:blip r:embed="rId4"/>
          <a:stretch>
            <a:fillRect/>
          </a:stretch>
        </p:blipFill>
        <p:spPr>
          <a:xfrm>
            <a:off x="6096000" y="3446735"/>
            <a:ext cx="3380509" cy="3023915"/>
          </a:xfrm>
          <a:prstGeom prst="rect">
            <a:avLst/>
          </a:prstGeom>
        </p:spPr>
      </p:pic>
    </p:spTree>
    <p:extLst>
      <p:ext uri="{BB962C8B-B14F-4D97-AF65-F5344CB8AC3E}">
        <p14:creationId xmlns:p14="http://schemas.microsoft.com/office/powerpoint/2010/main" val="2867446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157D57-D1D9-4BE2-80E1-2B23355C0648}"/>
              </a:ext>
            </a:extLst>
          </p:cNvPr>
          <p:cNvSpPr txBox="1"/>
          <p:nvPr/>
        </p:nvSpPr>
        <p:spPr>
          <a:xfrm>
            <a:off x="323274" y="402992"/>
            <a:ext cx="6382326" cy="5355312"/>
          </a:xfrm>
          <a:prstGeom prst="rect">
            <a:avLst/>
          </a:prstGeom>
          <a:noFill/>
        </p:spPr>
        <p:txBody>
          <a:bodyPr wrap="square">
            <a:spAutoFit/>
          </a:bodyPr>
          <a:lstStyle/>
          <a:p>
            <a:pPr algn="just"/>
            <a:r>
              <a:rPr lang="uk-UA" dirty="0"/>
              <a:t>Україна займає одне з останніх місць </a:t>
            </a:r>
            <a:r>
              <a:rPr lang="en-US" dirty="0"/>
              <a:t>y </a:t>
            </a:r>
            <a:r>
              <a:rPr lang="uk-UA" dirty="0"/>
              <a:t>Європі за площею лісів, при середньоєвропейському показнику 27 %, лісистість України становить усього 15,7 %. При цьому, якщо прибрати зі статистичної звітності різні лісосмуги і соснові монокультури, то площа природних і «близько природних» лісів складе всього близько 10 %. Частка заповідних лісів в Україні є лише 2 %, при цьому заповідні території в Україні займають — 5,4 %, а в Європі — 15 %. </a:t>
            </a:r>
          </a:p>
          <a:p>
            <a:pPr algn="just"/>
            <a:r>
              <a:rPr lang="uk-UA" dirty="0"/>
              <a:t>Склад деревних порід у лісах змінюється під впливом господарської діяльності людини. Насадження цінних порід (</a:t>
            </a:r>
            <a:r>
              <a:rPr lang="uk-UA" dirty="0" err="1"/>
              <a:t>дуба</a:t>
            </a:r>
            <a:r>
              <a:rPr lang="uk-UA" dirty="0"/>
              <a:t> (</a:t>
            </a:r>
            <a:r>
              <a:rPr lang="en-US" dirty="0"/>
              <a:t>Quercus), </a:t>
            </a:r>
            <a:r>
              <a:rPr lang="uk-UA" dirty="0"/>
              <a:t>бука (</a:t>
            </a:r>
            <a:r>
              <a:rPr lang="en-US" dirty="0"/>
              <a:t>Fagus)) </a:t>
            </a:r>
            <a:r>
              <a:rPr lang="uk-UA" dirty="0"/>
              <a:t>збільшуються, а менш цінних (граба (</a:t>
            </a:r>
            <a:r>
              <a:rPr lang="en-US" dirty="0"/>
              <a:t>Carpinus </a:t>
            </a:r>
            <a:r>
              <a:rPr lang="en-US" dirty="0" err="1"/>
              <a:t>betulus</a:t>
            </a:r>
            <a:r>
              <a:rPr lang="en-US" dirty="0"/>
              <a:t>), </a:t>
            </a:r>
            <a:r>
              <a:rPr lang="uk-UA" dirty="0"/>
              <a:t>осики (</a:t>
            </a:r>
            <a:r>
              <a:rPr lang="en-US" dirty="0"/>
              <a:t>Populus </a:t>
            </a:r>
            <a:r>
              <a:rPr lang="en-US" dirty="0" err="1"/>
              <a:t>tremula</a:t>
            </a:r>
            <a:r>
              <a:rPr lang="en-US" dirty="0"/>
              <a:t>)) — </a:t>
            </a:r>
            <a:r>
              <a:rPr lang="uk-UA" dirty="0"/>
              <a:t>зменшуються. Близько половини загального запасу деревини України припадає на хвойні породи дерев — сосну (</a:t>
            </a:r>
            <a:r>
              <a:rPr lang="en-US" dirty="0"/>
              <a:t>Pinus), </a:t>
            </a:r>
            <a:r>
              <a:rPr lang="uk-UA" dirty="0"/>
              <a:t>ялину (смереку) (</a:t>
            </a:r>
            <a:r>
              <a:rPr lang="uk-UA" dirty="0" err="1"/>
              <a:t>Рісеа</a:t>
            </a:r>
            <a:r>
              <a:rPr lang="uk-UA" dirty="0"/>
              <a:t> </a:t>
            </a:r>
            <a:r>
              <a:rPr lang="en-US" dirty="0" err="1"/>
              <a:t>abies</a:t>
            </a:r>
            <a:r>
              <a:rPr lang="en-US" dirty="0"/>
              <a:t>), </a:t>
            </a:r>
            <a:r>
              <a:rPr lang="uk-UA" dirty="0"/>
              <a:t>ялицю (</a:t>
            </a:r>
            <a:r>
              <a:rPr lang="en-US" dirty="0"/>
              <a:t>Abies).</a:t>
            </a:r>
            <a:endParaRPr lang="uk-UA" dirty="0"/>
          </a:p>
          <a:p>
            <a:pPr algn="just"/>
            <a:r>
              <a:rPr lang="uk-UA" dirty="0"/>
              <a:t>Ліси України багаті на ягоди, гриби, дикорослі плоди, лікарські рослини. Серед цінних рослин, які використовуються в медицині, в Україні лікарськими визнано майже 250 видів, у тому числі 150 — науковою медициною. </a:t>
            </a:r>
          </a:p>
        </p:txBody>
      </p:sp>
      <p:pic>
        <p:nvPicPr>
          <p:cNvPr id="7" name="Рисунок 6">
            <a:extLst>
              <a:ext uri="{FF2B5EF4-FFF2-40B4-BE49-F238E27FC236}">
                <a16:creationId xmlns:a16="http://schemas.microsoft.com/office/drawing/2014/main" id="{F93DF90A-6566-4BD7-BFAF-916C66266A00}"/>
              </a:ext>
            </a:extLst>
          </p:cNvPr>
          <p:cNvPicPr>
            <a:picLocks noChangeAspect="1"/>
          </p:cNvPicPr>
          <p:nvPr/>
        </p:nvPicPr>
        <p:blipFill>
          <a:blip r:embed="rId2"/>
          <a:stretch>
            <a:fillRect/>
          </a:stretch>
        </p:blipFill>
        <p:spPr>
          <a:xfrm>
            <a:off x="9471458" y="334530"/>
            <a:ext cx="2466975" cy="1847850"/>
          </a:xfrm>
          <a:prstGeom prst="rect">
            <a:avLst/>
          </a:prstGeom>
        </p:spPr>
      </p:pic>
      <p:pic>
        <p:nvPicPr>
          <p:cNvPr id="8" name="Рисунок 7">
            <a:extLst>
              <a:ext uri="{FF2B5EF4-FFF2-40B4-BE49-F238E27FC236}">
                <a16:creationId xmlns:a16="http://schemas.microsoft.com/office/drawing/2014/main" id="{76F729F5-9DB2-43CE-A4F3-4A1A145241F4}"/>
              </a:ext>
            </a:extLst>
          </p:cNvPr>
          <p:cNvPicPr>
            <a:picLocks noChangeAspect="1"/>
          </p:cNvPicPr>
          <p:nvPr/>
        </p:nvPicPr>
        <p:blipFill>
          <a:blip r:embed="rId3"/>
          <a:stretch>
            <a:fillRect/>
          </a:stretch>
        </p:blipFill>
        <p:spPr>
          <a:xfrm>
            <a:off x="6859804" y="325005"/>
            <a:ext cx="2457450" cy="1857375"/>
          </a:xfrm>
          <a:prstGeom prst="rect">
            <a:avLst/>
          </a:prstGeom>
        </p:spPr>
      </p:pic>
      <p:sp>
        <p:nvSpPr>
          <p:cNvPr id="9" name="Прямоугольник 8">
            <a:extLst>
              <a:ext uri="{FF2B5EF4-FFF2-40B4-BE49-F238E27FC236}">
                <a16:creationId xmlns:a16="http://schemas.microsoft.com/office/drawing/2014/main" id="{DE73AA9D-BF0A-4512-8215-03CB054A098A}"/>
              </a:ext>
            </a:extLst>
          </p:cNvPr>
          <p:cNvSpPr/>
          <p:nvPr/>
        </p:nvSpPr>
        <p:spPr>
          <a:xfrm>
            <a:off x="7693891" y="2346036"/>
            <a:ext cx="3676073" cy="3602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бук</a:t>
            </a:r>
          </a:p>
        </p:txBody>
      </p:sp>
      <p:pic>
        <p:nvPicPr>
          <p:cNvPr id="10" name="Рисунок 9">
            <a:extLst>
              <a:ext uri="{FF2B5EF4-FFF2-40B4-BE49-F238E27FC236}">
                <a16:creationId xmlns:a16="http://schemas.microsoft.com/office/drawing/2014/main" id="{E181A590-E930-4975-A3F9-74F82EDA0104}"/>
              </a:ext>
            </a:extLst>
          </p:cNvPr>
          <p:cNvPicPr>
            <a:picLocks noChangeAspect="1"/>
          </p:cNvPicPr>
          <p:nvPr/>
        </p:nvPicPr>
        <p:blipFill>
          <a:blip r:embed="rId4"/>
          <a:stretch>
            <a:fillRect/>
          </a:stretch>
        </p:blipFill>
        <p:spPr>
          <a:xfrm>
            <a:off x="9531927" y="2869911"/>
            <a:ext cx="2447925" cy="1866900"/>
          </a:xfrm>
          <a:prstGeom prst="rect">
            <a:avLst/>
          </a:prstGeom>
        </p:spPr>
      </p:pic>
      <p:pic>
        <p:nvPicPr>
          <p:cNvPr id="11" name="Рисунок 10">
            <a:extLst>
              <a:ext uri="{FF2B5EF4-FFF2-40B4-BE49-F238E27FC236}">
                <a16:creationId xmlns:a16="http://schemas.microsoft.com/office/drawing/2014/main" id="{2E3A45E5-93C6-4D18-97E7-8D0CE544F267}"/>
              </a:ext>
            </a:extLst>
          </p:cNvPr>
          <p:cNvPicPr>
            <a:picLocks noChangeAspect="1"/>
          </p:cNvPicPr>
          <p:nvPr/>
        </p:nvPicPr>
        <p:blipFill>
          <a:blip r:embed="rId5"/>
          <a:stretch>
            <a:fillRect/>
          </a:stretch>
        </p:blipFill>
        <p:spPr>
          <a:xfrm>
            <a:off x="7042438" y="2869911"/>
            <a:ext cx="2152650" cy="2124075"/>
          </a:xfrm>
          <a:prstGeom prst="rect">
            <a:avLst/>
          </a:prstGeom>
        </p:spPr>
      </p:pic>
      <p:sp>
        <p:nvSpPr>
          <p:cNvPr id="12" name="Прямоугольник 11">
            <a:extLst>
              <a:ext uri="{FF2B5EF4-FFF2-40B4-BE49-F238E27FC236}">
                <a16:creationId xmlns:a16="http://schemas.microsoft.com/office/drawing/2014/main" id="{FAE82779-E8B8-4587-8988-FA50A2F8242C}"/>
              </a:ext>
            </a:extLst>
          </p:cNvPr>
          <p:cNvSpPr/>
          <p:nvPr/>
        </p:nvSpPr>
        <p:spPr>
          <a:xfrm>
            <a:off x="7633421" y="5157642"/>
            <a:ext cx="3676073" cy="3602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граб</a:t>
            </a:r>
          </a:p>
        </p:txBody>
      </p:sp>
    </p:spTree>
    <p:extLst>
      <p:ext uri="{BB962C8B-B14F-4D97-AF65-F5344CB8AC3E}">
        <p14:creationId xmlns:p14="http://schemas.microsoft.com/office/powerpoint/2010/main" val="21249150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1BC9FCC-4883-463E-9A6C-DADF28B0DB7D}"/>
              </a:ext>
            </a:extLst>
          </p:cNvPr>
          <p:cNvPicPr>
            <a:picLocks noChangeAspect="1"/>
          </p:cNvPicPr>
          <p:nvPr/>
        </p:nvPicPr>
        <p:blipFill>
          <a:blip r:embed="rId2"/>
          <a:stretch>
            <a:fillRect/>
          </a:stretch>
        </p:blipFill>
        <p:spPr>
          <a:xfrm>
            <a:off x="308280" y="695459"/>
            <a:ext cx="5608749" cy="5467082"/>
          </a:xfrm>
          <a:prstGeom prst="rect">
            <a:avLst/>
          </a:prstGeom>
        </p:spPr>
      </p:pic>
      <p:pic>
        <p:nvPicPr>
          <p:cNvPr id="4" name="Рисунок 3">
            <a:extLst>
              <a:ext uri="{FF2B5EF4-FFF2-40B4-BE49-F238E27FC236}">
                <a16:creationId xmlns:a16="http://schemas.microsoft.com/office/drawing/2014/main" id="{F1E9E277-D84D-4ED7-8830-9519CEAC57CC}"/>
              </a:ext>
            </a:extLst>
          </p:cNvPr>
          <p:cNvPicPr>
            <a:picLocks noChangeAspect="1"/>
          </p:cNvPicPr>
          <p:nvPr/>
        </p:nvPicPr>
        <p:blipFill>
          <a:blip r:embed="rId3"/>
          <a:stretch>
            <a:fillRect/>
          </a:stretch>
        </p:blipFill>
        <p:spPr>
          <a:xfrm>
            <a:off x="6788727" y="208972"/>
            <a:ext cx="5094993" cy="2862739"/>
          </a:xfrm>
          <a:prstGeom prst="rect">
            <a:avLst/>
          </a:prstGeom>
        </p:spPr>
      </p:pic>
      <p:pic>
        <p:nvPicPr>
          <p:cNvPr id="5" name="Рисунок 4">
            <a:extLst>
              <a:ext uri="{FF2B5EF4-FFF2-40B4-BE49-F238E27FC236}">
                <a16:creationId xmlns:a16="http://schemas.microsoft.com/office/drawing/2014/main" id="{5749E9BB-06D1-4AEB-ACD4-A10CF0886F5B}"/>
              </a:ext>
            </a:extLst>
          </p:cNvPr>
          <p:cNvPicPr>
            <a:picLocks noChangeAspect="1"/>
          </p:cNvPicPr>
          <p:nvPr/>
        </p:nvPicPr>
        <p:blipFill>
          <a:blip r:embed="rId4"/>
          <a:stretch>
            <a:fillRect/>
          </a:stretch>
        </p:blipFill>
        <p:spPr>
          <a:xfrm>
            <a:off x="7307839" y="3520846"/>
            <a:ext cx="3969761" cy="2641696"/>
          </a:xfrm>
          <a:prstGeom prst="rect">
            <a:avLst/>
          </a:prstGeom>
        </p:spPr>
      </p:pic>
    </p:spTree>
    <p:extLst>
      <p:ext uri="{BB962C8B-B14F-4D97-AF65-F5344CB8AC3E}">
        <p14:creationId xmlns:p14="http://schemas.microsoft.com/office/powerpoint/2010/main" val="4241053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F77C0F3-A9B3-4397-8123-BD1B4F15C1B0}"/>
              </a:ext>
            </a:extLst>
          </p:cNvPr>
          <p:cNvPicPr>
            <a:picLocks noChangeAspect="1"/>
          </p:cNvPicPr>
          <p:nvPr/>
        </p:nvPicPr>
        <p:blipFill>
          <a:blip r:embed="rId2"/>
          <a:stretch>
            <a:fillRect/>
          </a:stretch>
        </p:blipFill>
        <p:spPr>
          <a:xfrm>
            <a:off x="397099" y="775205"/>
            <a:ext cx="5698901" cy="5621628"/>
          </a:xfrm>
          <a:prstGeom prst="rect">
            <a:avLst/>
          </a:prstGeom>
        </p:spPr>
      </p:pic>
      <p:pic>
        <p:nvPicPr>
          <p:cNvPr id="4" name="Рисунок 3">
            <a:extLst>
              <a:ext uri="{FF2B5EF4-FFF2-40B4-BE49-F238E27FC236}">
                <a16:creationId xmlns:a16="http://schemas.microsoft.com/office/drawing/2014/main" id="{5453032F-6338-4D3B-BC66-9A170F4355E7}"/>
              </a:ext>
            </a:extLst>
          </p:cNvPr>
          <p:cNvPicPr>
            <a:picLocks noChangeAspect="1"/>
          </p:cNvPicPr>
          <p:nvPr/>
        </p:nvPicPr>
        <p:blipFill>
          <a:blip r:embed="rId3"/>
          <a:stretch>
            <a:fillRect/>
          </a:stretch>
        </p:blipFill>
        <p:spPr>
          <a:xfrm>
            <a:off x="9540179" y="188335"/>
            <a:ext cx="2442416" cy="3764829"/>
          </a:xfrm>
          <a:prstGeom prst="rect">
            <a:avLst/>
          </a:prstGeom>
        </p:spPr>
      </p:pic>
      <p:pic>
        <p:nvPicPr>
          <p:cNvPr id="5" name="Рисунок 4">
            <a:extLst>
              <a:ext uri="{FF2B5EF4-FFF2-40B4-BE49-F238E27FC236}">
                <a16:creationId xmlns:a16="http://schemas.microsoft.com/office/drawing/2014/main" id="{931A94BF-E8F2-4287-A89B-9C773AAC25D6}"/>
              </a:ext>
            </a:extLst>
          </p:cNvPr>
          <p:cNvPicPr>
            <a:picLocks noChangeAspect="1"/>
          </p:cNvPicPr>
          <p:nvPr/>
        </p:nvPicPr>
        <p:blipFill>
          <a:blip r:embed="rId4"/>
          <a:stretch>
            <a:fillRect/>
          </a:stretch>
        </p:blipFill>
        <p:spPr>
          <a:xfrm>
            <a:off x="6333547" y="4130829"/>
            <a:ext cx="3863397" cy="2594398"/>
          </a:xfrm>
          <a:prstGeom prst="rect">
            <a:avLst/>
          </a:prstGeom>
        </p:spPr>
      </p:pic>
      <p:pic>
        <p:nvPicPr>
          <p:cNvPr id="6" name="Рисунок 5">
            <a:extLst>
              <a:ext uri="{FF2B5EF4-FFF2-40B4-BE49-F238E27FC236}">
                <a16:creationId xmlns:a16="http://schemas.microsoft.com/office/drawing/2014/main" id="{DF70D70B-5884-44EC-AB1D-906C70B34722}"/>
              </a:ext>
            </a:extLst>
          </p:cNvPr>
          <p:cNvPicPr>
            <a:picLocks noChangeAspect="1"/>
          </p:cNvPicPr>
          <p:nvPr/>
        </p:nvPicPr>
        <p:blipFill>
          <a:blip r:embed="rId5"/>
          <a:stretch>
            <a:fillRect/>
          </a:stretch>
        </p:blipFill>
        <p:spPr>
          <a:xfrm>
            <a:off x="6670819" y="431646"/>
            <a:ext cx="2501243" cy="2884209"/>
          </a:xfrm>
          <a:prstGeom prst="rect">
            <a:avLst/>
          </a:prstGeom>
        </p:spPr>
      </p:pic>
    </p:spTree>
    <p:extLst>
      <p:ext uri="{BB962C8B-B14F-4D97-AF65-F5344CB8AC3E}">
        <p14:creationId xmlns:p14="http://schemas.microsoft.com/office/powerpoint/2010/main" val="3167962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A7DD066-F694-4DB9-9FB6-1E168D985F77}"/>
              </a:ext>
            </a:extLst>
          </p:cNvPr>
          <p:cNvPicPr>
            <a:picLocks noChangeAspect="1"/>
          </p:cNvPicPr>
          <p:nvPr/>
        </p:nvPicPr>
        <p:blipFill>
          <a:blip r:embed="rId2"/>
          <a:stretch>
            <a:fillRect/>
          </a:stretch>
        </p:blipFill>
        <p:spPr>
          <a:xfrm>
            <a:off x="411149" y="466859"/>
            <a:ext cx="5550794" cy="5924282"/>
          </a:xfrm>
          <a:prstGeom prst="rect">
            <a:avLst/>
          </a:prstGeom>
        </p:spPr>
      </p:pic>
      <p:pic>
        <p:nvPicPr>
          <p:cNvPr id="4" name="Рисунок 3">
            <a:extLst>
              <a:ext uri="{FF2B5EF4-FFF2-40B4-BE49-F238E27FC236}">
                <a16:creationId xmlns:a16="http://schemas.microsoft.com/office/drawing/2014/main" id="{76559CB0-C095-4A4A-9879-2DC22658F940}"/>
              </a:ext>
            </a:extLst>
          </p:cNvPr>
          <p:cNvPicPr>
            <a:picLocks noChangeAspect="1"/>
          </p:cNvPicPr>
          <p:nvPr/>
        </p:nvPicPr>
        <p:blipFill>
          <a:blip r:embed="rId3"/>
          <a:stretch>
            <a:fillRect/>
          </a:stretch>
        </p:blipFill>
        <p:spPr>
          <a:xfrm>
            <a:off x="8451273" y="177655"/>
            <a:ext cx="3583853" cy="3583853"/>
          </a:xfrm>
          <a:prstGeom prst="rect">
            <a:avLst/>
          </a:prstGeom>
        </p:spPr>
      </p:pic>
      <p:pic>
        <p:nvPicPr>
          <p:cNvPr id="5" name="Рисунок 4">
            <a:extLst>
              <a:ext uri="{FF2B5EF4-FFF2-40B4-BE49-F238E27FC236}">
                <a16:creationId xmlns:a16="http://schemas.microsoft.com/office/drawing/2014/main" id="{7CFBF6DC-82DE-4322-916A-C0C49AB1881A}"/>
              </a:ext>
            </a:extLst>
          </p:cNvPr>
          <p:cNvPicPr>
            <a:picLocks noChangeAspect="1"/>
          </p:cNvPicPr>
          <p:nvPr/>
        </p:nvPicPr>
        <p:blipFill>
          <a:blip r:embed="rId4"/>
          <a:stretch>
            <a:fillRect/>
          </a:stretch>
        </p:blipFill>
        <p:spPr>
          <a:xfrm>
            <a:off x="6096000" y="3761508"/>
            <a:ext cx="3896798" cy="2918837"/>
          </a:xfrm>
          <a:prstGeom prst="rect">
            <a:avLst/>
          </a:prstGeom>
        </p:spPr>
      </p:pic>
    </p:spTree>
    <p:extLst>
      <p:ext uri="{BB962C8B-B14F-4D97-AF65-F5344CB8AC3E}">
        <p14:creationId xmlns:p14="http://schemas.microsoft.com/office/powerpoint/2010/main" val="1352357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04A641E-F99B-4BB8-87E6-2C71BAEA3DFF}"/>
              </a:ext>
            </a:extLst>
          </p:cNvPr>
          <p:cNvPicPr>
            <a:picLocks noChangeAspect="1"/>
          </p:cNvPicPr>
          <p:nvPr/>
        </p:nvPicPr>
        <p:blipFill>
          <a:blip r:embed="rId2"/>
          <a:stretch>
            <a:fillRect/>
          </a:stretch>
        </p:blipFill>
        <p:spPr>
          <a:xfrm>
            <a:off x="383529" y="1"/>
            <a:ext cx="6312934" cy="6456218"/>
          </a:xfrm>
          <a:prstGeom prst="rect">
            <a:avLst/>
          </a:prstGeom>
        </p:spPr>
      </p:pic>
      <p:pic>
        <p:nvPicPr>
          <p:cNvPr id="4" name="Рисунок 3">
            <a:extLst>
              <a:ext uri="{FF2B5EF4-FFF2-40B4-BE49-F238E27FC236}">
                <a16:creationId xmlns:a16="http://schemas.microsoft.com/office/drawing/2014/main" id="{014C94B8-7A98-475F-A9E6-BDB185B38E7E}"/>
              </a:ext>
            </a:extLst>
          </p:cNvPr>
          <p:cNvPicPr>
            <a:picLocks noChangeAspect="1"/>
          </p:cNvPicPr>
          <p:nvPr/>
        </p:nvPicPr>
        <p:blipFill>
          <a:blip r:embed="rId3"/>
          <a:stretch>
            <a:fillRect/>
          </a:stretch>
        </p:blipFill>
        <p:spPr>
          <a:xfrm>
            <a:off x="7112000" y="220662"/>
            <a:ext cx="4902633" cy="3262479"/>
          </a:xfrm>
          <a:prstGeom prst="rect">
            <a:avLst/>
          </a:prstGeom>
        </p:spPr>
      </p:pic>
      <p:pic>
        <p:nvPicPr>
          <p:cNvPr id="5" name="Рисунок 4">
            <a:extLst>
              <a:ext uri="{FF2B5EF4-FFF2-40B4-BE49-F238E27FC236}">
                <a16:creationId xmlns:a16="http://schemas.microsoft.com/office/drawing/2014/main" id="{FD05B322-91D9-4DB5-B449-51B3B1DE95F5}"/>
              </a:ext>
            </a:extLst>
          </p:cNvPr>
          <p:cNvPicPr>
            <a:picLocks noChangeAspect="1"/>
          </p:cNvPicPr>
          <p:nvPr/>
        </p:nvPicPr>
        <p:blipFill>
          <a:blip r:embed="rId4"/>
          <a:stretch>
            <a:fillRect/>
          </a:stretch>
        </p:blipFill>
        <p:spPr>
          <a:xfrm>
            <a:off x="7096341" y="3685309"/>
            <a:ext cx="3826084" cy="2865870"/>
          </a:xfrm>
          <a:prstGeom prst="rect">
            <a:avLst/>
          </a:prstGeom>
        </p:spPr>
      </p:pic>
    </p:spTree>
    <p:extLst>
      <p:ext uri="{BB962C8B-B14F-4D97-AF65-F5344CB8AC3E}">
        <p14:creationId xmlns:p14="http://schemas.microsoft.com/office/powerpoint/2010/main" val="1260585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EFA3AE8-96F2-4B89-BF91-43608F9E36FB}"/>
              </a:ext>
            </a:extLst>
          </p:cNvPr>
          <p:cNvPicPr>
            <a:picLocks noChangeAspect="1"/>
          </p:cNvPicPr>
          <p:nvPr/>
        </p:nvPicPr>
        <p:blipFill>
          <a:blip r:embed="rId2"/>
          <a:stretch>
            <a:fillRect/>
          </a:stretch>
        </p:blipFill>
        <p:spPr>
          <a:xfrm>
            <a:off x="457753" y="763073"/>
            <a:ext cx="5531476" cy="5331854"/>
          </a:xfrm>
          <a:prstGeom prst="rect">
            <a:avLst/>
          </a:prstGeom>
        </p:spPr>
      </p:pic>
      <p:pic>
        <p:nvPicPr>
          <p:cNvPr id="4" name="Рисунок 3">
            <a:extLst>
              <a:ext uri="{FF2B5EF4-FFF2-40B4-BE49-F238E27FC236}">
                <a16:creationId xmlns:a16="http://schemas.microsoft.com/office/drawing/2014/main" id="{91A67430-8321-48D7-A91D-77C9E7206D99}"/>
              </a:ext>
            </a:extLst>
          </p:cNvPr>
          <p:cNvPicPr>
            <a:picLocks noChangeAspect="1"/>
          </p:cNvPicPr>
          <p:nvPr/>
        </p:nvPicPr>
        <p:blipFill>
          <a:blip r:embed="rId3"/>
          <a:stretch>
            <a:fillRect/>
          </a:stretch>
        </p:blipFill>
        <p:spPr>
          <a:xfrm>
            <a:off x="7119650" y="251402"/>
            <a:ext cx="4855727" cy="3637108"/>
          </a:xfrm>
          <a:prstGeom prst="rect">
            <a:avLst/>
          </a:prstGeom>
        </p:spPr>
      </p:pic>
      <p:pic>
        <p:nvPicPr>
          <p:cNvPr id="5" name="Рисунок 4">
            <a:extLst>
              <a:ext uri="{FF2B5EF4-FFF2-40B4-BE49-F238E27FC236}">
                <a16:creationId xmlns:a16="http://schemas.microsoft.com/office/drawing/2014/main" id="{E19DE972-ECFC-4701-ABDB-9A73164EBEA6}"/>
              </a:ext>
            </a:extLst>
          </p:cNvPr>
          <p:cNvPicPr>
            <a:picLocks noChangeAspect="1"/>
          </p:cNvPicPr>
          <p:nvPr/>
        </p:nvPicPr>
        <p:blipFill>
          <a:blip r:embed="rId4"/>
          <a:stretch>
            <a:fillRect/>
          </a:stretch>
        </p:blipFill>
        <p:spPr>
          <a:xfrm>
            <a:off x="5989229" y="4038453"/>
            <a:ext cx="3838262" cy="2568146"/>
          </a:xfrm>
          <a:prstGeom prst="rect">
            <a:avLst/>
          </a:prstGeom>
        </p:spPr>
      </p:pic>
    </p:spTree>
    <p:extLst>
      <p:ext uri="{BB962C8B-B14F-4D97-AF65-F5344CB8AC3E}">
        <p14:creationId xmlns:p14="http://schemas.microsoft.com/office/powerpoint/2010/main" val="627366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CB5A57B-2609-4B3C-BE69-D137F94938F4}"/>
              </a:ext>
            </a:extLst>
          </p:cNvPr>
          <p:cNvPicPr>
            <a:picLocks noChangeAspect="1"/>
          </p:cNvPicPr>
          <p:nvPr/>
        </p:nvPicPr>
        <p:blipFill>
          <a:blip r:embed="rId2"/>
          <a:stretch>
            <a:fillRect/>
          </a:stretch>
        </p:blipFill>
        <p:spPr>
          <a:xfrm>
            <a:off x="155165" y="695459"/>
            <a:ext cx="5711780" cy="5467082"/>
          </a:xfrm>
          <a:prstGeom prst="rect">
            <a:avLst/>
          </a:prstGeom>
        </p:spPr>
      </p:pic>
      <p:pic>
        <p:nvPicPr>
          <p:cNvPr id="4" name="Рисунок 3">
            <a:extLst>
              <a:ext uri="{FF2B5EF4-FFF2-40B4-BE49-F238E27FC236}">
                <a16:creationId xmlns:a16="http://schemas.microsoft.com/office/drawing/2014/main" id="{6E249D05-6DEC-4BBF-9F9D-66DBE4540F58}"/>
              </a:ext>
            </a:extLst>
          </p:cNvPr>
          <p:cNvPicPr>
            <a:picLocks noChangeAspect="1"/>
          </p:cNvPicPr>
          <p:nvPr/>
        </p:nvPicPr>
        <p:blipFill>
          <a:blip r:embed="rId3"/>
          <a:stretch>
            <a:fillRect/>
          </a:stretch>
        </p:blipFill>
        <p:spPr>
          <a:xfrm>
            <a:off x="7278256" y="214457"/>
            <a:ext cx="4758580" cy="3564342"/>
          </a:xfrm>
          <a:prstGeom prst="rect">
            <a:avLst/>
          </a:prstGeom>
        </p:spPr>
      </p:pic>
      <p:pic>
        <p:nvPicPr>
          <p:cNvPr id="5" name="Рисунок 4">
            <a:extLst>
              <a:ext uri="{FF2B5EF4-FFF2-40B4-BE49-F238E27FC236}">
                <a16:creationId xmlns:a16="http://schemas.microsoft.com/office/drawing/2014/main" id="{86914C9F-3006-49B3-8976-5701907548A7}"/>
              </a:ext>
            </a:extLst>
          </p:cNvPr>
          <p:cNvPicPr>
            <a:picLocks noChangeAspect="1"/>
          </p:cNvPicPr>
          <p:nvPr/>
        </p:nvPicPr>
        <p:blipFill>
          <a:blip r:embed="rId4"/>
          <a:stretch>
            <a:fillRect/>
          </a:stretch>
        </p:blipFill>
        <p:spPr>
          <a:xfrm>
            <a:off x="6044768" y="3810152"/>
            <a:ext cx="3782723" cy="2833391"/>
          </a:xfrm>
          <a:prstGeom prst="rect">
            <a:avLst/>
          </a:prstGeom>
        </p:spPr>
      </p:pic>
    </p:spTree>
    <p:extLst>
      <p:ext uri="{BB962C8B-B14F-4D97-AF65-F5344CB8AC3E}">
        <p14:creationId xmlns:p14="http://schemas.microsoft.com/office/powerpoint/2010/main" val="3380255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2DEEFDD-98B4-4CCB-8E67-7BFA13AECB36}"/>
              </a:ext>
            </a:extLst>
          </p:cNvPr>
          <p:cNvPicPr>
            <a:picLocks noChangeAspect="1"/>
          </p:cNvPicPr>
          <p:nvPr/>
        </p:nvPicPr>
        <p:blipFill>
          <a:blip r:embed="rId2"/>
          <a:stretch>
            <a:fillRect/>
          </a:stretch>
        </p:blipFill>
        <p:spPr>
          <a:xfrm>
            <a:off x="377780" y="753511"/>
            <a:ext cx="5718220" cy="5628068"/>
          </a:xfrm>
          <a:prstGeom prst="rect">
            <a:avLst/>
          </a:prstGeom>
        </p:spPr>
      </p:pic>
      <p:pic>
        <p:nvPicPr>
          <p:cNvPr id="4" name="Рисунок 3">
            <a:extLst>
              <a:ext uri="{FF2B5EF4-FFF2-40B4-BE49-F238E27FC236}">
                <a16:creationId xmlns:a16="http://schemas.microsoft.com/office/drawing/2014/main" id="{4F0EC5EF-DBD0-4817-BB07-FE413C9E7030}"/>
              </a:ext>
            </a:extLst>
          </p:cNvPr>
          <p:cNvPicPr>
            <a:picLocks noChangeAspect="1"/>
          </p:cNvPicPr>
          <p:nvPr/>
        </p:nvPicPr>
        <p:blipFill>
          <a:blip r:embed="rId3"/>
          <a:stretch>
            <a:fillRect/>
          </a:stretch>
        </p:blipFill>
        <p:spPr>
          <a:xfrm>
            <a:off x="7961863" y="159760"/>
            <a:ext cx="4055801" cy="3183804"/>
          </a:xfrm>
          <a:prstGeom prst="rect">
            <a:avLst/>
          </a:prstGeom>
        </p:spPr>
      </p:pic>
      <p:pic>
        <p:nvPicPr>
          <p:cNvPr id="5" name="Рисунок 4">
            <a:extLst>
              <a:ext uri="{FF2B5EF4-FFF2-40B4-BE49-F238E27FC236}">
                <a16:creationId xmlns:a16="http://schemas.microsoft.com/office/drawing/2014/main" id="{7B0F9F01-8976-4FF7-9541-5034E10DA72E}"/>
              </a:ext>
            </a:extLst>
          </p:cNvPr>
          <p:cNvPicPr>
            <a:picLocks noChangeAspect="1"/>
          </p:cNvPicPr>
          <p:nvPr/>
        </p:nvPicPr>
        <p:blipFill>
          <a:blip r:embed="rId4"/>
          <a:stretch>
            <a:fillRect/>
          </a:stretch>
        </p:blipFill>
        <p:spPr>
          <a:xfrm>
            <a:off x="6315074" y="3471676"/>
            <a:ext cx="4556125" cy="3059588"/>
          </a:xfrm>
          <a:prstGeom prst="rect">
            <a:avLst/>
          </a:prstGeom>
        </p:spPr>
      </p:pic>
    </p:spTree>
    <p:extLst>
      <p:ext uri="{BB962C8B-B14F-4D97-AF65-F5344CB8AC3E}">
        <p14:creationId xmlns:p14="http://schemas.microsoft.com/office/powerpoint/2010/main" val="3010453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BE2AA75-19B7-4BD3-A6BE-50889BDAC9EC}"/>
              </a:ext>
            </a:extLst>
          </p:cNvPr>
          <p:cNvPicPr>
            <a:picLocks noChangeAspect="1"/>
          </p:cNvPicPr>
          <p:nvPr/>
        </p:nvPicPr>
        <p:blipFill>
          <a:blip r:embed="rId2"/>
          <a:stretch>
            <a:fillRect/>
          </a:stretch>
        </p:blipFill>
        <p:spPr>
          <a:xfrm>
            <a:off x="390659" y="920839"/>
            <a:ext cx="5705341" cy="5016321"/>
          </a:xfrm>
          <a:prstGeom prst="rect">
            <a:avLst/>
          </a:prstGeom>
        </p:spPr>
      </p:pic>
      <p:pic>
        <p:nvPicPr>
          <p:cNvPr id="4" name="Рисунок 3">
            <a:extLst>
              <a:ext uri="{FF2B5EF4-FFF2-40B4-BE49-F238E27FC236}">
                <a16:creationId xmlns:a16="http://schemas.microsoft.com/office/drawing/2014/main" id="{2C012FE0-5BA9-48BB-8D65-C7BB896AA90F}"/>
              </a:ext>
            </a:extLst>
          </p:cNvPr>
          <p:cNvPicPr>
            <a:picLocks noChangeAspect="1"/>
          </p:cNvPicPr>
          <p:nvPr/>
        </p:nvPicPr>
        <p:blipFill>
          <a:blip r:embed="rId3"/>
          <a:stretch>
            <a:fillRect/>
          </a:stretch>
        </p:blipFill>
        <p:spPr>
          <a:xfrm>
            <a:off x="6938539" y="1581148"/>
            <a:ext cx="4140912" cy="3101687"/>
          </a:xfrm>
          <a:prstGeom prst="rect">
            <a:avLst/>
          </a:prstGeom>
        </p:spPr>
      </p:pic>
    </p:spTree>
    <p:extLst>
      <p:ext uri="{BB962C8B-B14F-4D97-AF65-F5344CB8AC3E}">
        <p14:creationId xmlns:p14="http://schemas.microsoft.com/office/powerpoint/2010/main" val="3824910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A101D8B-67CF-4F98-AFB4-E017B38EE0A8}"/>
              </a:ext>
            </a:extLst>
          </p:cNvPr>
          <p:cNvPicPr>
            <a:picLocks noChangeAspect="1"/>
          </p:cNvPicPr>
          <p:nvPr/>
        </p:nvPicPr>
        <p:blipFill>
          <a:blip r:embed="rId2"/>
          <a:stretch>
            <a:fillRect/>
          </a:stretch>
        </p:blipFill>
        <p:spPr>
          <a:xfrm>
            <a:off x="306946" y="517431"/>
            <a:ext cx="5789054" cy="5582992"/>
          </a:xfrm>
          <a:prstGeom prst="rect">
            <a:avLst/>
          </a:prstGeom>
        </p:spPr>
      </p:pic>
      <p:pic>
        <p:nvPicPr>
          <p:cNvPr id="4" name="Рисунок 3">
            <a:extLst>
              <a:ext uri="{FF2B5EF4-FFF2-40B4-BE49-F238E27FC236}">
                <a16:creationId xmlns:a16="http://schemas.microsoft.com/office/drawing/2014/main" id="{984F3173-5170-4001-AB3A-43E9D6B07FA5}"/>
              </a:ext>
            </a:extLst>
          </p:cNvPr>
          <p:cNvPicPr>
            <a:picLocks noChangeAspect="1"/>
          </p:cNvPicPr>
          <p:nvPr/>
        </p:nvPicPr>
        <p:blipFill>
          <a:blip r:embed="rId3"/>
          <a:stretch>
            <a:fillRect/>
          </a:stretch>
        </p:blipFill>
        <p:spPr>
          <a:xfrm>
            <a:off x="8001346" y="223693"/>
            <a:ext cx="3955560" cy="2962852"/>
          </a:xfrm>
          <a:prstGeom prst="rect">
            <a:avLst/>
          </a:prstGeom>
        </p:spPr>
      </p:pic>
      <p:pic>
        <p:nvPicPr>
          <p:cNvPr id="5" name="Рисунок 4">
            <a:extLst>
              <a:ext uri="{FF2B5EF4-FFF2-40B4-BE49-F238E27FC236}">
                <a16:creationId xmlns:a16="http://schemas.microsoft.com/office/drawing/2014/main" id="{74D0D099-28D4-4A46-BE67-DE6C632516D2}"/>
              </a:ext>
            </a:extLst>
          </p:cNvPr>
          <p:cNvPicPr>
            <a:picLocks noChangeAspect="1"/>
          </p:cNvPicPr>
          <p:nvPr/>
        </p:nvPicPr>
        <p:blipFill>
          <a:blip r:embed="rId4"/>
          <a:stretch>
            <a:fillRect/>
          </a:stretch>
        </p:blipFill>
        <p:spPr>
          <a:xfrm>
            <a:off x="6192549" y="3429000"/>
            <a:ext cx="4131278" cy="3094471"/>
          </a:xfrm>
          <a:prstGeom prst="rect">
            <a:avLst/>
          </a:prstGeom>
        </p:spPr>
      </p:pic>
    </p:spTree>
    <p:extLst>
      <p:ext uri="{BB962C8B-B14F-4D97-AF65-F5344CB8AC3E}">
        <p14:creationId xmlns:p14="http://schemas.microsoft.com/office/powerpoint/2010/main" val="1395554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0FC5ED9-3F17-4E8A-BDCF-F5A875DE59E3}"/>
              </a:ext>
            </a:extLst>
          </p:cNvPr>
          <p:cNvPicPr>
            <a:picLocks noChangeAspect="1"/>
          </p:cNvPicPr>
          <p:nvPr/>
        </p:nvPicPr>
        <p:blipFill>
          <a:blip r:embed="rId2"/>
          <a:stretch>
            <a:fillRect/>
          </a:stretch>
        </p:blipFill>
        <p:spPr>
          <a:xfrm>
            <a:off x="352087" y="640724"/>
            <a:ext cx="5576552" cy="5576552"/>
          </a:xfrm>
          <a:prstGeom prst="rect">
            <a:avLst/>
          </a:prstGeom>
        </p:spPr>
      </p:pic>
      <p:pic>
        <p:nvPicPr>
          <p:cNvPr id="4" name="Рисунок 3">
            <a:extLst>
              <a:ext uri="{FF2B5EF4-FFF2-40B4-BE49-F238E27FC236}">
                <a16:creationId xmlns:a16="http://schemas.microsoft.com/office/drawing/2014/main" id="{99C9CB3F-A8BA-48E8-86D9-903038B83849}"/>
              </a:ext>
            </a:extLst>
          </p:cNvPr>
          <p:cNvPicPr>
            <a:picLocks noChangeAspect="1"/>
          </p:cNvPicPr>
          <p:nvPr/>
        </p:nvPicPr>
        <p:blipFill>
          <a:blip r:embed="rId3"/>
          <a:stretch>
            <a:fillRect/>
          </a:stretch>
        </p:blipFill>
        <p:spPr>
          <a:xfrm>
            <a:off x="7721600" y="194828"/>
            <a:ext cx="4118313" cy="3340961"/>
          </a:xfrm>
          <a:prstGeom prst="rect">
            <a:avLst/>
          </a:prstGeom>
        </p:spPr>
      </p:pic>
      <p:pic>
        <p:nvPicPr>
          <p:cNvPr id="5" name="Рисунок 4">
            <a:extLst>
              <a:ext uri="{FF2B5EF4-FFF2-40B4-BE49-F238E27FC236}">
                <a16:creationId xmlns:a16="http://schemas.microsoft.com/office/drawing/2014/main" id="{5B5564ED-F2B7-4FE6-84F6-279B9659BAAB}"/>
              </a:ext>
            </a:extLst>
          </p:cNvPr>
          <p:cNvPicPr>
            <a:picLocks noChangeAspect="1"/>
          </p:cNvPicPr>
          <p:nvPr/>
        </p:nvPicPr>
        <p:blipFill>
          <a:blip r:embed="rId4"/>
          <a:stretch>
            <a:fillRect/>
          </a:stretch>
        </p:blipFill>
        <p:spPr>
          <a:xfrm>
            <a:off x="6095999" y="3771176"/>
            <a:ext cx="3639127" cy="2715349"/>
          </a:xfrm>
          <a:prstGeom prst="rect">
            <a:avLst/>
          </a:prstGeom>
        </p:spPr>
      </p:pic>
    </p:spTree>
    <p:extLst>
      <p:ext uri="{BB962C8B-B14F-4D97-AF65-F5344CB8AC3E}">
        <p14:creationId xmlns:p14="http://schemas.microsoft.com/office/powerpoint/2010/main" val="4157675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CE8835-79E1-4C7A-A47D-3575EA3B8C97}"/>
              </a:ext>
            </a:extLst>
          </p:cNvPr>
          <p:cNvSpPr txBox="1"/>
          <p:nvPr/>
        </p:nvSpPr>
        <p:spPr>
          <a:xfrm>
            <a:off x="997526" y="1473629"/>
            <a:ext cx="4849092" cy="3693319"/>
          </a:xfrm>
          <a:prstGeom prst="rect">
            <a:avLst/>
          </a:prstGeom>
          <a:noFill/>
        </p:spPr>
        <p:txBody>
          <a:bodyPr wrap="square">
            <a:spAutoFit/>
          </a:bodyPr>
          <a:lstStyle/>
          <a:p>
            <a:pPr algn="just"/>
            <a:r>
              <a:rPr lang="uk-UA" dirty="0"/>
              <a:t>ЛІ́КАРСЬКІ РОСЛИ́НИ УКРАЇ́НИ – судинні рослини України, які містять біологічно активні речовини і можуть бути використані в медицині. До лікарських рослин України належать 2219 видів. Серед них біля 10 % (244) складають культивовані та інтродуковані види, решта – ди­корослі. </a:t>
            </a:r>
          </a:p>
          <a:p>
            <a:pPr algn="just"/>
            <a:r>
              <a:rPr lang="uk-UA" dirty="0"/>
              <a:t>З групи культивованих та інтродукованих лікарських рослин 32 види належать до с.-г. культур, 29 – до фруктово-ягідних, понад 150 видів вирощують як лікарську сировину у спеціалізованих господарствах, інші – інтродуковані у ботанічних садах та парках.</a:t>
            </a:r>
          </a:p>
        </p:txBody>
      </p:sp>
      <p:pic>
        <p:nvPicPr>
          <p:cNvPr id="6" name="Рисунок 5">
            <a:extLst>
              <a:ext uri="{FF2B5EF4-FFF2-40B4-BE49-F238E27FC236}">
                <a16:creationId xmlns:a16="http://schemas.microsoft.com/office/drawing/2014/main" id="{399D6C56-4722-43BE-BEB3-690670070373}"/>
              </a:ext>
            </a:extLst>
          </p:cNvPr>
          <p:cNvPicPr>
            <a:picLocks noChangeAspect="1"/>
          </p:cNvPicPr>
          <p:nvPr/>
        </p:nvPicPr>
        <p:blipFill>
          <a:blip r:embed="rId2"/>
          <a:stretch>
            <a:fillRect/>
          </a:stretch>
        </p:blipFill>
        <p:spPr>
          <a:xfrm>
            <a:off x="7185890" y="1187955"/>
            <a:ext cx="4192299" cy="4482089"/>
          </a:xfrm>
          <a:prstGeom prst="rect">
            <a:avLst/>
          </a:prstGeom>
        </p:spPr>
      </p:pic>
    </p:spTree>
    <p:extLst>
      <p:ext uri="{BB962C8B-B14F-4D97-AF65-F5344CB8AC3E}">
        <p14:creationId xmlns:p14="http://schemas.microsoft.com/office/powerpoint/2010/main" val="2981797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295B2F8-1A8F-40A9-94C1-74127DAFC316}"/>
              </a:ext>
            </a:extLst>
          </p:cNvPr>
          <p:cNvPicPr>
            <a:picLocks noChangeAspect="1"/>
          </p:cNvPicPr>
          <p:nvPr/>
        </p:nvPicPr>
        <p:blipFill>
          <a:blip r:embed="rId2"/>
          <a:stretch>
            <a:fillRect/>
          </a:stretch>
        </p:blipFill>
        <p:spPr>
          <a:xfrm>
            <a:off x="241088" y="776212"/>
            <a:ext cx="5724659" cy="5434885"/>
          </a:xfrm>
          <a:prstGeom prst="rect">
            <a:avLst/>
          </a:prstGeom>
        </p:spPr>
      </p:pic>
      <p:pic>
        <p:nvPicPr>
          <p:cNvPr id="4" name="Рисунок 3">
            <a:extLst>
              <a:ext uri="{FF2B5EF4-FFF2-40B4-BE49-F238E27FC236}">
                <a16:creationId xmlns:a16="http://schemas.microsoft.com/office/drawing/2014/main" id="{D2988B34-1D85-474F-8B80-1E50AB858975}"/>
              </a:ext>
            </a:extLst>
          </p:cNvPr>
          <p:cNvPicPr>
            <a:picLocks noChangeAspect="1"/>
          </p:cNvPicPr>
          <p:nvPr/>
        </p:nvPicPr>
        <p:blipFill>
          <a:blip r:embed="rId3"/>
          <a:stretch>
            <a:fillRect/>
          </a:stretch>
        </p:blipFill>
        <p:spPr>
          <a:xfrm>
            <a:off x="7426036" y="151244"/>
            <a:ext cx="4611544" cy="3096803"/>
          </a:xfrm>
          <a:prstGeom prst="rect">
            <a:avLst/>
          </a:prstGeom>
        </p:spPr>
      </p:pic>
      <p:pic>
        <p:nvPicPr>
          <p:cNvPr id="5" name="Рисунок 4">
            <a:extLst>
              <a:ext uri="{FF2B5EF4-FFF2-40B4-BE49-F238E27FC236}">
                <a16:creationId xmlns:a16="http://schemas.microsoft.com/office/drawing/2014/main" id="{861EE1E1-CA3E-4DE7-96C9-C7FA13E8465B}"/>
              </a:ext>
            </a:extLst>
          </p:cNvPr>
          <p:cNvPicPr>
            <a:picLocks noChangeAspect="1"/>
          </p:cNvPicPr>
          <p:nvPr/>
        </p:nvPicPr>
        <p:blipFill>
          <a:blip r:embed="rId4"/>
          <a:stretch>
            <a:fillRect/>
          </a:stretch>
        </p:blipFill>
        <p:spPr>
          <a:xfrm>
            <a:off x="6581342" y="3400961"/>
            <a:ext cx="3929640" cy="3090903"/>
          </a:xfrm>
          <a:prstGeom prst="rect">
            <a:avLst/>
          </a:prstGeom>
        </p:spPr>
      </p:pic>
    </p:spTree>
    <p:extLst>
      <p:ext uri="{BB962C8B-B14F-4D97-AF65-F5344CB8AC3E}">
        <p14:creationId xmlns:p14="http://schemas.microsoft.com/office/powerpoint/2010/main" val="24223308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B95D254-097B-45B4-878D-0A35214E1B75}"/>
              </a:ext>
            </a:extLst>
          </p:cNvPr>
          <p:cNvPicPr>
            <a:picLocks noChangeAspect="1"/>
          </p:cNvPicPr>
          <p:nvPr/>
        </p:nvPicPr>
        <p:blipFill>
          <a:blip r:embed="rId2"/>
          <a:stretch>
            <a:fillRect/>
          </a:stretch>
        </p:blipFill>
        <p:spPr>
          <a:xfrm>
            <a:off x="139489" y="753414"/>
            <a:ext cx="5724659" cy="5351172"/>
          </a:xfrm>
          <a:prstGeom prst="rect">
            <a:avLst/>
          </a:prstGeom>
        </p:spPr>
      </p:pic>
      <p:pic>
        <p:nvPicPr>
          <p:cNvPr id="4" name="Рисунок 3">
            <a:extLst>
              <a:ext uri="{FF2B5EF4-FFF2-40B4-BE49-F238E27FC236}">
                <a16:creationId xmlns:a16="http://schemas.microsoft.com/office/drawing/2014/main" id="{8C8A2779-8C09-4B69-B7CF-B1B80CE10378}"/>
              </a:ext>
            </a:extLst>
          </p:cNvPr>
          <p:cNvPicPr>
            <a:picLocks noChangeAspect="1"/>
          </p:cNvPicPr>
          <p:nvPr/>
        </p:nvPicPr>
        <p:blipFill>
          <a:blip r:embed="rId3"/>
          <a:stretch>
            <a:fillRect/>
          </a:stretch>
        </p:blipFill>
        <p:spPr>
          <a:xfrm>
            <a:off x="7797727" y="112278"/>
            <a:ext cx="4254784" cy="3316721"/>
          </a:xfrm>
          <a:prstGeom prst="rect">
            <a:avLst/>
          </a:prstGeom>
        </p:spPr>
      </p:pic>
      <p:pic>
        <p:nvPicPr>
          <p:cNvPr id="5" name="Рисунок 4">
            <a:extLst>
              <a:ext uri="{FF2B5EF4-FFF2-40B4-BE49-F238E27FC236}">
                <a16:creationId xmlns:a16="http://schemas.microsoft.com/office/drawing/2014/main" id="{1F3C48F1-BF9C-4384-BFC6-6BAA0C016FD8}"/>
              </a:ext>
            </a:extLst>
          </p:cNvPr>
          <p:cNvPicPr>
            <a:picLocks noChangeAspect="1"/>
          </p:cNvPicPr>
          <p:nvPr/>
        </p:nvPicPr>
        <p:blipFill>
          <a:blip r:embed="rId4"/>
          <a:stretch>
            <a:fillRect/>
          </a:stretch>
        </p:blipFill>
        <p:spPr>
          <a:xfrm>
            <a:off x="5864148" y="3617161"/>
            <a:ext cx="3991052" cy="2989437"/>
          </a:xfrm>
          <a:prstGeom prst="rect">
            <a:avLst/>
          </a:prstGeom>
        </p:spPr>
      </p:pic>
    </p:spTree>
    <p:extLst>
      <p:ext uri="{BB962C8B-B14F-4D97-AF65-F5344CB8AC3E}">
        <p14:creationId xmlns:p14="http://schemas.microsoft.com/office/powerpoint/2010/main" val="3861133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4EEB8C8-0E83-4408-9A9B-8A1B87BF2B5D}"/>
              </a:ext>
            </a:extLst>
          </p:cNvPr>
          <p:cNvPicPr>
            <a:picLocks noChangeAspect="1"/>
          </p:cNvPicPr>
          <p:nvPr/>
        </p:nvPicPr>
        <p:blipFill>
          <a:blip r:embed="rId2"/>
          <a:stretch>
            <a:fillRect/>
          </a:stretch>
        </p:blipFill>
        <p:spPr>
          <a:xfrm>
            <a:off x="625958" y="554377"/>
            <a:ext cx="5582992" cy="5582992"/>
          </a:xfrm>
          <a:prstGeom prst="rect">
            <a:avLst/>
          </a:prstGeom>
        </p:spPr>
      </p:pic>
      <p:pic>
        <p:nvPicPr>
          <p:cNvPr id="4" name="Рисунок 3">
            <a:extLst>
              <a:ext uri="{FF2B5EF4-FFF2-40B4-BE49-F238E27FC236}">
                <a16:creationId xmlns:a16="http://schemas.microsoft.com/office/drawing/2014/main" id="{AEEE9256-0F5B-44DD-A32A-05B26F35A2AE}"/>
              </a:ext>
            </a:extLst>
          </p:cNvPr>
          <p:cNvPicPr>
            <a:picLocks noChangeAspect="1"/>
          </p:cNvPicPr>
          <p:nvPr/>
        </p:nvPicPr>
        <p:blipFill>
          <a:blip r:embed="rId3"/>
          <a:stretch>
            <a:fillRect/>
          </a:stretch>
        </p:blipFill>
        <p:spPr>
          <a:xfrm>
            <a:off x="7325487" y="699221"/>
            <a:ext cx="3980110" cy="5313652"/>
          </a:xfrm>
          <a:prstGeom prst="rect">
            <a:avLst/>
          </a:prstGeom>
        </p:spPr>
      </p:pic>
    </p:spTree>
    <p:extLst>
      <p:ext uri="{BB962C8B-B14F-4D97-AF65-F5344CB8AC3E}">
        <p14:creationId xmlns:p14="http://schemas.microsoft.com/office/powerpoint/2010/main" val="497638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B1AEF08-0E16-4D5E-B4F6-182078C2DABF}"/>
              </a:ext>
            </a:extLst>
          </p:cNvPr>
          <p:cNvPicPr>
            <a:picLocks noChangeAspect="1"/>
          </p:cNvPicPr>
          <p:nvPr/>
        </p:nvPicPr>
        <p:blipFill>
          <a:blip r:embed="rId2"/>
          <a:stretch>
            <a:fillRect/>
          </a:stretch>
        </p:blipFill>
        <p:spPr>
          <a:xfrm>
            <a:off x="247268" y="569890"/>
            <a:ext cx="5582992" cy="5718220"/>
          </a:xfrm>
          <a:prstGeom prst="rect">
            <a:avLst/>
          </a:prstGeom>
        </p:spPr>
      </p:pic>
      <p:pic>
        <p:nvPicPr>
          <p:cNvPr id="4" name="Рисунок 3">
            <a:extLst>
              <a:ext uri="{FF2B5EF4-FFF2-40B4-BE49-F238E27FC236}">
                <a16:creationId xmlns:a16="http://schemas.microsoft.com/office/drawing/2014/main" id="{EF967E87-5B68-444C-BAE2-7CEE0D655CD1}"/>
              </a:ext>
            </a:extLst>
          </p:cNvPr>
          <p:cNvPicPr>
            <a:picLocks noChangeAspect="1"/>
          </p:cNvPicPr>
          <p:nvPr/>
        </p:nvPicPr>
        <p:blipFill>
          <a:blip r:embed="rId3"/>
          <a:stretch>
            <a:fillRect/>
          </a:stretch>
        </p:blipFill>
        <p:spPr>
          <a:xfrm>
            <a:off x="8112395" y="137535"/>
            <a:ext cx="3832338" cy="2550247"/>
          </a:xfrm>
          <a:prstGeom prst="rect">
            <a:avLst/>
          </a:prstGeom>
        </p:spPr>
      </p:pic>
      <p:pic>
        <p:nvPicPr>
          <p:cNvPr id="5" name="Рисунок 4">
            <a:extLst>
              <a:ext uri="{FF2B5EF4-FFF2-40B4-BE49-F238E27FC236}">
                <a16:creationId xmlns:a16="http://schemas.microsoft.com/office/drawing/2014/main" id="{D95F2BD6-850B-4244-84D5-AAE4BF340D60}"/>
              </a:ext>
            </a:extLst>
          </p:cNvPr>
          <p:cNvPicPr>
            <a:picLocks noChangeAspect="1"/>
          </p:cNvPicPr>
          <p:nvPr/>
        </p:nvPicPr>
        <p:blipFill>
          <a:blip r:embed="rId4"/>
          <a:stretch>
            <a:fillRect/>
          </a:stretch>
        </p:blipFill>
        <p:spPr>
          <a:xfrm>
            <a:off x="5932054" y="3648364"/>
            <a:ext cx="5054877" cy="2760229"/>
          </a:xfrm>
          <a:prstGeom prst="rect">
            <a:avLst/>
          </a:prstGeom>
        </p:spPr>
      </p:pic>
    </p:spTree>
    <p:extLst>
      <p:ext uri="{BB962C8B-B14F-4D97-AF65-F5344CB8AC3E}">
        <p14:creationId xmlns:p14="http://schemas.microsoft.com/office/powerpoint/2010/main" val="3419648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192EDC9-2261-4106-9C48-08561432DCE4}"/>
              </a:ext>
            </a:extLst>
          </p:cNvPr>
          <p:cNvPicPr>
            <a:picLocks noChangeAspect="1"/>
          </p:cNvPicPr>
          <p:nvPr/>
        </p:nvPicPr>
        <p:blipFill>
          <a:blip r:embed="rId2"/>
          <a:stretch>
            <a:fillRect/>
          </a:stretch>
        </p:blipFill>
        <p:spPr>
          <a:xfrm>
            <a:off x="581727" y="895081"/>
            <a:ext cx="5634507" cy="5067837"/>
          </a:xfrm>
          <a:prstGeom prst="rect">
            <a:avLst/>
          </a:prstGeom>
        </p:spPr>
      </p:pic>
      <p:pic>
        <p:nvPicPr>
          <p:cNvPr id="4" name="Рисунок 3">
            <a:extLst>
              <a:ext uri="{FF2B5EF4-FFF2-40B4-BE49-F238E27FC236}">
                <a16:creationId xmlns:a16="http://schemas.microsoft.com/office/drawing/2014/main" id="{11FAADEB-937A-43EB-9AD4-AC2428D7D00F}"/>
              </a:ext>
            </a:extLst>
          </p:cNvPr>
          <p:cNvPicPr>
            <a:picLocks noChangeAspect="1"/>
          </p:cNvPicPr>
          <p:nvPr/>
        </p:nvPicPr>
        <p:blipFill>
          <a:blip r:embed="rId3"/>
          <a:stretch>
            <a:fillRect/>
          </a:stretch>
        </p:blipFill>
        <p:spPr>
          <a:xfrm>
            <a:off x="7647873" y="1447800"/>
            <a:ext cx="3962400" cy="3962400"/>
          </a:xfrm>
          <a:prstGeom prst="rect">
            <a:avLst/>
          </a:prstGeom>
        </p:spPr>
      </p:pic>
    </p:spTree>
    <p:extLst>
      <p:ext uri="{BB962C8B-B14F-4D97-AF65-F5344CB8AC3E}">
        <p14:creationId xmlns:p14="http://schemas.microsoft.com/office/powerpoint/2010/main" val="6092214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CCDA643-F76C-45F5-AED5-727D2FF958B1}"/>
              </a:ext>
            </a:extLst>
          </p:cNvPr>
          <p:cNvPicPr>
            <a:picLocks noChangeAspect="1"/>
          </p:cNvPicPr>
          <p:nvPr/>
        </p:nvPicPr>
        <p:blipFill>
          <a:blip r:embed="rId2"/>
          <a:stretch>
            <a:fillRect/>
          </a:stretch>
        </p:blipFill>
        <p:spPr>
          <a:xfrm>
            <a:off x="234822" y="286327"/>
            <a:ext cx="6143765" cy="5895532"/>
          </a:xfrm>
          <a:prstGeom prst="rect">
            <a:avLst/>
          </a:prstGeom>
        </p:spPr>
      </p:pic>
      <p:pic>
        <p:nvPicPr>
          <p:cNvPr id="4" name="Рисунок 3">
            <a:extLst>
              <a:ext uri="{FF2B5EF4-FFF2-40B4-BE49-F238E27FC236}">
                <a16:creationId xmlns:a16="http://schemas.microsoft.com/office/drawing/2014/main" id="{AADE9B2E-4A0D-4C0B-8452-4CA4C3E18B47}"/>
              </a:ext>
            </a:extLst>
          </p:cNvPr>
          <p:cNvPicPr>
            <a:picLocks noChangeAspect="1"/>
          </p:cNvPicPr>
          <p:nvPr/>
        </p:nvPicPr>
        <p:blipFill>
          <a:blip r:embed="rId3"/>
          <a:stretch>
            <a:fillRect/>
          </a:stretch>
        </p:blipFill>
        <p:spPr>
          <a:xfrm>
            <a:off x="7826087" y="286327"/>
            <a:ext cx="4248727" cy="2817091"/>
          </a:xfrm>
          <a:prstGeom prst="rect">
            <a:avLst/>
          </a:prstGeom>
        </p:spPr>
      </p:pic>
      <p:pic>
        <p:nvPicPr>
          <p:cNvPr id="5" name="Рисунок 4">
            <a:extLst>
              <a:ext uri="{FF2B5EF4-FFF2-40B4-BE49-F238E27FC236}">
                <a16:creationId xmlns:a16="http://schemas.microsoft.com/office/drawing/2014/main" id="{1577F1F5-2895-4DBC-B290-6533211C48C2}"/>
              </a:ext>
            </a:extLst>
          </p:cNvPr>
          <p:cNvPicPr>
            <a:picLocks noChangeAspect="1"/>
          </p:cNvPicPr>
          <p:nvPr/>
        </p:nvPicPr>
        <p:blipFill>
          <a:blip r:embed="rId4"/>
          <a:stretch>
            <a:fillRect/>
          </a:stretch>
        </p:blipFill>
        <p:spPr>
          <a:xfrm>
            <a:off x="6659129" y="3296014"/>
            <a:ext cx="2161598" cy="2885845"/>
          </a:xfrm>
          <a:prstGeom prst="rect">
            <a:avLst/>
          </a:prstGeom>
        </p:spPr>
      </p:pic>
      <p:pic>
        <p:nvPicPr>
          <p:cNvPr id="6" name="Рисунок 5">
            <a:extLst>
              <a:ext uri="{FF2B5EF4-FFF2-40B4-BE49-F238E27FC236}">
                <a16:creationId xmlns:a16="http://schemas.microsoft.com/office/drawing/2014/main" id="{D7D8E007-6F42-41CE-A0A2-EAB8D875946A}"/>
              </a:ext>
            </a:extLst>
          </p:cNvPr>
          <p:cNvPicPr>
            <a:picLocks noChangeAspect="1"/>
          </p:cNvPicPr>
          <p:nvPr/>
        </p:nvPicPr>
        <p:blipFill>
          <a:blip r:embed="rId5"/>
          <a:stretch>
            <a:fillRect/>
          </a:stretch>
        </p:blipFill>
        <p:spPr>
          <a:xfrm>
            <a:off x="9101269" y="3889781"/>
            <a:ext cx="2973545" cy="2227289"/>
          </a:xfrm>
          <a:prstGeom prst="rect">
            <a:avLst/>
          </a:prstGeom>
        </p:spPr>
      </p:pic>
    </p:spTree>
    <p:extLst>
      <p:ext uri="{BB962C8B-B14F-4D97-AF65-F5344CB8AC3E}">
        <p14:creationId xmlns:p14="http://schemas.microsoft.com/office/powerpoint/2010/main" val="14310024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35B4F13-FE6F-43EC-B6EF-1C8A23E44BC3}"/>
              </a:ext>
            </a:extLst>
          </p:cNvPr>
          <p:cNvPicPr>
            <a:picLocks noChangeAspect="1"/>
          </p:cNvPicPr>
          <p:nvPr/>
        </p:nvPicPr>
        <p:blipFill>
          <a:blip r:embed="rId2"/>
          <a:stretch>
            <a:fillRect/>
          </a:stretch>
        </p:blipFill>
        <p:spPr>
          <a:xfrm>
            <a:off x="322004" y="284149"/>
            <a:ext cx="6174136" cy="6181306"/>
          </a:xfrm>
          <a:prstGeom prst="rect">
            <a:avLst/>
          </a:prstGeom>
        </p:spPr>
      </p:pic>
      <p:pic>
        <p:nvPicPr>
          <p:cNvPr id="4" name="Рисунок 3">
            <a:extLst>
              <a:ext uri="{FF2B5EF4-FFF2-40B4-BE49-F238E27FC236}">
                <a16:creationId xmlns:a16="http://schemas.microsoft.com/office/drawing/2014/main" id="{A1C78483-D32D-46B1-951D-5E9CE20455B6}"/>
              </a:ext>
            </a:extLst>
          </p:cNvPr>
          <p:cNvPicPr>
            <a:picLocks noChangeAspect="1"/>
          </p:cNvPicPr>
          <p:nvPr/>
        </p:nvPicPr>
        <p:blipFill>
          <a:blip r:embed="rId3"/>
          <a:stretch>
            <a:fillRect/>
          </a:stretch>
        </p:blipFill>
        <p:spPr>
          <a:xfrm>
            <a:off x="8022023" y="284149"/>
            <a:ext cx="3847973" cy="2560651"/>
          </a:xfrm>
          <a:prstGeom prst="rect">
            <a:avLst/>
          </a:prstGeom>
        </p:spPr>
      </p:pic>
      <p:pic>
        <p:nvPicPr>
          <p:cNvPr id="5" name="Рисунок 4">
            <a:extLst>
              <a:ext uri="{FF2B5EF4-FFF2-40B4-BE49-F238E27FC236}">
                <a16:creationId xmlns:a16="http://schemas.microsoft.com/office/drawing/2014/main" id="{0238DE2A-9607-46FC-99AB-2BA59DB94354}"/>
              </a:ext>
            </a:extLst>
          </p:cNvPr>
          <p:cNvPicPr>
            <a:picLocks noChangeAspect="1"/>
          </p:cNvPicPr>
          <p:nvPr/>
        </p:nvPicPr>
        <p:blipFill>
          <a:blip r:embed="rId4"/>
          <a:stretch>
            <a:fillRect/>
          </a:stretch>
        </p:blipFill>
        <p:spPr>
          <a:xfrm>
            <a:off x="6714872" y="3271693"/>
            <a:ext cx="3597961" cy="2694998"/>
          </a:xfrm>
          <a:prstGeom prst="rect">
            <a:avLst/>
          </a:prstGeom>
        </p:spPr>
      </p:pic>
    </p:spTree>
    <p:extLst>
      <p:ext uri="{BB962C8B-B14F-4D97-AF65-F5344CB8AC3E}">
        <p14:creationId xmlns:p14="http://schemas.microsoft.com/office/powerpoint/2010/main" val="10278762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5A2AD21-5229-4BC4-87CB-7D9EE33A3D82}"/>
              </a:ext>
            </a:extLst>
          </p:cNvPr>
          <p:cNvPicPr>
            <a:picLocks noChangeAspect="1"/>
          </p:cNvPicPr>
          <p:nvPr/>
        </p:nvPicPr>
        <p:blipFill>
          <a:blip r:embed="rId2"/>
          <a:stretch>
            <a:fillRect/>
          </a:stretch>
        </p:blipFill>
        <p:spPr>
          <a:xfrm>
            <a:off x="287693" y="577922"/>
            <a:ext cx="6218113" cy="5832113"/>
          </a:xfrm>
          <a:prstGeom prst="rect">
            <a:avLst/>
          </a:prstGeom>
        </p:spPr>
      </p:pic>
      <p:pic>
        <p:nvPicPr>
          <p:cNvPr id="5" name="Рисунок 4">
            <a:extLst>
              <a:ext uri="{FF2B5EF4-FFF2-40B4-BE49-F238E27FC236}">
                <a16:creationId xmlns:a16="http://schemas.microsoft.com/office/drawing/2014/main" id="{D7F55BA0-BD31-46A3-B52F-81B5099E8EF4}"/>
              </a:ext>
            </a:extLst>
          </p:cNvPr>
          <p:cNvPicPr>
            <a:picLocks noChangeAspect="1"/>
          </p:cNvPicPr>
          <p:nvPr/>
        </p:nvPicPr>
        <p:blipFill>
          <a:blip r:embed="rId3"/>
          <a:stretch>
            <a:fillRect/>
          </a:stretch>
        </p:blipFill>
        <p:spPr>
          <a:xfrm>
            <a:off x="7370618" y="421158"/>
            <a:ext cx="4045527" cy="6156237"/>
          </a:xfrm>
          <a:prstGeom prst="rect">
            <a:avLst/>
          </a:prstGeom>
        </p:spPr>
      </p:pic>
    </p:spTree>
    <p:extLst>
      <p:ext uri="{BB962C8B-B14F-4D97-AF65-F5344CB8AC3E}">
        <p14:creationId xmlns:p14="http://schemas.microsoft.com/office/powerpoint/2010/main" val="25716918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7B79678-80DE-4B71-9927-25C6E787509E}"/>
              </a:ext>
            </a:extLst>
          </p:cNvPr>
          <p:cNvPicPr>
            <a:picLocks noChangeAspect="1"/>
          </p:cNvPicPr>
          <p:nvPr/>
        </p:nvPicPr>
        <p:blipFill>
          <a:blip r:embed="rId2"/>
          <a:stretch>
            <a:fillRect/>
          </a:stretch>
        </p:blipFill>
        <p:spPr>
          <a:xfrm>
            <a:off x="309549" y="715297"/>
            <a:ext cx="5550794" cy="5686023"/>
          </a:xfrm>
          <a:prstGeom prst="rect">
            <a:avLst/>
          </a:prstGeom>
        </p:spPr>
      </p:pic>
      <p:pic>
        <p:nvPicPr>
          <p:cNvPr id="4" name="Рисунок 3">
            <a:extLst>
              <a:ext uri="{FF2B5EF4-FFF2-40B4-BE49-F238E27FC236}">
                <a16:creationId xmlns:a16="http://schemas.microsoft.com/office/drawing/2014/main" id="{09A4F3C9-6505-4E47-8F57-3F7DD58FFE27}"/>
              </a:ext>
            </a:extLst>
          </p:cNvPr>
          <p:cNvPicPr>
            <a:picLocks noChangeAspect="1"/>
          </p:cNvPicPr>
          <p:nvPr/>
        </p:nvPicPr>
        <p:blipFill>
          <a:blip r:embed="rId3"/>
          <a:stretch>
            <a:fillRect/>
          </a:stretch>
        </p:blipFill>
        <p:spPr>
          <a:xfrm>
            <a:off x="7176655" y="294553"/>
            <a:ext cx="4815031" cy="3192575"/>
          </a:xfrm>
          <a:prstGeom prst="rect">
            <a:avLst/>
          </a:prstGeom>
        </p:spPr>
      </p:pic>
      <p:pic>
        <p:nvPicPr>
          <p:cNvPr id="5" name="Рисунок 4">
            <a:extLst>
              <a:ext uri="{FF2B5EF4-FFF2-40B4-BE49-F238E27FC236}">
                <a16:creationId xmlns:a16="http://schemas.microsoft.com/office/drawing/2014/main" id="{04AE70E6-F02D-4919-AACF-CE9DBA6F5C27}"/>
              </a:ext>
            </a:extLst>
          </p:cNvPr>
          <p:cNvPicPr>
            <a:picLocks noChangeAspect="1"/>
          </p:cNvPicPr>
          <p:nvPr/>
        </p:nvPicPr>
        <p:blipFill>
          <a:blip r:embed="rId4"/>
          <a:stretch>
            <a:fillRect/>
          </a:stretch>
        </p:blipFill>
        <p:spPr>
          <a:xfrm>
            <a:off x="6331659" y="3851565"/>
            <a:ext cx="4507903" cy="2679956"/>
          </a:xfrm>
          <a:prstGeom prst="rect">
            <a:avLst/>
          </a:prstGeom>
        </p:spPr>
      </p:pic>
    </p:spTree>
    <p:extLst>
      <p:ext uri="{BB962C8B-B14F-4D97-AF65-F5344CB8AC3E}">
        <p14:creationId xmlns:p14="http://schemas.microsoft.com/office/powerpoint/2010/main" val="23317096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3D05D58-9737-44C5-9E20-F20126CEB9D1}"/>
              </a:ext>
            </a:extLst>
          </p:cNvPr>
          <p:cNvPicPr>
            <a:picLocks noChangeAspect="1"/>
          </p:cNvPicPr>
          <p:nvPr/>
        </p:nvPicPr>
        <p:blipFill>
          <a:blip r:embed="rId2"/>
          <a:stretch>
            <a:fillRect/>
          </a:stretch>
        </p:blipFill>
        <p:spPr>
          <a:xfrm>
            <a:off x="379796" y="653603"/>
            <a:ext cx="5903775" cy="5876506"/>
          </a:xfrm>
          <a:prstGeom prst="rect">
            <a:avLst/>
          </a:prstGeom>
        </p:spPr>
      </p:pic>
      <p:pic>
        <p:nvPicPr>
          <p:cNvPr id="4" name="Рисунок 3">
            <a:extLst>
              <a:ext uri="{FF2B5EF4-FFF2-40B4-BE49-F238E27FC236}">
                <a16:creationId xmlns:a16="http://schemas.microsoft.com/office/drawing/2014/main" id="{80F01A81-021C-427F-B134-FFFA298CB797}"/>
              </a:ext>
            </a:extLst>
          </p:cNvPr>
          <p:cNvPicPr>
            <a:picLocks noChangeAspect="1"/>
          </p:cNvPicPr>
          <p:nvPr/>
        </p:nvPicPr>
        <p:blipFill>
          <a:blip r:embed="rId3"/>
          <a:stretch>
            <a:fillRect/>
          </a:stretch>
        </p:blipFill>
        <p:spPr>
          <a:xfrm>
            <a:off x="7902336" y="304198"/>
            <a:ext cx="3909868" cy="2592412"/>
          </a:xfrm>
          <a:prstGeom prst="rect">
            <a:avLst/>
          </a:prstGeom>
        </p:spPr>
      </p:pic>
      <p:pic>
        <p:nvPicPr>
          <p:cNvPr id="6" name="Рисунок 5">
            <a:extLst>
              <a:ext uri="{FF2B5EF4-FFF2-40B4-BE49-F238E27FC236}">
                <a16:creationId xmlns:a16="http://schemas.microsoft.com/office/drawing/2014/main" id="{0D3DD665-F819-4729-95BC-17E1946D28B5}"/>
              </a:ext>
            </a:extLst>
          </p:cNvPr>
          <p:cNvPicPr>
            <a:picLocks noChangeAspect="1"/>
          </p:cNvPicPr>
          <p:nvPr/>
        </p:nvPicPr>
        <p:blipFill>
          <a:blip r:embed="rId4"/>
          <a:stretch>
            <a:fillRect/>
          </a:stretch>
        </p:blipFill>
        <p:spPr>
          <a:xfrm>
            <a:off x="7223540" y="2243884"/>
            <a:ext cx="2633730" cy="4069724"/>
          </a:xfrm>
          <a:prstGeom prst="rect">
            <a:avLst/>
          </a:prstGeom>
        </p:spPr>
      </p:pic>
    </p:spTree>
    <p:extLst>
      <p:ext uri="{BB962C8B-B14F-4D97-AF65-F5344CB8AC3E}">
        <p14:creationId xmlns:p14="http://schemas.microsoft.com/office/powerpoint/2010/main" val="3110500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96D6F9-9323-4295-A382-64C2C7D5EBAD}"/>
              </a:ext>
            </a:extLst>
          </p:cNvPr>
          <p:cNvSpPr txBox="1"/>
          <p:nvPr/>
        </p:nvSpPr>
        <p:spPr>
          <a:xfrm>
            <a:off x="341745" y="596312"/>
            <a:ext cx="7001308" cy="3139321"/>
          </a:xfrm>
          <a:prstGeom prst="rect">
            <a:avLst/>
          </a:prstGeom>
          <a:noFill/>
        </p:spPr>
        <p:txBody>
          <a:bodyPr wrap="square">
            <a:spAutoFit/>
          </a:bodyPr>
          <a:lstStyle/>
          <a:p>
            <a:pPr algn="just"/>
            <a:r>
              <a:rPr lang="uk-UA" dirty="0"/>
              <a:t>Частину інтродукованих видів застосовують в озелененні та захисних насадженнях, зокрема </a:t>
            </a:r>
            <a:r>
              <a:rPr lang="uk-UA" b="1" dirty="0" err="1"/>
              <a:t>широкогілочник</a:t>
            </a:r>
            <a:r>
              <a:rPr lang="uk-UA" b="1" dirty="0"/>
              <a:t> східний </a:t>
            </a:r>
            <a:r>
              <a:rPr lang="uk-UA" dirty="0"/>
              <a:t>(</a:t>
            </a:r>
            <a:r>
              <a:rPr lang="en-US" dirty="0" err="1"/>
              <a:t>Platycladus</a:t>
            </a:r>
            <a:r>
              <a:rPr lang="en-US" dirty="0"/>
              <a:t> </a:t>
            </a:r>
            <a:r>
              <a:rPr lang="en-US" dirty="0" err="1"/>
              <a:t>orientalis</a:t>
            </a:r>
            <a:r>
              <a:rPr lang="en-US" dirty="0"/>
              <a:t>), </a:t>
            </a:r>
            <a:r>
              <a:rPr lang="uk-UA" b="1" dirty="0"/>
              <a:t>платан східний </a:t>
            </a:r>
            <a:r>
              <a:rPr lang="uk-UA" dirty="0"/>
              <a:t>(</a:t>
            </a:r>
            <a:r>
              <a:rPr lang="en-US" dirty="0"/>
              <a:t>Platanus </a:t>
            </a:r>
            <a:r>
              <a:rPr lang="en-US" dirty="0" err="1"/>
              <a:t>orientalis</a:t>
            </a:r>
            <a:r>
              <a:rPr lang="en-US" dirty="0"/>
              <a:t>), </a:t>
            </a:r>
            <a:r>
              <a:rPr lang="uk-UA" dirty="0"/>
              <a:t>горіх маньчжурський (</a:t>
            </a:r>
            <a:r>
              <a:rPr lang="en-US" dirty="0"/>
              <a:t>Juglans </a:t>
            </a:r>
            <a:r>
              <a:rPr lang="en-US" dirty="0" err="1"/>
              <a:t>mandshurica</a:t>
            </a:r>
            <a:r>
              <a:rPr lang="en-US" dirty="0"/>
              <a:t>), </a:t>
            </a:r>
            <a:r>
              <a:rPr lang="uk-UA" dirty="0" err="1"/>
              <a:t>секуринегу</a:t>
            </a:r>
            <a:r>
              <a:rPr lang="uk-UA" dirty="0"/>
              <a:t> напівкущову (</a:t>
            </a:r>
            <a:r>
              <a:rPr lang="en-US" dirty="0" err="1"/>
              <a:t>Securinega</a:t>
            </a:r>
            <a:r>
              <a:rPr lang="en-US" dirty="0"/>
              <a:t> suffruti­co­sa), </a:t>
            </a:r>
            <a:r>
              <a:rPr lang="uk-UA" dirty="0"/>
              <a:t>гледичію колючу (</a:t>
            </a:r>
            <a:r>
              <a:rPr lang="en-US" dirty="0"/>
              <a:t>Gleditsia </a:t>
            </a:r>
            <a:r>
              <a:rPr lang="en-US" dirty="0" err="1"/>
              <a:t>triacanthos</a:t>
            </a:r>
            <a:r>
              <a:rPr lang="en-US" dirty="0"/>
              <a:t>), </a:t>
            </a:r>
            <a:r>
              <a:rPr lang="uk-UA" dirty="0"/>
              <a:t>софору японську (</a:t>
            </a:r>
            <a:r>
              <a:rPr lang="en-US" dirty="0"/>
              <a:t>So­phora japonica). </a:t>
            </a:r>
            <a:r>
              <a:rPr lang="uk-UA" dirty="0"/>
              <a:t>Значну кількість лікарських рослин вирощують у спеціалізованих та присадибних господарствах. Серед загальної кількості дикорослих лікарських рослин (1975 видів) лише 486 видів мають ресурсну цінність, тобто формують </a:t>
            </a:r>
            <a:r>
              <a:rPr lang="uk-UA" dirty="0" err="1"/>
              <a:t>ресурсо­значущі</a:t>
            </a:r>
            <a:r>
              <a:rPr lang="uk-UA" dirty="0"/>
              <a:t> масиви на великих пло­щах (більше 1 га) чи мають значне поширення в Україні, хоча ресурсні масиви формують </a:t>
            </a:r>
            <a:r>
              <a:rPr lang="uk-UA" dirty="0" err="1"/>
              <a:t>рід­ко</a:t>
            </a:r>
            <a:r>
              <a:rPr lang="uk-UA" dirty="0"/>
              <a:t>. </a:t>
            </a:r>
          </a:p>
        </p:txBody>
      </p:sp>
      <p:sp>
        <p:nvSpPr>
          <p:cNvPr id="5" name="TextBox 4">
            <a:extLst>
              <a:ext uri="{FF2B5EF4-FFF2-40B4-BE49-F238E27FC236}">
                <a16:creationId xmlns:a16="http://schemas.microsoft.com/office/drawing/2014/main" id="{1D85D870-5EF1-4D31-9586-29A3374CEB6D}"/>
              </a:ext>
            </a:extLst>
          </p:cNvPr>
          <p:cNvSpPr txBox="1"/>
          <p:nvPr/>
        </p:nvSpPr>
        <p:spPr>
          <a:xfrm>
            <a:off x="8451273" y="2516924"/>
            <a:ext cx="2678545" cy="369332"/>
          </a:xfrm>
          <a:prstGeom prst="rect">
            <a:avLst/>
          </a:prstGeom>
          <a:noFill/>
        </p:spPr>
        <p:txBody>
          <a:bodyPr wrap="square">
            <a:spAutoFit/>
          </a:bodyPr>
          <a:lstStyle/>
          <a:p>
            <a:r>
              <a:rPr lang="uk-UA" dirty="0" err="1"/>
              <a:t>широкогілочник</a:t>
            </a:r>
            <a:r>
              <a:rPr lang="uk-UA" dirty="0"/>
              <a:t> східний </a:t>
            </a:r>
          </a:p>
        </p:txBody>
      </p:sp>
      <p:pic>
        <p:nvPicPr>
          <p:cNvPr id="6" name="Рисунок 5">
            <a:extLst>
              <a:ext uri="{FF2B5EF4-FFF2-40B4-BE49-F238E27FC236}">
                <a16:creationId xmlns:a16="http://schemas.microsoft.com/office/drawing/2014/main" id="{11FC5EF1-3F37-484E-8E25-0982184CF827}"/>
              </a:ext>
            </a:extLst>
          </p:cNvPr>
          <p:cNvPicPr>
            <a:picLocks noChangeAspect="1"/>
          </p:cNvPicPr>
          <p:nvPr/>
        </p:nvPicPr>
        <p:blipFill>
          <a:blip r:embed="rId2"/>
          <a:stretch>
            <a:fillRect/>
          </a:stretch>
        </p:blipFill>
        <p:spPr>
          <a:xfrm>
            <a:off x="9873528" y="205365"/>
            <a:ext cx="2143125" cy="2143125"/>
          </a:xfrm>
          <a:prstGeom prst="rect">
            <a:avLst/>
          </a:prstGeom>
        </p:spPr>
      </p:pic>
      <p:pic>
        <p:nvPicPr>
          <p:cNvPr id="7" name="Рисунок 6">
            <a:extLst>
              <a:ext uri="{FF2B5EF4-FFF2-40B4-BE49-F238E27FC236}">
                <a16:creationId xmlns:a16="http://schemas.microsoft.com/office/drawing/2014/main" id="{624F3B0C-5EF6-4D2E-B22E-835C8E4BE7F2}"/>
              </a:ext>
            </a:extLst>
          </p:cNvPr>
          <p:cNvPicPr>
            <a:picLocks noChangeAspect="1"/>
          </p:cNvPicPr>
          <p:nvPr/>
        </p:nvPicPr>
        <p:blipFill>
          <a:blip r:embed="rId3"/>
          <a:stretch>
            <a:fillRect/>
          </a:stretch>
        </p:blipFill>
        <p:spPr>
          <a:xfrm>
            <a:off x="7536728" y="205365"/>
            <a:ext cx="2143125" cy="2143125"/>
          </a:xfrm>
          <a:prstGeom prst="rect">
            <a:avLst/>
          </a:prstGeom>
        </p:spPr>
      </p:pic>
      <p:sp>
        <p:nvSpPr>
          <p:cNvPr id="9" name="TextBox 8">
            <a:extLst>
              <a:ext uri="{FF2B5EF4-FFF2-40B4-BE49-F238E27FC236}">
                <a16:creationId xmlns:a16="http://schemas.microsoft.com/office/drawing/2014/main" id="{0EA62E0F-4662-4240-A01C-A105C3C26088}"/>
              </a:ext>
            </a:extLst>
          </p:cNvPr>
          <p:cNvSpPr txBox="1"/>
          <p:nvPr/>
        </p:nvSpPr>
        <p:spPr>
          <a:xfrm>
            <a:off x="9393383" y="5731224"/>
            <a:ext cx="1939636" cy="369332"/>
          </a:xfrm>
          <a:prstGeom prst="rect">
            <a:avLst/>
          </a:prstGeom>
          <a:noFill/>
        </p:spPr>
        <p:txBody>
          <a:bodyPr wrap="square">
            <a:spAutoFit/>
          </a:bodyPr>
          <a:lstStyle/>
          <a:p>
            <a:r>
              <a:rPr lang="uk-UA" dirty="0"/>
              <a:t>платан східний</a:t>
            </a:r>
          </a:p>
        </p:txBody>
      </p:sp>
      <p:pic>
        <p:nvPicPr>
          <p:cNvPr id="10" name="Рисунок 9">
            <a:extLst>
              <a:ext uri="{FF2B5EF4-FFF2-40B4-BE49-F238E27FC236}">
                <a16:creationId xmlns:a16="http://schemas.microsoft.com/office/drawing/2014/main" id="{39D96978-5E0A-466A-AA67-074AB31F1796}"/>
              </a:ext>
            </a:extLst>
          </p:cNvPr>
          <p:cNvPicPr>
            <a:picLocks noChangeAspect="1"/>
          </p:cNvPicPr>
          <p:nvPr/>
        </p:nvPicPr>
        <p:blipFill>
          <a:blip r:embed="rId4"/>
          <a:stretch>
            <a:fillRect/>
          </a:stretch>
        </p:blipFill>
        <p:spPr>
          <a:xfrm>
            <a:off x="10168803" y="2971367"/>
            <a:ext cx="1847850" cy="2466975"/>
          </a:xfrm>
          <a:prstGeom prst="rect">
            <a:avLst/>
          </a:prstGeom>
        </p:spPr>
      </p:pic>
      <p:pic>
        <p:nvPicPr>
          <p:cNvPr id="11" name="Рисунок 10">
            <a:extLst>
              <a:ext uri="{FF2B5EF4-FFF2-40B4-BE49-F238E27FC236}">
                <a16:creationId xmlns:a16="http://schemas.microsoft.com/office/drawing/2014/main" id="{8F009249-05BF-4566-A455-3349CD6710DE}"/>
              </a:ext>
            </a:extLst>
          </p:cNvPr>
          <p:cNvPicPr>
            <a:picLocks noChangeAspect="1"/>
          </p:cNvPicPr>
          <p:nvPr/>
        </p:nvPicPr>
        <p:blipFill>
          <a:blip r:embed="rId5"/>
          <a:stretch>
            <a:fillRect/>
          </a:stretch>
        </p:blipFill>
        <p:spPr>
          <a:xfrm>
            <a:off x="8290934" y="2965408"/>
            <a:ext cx="1743075" cy="2619375"/>
          </a:xfrm>
          <a:prstGeom prst="rect">
            <a:avLst/>
          </a:prstGeom>
        </p:spPr>
      </p:pic>
      <p:sp>
        <p:nvSpPr>
          <p:cNvPr id="13" name="TextBox 12">
            <a:extLst>
              <a:ext uri="{FF2B5EF4-FFF2-40B4-BE49-F238E27FC236}">
                <a16:creationId xmlns:a16="http://schemas.microsoft.com/office/drawing/2014/main" id="{66C41B3F-EF68-461A-84B1-16014EFF677A}"/>
              </a:ext>
            </a:extLst>
          </p:cNvPr>
          <p:cNvSpPr txBox="1"/>
          <p:nvPr/>
        </p:nvSpPr>
        <p:spPr>
          <a:xfrm>
            <a:off x="402935" y="5786076"/>
            <a:ext cx="2512291" cy="369332"/>
          </a:xfrm>
          <a:prstGeom prst="rect">
            <a:avLst/>
          </a:prstGeom>
          <a:noFill/>
        </p:spPr>
        <p:txBody>
          <a:bodyPr wrap="square">
            <a:spAutoFit/>
          </a:bodyPr>
          <a:lstStyle/>
          <a:p>
            <a:r>
              <a:rPr lang="uk-UA" dirty="0"/>
              <a:t>горіх маньчжурський </a:t>
            </a:r>
          </a:p>
        </p:txBody>
      </p:sp>
      <p:pic>
        <p:nvPicPr>
          <p:cNvPr id="14" name="Рисунок 13">
            <a:extLst>
              <a:ext uri="{FF2B5EF4-FFF2-40B4-BE49-F238E27FC236}">
                <a16:creationId xmlns:a16="http://schemas.microsoft.com/office/drawing/2014/main" id="{1E118B47-5125-4CF9-A44C-735DCB120AAD}"/>
              </a:ext>
            </a:extLst>
          </p:cNvPr>
          <p:cNvPicPr>
            <a:picLocks noChangeAspect="1"/>
          </p:cNvPicPr>
          <p:nvPr/>
        </p:nvPicPr>
        <p:blipFill>
          <a:blip r:embed="rId6"/>
          <a:stretch>
            <a:fillRect/>
          </a:stretch>
        </p:blipFill>
        <p:spPr>
          <a:xfrm>
            <a:off x="325581" y="3870283"/>
            <a:ext cx="2667000" cy="1714500"/>
          </a:xfrm>
          <a:prstGeom prst="rect">
            <a:avLst/>
          </a:prstGeom>
        </p:spPr>
      </p:pic>
      <p:sp>
        <p:nvSpPr>
          <p:cNvPr id="16" name="TextBox 15">
            <a:extLst>
              <a:ext uri="{FF2B5EF4-FFF2-40B4-BE49-F238E27FC236}">
                <a16:creationId xmlns:a16="http://schemas.microsoft.com/office/drawing/2014/main" id="{37CFDB42-921A-41D4-9B79-C8DF0DAEFCB4}"/>
              </a:ext>
            </a:extLst>
          </p:cNvPr>
          <p:cNvSpPr txBox="1"/>
          <p:nvPr/>
        </p:nvSpPr>
        <p:spPr>
          <a:xfrm>
            <a:off x="3269674" y="5786076"/>
            <a:ext cx="2706253" cy="369332"/>
          </a:xfrm>
          <a:prstGeom prst="rect">
            <a:avLst/>
          </a:prstGeom>
          <a:noFill/>
        </p:spPr>
        <p:txBody>
          <a:bodyPr wrap="square">
            <a:spAutoFit/>
          </a:bodyPr>
          <a:lstStyle/>
          <a:p>
            <a:r>
              <a:rPr lang="uk-UA" dirty="0" err="1"/>
              <a:t>секуринега</a:t>
            </a:r>
            <a:r>
              <a:rPr lang="uk-UA" dirty="0"/>
              <a:t> напівкущова </a:t>
            </a:r>
          </a:p>
        </p:txBody>
      </p:sp>
      <p:pic>
        <p:nvPicPr>
          <p:cNvPr id="17" name="Рисунок 16">
            <a:extLst>
              <a:ext uri="{FF2B5EF4-FFF2-40B4-BE49-F238E27FC236}">
                <a16:creationId xmlns:a16="http://schemas.microsoft.com/office/drawing/2014/main" id="{ECDBA0D6-120C-42A2-BB74-70151B6AC9C3}"/>
              </a:ext>
            </a:extLst>
          </p:cNvPr>
          <p:cNvPicPr>
            <a:picLocks noChangeAspect="1"/>
          </p:cNvPicPr>
          <p:nvPr/>
        </p:nvPicPr>
        <p:blipFill>
          <a:blip r:embed="rId7"/>
          <a:stretch>
            <a:fillRect/>
          </a:stretch>
        </p:blipFill>
        <p:spPr>
          <a:xfrm>
            <a:off x="3269674" y="3883374"/>
            <a:ext cx="2466975" cy="1847850"/>
          </a:xfrm>
          <a:prstGeom prst="rect">
            <a:avLst/>
          </a:prstGeom>
        </p:spPr>
      </p:pic>
      <p:sp>
        <p:nvSpPr>
          <p:cNvPr id="19" name="TextBox 18">
            <a:extLst>
              <a:ext uri="{FF2B5EF4-FFF2-40B4-BE49-F238E27FC236}">
                <a16:creationId xmlns:a16="http://schemas.microsoft.com/office/drawing/2014/main" id="{6F0A0AAB-FAED-4E5D-A1A8-7D50C2EAAA6A}"/>
              </a:ext>
            </a:extLst>
          </p:cNvPr>
          <p:cNvSpPr txBox="1"/>
          <p:nvPr/>
        </p:nvSpPr>
        <p:spPr>
          <a:xfrm>
            <a:off x="6043468" y="5975298"/>
            <a:ext cx="2022763" cy="369332"/>
          </a:xfrm>
          <a:prstGeom prst="rect">
            <a:avLst/>
          </a:prstGeom>
          <a:noFill/>
        </p:spPr>
        <p:txBody>
          <a:bodyPr wrap="square">
            <a:spAutoFit/>
          </a:bodyPr>
          <a:lstStyle/>
          <a:p>
            <a:r>
              <a:rPr lang="uk-UA" dirty="0"/>
              <a:t>гледичію колючу </a:t>
            </a:r>
          </a:p>
        </p:txBody>
      </p:sp>
      <p:pic>
        <p:nvPicPr>
          <p:cNvPr id="20" name="Рисунок 19">
            <a:extLst>
              <a:ext uri="{FF2B5EF4-FFF2-40B4-BE49-F238E27FC236}">
                <a16:creationId xmlns:a16="http://schemas.microsoft.com/office/drawing/2014/main" id="{63CD53C0-1BC1-47CB-B91D-67766658DF9E}"/>
              </a:ext>
            </a:extLst>
          </p:cNvPr>
          <p:cNvPicPr>
            <a:picLocks noChangeAspect="1"/>
          </p:cNvPicPr>
          <p:nvPr/>
        </p:nvPicPr>
        <p:blipFill>
          <a:blip r:embed="rId8"/>
          <a:stretch>
            <a:fillRect/>
          </a:stretch>
        </p:blipFill>
        <p:spPr>
          <a:xfrm>
            <a:off x="5923106" y="3692868"/>
            <a:ext cx="2143125" cy="2143125"/>
          </a:xfrm>
          <a:prstGeom prst="rect">
            <a:avLst/>
          </a:prstGeom>
        </p:spPr>
      </p:pic>
    </p:spTree>
    <p:extLst>
      <p:ext uri="{BB962C8B-B14F-4D97-AF65-F5344CB8AC3E}">
        <p14:creationId xmlns:p14="http://schemas.microsoft.com/office/powerpoint/2010/main" val="15291440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5886D68-B82B-40F7-A09A-60C7BEDE2A7A}"/>
              </a:ext>
            </a:extLst>
          </p:cNvPr>
          <p:cNvPicPr>
            <a:picLocks noChangeAspect="1"/>
          </p:cNvPicPr>
          <p:nvPr/>
        </p:nvPicPr>
        <p:blipFill>
          <a:blip r:embed="rId2"/>
          <a:stretch>
            <a:fillRect/>
          </a:stretch>
        </p:blipFill>
        <p:spPr>
          <a:xfrm>
            <a:off x="499284" y="872705"/>
            <a:ext cx="6010974" cy="5195585"/>
          </a:xfrm>
          <a:prstGeom prst="rect">
            <a:avLst/>
          </a:prstGeom>
        </p:spPr>
      </p:pic>
      <p:pic>
        <p:nvPicPr>
          <p:cNvPr id="4" name="Рисунок 3">
            <a:extLst>
              <a:ext uri="{FF2B5EF4-FFF2-40B4-BE49-F238E27FC236}">
                <a16:creationId xmlns:a16="http://schemas.microsoft.com/office/drawing/2014/main" id="{166CDF34-7E46-4342-8A0C-EAF09EEC46FD}"/>
              </a:ext>
            </a:extLst>
          </p:cNvPr>
          <p:cNvPicPr>
            <a:picLocks noChangeAspect="1"/>
          </p:cNvPicPr>
          <p:nvPr/>
        </p:nvPicPr>
        <p:blipFill>
          <a:blip r:embed="rId3"/>
          <a:stretch>
            <a:fillRect/>
          </a:stretch>
        </p:blipFill>
        <p:spPr>
          <a:xfrm>
            <a:off x="7296727" y="168275"/>
            <a:ext cx="4743305" cy="3552900"/>
          </a:xfrm>
          <a:prstGeom prst="rect">
            <a:avLst/>
          </a:prstGeom>
        </p:spPr>
      </p:pic>
      <p:pic>
        <p:nvPicPr>
          <p:cNvPr id="5" name="Рисунок 4">
            <a:extLst>
              <a:ext uri="{FF2B5EF4-FFF2-40B4-BE49-F238E27FC236}">
                <a16:creationId xmlns:a16="http://schemas.microsoft.com/office/drawing/2014/main" id="{0FB55C14-1B61-4DD6-8E48-7061DF2872C7}"/>
              </a:ext>
            </a:extLst>
          </p:cNvPr>
          <p:cNvPicPr>
            <a:picLocks noChangeAspect="1"/>
          </p:cNvPicPr>
          <p:nvPr/>
        </p:nvPicPr>
        <p:blipFill>
          <a:blip r:embed="rId4"/>
          <a:stretch>
            <a:fillRect/>
          </a:stretch>
        </p:blipFill>
        <p:spPr>
          <a:xfrm>
            <a:off x="6737494" y="3918491"/>
            <a:ext cx="3588761" cy="2688107"/>
          </a:xfrm>
          <a:prstGeom prst="rect">
            <a:avLst/>
          </a:prstGeom>
        </p:spPr>
      </p:pic>
    </p:spTree>
    <p:extLst>
      <p:ext uri="{BB962C8B-B14F-4D97-AF65-F5344CB8AC3E}">
        <p14:creationId xmlns:p14="http://schemas.microsoft.com/office/powerpoint/2010/main" val="21254600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051F795-82A9-4E19-BE6A-4653140CD923}"/>
              </a:ext>
            </a:extLst>
          </p:cNvPr>
          <p:cNvPicPr>
            <a:picLocks noChangeAspect="1"/>
          </p:cNvPicPr>
          <p:nvPr/>
        </p:nvPicPr>
        <p:blipFill>
          <a:blip r:embed="rId2"/>
          <a:stretch>
            <a:fillRect/>
          </a:stretch>
        </p:blipFill>
        <p:spPr>
          <a:xfrm>
            <a:off x="203200" y="376162"/>
            <a:ext cx="5892800" cy="5776719"/>
          </a:xfrm>
          <a:prstGeom prst="rect">
            <a:avLst/>
          </a:prstGeom>
        </p:spPr>
      </p:pic>
      <p:pic>
        <p:nvPicPr>
          <p:cNvPr id="4" name="Рисунок 3">
            <a:extLst>
              <a:ext uri="{FF2B5EF4-FFF2-40B4-BE49-F238E27FC236}">
                <a16:creationId xmlns:a16="http://schemas.microsoft.com/office/drawing/2014/main" id="{E5F9E5D9-BC62-429F-8175-7D7E70C0781F}"/>
              </a:ext>
            </a:extLst>
          </p:cNvPr>
          <p:cNvPicPr>
            <a:picLocks noChangeAspect="1"/>
          </p:cNvPicPr>
          <p:nvPr/>
        </p:nvPicPr>
        <p:blipFill>
          <a:blip r:embed="rId3"/>
          <a:stretch>
            <a:fillRect/>
          </a:stretch>
        </p:blipFill>
        <p:spPr>
          <a:xfrm>
            <a:off x="7906327" y="376162"/>
            <a:ext cx="4082473" cy="3057914"/>
          </a:xfrm>
          <a:prstGeom prst="rect">
            <a:avLst/>
          </a:prstGeom>
        </p:spPr>
      </p:pic>
      <p:pic>
        <p:nvPicPr>
          <p:cNvPr id="5" name="Рисунок 4">
            <a:extLst>
              <a:ext uri="{FF2B5EF4-FFF2-40B4-BE49-F238E27FC236}">
                <a16:creationId xmlns:a16="http://schemas.microsoft.com/office/drawing/2014/main" id="{C1125FB3-B157-420A-9F6D-C15305A5A0C5}"/>
              </a:ext>
            </a:extLst>
          </p:cNvPr>
          <p:cNvPicPr>
            <a:picLocks noChangeAspect="1"/>
          </p:cNvPicPr>
          <p:nvPr/>
        </p:nvPicPr>
        <p:blipFill>
          <a:blip r:embed="rId4"/>
          <a:stretch>
            <a:fillRect/>
          </a:stretch>
        </p:blipFill>
        <p:spPr>
          <a:xfrm>
            <a:off x="6562002" y="3779894"/>
            <a:ext cx="3607234" cy="2701944"/>
          </a:xfrm>
          <a:prstGeom prst="rect">
            <a:avLst/>
          </a:prstGeom>
        </p:spPr>
      </p:pic>
    </p:spTree>
    <p:extLst>
      <p:ext uri="{BB962C8B-B14F-4D97-AF65-F5344CB8AC3E}">
        <p14:creationId xmlns:p14="http://schemas.microsoft.com/office/powerpoint/2010/main" val="603197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D32F51A-36AF-463F-A32D-3E0025334ECA}"/>
              </a:ext>
            </a:extLst>
          </p:cNvPr>
          <p:cNvPicPr>
            <a:picLocks noChangeAspect="1"/>
          </p:cNvPicPr>
          <p:nvPr/>
        </p:nvPicPr>
        <p:blipFill>
          <a:blip r:embed="rId2"/>
          <a:stretch>
            <a:fillRect/>
          </a:stretch>
        </p:blipFill>
        <p:spPr>
          <a:xfrm>
            <a:off x="155847" y="243680"/>
            <a:ext cx="6309608" cy="5981564"/>
          </a:xfrm>
          <a:prstGeom prst="rect">
            <a:avLst/>
          </a:prstGeom>
        </p:spPr>
      </p:pic>
      <p:pic>
        <p:nvPicPr>
          <p:cNvPr id="4" name="Рисунок 3">
            <a:extLst>
              <a:ext uri="{FF2B5EF4-FFF2-40B4-BE49-F238E27FC236}">
                <a16:creationId xmlns:a16="http://schemas.microsoft.com/office/drawing/2014/main" id="{EF0E56AF-29DF-43CF-AAA0-D00C2CE1EF24}"/>
              </a:ext>
            </a:extLst>
          </p:cNvPr>
          <p:cNvPicPr>
            <a:picLocks noChangeAspect="1"/>
          </p:cNvPicPr>
          <p:nvPr/>
        </p:nvPicPr>
        <p:blipFill>
          <a:blip r:embed="rId3"/>
          <a:stretch>
            <a:fillRect/>
          </a:stretch>
        </p:blipFill>
        <p:spPr>
          <a:xfrm>
            <a:off x="8894330" y="243679"/>
            <a:ext cx="3279198" cy="3552465"/>
          </a:xfrm>
          <a:prstGeom prst="rect">
            <a:avLst/>
          </a:prstGeom>
        </p:spPr>
      </p:pic>
      <p:pic>
        <p:nvPicPr>
          <p:cNvPr id="5" name="Рисунок 4">
            <a:extLst>
              <a:ext uri="{FF2B5EF4-FFF2-40B4-BE49-F238E27FC236}">
                <a16:creationId xmlns:a16="http://schemas.microsoft.com/office/drawing/2014/main" id="{B2955021-1549-4974-95F9-7884358264CD}"/>
              </a:ext>
            </a:extLst>
          </p:cNvPr>
          <p:cNvPicPr>
            <a:picLocks noChangeAspect="1"/>
          </p:cNvPicPr>
          <p:nvPr/>
        </p:nvPicPr>
        <p:blipFill>
          <a:blip r:embed="rId4"/>
          <a:stretch>
            <a:fillRect/>
          </a:stretch>
        </p:blipFill>
        <p:spPr>
          <a:xfrm>
            <a:off x="7033058" y="3962213"/>
            <a:ext cx="3431742" cy="2570494"/>
          </a:xfrm>
          <a:prstGeom prst="rect">
            <a:avLst/>
          </a:prstGeom>
        </p:spPr>
      </p:pic>
    </p:spTree>
    <p:extLst>
      <p:ext uri="{BB962C8B-B14F-4D97-AF65-F5344CB8AC3E}">
        <p14:creationId xmlns:p14="http://schemas.microsoft.com/office/powerpoint/2010/main" val="10307815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B97DC19-2D3C-471C-8A0B-625C06A63D3B}"/>
              </a:ext>
            </a:extLst>
          </p:cNvPr>
          <p:cNvPicPr>
            <a:picLocks noChangeAspect="1"/>
          </p:cNvPicPr>
          <p:nvPr/>
        </p:nvPicPr>
        <p:blipFill>
          <a:blip r:embed="rId2"/>
          <a:stretch>
            <a:fillRect/>
          </a:stretch>
        </p:blipFill>
        <p:spPr>
          <a:xfrm>
            <a:off x="253284" y="359989"/>
            <a:ext cx="6100644" cy="6114701"/>
          </a:xfrm>
          <a:prstGeom prst="rect">
            <a:avLst/>
          </a:prstGeom>
        </p:spPr>
      </p:pic>
      <p:pic>
        <p:nvPicPr>
          <p:cNvPr id="4" name="Рисунок 3">
            <a:extLst>
              <a:ext uri="{FF2B5EF4-FFF2-40B4-BE49-F238E27FC236}">
                <a16:creationId xmlns:a16="http://schemas.microsoft.com/office/drawing/2014/main" id="{E5248519-E962-442F-BAEA-CC0BD262001B}"/>
              </a:ext>
            </a:extLst>
          </p:cNvPr>
          <p:cNvPicPr>
            <a:picLocks noChangeAspect="1"/>
          </p:cNvPicPr>
          <p:nvPr/>
        </p:nvPicPr>
        <p:blipFill>
          <a:blip r:embed="rId3"/>
          <a:stretch>
            <a:fillRect/>
          </a:stretch>
        </p:blipFill>
        <p:spPr>
          <a:xfrm>
            <a:off x="8398019" y="168418"/>
            <a:ext cx="3793982" cy="3793982"/>
          </a:xfrm>
          <a:prstGeom prst="rect">
            <a:avLst/>
          </a:prstGeom>
        </p:spPr>
      </p:pic>
      <p:pic>
        <p:nvPicPr>
          <p:cNvPr id="5" name="Рисунок 4">
            <a:extLst>
              <a:ext uri="{FF2B5EF4-FFF2-40B4-BE49-F238E27FC236}">
                <a16:creationId xmlns:a16="http://schemas.microsoft.com/office/drawing/2014/main" id="{37CE06DD-483D-4A9A-9E2A-807F79B90677}"/>
              </a:ext>
            </a:extLst>
          </p:cNvPr>
          <p:cNvPicPr>
            <a:picLocks noChangeAspect="1"/>
          </p:cNvPicPr>
          <p:nvPr/>
        </p:nvPicPr>
        <p:blipFill>
          <a:blip r:embed="rId4"/>
          <a:stretch>
            <a:fillRect/>
          </a:stretch>
        </p:blipFill>
        <p:spPr>
          <a:xfrm>
            <a:off x="6353928" y="3620655"/>
            <a:ext cx="3237345" cy="3237345"/>
          </a:xfrm>
          <a:prstGeom prst="rect">
            <a:avLst/>
          </a:prstGeom>
        </p:spPr>
      </p:pic>
    </p:spTree>
    <p:extLst>
      <p:ext uri="{BB962C8B-B14F-4D97-AF65-F5344CB8AC3E}">
        <p14:creationId xmlns:p14="http://schemas.microsoft.com/office/powerpoint/2010/main" val="3291727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C1C10A2-25C5-43A3-9489-6DC67CC1CB42}"/>
              </a:ext>
            </a:extLst>
          </p:cNvPr>
          <p:cNvPicPr>
            <a:picLocks noChangeAspect="1"/>
          </p:cNvPicPr>
          <p:nvPr/>
        </p:nvPicPr>
        <p:blipFill>
          <a:blip r:embed="rId2"/>
          <a:stretch>
            <a:fillRect/>
          </a:stretch>
        </p:blipFill>
        <p:spPr>
          <a:xfrm>
            <a:off x="339144" y="473526"/>
            <a:ext cx="6232648" cy="5779492"/>
          </a:xfrm>
          <a:prstGeom prst="rect">
            <a:avLst/>
          </a:prstGeom>
        </p:spPr>
      </p:pic>
      <p:pic>
        <p:nvPicPr>
          <p:cNvPr id="4" name="Рисунок 3">
            <a:extLst>
              <a:ext uri="{FF2B5EF4-FFF2-40B4-BE49-F238E27FC236}">
                <a16:creationId xmlns:a16="http://schemas.microsoft.com/office/drawing/2014/main" id="{E3EB7E15-FD97-4D81-A0B2-955705B98222}"/>
              </a:ext>
            </a:extLst>
          </p:cNvPr>
          <p:cNvPicPr>
            <a:picLocks noChangeAspect="1"/>
          </p:cNvPicPr>
          <p:nvPr/>
        </p:nvPicPr>
        <p:blipFill>
          <a:blip r:embed="rId3"/>
          <a:stretch>
            <a:fillRect/>
          </a:stretch>
        </p:blipFill>
        <p:spPr>
          <a:xfrm>
            <a:off x="8078331" y="232929"/>
            <a:ext cx="3943230" cy="2953616"/>
          </a:xfrm>
          <a:prstGeom prst="rect">
            <a:avLst/>
          </a:prstGeom>
        </p:spPr>
      </p:pic>
      <p:pic>
        <p:nvPicPr>
          <p:cNvPr id="5" name="Рисунок 4">
            <a:extLst>
              <a:ext uri="{FF2B5EF4-FFF2-40B4-BE49-F238E27FC236}">
                <a16:creationId xmlns:a16="http://schemas.microsoft.com/office/drawing/2014/main" id="{E1AE6914-CF44-4918-8E6C-EFD1F1329263}"/>
              </a:ext>
            </a:extLst>
          </p:cNvPr>
          <p:cNvPicPr>
            <a:picLocks noChangeAspect="1"/>
          </p:cNvPicPr>
          <p:nvPr/>
        </p:nvPicPr>
        <p:blipFill>
          <a:blip r:embed="rId4"/>
          <a:stretch>
            <a:fillRect/>
          </a:stretch>
        </p:blipFill>
        <p:spPr>
          <a:xfrm>
            <a:off x="6962485" y="3315855"/>
            <a:ext cx="4347489" cy="3049731"/>
          </a:xfrm>
          <a:prstGeom prst="rect">
            <a:avLst/>
          </a:prstGeom>
        </p:spPr>
      </p:pic>
    </p:spTree>
    <p:extLst>
      <p:ext uri="{BB962C8B-B14F-4D97-AF65-F5344CB8AC3E}">
        <p14:creationId xmlns:p14="http://schemas.microsoft.com/office/powerpoint/2010/main" val="16798793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7D8F809-DEEE-4A62-A18B-FF72D527AD13}"/>
              </a:ext>
            </a:extLst>
          </p:cNvPr>
          <p:cNvPicPr>
            <a:picLocks noChangeAspect="1"/>
          </p:cNvPicPr>
          <p:nvPr/>
        </p:nvPicPr>
        <p:blipFill>
          <a:blip r:embed="rId2"/>
          <a:stretch>
            <a:fillRect/>
          </a:stretch>
        </p:blipFill>
        <p:spPr>
          <a:xfrm>
            <a:off x="247268" y="431345"/>
            <a:ext cx="6053734" cy="6200364"/>
          </a:xfrm>
          <a:prstGeom prst="rect">
            <a:avLst/>
          </a:prstGeom>
        </p:spPr>
      </p:pic>
      <p:pic>
        <p:nvPicPr>
          <p:cNvPr id="4" name="Рисунок 3">
            <a:extLst>
              <a:ext uri="{FF2B5EF4-FFF2-40B4-BE49-F238E27FC236}">
                <a16:creationId xmlns:a16="http://schemas.microsoft.com/office/drawing/2014/main" id="{5363A609-E1B8-4219-91A3-F696163C92AA}"/>
              </a:ext>
            </a:extLst>
          </p:cNvPr>
          <p:cNvPicPr>
            <a:picLocks noChangeAspect="1"/>
          </p:cNvPicPr>
          <p:nvPr/>
        </p:nvPicPr>
        <p:blipFill>
          <a:blip r:embed="rId3"/>
          <a:stretch>
            <a:fillRect/>
          </a:stretch>
        </p:blipFill>
        <p:spPr>
          <a:xfrm>
            <a:off x="7461148" y="182418"/>
            <a:ext cx="4650178" cy="3087255"/>
          </a:xfrm>
          <a:prstGeom prst="rect">
            <a:avLst/>
          </a:prstGeom>
        </p:spPr>
      </p:pic>
      <p:pic>
        <p:nvPicPr>
          <p:cNvPr id="5" name="Рисунок 4">
            <a:extLst>
              <a:ext uri="{FF2B5EF4-FFF2-40B4-BE49-F238E27FC236}">
                <a16:creationId xmlns:a16="http://schemas.microsoft.com/office/drawing/2014/main" id="{AB6C9AD4-D659-408C-A03B-333D1739E0A8}"/>
              </a:ext>
            </a:extLst>
          </p:cNvPr>
          <p:cNvPicPr>
            <a:picLocks noChangeAspect="1"/>
          </p:cNvPicPr>
          <p:nvPr/>
        </p:nvPicPr>
        <p:blipFill>
          <a:blip r:embed="rId4"/>
          <a:stretch>
            <a:fillRect/>
          </a:stretch>
        </p:blipFill>
        <p:spPr>
          <a:xfrm>
            <a:off x="6301002" y="3429000"/>
            <a:ext cx="4106616" cy="3075998"/>
          </a:xfrm>
          <a:prstGeom prst="rect">
            <a:avLst/>
          </a:prstGeom>
        </p:spPr>
      </p:pic>
    </p:spTree>
    <p:extLst>
      <p:ext uri="{BB962C8B-B14F-4D97-AF65-F5344CB8AC3E}">
        <p14:creationId xmlns:p14="http://schemas.microsoft.com/office/powerpoint/2010/main" val="5045338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6B0402B-176E-4BD0-8D11-EB7707D5C88A}"/>
              </a:ext>
            </a:extLst>
          </p:cNvPr>
          <p:cNvPicPr>
            <a:picLocks noChangeAspect="1"/>
          </p:cNvPicPr>
          <p:nvPr/>
        </p:nvPicPr>
        <p:blipFill>
          <a:blip r:embed="rId2"/>
          <a:stretch>
            <a:fillRect/>
          </a:stretch>
        </p:blipFill>
        <p:spPr>
          <a:xfrm>
            <a:off x="377780" y="614966"/>
            <a:ext cx="6115384" cy="6018970"/>
          </a:xfrm>
          <a:prstGeom prst="rect">
            <a:avLst/>
          </a:prstGeom>
        </p:spPr>
      </p:pic>
      <p:pic>
        <p:nvPicPr>
          <p:cNvPr id="4" name="Рисунок 3">
            <a:extLst>
              <a:ext uri="{FF2B5EF4-FFF2-40B4-BE49-F238E27FC236}">
                <a16:creationId xmlns:a16="http://schemas.microsoft.com/office/drawing/2014/main" id="{E0CF0D8D-34DB-4236-999D-C8991AF4673A}"/>
              </a:ext>
            </a:extLst>
          </p:cNvPr>
          <p:cNvPicPr>
            <a:picLocks noChangeAspect="1"/>
          </p:cNvPicPr>
          <p:nvPr/>
        </p:nvPicPr>
        <p:blipFill>
          <a:blip r:embed="rId3"/>
          <a:stretch>
            <a:fillRect/>
          </a:stretch>
        </p:blipFill>
        <p:spPr>
          <a:xfrm>
            <a:off x="8423552" y="85147"/>
            <a:ext cx="3634954" cy="2722707"/>
          </a:xfrm>
          <a:prstGeom prst="rect">
            <a:avLst/>
          </a:prstGeom>
        </p:spPr>
      </p:pic>
      <p:pic>
        <p:nvPicPr>
          <p:cNvPr id="5" name="Рисунок 4">
            <a:extLst>
              <a:ext uri="{FF2B5EF4-FFF2-40B4-BE49-F238E27FC236}">
                <a16:creationId xmlns:a16="http://schemas.microsoft.com/office/drawing/2014/main" id="{56D43E3A-26A1-43B9-BEB7-4849A74BEE8D}"/>
              </a:ext>
            </a:extLst>
          </p:cNvPr>
          <p:cNvPicPr>
            <a:picLocks noChangeAspect="1"/>
          </p:cNvPicPr>
          <p:nvPr/>
        </p:nvPicPr>
        <p:blipFill>
          <a:blip r:embed="rId4"/>
          <a:stretch>
            <a:fillRect/>
          </a:stretch>
        </p:blipFill>
        <p:spPr>
          <a:xfrm>
            <a:off x="6661582" y="2778766"/>
            <a:ext cx="3036600" cy="2057769"/>
          </a:xfrm>
          <a:prstGeom prst="rect">
            <a:avLst/>
          </a:prstGeom>
        </p:spPr>
      </p:pic>
      <p:pic>
        <p:nvPicPr>
          <p:cNvPr id="6" name="Рисунок 5">
            <a:extLst>
              <a:ext uri="{FF2B5EF4-FFF2-40B4-BE49-F238E27FC236}">
                <a16:creationId xmlns:a16="http://schemas.microsoft.com/office/drawing/2014/main" id="{AE07DCCB-28A4-4D71-AB16-4EF2ADAC3204}"/>
              </a:ext>
            </a:extLst>
          </p:cNvPr>
          <p:cNvPicPr>
            <a:picLocks noChangeAspect="1"/>
          </p:cNvPicPr>
          <p:nvPr/>
        </p:nvPicPr>
        <p:blipFill>
          <a:blip r:embed="rId5"/>
          <a:stretch>
            <a:fillRect/>
          </a:stretch>
        </p:blipFill>
        <p:spPr>
          <a:xfrm>
            <a:off x="9021907" y="4409866"/>
            <a:ext cx="3036600" cy="2274519"/>
          </a:xfrm>
          <a:prstGeom prst="rect">
            <a:avLst/>
          </a:prstGeom>
        </p:spPr>
      </p:pic>
    </p:spTree>
    <p:extLst>
      <p:ext uri="{BB962C8B-B14F-4D97-AF65-F5344CB8AC3E}">
        <p14:creationId xmlns:p14="http://schemas.microsoft.com/office/powerpoint/2010/main" val="9706602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DCCFC95-CC6F-4FB1-ABBD-72188789D757}"/>
              </a:ext>
            </a:extLst>
          </p:cNvPr>
          <p:cNvPicPr>
            <a:picLocks noChangeAspect="1"/>
          </p:cNvPicPr>
          <p:nvPr/>
        </p:nvPicPr>
        <p:blipFill>
          <a:blip r:embed="rId2"/>
          <a:stretch>
            <a:fillRect/>
          </a:stretch>
        </p:blipFill>
        <p:spPr>
          <a:xfrm>
            <a:off x="155541" y="427610"/>
            <a:ext cx="6079004" cy="5958978"/>
          </a:xfrm>
          <a:prstGeom prst="rect">
            <a:avLst/>
          </a:prstGeom>
        </p:spPr>
      </p:pic>
      <p:pic>
        <p:nvPicPr>
          <p:cNvPr id="4" name="Рисунок 3">
            <a:extLst>
              <a:ext uri="{FF2B5EF4-FFF2-40B4-BE49-F238E27FC236}">
                <a16:creationId xmlns:a16="http://schemas.microsoft.com/office/drawing/2014/main" id="{B31E28D2-D308-4789-9E42-9B9813FB1AE9}"/>
              </a:ext>
            </a:extLst>
          </p:cNvPr>
          <p:cNvPicPr>
            <a:picLocks noChangeAspect="1"/>
          </p:cNvPicPr>
          <p:nvPr/>
        </p:nvPicPr>
        <p:blipFill>
          <a:blip r:embed="rId3"/>
          <a:stretch>
            <a:fillRect/>
          </a:stretch>
        </p:blipFill>
        <p:spPr>
          <a:xfrm>
            <a:off x="8814238" y="65809"/>
            <a:ext cx="3222221" cy="2557318"/>
          </a:xfrm>
          <a:prstGeom prst="rect">
            <a:avLst/>
          </a:prstGeom>
        </p:spPr>
      </p:pic>
      <p:pic>
        <p:nvPicPr>
          <p:cNvPr id="5" name="Рисунок 4">
            <a:extLst>
              <a:ext uri="{FF2B5EF4-FFF2-40B4-BE49-F238E27FC236}">
                <a16:creationId xmlns:a16="http://schemas.microsoft.com/office/drawing/2014/main" id="{DE8B535E-EAA7-4C19-8C79-C20007207AD7}"/>
              </a:ext>
            </a:extLst>
          </p:cNvPr>
          <p:cNvPicPr>
            <a:picLocks noChangeAspect="1"/>
          </p:cNvPicPr>
          <p:nvPr/>
        </p:nvPicPr>
        <p:blipFill>
          <a:blip r:embed="rId4"/>
          <a:stretch>
            <a:fillRect/>
          </a:stretch>
        </p:blipFill>
        <p:spPr>
          <a:xfrm>
            <a:off x="6302082" y="2262909"/>
            <a:ext cx="3045109" cy="2373746"/>
          </a:xfrm>
          <a:prstGeom prst="rect">
            <a:avLst/>
          </a:prstGeom>
        </p:spPr>
      </p:pic>
      <p:pic>
        <p:nvPicPr>
          <p:cNvPr id="6" name="Рисунок 5">
            <a:extLst>
              <a:ext uri="{FF2B5EF4-FFF2-40B4-BE49-F238E27FC236}">
                <a16:creationId xmlns:a16="http://schemas.microsoft.com/office/drawing/2014/main" id="{014F555B-034F-4D0C-9178-D94E4E280569}"/>
              </a:ext>
            </a:extLst>
          </p:cNvPr>
          <p:cNvPicPr>
            <a:picLocks noChangeAspect="1"/>
          </p:cNvPicPr>
          <p:nvPr/>
        </p:nvPicPr>
        <p:blipFill>
          <a:blip r:embed="rId5"/>
          <a:stretch>
            <a:fillRect/>
          </a:stretch>
        </p:blipFill>
        <p:spPr>
          <a:xfrm>
            <a:off x="9347192" y="3927755"/>
            <a:ext cx="2771062" cy="2771062"/>
          </a:xfrm>
          <a:prstGeom prst="rect">
            <a:avLst/>
          </a:prstGeom>
        </p:spPr>
      </p:pic>
    </p:spTree>
    <p:extLst>
      <p:ext uri="{BB962C8B-B14F-4D97-AF65-F5344CB8AC3E}">
        <p14:creationId xmlns:p14="http://schemas.microsoft.com/office/powerpoint/2010/main" val="29818852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FE89645-1A3D-4130-B4EC-660F56738410}"/>
              </a:ext>
            </a:extLst>
          </p:cNvPr>
          <p:cNvPicPr>
            <a:picLocks noChangeAspect="1"/>
          </p:cNvPicPr>
          <p:nvPr/>
        </p:nvPicPr>
        <p:blipFill>
          <a:blip r:embed="rId2"/>
          <a:stretch>
            <a:fillRect/>
          </a:stretch>
        </p:blipFill>
        <p:spPr>
          <a:xfrm>
            <a:off x="332704" y="363632"/>
            <a:ext cx="6317478" cy="6112777"/>
          </a:xfrm>
          <a:prstGeom prst="rect">
            <a:avLst/>
          </a:prstGeom>
        </p:spPr>
      </p:pic>
      <p:pic>
        <p:nvPicPr>
          <p:cNvPr id="4" name="Рисунок 3">
            <a:extLst>
              <a:ext uri="{FF2B5EF4-FFF2-40B4-BE49-F238E27FC236}">
                <a16:creationId xmlns:a16="http://schemas.microsoft.com/office/drawing/2014/main" id="{C6B560C3-D2E3-4873-8C0D-3B9E9762D9ED}"/>
              </a:ext>
            </a:extLst>
          </p:cNvPr>
          <p:cNvPicPr>
            <a:picLocks noChangeAspect="1"/>
          </p:cNvPicPr>
          <p:nvPr/>
        </p:nvPicPr>
        <p:blipFill>
          <a:blip r:embed="rId3"/>
          <a:stretch>
            <a:fillRect/>
          </a:stretch>
        </p:blipFill>
        <p:spPr>
          <a:xfrm>
            <a:off x="7711554" y="242166"/>
            <a:ext cx="4254588" cy="3186834"/>
          </a:xfrm>
          <a:prstGeom prst="rect">
            <a:avLst/>
          </a:prstGeom>
        </p:spPr>
      </p:pic>
      <p:pic>
        <p:nvPicPr>
          <p:cNvPr id="6" name="Рисунок 5">
            <a:extLst>
              <a:ext uri="{FF2B5EF4-FFF2-40B4-BE49-F238E27FC236}">
                <a16:creationId xmlns:a16="http://schemas.microsoft.com/office/drawing/2014/main" id="{015282F4-92EC-4469-BE62-74FEA8FB338B}"/>
              </a:ext>
            </a:extLst>
          </p:cNvPr>
          <p:cNvPicPr>
            <a:picLocks noChangeAspect="1"/>
          </p:cNvPicPr>
          <p:nvPr/>
        </p:nvPicPr>
        <p:blipFill>
          <a:blip r:embed="rId4"/>
          <a:stretch>
            <a:fillRect/>
          </a:stretch>
        </p:blipFill>
        <p:spPr>
          <a:xfrm>
            <a:off x="7011538" y="2746712"/>
            <a:ext cx="2620851" cy="4024648"/>
          </a:xfrm>
          <a:prstGeom prst="rect">
            <a:avLst/>
          </a:prstGeom>
        </p:spPr>
      </p:pic>
    </p:spTree>
    <p:extLst>
      <p:ext uri="{BB962C8B-B14F-4D97-AF65-F5344CB8AC3E}">
        <p14:creationId xmlns:p14="http://schemas.microsoft.com/office/powerpoint/2010/main" val="5145106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63B8763-634C-43CB-A765-5C34DC811C5B}"/>
              </a:ext>
            </a:extLst>
          </p:cNvPr>
          <p:cNvPicPr>
            <a:picLocks noChangeAspect="1"/>
          </p:cNvPicPr>
          <p:nvPr/>
        </p:nvPicPr>
        <p:blipFill>
          <a:blip r:embed="rId2"/>
          <a:stretch>
            <a:fillRect/>
          </a:stretch>
        </p:blipFill>
        <p:spPr>
          <a:xfrm>
            <a:off x="268375" y="426010"/>
            <a:ext cx="6168891" cy="6251881"/>
          </a:xfrm>
          <a:prstGeom prst="rect">
            <a:avLst/>
          </a:prstGeom>
        </p:spPr>
      </p:pic>
      <p:pic>
        <p:nvPicPr>
          <p:cNvPr id="4" name="Рисунок 3">
            <a:extLst>
              <a:ext uri="{FF2B5EF4-FFF2-40B4-BE49-F238E27FC236}">
                <a16:creationId xmlns:a16="http://schemas.microsoft.com/office/drawing/2014/main" id="{83A97491-0502-44FC-ABBF-DFA8DB807CAA}"/>
              </a:ext>
            </a:extLst>
          </p:cNvPr>
          <p:cNvPicPr>
            <a:picLocks noChangeAspect="1"/>
          </p:cNvPicPr>
          <p:nvPr/>
        </p:nvPicPr>
        <p:blipFill>
          <a:blip r:embed="rId3"/>
          <a:stretch>
            <a:fillRect/>
          </a:stretch>
        </p:blipFill>
        <p:spPr>
          <a:xfrm>
            <a:off x="9608219" y="168130"/>
            <a:ext cx="2442061" cy="3260870"/>
          </a:xfrm>
          <a:prstGeom prst="rect">
            <a:avLst/>
          </a:prstGeom>
        </p:spPr>
      </p:pic>
      <p:pic>
        <p:nvPicPr>
          <p:cNvPr id="5" name="Рисунок 4">
            <a:extLst>
              <a:ext uri="{FF2B5EF4-FFF2-40B4-BE49-F238E27FC236}">
                <a16:creationId xmlns:a16="http://schemas.microsoft.com/office/drawing/2014/main" id="{D7CD3305-30E2-44E7-BFE0-2A1A700BFFC9}"/>
              </a:ext>
            </a:extLst>
          </p:cNvPr>
          <p:cNvPicPr>
            <a:picLocks noChangeAspect="1"/>
          </p:cNvPicPr>
          <p:nvPr/>
        </p:nvPicPr>
        <p:blipFill>
          <a:blip r:embed="rId4"/>
          <a:stretch>
            <a:fillRect/>
          </a:stretch>
        </p:blipFill>
        <p:spPr>
          <a:xfrm>
            <a:off x="7080731" y="244331"/>
            <a:ext cx="2283787" cy="3413269"/>
          </a:xfrm>
          <a:prstGeom prst="rect">
            <a:avLst/>
          </a:prstGeom>
        </p:spPr>
      </p:pic>
      <p:pic>
        <p:nvPicPr>
          <p:cNvPr id="7" name="Рисунок 6">
            <a:extLst>
              <a:ext uri="{FF2B5EF4-FFF2-40B4-BE49-F238E27FC236}">
                <a16:creationId xmlns:a16="http://schemas.microsoft.com/office/drawing/2014/main" id="{715536E2-B993-4652-8486-F6C98A0ECB29}"/>
              </a:ext>
            </a:extLst>
          </p:cNvPr>
          <p:cNvPicPr>
            <a:picLocks noChangeAspect="1"/>
          </p:cNvPicPr>
          <p:nvPr/>
        </p:nvPicPr>
        <p:blipFill>
          <a:blip r:embed="rId5"/>
          <a:stretch>
            <a:fillRect/>
          </a:stretch>
        </p:blipFill>
        <p:spPr>
          <a:xfrm>
            <a:off x="8625480" y="3428999"/>
            <a:ext cx="2092245" cy="3248891"/>
          </a:xfrm>
          <a:prstGeom prst="rect">
            <a:avLst/>
          </a:prstGeom>
        </p:spPr>
      </p:pic>
    </p:spTree>
    <p:extLst>
      <p:ext uri="{BB962C8B-B14F-4D97-AF65-F5344CB8AC3E}">
        <p14:creationId xmlns:p14="http://schemas.microsoft.com/office/powerpoint/2010/main" val="3253621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CED5D7-DB94-4062-9CE6-D40780A8B160}"/>
              </a:ext>
            </a:extLst>
          </p:cNvPr>
          <p:cNvSpPr txBox="1"/>
          <p:nvPr/>
        </p:nvSpPr>
        <p:spPr>
          <a:xfrm>
            <a:off x="489527" y="503918"/>
            <a:ext cx="7232072" cy="2585323"/>
          </a:xfrm>
          <a:prstGeom prst="rect">
            <a:avLst/>
          </a:prstGeom>
          <a:noFill/>
        </p:spPr>
        <p:txBody>
          <a:bodyPr wrap="square">
            <a:spAutoFit/>
          </a:bodyPr>
          <a:lstStyle/>
          <a:p>
            <a:pPr algn="just"/>
            <a:r>
              <a:rPr lang="uk-UA" dirty="0"/>
              <a:t>До них належать </a:t>
            </a:r>
            <a:r>
              <a:rPr lang="uk-UA" dirty="0" err="1"/>
              <a:t>середовищеутворювальні</a:t>
            </a:r>
            <a:r>
              <a:rPr lang="uk-UA" dirty="0"/>
              <a:t> види (види родів сосна (</a:t>
            </a:r>
            <a:r>
              <a:rPr lang="en-US" dirty="0"/>
              <a:t>Pinus), </a:t>
            </a:r>
            <a:r>
              <a:rPr lang="uk-UA" dirty="0"/>
              <a:t>дуб (</a:t>
            </a:r>
            <a:r>
              <a:rPr lang="en-US" dirty="0"/>
              <a:t>Quercus), </a:t>
            </a:r>
            <a:r>
              <a:rPr lang="uk-UA" dirty="0"/>
              <a:t>брус­ниця, чорниця, </a:t>
            </a:r>
            <a:r>
              <a:rPr lang="uk-UA" dirty="0" err="1"/>
              <a:t>буяхи</a:t>
            </a:r>
            <a:r>
              <a:rPr lang="uk-UA" dirty="0"/>
              <a:t> (</a:t>
            </a:r>
            <a:r>
              <a:rPr lang="en-US" dirty="0"/>
              <a:t>Vac­cinium) </a:t>
            </a:r>
            <a:r>
              <a:rPr lang="uk-UA" dirty="0"/>
              <a:t>тощо) та </a:t>
            </a:r>
            <a:r>
              <a:rPr lang="uk-UA" dirty="0" err="1"/>
              <a:t>сировинно</a:t>
            </a:r>
            <a:r>
              <a:rPr lang="uk-UA" dirty="0"/>
              <a:t> цінні види, які відіграють роль домінант певного ярусу чи інгредієнтів рослин. угруповань (крушина ламка – </a:t>
            </a:r>
            <a:r>
              <a:rPr lang="en-US" dirty="0"/>
              <a:t>Frangula al­nus, </a:t>
            </a:r>
            <a:r>
              <a:rPr lang="uk-UA" dirty="0"/>
              <a:t>бузина чорна – </a:t>
            </a:r>
            <a:r>
              <a:rPr lang="en-US" dirty="0" err="1"/>
              <a:t>Sambu</a:t>
            </a:r>
            <a:r>
              <a:rPr lang="uk-UA" dirty="0"/>
              <a:t>с</a:t>
            </a:r>
            <a:r>
              <a:rPr lang="en-US" dirty="0"/>
              <a:t>us nigra, </a:t>
            </a:r>
            <a:r>
              <a:rPr lang="uk-UA" dirty="0"/>
              <a:t>шипшина – </a:t>
            </a:r>
            <a:r>
              <a:rPr lang="en-US" dirty="0"/>
              <a:t>Rosa spp., </a:t>
            </a:r>
            <a:r>
              <a:rPr lang="uk-UA" dirty="0"/>
              <a:t>звіробій звичайний – </a:t>
            </a:r>
            <a:r>
              <a:rPr lang="en-US" dirty="0"/>
              <a:t>Hypericum </a:t>
            </a:r>
            <a:r>
              <a:rPr lang="en-US" dirty="0" err="1"/>
              <a:t>perforatum</a:t>
            </a:r>
            <a:r>
              <a:rPr lang="en-US" dirty="0"/>
              <a:t>, </a:t>
            </a:r>
            <a:r>
              <a:rPr lang="uk-UA" dirty="0"/>
              <a:t>підбіл звичайний – </a:t>
            </a:r>
            <a:r>
              <a:rPr lang="en-US" dirty="0"/>
              <a:t>Tussilago </a:t>
            </a:r>
            <a:r>
              <a:rPr lang="en-US" dirty="0" err="1"/>
              <a:t>farfara</a:t>
            </a:r>
            <a:r>
              <a:rPr lang="en-US" dirty="0"/>
              <a:t> </a:t>
            </a:r>
            <a:r>
              <a:rPr lang="uk-UA" dirty="0"/>
              <a:t>тощо). Вони мають значне поширення й великі запаси у межах України. </a:t>
            </a:r>
            <a:r>
              <a:rPr lang="en-US" dirty="0"/>
              <a:t>C</a:t>
            </a:r>
            <a:r>
              <a:rPr lang="uk-UA" dirty="0" err="1"/>
              <a:t>еред</a:t>
            </a:r>
            <a:r>
              <a:rPr lang="uk-UA" dirty="0"/>
              <a:t> них є лікарські рослини, ресурси яких достатні для задоволення наявного попиту на сировину.</a:t>
            </a:r>
          </a:p>
        </p:txBody>
      </p:sp>
      <p:pic>
        <p:nvPicPr>
          <p:cNvPr id="4" name="Рисунок 3">
            <a:extLst>
              <a:ext uri="{FF2B5EF4-FFF2-40B4-BE49-F238E27FC236}">
                <a16:creationId xmlns:a16="http://schemas.microsoft.com/office/drawing/2014/main" id="{B37997B4-DEFC-4FC1-B5DB-1E12AD682B5F}"/>
              </a:ext>
            </a:extLst>
          </p:cNvPr>
          <p:cNvPicPr>
            <a:picLocks noChangeAspect="1"/>
          </p:cNvPicPr>
          <p:nvPr/>
        </p:nvPicPr>
        <p:blipFill>
          <a:blip r:embed="rId2"/>
          <a:stretch>
            <a:fillRect/>
          </a:stretch>
        </p:blipFill>
        <p:spPr>
          <a:xfrm>
            <a:off x="8340436" y="346652"/>
            <a:ext cx="3690217" cy="2214130"/>
          </a:xfrm>
          <a:prstGeom prst="rect">
            <a:avLst/>
          </a:prstGeom>
        </p:spPr>
      </p:pic>
      <p:sp>
        <p:nvSpPr>
          <p:cNvPr id="5" name="Прямоугольник 4">
            <a:extLst>
              <a:ext uri="{FF2B5EF4-FFF2-40B4-BE49-F238E27FC236}">
                <a16:creationId xmlns:a16="http://schemas.microsoft.com/office/drawing/2014/main" id="{8221C44F-2C90-424A-BAC2-70895F8B6BC4}"/>
              </a:ext>
            </a:extLst>
          </p:cNvPr>
          <p:cNvSpPr/>
          <p:nvPr/>
        </p:nvSpPr>
        <p:spPr>
          <a:xfrm>
            <a:off x="8340436" y="2660074"/>
            <a:ext cx="3722255"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err="1"/>
              <a:t>Буяха</a:t>
            </a:r>
            <a:r>
              <a:rPr lang="uk-UA" dirty="0"/>
              <a:t>, або лохина</a:t>
            </a:r>
          </a:p>
        </p:txBody>
      </p:sp>
      <p:sp>
        <p:nvSpPr>
          <p:cNvPr id="7" name="TextBox 6">
            <a:extLst>
              <a:ext uri="{FF2B5EF4-FFF2-40B4-BE49-F238E27FC236}">
                <a16:creationId xmlns:a16="http://schemas.microsoft.com/office/drawing/2014/main" id="{E051E5AB-AE59-4E8B-9B97-E36F641A85B3}"/>
              </a:ext>
            </a:extLst>
          </p:cNvPr>
          <p:cNvSpPr txBox="1"/>
          <p:nvPr/>
        </p:nvSpPr>
        <p:spPr>
          <a:xfrm>
            <a:off x="9605818" y="5472608"/>
            <a:ext cx="1847273" cy="369332"/>
          </a:xfrm>
          <a:prstGeom prst="rect">
            <a:avLst/>
          </a:prstGeom>
          <a:noFill/>
        </p:spPr>
        <p:txBody>
          <a:bodyPr wrap="square">
            <a:spAutoFit/>
          </a:bodyPr>
          <a:lstStyle/>
          <a:p>
            <a:r>
              <a:rPr lang="uk-UA" dirty="0"/>
              <a:t>крушина ламка </a:t>
            </a:r>
          </a:p>
        </p:txBody>
      </p:sp>
      <p:pic>
        <p:nvPicPr>
          <p:cNvPr id="8" name="Рисунок 7">
            <a:extLst>
              <a:ext uri="{FF2B5EF4-FFF2-40B4-BE49-F238E27FC236}">
                <a16:creationId xmlns:a16="http://schemas.microsoft.com/office/drawing/2014/main" id="{82FB3E86-66A9-4710-956F-FDAA3FBD5FF2}"/>
              </a:ext>
            </a:extLst>
          </p:cNvPr>
          <p:cNvPicPr>
            <a:picLocks noChangeAspect="1"/>
          </p:cNvPicPr>
          <p:nvPr/>
        </p:nvPicPr>
        <p:blipFill>
          <a:blip r:embed="rId3"/>
          <a:stretch>
            <a:fillRect/>
          </a:stretch>
        </p:blipFill>
        <p:spPr>
          <a:xfrm>
            <a:off x="8682182" y="3142383"/>
            <a:ext cx="3228541" cy="2418289"/>
          </a:xfrm>
          <a:prstGeom prst="rect">
            <a:avLst/>
          </a:prstGeom>
        </p:spPr>
      </p:pic>
      <p:sp>
        <p:nvSpPr>
          <p:cNvPr id="10" name="TextBox 9">
            <a:extLst>
              <a:ext uri="{FF2B5EF4-FFF2-40B4-BE49-F238E27FC236}">
                <a16:creationId xmlns:a16="http://schemas.microsoft.com/office/drawing/2014/main" id="{0ADBC4C8-7AD8-4459-AE86-ECFD51B5C6EC}"/>
              </a:ext>
            </a:extLst>
          </p:cNvPr>
          <p:cNvSpPr txBox="1"/>
          <p:nvPr/>
        </p:nvSpPr>
        <p:spPr>
          <a:xfrm>
            <a:off x="5652655" y="5984750"/>
            <a:ext cx="1847273" cy="369332"/>
          </a:xfrm>
          <a:prstGeom prst="rect">
            <a:avLst/>
          </a:prstGeom>
          <a:noFill/>
        </p:spPr>
        <p:txBody>
          <a:bodyPr wrap="square">
            <a:spAutoFit/>
          </a:bodyPr>
          <a:lstStyle/>
          <a:p>
            <a:r>
              <a:rPr lang="uk-UA" dirty="0"/>
              <a:t>бузина чорна </a:t>
            </a:r>
          </a:p>
        </p:txBody>
      </p:sp>
      <p:pic>
        <p:nvPicPr>
          <p:cNvPr id="11" name="Рисунок 10">
            <a:extLst>
              <a:ext uri="{FF2B5EF4-FFF2-40B4-BE49-F238E27FC236}">
                <a16:creationId xmlns:a16="http://schemas.microsoft.com/office/drawing/2014/main" id="{7A6E7698-C256-45CE-B898-0665132B4FC2}"/>
              </a:ext>
            </a:extLst>
          </p:cNvPr>
          <p:cNvPicPr>
            <a:picLocks noChangeAspect="1"/>
          </p:cNvPicPr>
          <p:nvPr/>
        </p:nvPicPr>
        <p:blipFill>
          <a:blip r:embed="rId4"/>
          <a:stretch>
            <a:fillRect/>
          </a:stretch>
        </p:blipFill>
        <p:spPr>
          <a:xfrm>
            <a:off x="5258378" y="3668382"/>
            <a:ext cx="3134590" cy="2198891"/>
          </a:xfrm>
          <a:prstGeom prst="rect">
            <a:avLst/>
          </a:prstGeom>
        </p:spPr>
      </p:pic>
      <p:sp>
        <p:nvSpPr>
          <p:cNvPr id="13" name="TextBox 12">
            <a:extLst>
              <a:ext uri="{FF2B5EF4-FFF2-40B4-BE49-F238E27FC236}">
                <a16:creationId xmlns:a16="http://schemas.microsoft.com/office/drawing/2014/main" id="{0332B219-953A-4EFE-8E09-869EF0878453}"/>
              </a:ext>
            </a:extLst>
          </p:cNvPr>
          <p:cNvSpPr txBox="1"/>
          <p:nvPr/>
        </p:nvSpPr>
        <p:spPr>
          <a:xfrm>
            <a:off x="2653435" y="5984750"/>
            <a:ext cx="2096655" cy="369332"/>
          </a:xfrm>
          <a:prstGeom prst="rect">
            <a:avLst/>
          </a:prstGeom>
          <a:noFill/>
        </p:spPr>
        <p:txBody>
          <a:bodyPr wrap="square">
            <a:spAutoFit/>
          </a:bodyPr>
          <a:lstStyle/>
          <a:p>
            <a:r>
              <a:rPr lang="uk-UA" dirty="0"/>
              <a:t>звіробій звичайний</a:t>
            </a:r>
          </a:p>
        </p:txBody>
      </p:sp>
      <p:pic>
        <p:nvPicPr>
          <p:cNvPr id="14" name="Рисунок 13">
            <a:extLst>
              <a:ext uri="{FF2B5EF4-FFF2-40B4-BE49-F238E27FC236}">
                <a16:creationId xmlns:a16="http://schemas.microsoft.com/office/drawing/2014/main" id="{C42AF15E-A552-4C02-A2C4-F9CCD7551B09}"/>
              </a:ext>
            </a:extLst>
          </p:cNvPr>
          <p:cNvPicPr>
            <a:picLocks noChangeAspect="1"/>
          </p:cNvPicPr>
          <p:nvPr/>
        </p:nvPicPr>
        <p:blipFill>
          <a:blip r:embed="rId5"/>
          <a:stretch>
            <a:fillRect/>
          </a:stretch>
        </p:blipFill>
        <p:spPr>
          <a:xfrm>
            <a:off x="2798042" y="3557071"/>
            <a:ext cx="2253961" cy="2253961"/>
          </a:xfrm>
          <a:prstGeom prst="rect">
            <a:avLst/>
          </a:prstGeom>
        </p:spPr>
      </p:pic>
      <p:sp>
        <p:nvSpPr>
          <p:cNvPr id="16" name="TextBox 15">
            <a:extLst>
              <a:ext uri="{FF2B5EF4-FFF2-40B4-BE49-F238E27FC236}">
                <a16:creationId xmlns:a16="http://schemas.microsoft.com/office/drawing/2014/main" id="{60BA2766-AC7A-4169-97DA-8EEB7623805B}"/>
              </a:ext>
            </a:extLst>
          </p:cNvPr>
          <p:cNvSpPr txBox="1"/>
          <p:nvPr/>
        </p:nvSpPr>
        <p:spPr>
          <a:xfrm>
            <a:off x="452366" y="5807896"/>
            <a:ext cx="1976438" cy="369332"/>
          </a:xfrm>
          <a:prstGeom prst="rect">
            <a:avLst/>
          </a:prstGeom>
          <a:noFill/>
        </p:spPr>
        <p:txBody>
          <a:bodyPr wrap="square">
            <a:spAutoFit/>
          </a:bodyPr>
          <a:lstStyle/>
          <a:p>
            <a:r>
              <a:rPr lang="uk-UA" dirty="0"/>
              <a:t>підбіл звичайний </a:t>
            </a:r>
          </a:p>
        </p:txBody>
      </p:sp>
      <p:pic>
        <p:nvPicPr>
          <p:cNvPr id="17" name="Рисунок 16">
            <a:extLst>
              <a:ext uri="{FF2B5EF4-FFF2-40B4-BE49-F238E27FC236}">
                <a16:creationId xmlns:a16="http://schemas.microsoft.com/office/drawing/2014/main" id="{68DE1977-D44F-40CC-ABF4-649E052D4CC4}"/>
              </a:ext>
            </a:extLst>
          </p:cNvPr>
          <p:cNvPicPr>
            <a:picLocks noChangeAspect="1"/>
          </p:cNvPicPr>
          <p:nvPr/>
        </p:nvPicPr>
        <p:blipFill>
          <a:blip r:embed="rId6"/>
          <a:stretch>
            <a:fillRect/>
          </a:stretch>
        </p:blipFill>
        <p:spPr>
          <a:xfrm>
            <a:off x="124819" y="3995873"/>
            <a:ext cx="2528615" cy="1661401"/>
          </a:xfrm>
          <a:prstGeom prst="rect">
            <a:avLst/>
          </a:prstGeom>
        </p:spPr>
      </p:pic>
    </p:spTree>
    <p:extLst>
      <p:ext uri="{BB962C8B-B14F-4D97-AF65-F5344CB8AC3E}">
        <p14:creationId xmlns:p14="http://schemas.microsoft.com/office/powerpoint/2010/main" val="1181920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E3451AA-68A1-4300-B865-20DB10DDB49F}"/>
              </a:ext>
            </a:extLst>
          </p:cNvPr>
          <p:cNvPicPr>
            <a:picLocks noChangeAspect="1"/>
          </p:cNvPicPr>
          <p:nvPr/>
        </p:nvPicPr>
        <p:blipFill>
          <a:blip r:embed="rId2"/>
          <a:stretch>
            <a:fillRect/>
          </a:stretch>
        </p:blipFill>
        <p:spPr>
          <a:xfrm>
            <a:off x="318621" y="409393"/>
            <a:ext cx="6063706" cy="5954080"/>
          </a:xfrm>
          <a:prstGeom prst="rect">
            <a:avLst/>
          </a:prstGeom>
        </p:spPr>
      </p:pic>
      <p:pic>
        <p:nvPicPr>
          <p:cNvPr id="5" name="Рисунок 4">
            <a:extLst>
              <a:ext uri="{FF2B5EF4-FFF2-40B4-BE49-F238E27FC236}">
                <a16:creationId xmlns:a16="http://schemas.microsoft.com/office/drawing/2014/main" id="{264C93D1-F0CF-4A98-9267-8C334CD13D7E}"/>
              </a:ext>
            </a:extLst>
          </p:cNvPr>
          <p:cNvPicPr>
            <a:picLocks noChangeAspect="1"/>
          </p:cNvPicPr>
          <p:nvPr/>
        </p:nvPicPr>
        <p:blipFill>
          <a:blip r:embed="rId3"/>
          <a:stretch>
            <a:fillRect/>
          </a:stretch>
        </p:blipFill>
        <p:spPr>
          <a:xfrm>
            <a:off x="9590468" y="82997"/>
            <a:ext cx="2601532" cy="4050406"/>
          </a:xfrm>
          <a:prstGeom prst="rect">
            <a:avLst/>
          </a:prstGeom>
        </p:spPr>
      </p:pic>
      <p:pic>
        <p:nvPicPr>
          <p:cNvPr id="6" name="Рисунок 5">
            <a:extLst>
              <a:ext uri="{FF2B5EF4-FFF2-40B4-BE49-F238E27FC236}">
                <a16:creationId xmlns:a16="http://schemas.microsoft.com/office/drawing/2014/main" id="{DA1B27B7-3462-4F63-8B73-46790798575F}"/>
              </a:ext>
            </a:extLst>
          </p:cNvPr>
          <p:cNvPicPr>
            <a:picLocks noChangeAspect="1"/>
          </p:cNvPicPr>
          <p:nvPr/>
        </p:nvPicPr>
        <p:blipFill>
          <a:blip r:embed="rId4"/>
          <a:stretch>
            <a:fillRect/>
          </a:stretch>
        </p:blipFill>
        <p:spPr>
          <a:xfrm>
            <a:off x="6667067" y="3768436"/>
            <a:ext cx="2849690" cy="2595037"/>
          </a:xfrm>
          <a:prstGeom prst="rect">
            <a:avLst/>
          </a:prstGeom>
        </p:spPr>
      </p:pic>
      <p:pic>
        <p:nvPicPr>
          <p:cNvPr id="7" name="Рисунок 6">
            <a:extLst>
              <a:ext uri="{FF2B5EF4-FFF2-40B4-BE49-F238E27FC236}">
                <a16:creationId xmlns:a16="http://schemas.microsoft.com/office/drawing/2014/main" id="{229548CC-EE1F-42F4-80F2-28579DB1ED55}"/>
              </a:ext>
            </a:extLst>
          </p:cNvPr>
          <p:cNvPicPr>
            <a:picLocks noChangeAspect="1"/>
          </p:cNvPicPr>
          <p:nvPr/>
        </p:nvPicPr>
        <p:blipFill>
          <a:blip r:embed="rId5"/>
          <a:stretch>
            <a:fillRect/>
          </a:stretch>
        </p:blipFill>
        <p:spPr>
          <a:xfrm>
            <a:off x="6680173" y="728374"/>
            <a:ext cx="2836584" cy="1929294"/>
          </a:xfrm>
          <a:prstGeom prst="rect">
            <a:avLst/>
          </a:prstGeom>
        </p:spPr>
      </p:pic>
    </p:spTree>
    <p:extLst>
      <p:ext uri="{BB962C8B-B14F-4D97-AF65-F5344CB8AC3E}">
        <p14:creationId xmlns:p14="http://schemas.microsoft.com/office/powerpoint/2010/main" val="15536077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047AD5C-3F80-4889-9E8F-F3B5532AE2CF}"/>
              </a:ext>
            </a:extLst>
          </p:cNvPr>
          <p:cNvPicPr>
            <a:picLocks noChangeAspect="1"/>
          </p:cNvPicPr>
          <p:nvPr/>
        </p:nvPicPr>
        <p:blipFill>
          <a:blip r:embed="rId2"/>
          <a:stretch>
            <a:fillRect/>
          </a:stretch>
        </p:blipFill>
        <p:spPr>
          <a:xfrm>
            <a:off x="434629" y="407699"/>
            <a:ext cx="6501880" cy="6421701"/>
          </a:xfrm>
          <a:prstGeom prst="rect">
            <a:avLst/>
          </a:prstGeom>
        </p:spPr>
      </p:pic>
      <p:pic>
        <p:nvPicPr>
          <p:cNvPr id="4" name="Рисунок 3">
            <a:extLst>
              <a:ext uri="{FF2B5EF4-FFF2-40B4-BE49-F238E27FC236}">
                <a16:creationId xmlns:a16="http://schemas.microsoft.com/office/drawing/2014/main" id="{2428F643-9B29-4118-B8B2-C396F2FA7835}"/>
              </a:ext>
            </a:extLst>
          </p:cNvPr>
          <p:cNvPicPr>
            <a:picLocks noChangeAspect="1"/>
          </p:cNvPicPr>
          <p:nvPr/>
        </p:nvPicPr>
        <p:blipFill>
          <a:blip r:embed="rId3"/>
          <a:stretch>
            <a:fillRect/>
          </a:stretch>
        </p:blipFill>
        <p:spPr>
          <a:xfrm>
            <a:off x="9476509" y="103331"/>
            <a:ext cx="2549525" cy="3416889"/>
          </a:xfrm>
          <a:prstGeom prst="rect">
            <a:avLst/>
          </a:prstGeom>
        </p:spPr>
      </p:pic>
      <p:pic>
        <p:nvPicPr>
          <p:cNvPr id="5" name="Рисунок 4">
            <a:extLst>
              <a:ext uri="{FF2B5EF4-FFF2-40B4-BE49-F238E27FC236}">
                <a16:creationId xmlns:a16="http://schemas.microsoft.com/office/drawing/2014/main" id="{A8B2C86D-2C69-4AC3-9A12-8D90B1A07C38}"/>
              </a:ext>
            </a:extLst>
          </p:cNvPr>
          <p:cNvPicPr>
            <a:picLocks noChangeAspect="1"/>
          </p:cNvPicPr>
          <p:nvPr/>
        </p:nvPicPr>
        <p:blipFill>
          <a:blip r:embed="rId4"/>
          <a:stretch>
            <a:fillRect/>
          </a:stretch>
        </p:blipFill>
        <p:spPr>
          <a:xfrm>
            <a:off x="7129312" y="405966"/>
            <a:ext cx="2264358" cy="3023034"/>
          </a:xfrm>
          <a:prstGeom prst="rect">
            <a:avLst/>
          </a:prstGeom>
        </p:spPr>
      </p:pic>
      <p:pic>
        <p:nvPicPr>
          <p:cNvPr id="6" name="Рисунок 5">
            <a:extLst>
              <a:ext uri="{FF2B5EF4-FFF2-40B4-BE49-F238E27FC236}">
                <a16:creationId xmlns:a16="http://schemas.microsoft.com/office/drawing/2014/main" id="{D1626187-CAC4-4CF6-A936-06C32806660C}"/>
              </a:ext>
            </a:extLst>
          </p:cNvPr>
          <p:cNvPicPr>
            <a:picLocks noChangeAspect="1"/>
          </p:cNvPicPr>
          <p:nvPr/>
        </p:nvPicPr>
        <p:blipFill>
          <a:blip r:embed="rId5"/>
          <a:stretch>
            <a:fillRect/>
          </a:stretch>
        </p:blipFill>
        <p:spPr>
          <a:xfrm>
            <a:off x="8238750" y="3869749"/>
            <a:ext cx="3518621" cy="2792556"/>
          </a:xfrm>
          <a:prstGeom prst="rect">
            <a:avLst/>
          </a:prstGeom>
        </p:spPr>
      </p:pic>
    </p:spTree>
    <p:extLst>
      <p:ext uri="{BB962C8B-B14F-4D97-AF65-F5344CB8AC3E}">
        <p14:creationId xmlns:p14="http://schemas.microsoft.com/office/powerpoint/2010/main" val="758302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AE8F357-86F1-4B02-BBB6-5C7CB34AD346}"/>
              </a:ext>
            </a:extLst>
          </p:cNvPr>
          <p:cNvPicPr>
            <a:picLocks noChangeAspect="1"/>
          </p:cNvPicPr>
          <p:nvPr/>
        </p:nvPicPr>
        <p:blipFill>
          <a:blip r:embed="rId2"/>
          <a:stretch>
            <a:fillRect/>
          </a:stretch>
        </p:blipFill>
        <p:spPr>
          <a:xfrm>
            <a:off x="313386" y="342103"/>
            <a:ext cx="6900214" cy="6485280"/>
          </a:xfrm>
          <a:prstGeom prst="rect">
            <a:avLst/>
          </a:prstGeom>
        </p:spPr>
      </p:pic>
      <p:pic>
        <p:nvPicPr>
          <p:cNvPr id="4" name="Рисунок 3">
            <a:extLst>
              <a:ext uri="{FF2B5EF4-FFF2-40B4-BE49-F238E27FC236}">
                <a16:creationId xmlns:a16="http://schemas.microsoft.com/office/drawing/2014/main" id="{6900D215-F520-4F3C-9EC0-916EEF704991}"/>
              </a:ext>
            </a:extLst>
          </p:cNvPr>
          <p:cNvPicPr>
            <a:picLocks noChangeAspect="1"/>
          </p:cNvPicPr>
          <p:nvPr/>
        </p:nvPicPr>
        <p:blipFill>
          <a:blip r:embed="rId3"/>
          <a:stretch>
            <a:fillRect/>
          </a:stretch>
        </p:blipFill>
        <p:spPr>
          <a:xfrm>
            <a:off x="8494543" y="0"/>
            <a:ext cx="3697457" cy="4636655"/>
          </a:xfrm>
          <a:prstGeom prst="rect">
            <a:avLst/>
          </a:prstGeom>
        </p:spPr>
      </p:pic>
      <p:pic>
        <p:nvPicPr>
          <p:cNvPr id="5" name="Рисунок 4">
            <a:extLst>
              <a:ext uri="{FF2B5EF4-FFF2-40B4-BE49-F238E27FC236}">
                <a16:creationId xmlns:a16="http://schemas.microsoft.com/office/drawing/2014/main" id="{D0ED14B0-B432-4F3E-92B6-1CBE46772D85}"/>
              </a:ext>
            </a:extLst>
          </p:cNvPr>
          <p:cNvPicPr>
            <a:picLocks noChangeAspect="1"/>
          </p:cNvPicPr>
          <p:nvPr/>
        </p:nvPicPr>
        <p:blipFill>
          <a:blip r:embed="rId4"/>
          <a:stretch>
            <a:fillRect/>
          </a:stretch>
        </p:blipFill>
        <p:spPr>
          <a:xfrm>
            <a:off x="7238398" y="3906961"/>
            <a:ext cx="1856509" cy="2789836"/>
          </a:xfrm>
          <a:prstGeom prst="rect">
            <a:avLst/>
          </a:prstGeom>
        </p:spPr>
      </p:pic>
    </p:spTree>
    <p:extLst>
      <p:ext uri="{BB962C8B-B14F-4D97-AF65-F5344CB8AC3E}">
        <p14:creationId xmlns:p14="http://schemas.microsoft.com/office/powerpoint/2010/main" val="13681564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96762B3-7F30-4539-AFBA-AF65C21FE440}"/>
              </a:ext>
            </a:extLst>
          </p:cNvPr>
          <p:cNvPicPr>
            <a:picLocks noChangeAspect="1"/>
          </p:cNvPicPr>
          <p:nvPr/>
        </p:nvPicPr>
        <p:blipFill>
          <a:blip r:embed="rId2"/>
          <a:stretch>
            <a:fillRect/>
          </a:stretch>
        </p:blipFill>
        <p:spPr>
          <a:xfrm>
            <a:off x="210582" y="473623"/>
            <a:ext cx="6282581" cy="6176337"/>
          </a:xfrm>
          <a:prstGeom prst="rect">
            <a:avLst/>
          </a:prstGeom>
        </p:spPr>
      </p:pic>
      <p:pic>
        <p:nvPicPr>
          <p:cNvPr id="4" name="Рисунок 3">
            <a:extLst>
              <a:ext uri="{FF2B5EF4-FFF2-40B4-BE49-F238E27FC236}">
                <a16:creationId xmlns:a16="http://schemas.microsoft.com/office/drawing/2014/main" id="{B0731364-C6FB-4BC6-A770-90D792EBE508}"/>
              </a:ext>
            </a:extLst>
          </p:cNvPr>
          <p:cNvPicPr>
            <a:picLocks noChangeAspect="1"/>
          </p:cNvPicPr>
          <p:nvPr/>
        </p:nvPicPr>
        <p:blipFill>
          <a:blip r:embed="rId3"/>
          <a:stretch>
            <a:fillRect/>
          </a:stretch>
        </p:blipFill>
        <p:spPr>
          <a:xfrm>
            <a:off x="6927273" y="72880"/>
            <a:ext cx="5264727" cy="3503437"/>
          </a:xfrm>
          <a:prstGeom prst="rect">
            <a:avLst/>
          </a:prstGeom>
        </p:spPr>
      </p:pic>
      <p:pic>
        <p:nvPicPr>
          <p:cNvPr id="5" name="Рисунок 4">
            <a:extLst>
              <a:ext uri="{FF2B5EF4-FFF2-40B4-BE49-F238E27FC236}">
                <a16:creationId xmlns:a16="http://schemas.microsoft.com/office/drawing/2014/main" id="{B33629BB-AEC7-4D09-83E5-A657A19CA6B3}"/>
              </a:ext>
            </a:extLst>
          </p:cNvPr>
          <p:cNvPicPr>
            <a:picLocks noChangeAspect="1"/>
          </p:cNvPicPr>
          <p:nvPr/>
        </p:nvPicPr>
        <p:blipFill>
          <a:blip r:embed="rId4"/>
          <a:stretch>
            <a:fillRect/>
          </a:stretch>
        </p:blipFill>
        <p:spPr>
          <a:xfrm>
            <a:off x="6996112" y="3768139"/>
            <a:ext cx="3847379" cy="2881821"/>
          </a:xfrm>
          <a:prstGeom prst="rect">
            <a:avLst/>
          </a:prstGeom>
        </p:spPr>
      </p:pic>
    </p:spTree>
    <p:extLst>
      <p:ext uri="{BB962C8B-B14F-4D97-AF65-F5344CB8AC3E}">
        <p14:creationId xmlns:p14="http://schemas.microsoft.com/office/powerpoint/2010/main" val="14930083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4107CB1-A3FC-437F-88DF-248104A037A9}"/>
              </a:ext>
            </a:extLst>
          </p:cNvPr>
          <p:cNvPicPr>
            <a:picLocks noChangeAspect="1"/>
          </p:cNvPicPr>
          <p:nvPr/>
        </p:nvPicPr>
        <p:blipFill>
          <a:blip r:embed="rId2"/>
          <a:stretch>
            <a:fillRect/>
          </a:stretch>
        </p:blipFill>
        <p:spPr>
          <a:xfrm>
            <a:off x="306327" y="572752"/>
            <a:ext cx="6020581" cy="5748504"/>
          </a:xfrm>
          <a:prstGeom prst="rect">
            <a:avLst/>
          </a:prstGeom>
        </p:spPr>
      </p:pic>
      <p:pic>
        <p:nvPicPr>
          <p:cNvPr id="4" name="Рисунок 3">
            <a:extLst>
              <a:ext uri="{FF2B5EF4-FFF2-40B4-BE49-F238E27FC236}">
                <a16:creationId xmlns:a16="http://schemas.microsoft.com/office/drawing/2014/main" id="{5F1C82A5-0ADE-4F7D-8F6B-D66FDEDE9F10}"/>
              </a:ext>
            </a:extLst>
          </p:cNvPr>
          <p:cNvPicPr>
            <a:picLocks noChangeAspect="1"/>
          </p:cNvPicPr>
          <p:nvPr/>
        </p:nvPicPr>
        <p:blipFill>
          <a:blip r:embed="rId3"/>
          <a:stretch>
            <a:fillRect/>
          </a:stretch>
        </p:blipFill>
        <p:spPr>
          <a:xfrm>
            <a:off x="7733123" y="251402"/>
            <a:ext cx="4242256" cy="3177597"/>
          </a:xfrm>
          <a:prstGeom prst="rect">
            <a:avLst/>
          </a:prstGeom>
        </p:spPr>
      </p:pic>
      <p:pic>
        <p:nvPicPr>
          <p:cNvPr id="5" name="Рисунок 4">
            <a:extLst>
              <a:ext uri="{FF2B5EF4-FFF2-40B4-BE49-F238E27FC236}">
                <a16:creationId xmlns:a16="http://schemas.microsoft.com/office/drawing/2014/main" id="{27D80A18-F148-4D5F-834F-8DA04495AF6C}"/>
              </a:ext>
            </a:extLst>
          </p:cNvPr>
          <p:cNvPicPr>
            <a:picLocks noChangeAspect="1"/>
          </p:cNvPicPr>
          <p:nvPr/>
        </p:nvPicPr>
        <p:blipFill>
          <a:blip r:embed="rId4"/>
          <a:stretch>
            <a:fillRect/>
          </a:stretch>
        </p:blipFill>
        <p:spPr>
          <a:xfrm>
            <a:off x="6661560" y="3528291"/>
            <a:ext cx="3078307" cy="3078307"/>
          </a:xfrm>
          <a:prstGeom prst="rect">
            <a:avLst/>
          </a:prstGeom>
        </p:spPr>
      </p:pic>
    </p:spTree>
    <p:extLst>
      <p:ext uri="{BB962C8B-B14F-4D97-AF65-F5344CB8AC3E}">
        <p14:creationId xmlns:p14="http://schemas.microsoft.com/office/powerpoint/2010/main" val="1818716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0349727-3252-43CF-8115-F4BEFF68F4C4}"/>
              </a:ext>
            </a:extLst>
          </p:cNvPr>
          <p:cNvPicPr>
            <a:picLocks noChangeAspect="1"/>
          </p:cNvPicPr>
          <p:nvPr/>
        </p:nvPicPr>
        <p:blipFill>
          <a:blip r:embed="rId2"/>
          <a:stretch>
            <a:fillRect/>
          </a:stretch>
        </p:blipFill>
        <p:spPr>
          <a:xfrm>
            <a:off x="377779" y="368641"/>
            <a:ext cx="5939893" cy="5993405"/>
          </a:xfrm>
          <a:prstGeom prst="rect">
            <a:avLst/>
          </a:prstGeom>
        </p:spPr>
      </p:pic>
      <p:pic>
        <p:nvPicPr>
          <p:cNvPr id="4" name="Рисунок 3">
            <a:extLst>
              <a:ext uri="{FF2B5EF4-FFF2-40B4-BE49-F238E27FC236}">
                <a16:creationId xmlns:a16="http://schemas.microsoft.com/office/drawing/2014/main" id="{29EBC7B4-EAFA-4CB7-AD61-A2E173DA56C2}"/>
              </a:ext>
            </a:extLst>
          </p:cNvPr>
          <p:cNvPicPr>
            <a:picLocks noChangeAspect="1"/>
          </p:cNvPicPr>
          <p:nvPr/>
        </p:nvPicPr>
        <p:blipFill>
          <a:blip r:embed="rId3"/>
          <a:stretch>
            <a:fillRect/>
          </a:stretch>
        </p:blipFill>
        <p:spPr>
          <a:xfrm>
            <a:off x="8571345" y="186746"/>
            <a:ext cx="3459451" cy="2591249"/>
          </a:xfrm>
          <a:prstGeom prst="rect">
            <a:avLst/>
          </a:prstGeom>
        </p:spPr>
      </p:pic>
      <p:pic>
        <p:nvPicPr>
          <p:cNvPr id="5" name="Рисунок 4">
            <a:extLst>
              <a:ext uri="{FF2B5EF4-FFF2-40B4-BE49-F238E27FC236}">
                <a16:creationId xmlns:a16="http://schemas.microsoft.com/office/drawing/2014/main" id="{7F5BD3CC-0D00-4FD0-AAFA-31B5C97D50D2}"/>
              </a:ext>
            </a:extLst>
          </p:cNvPr>
          <p:cNvPicPr>
            <a:picLocks noChangeAspect="1"/>
          </p:cNvPicPr>
          <p:nvPr/>
        </p:nvPicPr>
        <p:blipFill>
          <a:blip r:embed="rId4"/>
          <a:stretch>
            <a:fillRect/>
          </a:stretch>
        </p:blipFill>
        <p:spPr>
          <a:xfrm>
            <a:off x="6811385" y="3260436"/>
            <a:ext cx="4442636" cy="3327689"/>
          </a:xfrm>
          <a:prstGeom prst="rect">
            <a:avLst/>
          </a:prstGeom>
        </p:spPr>
      </p:pic>
    </p:spTree>
    <p:extLst>
      <p:ext uri="{BB962C8B-B14F-4D97-AF65-F5344CB8AC3E}">
        <p14:creationId xmlns:p14="http://schemas.microsoft.com/office/powerpoint/2010/main" val="23218862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0F21AED-7C05-4A57-A7C7-B9E668EB0BFA}"/>
              </a:ext>
            </a:extLst>
          </p:cNvPr>
          <p:cNvPicPr>
            <a:picLocks noChangeAspect="1"/>
          </p:cNvPicPr>
          <p:nvPr/>
        </p:nvPicPr>
        <p:blipFill>
          <a:blip r:embed="rId2"/>
          <a:stretch>
            <a:fillRect/>
          </a:stretch>
        </p:blipFill>
        <p:spPr>
          <a:xfrm>
            <a:off x="377844" y="579549"/>
            <a:ext cx="5865938" cy="6050530"/>
          </a:xfrm>
          <a:prstGeom prst="rect">
            <a:avLst/>
          </a:prstGeom>
        </p:spPr>
      </p:pic>
      <p:pic>
        <p:nvPicPr>
          <p:cNvPr id="4" name="Рисунок 3">
            <a:extLst>
              <a:ext uri="{FF2B5EF4-FFF2-40B4-BE49-F238E27FC236}">
                <a16:creationId xmlns:a16="http://schemas.microsoft.com/office/drawing/2014/main" id="{8F3F4090-587A-4936-82CF-D4BF45F7F0FB}"/>
              </a:ext>
            </a:extLst>
          </p:cNvPr>
          <p:cNvPicPr>
            <a:picLocks noChangeAspect="1"/>
          </p:cNvPicPr>
          <p:nvPr/>
        </p:nvPicPr>
        <p:blipFill>
          <a:blip r:embed="rId3"/>
          <a:stretch>
            <a:fillRect/>
          </a:stretch>
        </p:blipFill>
        <p:spPr>
          <a:xfrm>
            <a:off x="10141238" y="181984"/>
            <a:ext cx="1847850" cy="2466975"/>
          </a:xfrm>
          <a:prstGeom prst="rect">
            <a:avLst/>
          </a:prstGeom>
        </p:spPr>
      </p:pic>
      <p:pic>
        <p:nvPicPr>
          <p:cNvPr id="5" name="Рисунок 4">
            <a:extLst>
              <a:ext uri="{FF2B5EF4-FFF2-40B4-BE49-F238E27FC236}">
                <a16:creationId xmlns:a16="http://schemas.microsoft.com/office/drawing/2014/main" id="{1B4EF6B4-CDAD-4D07-A9A1-B874DBD52DD3}"/>
              </a:ext>
            </a:extLst>
          </p:cNvPr>
          <p:cNvPicPr>
            <a:picLocks noChangeAspect="1"/>
          </p:cNvPicPr>
          <p:nvPr/>
        </p:nvPicPr>
        <p:blipFill>
          <a:blip r:embed="rId4"/>
          <a:stretch>
            <a:fillRect/>
          </a:stretch>
        </p:blipFill>
        <p:spPr>
          <a:xfrm>
            <a:off x="6368165" y="694892"/>
            <a:ext cx="3584017" cy="3600017"/>
          </a:xfrm>
          <a:prstGeom prst="rect">
            <a:avLst/>
          </a:prstGeom>
        </p:spPr>
      </p:pic>
      <p:pic>
        <p:nvPicPr>
          <p:cNvPr id="6" name="Рисунок 5">
            <a:extLst>
              <a:ext uri="{FF2B5EF4-FFF2-40B4-BE49-F238E27FC236}">
                <a16:creationId xmlns:a16="http://schemas.microsoft.com/office/drawing/2014/main" id="{5CA39AA2-C4C1-4F11-AC4A-992E56190993}"/>
              </a:ext>
            </a:extLst>
          </p:cNvPr>
          <p:cNvPicPr>
            <a:picLocks noChangeAspect="1"/>
          </p:cNvPicPr>
          <p:nvPr/>
        </p:nvPicPr>
        <p:blipFill>
          <a:blip r:embed="rId5"/>
          <a:stretch>
            <a:fillRect/>
          </a:stretch>
        </p:blipFill>
        <p:spPr>
          <a:xfrm>
            <a:off x="9952182" y="3888704"/>
            <a:ext cx="2156979" cy="2879678"/>
          </a:xfrm>
          <a:prstGeom prst="rect">
            <a:avLst/>
          </a:prstGeom>
        </p:spPr>
      </p:pic>
    </p:spTree>
    <p:extLst>
      <p:ext uri="{BB962C8B-B14F-4D97-AF65-F5344CB8AC3E}">
        <p14:creationId xmlns:p14="http://schemas.microsoft.com/office/powerpoint/2010/main" val="24741264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A20F074-DE5D-465C-A7E0-EA94911B6746}"/>
              </a:ext>
            </a:extLst>
          </p:cNvPr>
          <p:cNvPicPr>
            <a:picLocks noChangeAspect="1"/>
          </p:cNvPicPr>
          <p:nvPr/>
        </p:nvPicPr>
        <p:blipFill>
          <a:blip r:embed="rId2"/>
          <a:stretch>
            <a:fillRect/>
          </a:stretch>
        </p:blipFill>
        <p:spPr>
          <a:xfrm>
            <a:off x="372511" y="521073"/>
            <a:ext cx="6148361" cy="6070979"/>
          </a:xfrm>
          <a:prstGeom prst="rect">
            <a:avLst/>
          </a:prstGeom>
        </p:spPr>
      </p:pic>
      <p:pic>
        <p:nvPicPr>
          <p:cNvPr id="4" name="Рисунок 3">
            <a:extLst>
              <a:ext uri="{FF2B5EF4-FFF2-40B4-BE49-F238E27FC236}">
                <a16:creationId xmlns:a16="http://schemas.microsoft.com/office/drawing/2014/main" id="{D38F5465-E8F7-4655-9C4F-3C8F52AB136E}"/>
              </a:ext>
            </a:extLst>
          </p:cNvPr>
          <p:cNvPicPr>
            <a:picLocks noChangeAspect="1"/>
          </p:cNvPicPr>
          <p:nvPr/>
        </p:nvPicPr>
        <p:blipFill>
          <a:blip r:embed="rId3"/>
          <a:stretch>
            <a:fillRect/>
          </a:stretch>
        </p:blipFill>
        <p:spPr>
          <a:xfrm>
            <a:off x="9350474" y="139122"/>
            <a:ext cx="2720876" cy="3878695"/>
          </a:xfrm>
          <a:prstGeom prst="rect">
            <a:avLst/>
          </a:prstGeom>
        </p:spPr>
      </p:pic>
      <p:pic>
        <p:nvPicPr>
          <p:cNvPr id="5" name="Рисунок 4">
            <a:extLst>
              <a:ext uri="{FF2B5EF4-FFF2-40B4-BE49-F238E27FC236}">
                <a16:creationId xmlns:a16="http://schemas.microsoft.com/office/drawing/2014/main" id="{D195C1C3-01BA-4662-88C4-4801AEA68A76}"/>
              </a:ext>
            </a:extLst>
          </p:cNvPr>
          <p:cNvPicPr>
            <a:picLocks noChangeAspect="1"/>
          </p:cNvPicPr>
          <p:nvPr/>
        </p:nvPicPr>
        <p:blipFill>
          <a:blip r:embed="rId4"/>
          <a:stretch>
            <a:fillRect/>
          </a:stretch>
        </p:blipFill>
        <p:spPr>
          <a:xfrm>
            <a:off x="6630747" y="4104195"/>
            <a:ext cx="3704743" cy="2487857"/>
          </a:xfrm>
          <a:prstGeom prst="rect">
            <a:avLst/>
          </a:prstGeom>
        </p:spPr>
      </p:pic>
    </p:spTree>
    <p:extLst>
      <p:ext uri="{BB962C8B-B14F-4D97-AF65-F5344CB8AC3E}">
        <p14:creationId xmlns:p14="http://schemas.microsoft.com/office/powerpoint/2010/main" val="24566763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0589DBE-0CAB-467D-8B08-902600B46BA7}"/>
              </a:ext>
            </a:extLst>
          </p:cNvPr>
          <p:cNvPicPr>
            <a:picLocks noChangeAspect="1"/>
          </p:cNvPicPr>
          <p:nvPr/>
        </p:nvPicPr>
        <p:blipFill>
          <a:blip r:embed="rId2"/>
          <a:stretch>
            <a:fillRect/>
          </a:stretch>
        </p:blipFill>
        <p:spPr>
          <a:xfrm>
            <a:off x="358461" y="493950"/>
            <a:ext cx="6485683" cy="6092611"/>
          </a:xfrm>
          <a:prstGeom prst="rect">
            <a:avLst/>
          </a:prstGeom>
        </p:spPr>
      </p:pic>
      <p:pic>
        <p:nvPicPr>
          <p:cNvPr id="4" name="Рисунок 3">
            <a:extLst>
              <a:ext uri="{FF2B5EF4-FFF2-40B4-BE49-F238E27FC236}">
                <a16:creationId xmlns:a16="http://schemas.microsoft.com/office/drawing/2014/main" id="{73822237-E999-433E-85AA-E9FEC5304170}"/>
              </a:ext>
            </a:extLst>
          </p:cNvPr>
          <p:cNvPicPr>
            <a:picLocks noChangeAspect="1"/>
          </p:cNvPicPr>
          <p:nvPr/>
        </p:nvPicPr>
        <p:blipFill>
          <a:blip r:embed="rId3"/>
          <a:stretch>
            <a:fillRect/>
          </a:stretch>
        </p:blipFill>
        <p:spPr>
          <a:xfrm>
            <a:off x="8936131" y="493950"/>
            <a:ext cx="3117468" cy="3117468"/>
          </a:xfrm>
          <a:prstGeom prst="rect">
            <a:avLst/>
          </a:prstGeom>
        </p:spPr>
      </p:pic>
      <p:pic>
        <p:nvPicPr>
          <p:cNvPr id="5" name="Рисунок 4">
            <a:extLst>
              <a:ext uri="{FF2B5EF4-FFF2-40B4-BE49-F238E27FC236}">
                <a16:creationId xmlns:a16="http://schemas.microsoft.com/office/drawing/2014/main" id="{6C1FFA35-089B-46B1-8812-9068478EC4EE}"/>
              </a:ext>
            </a:extLst>
          </p:cNvPr>
          <p:cNvPicPr>
            <a:picLocks noChangeAspect="1"/>
          </p:cNvPicPr>
          <p:nvPr/>
        </p:nvPicPr>
        <p:blipFill>
          <a:blip r:embed="rId4"/>
          <a:stretch>
            <a:fillRect/>
          </a:stretch>
        </p:blipFill>
        <p:spPr>
          <a:xfrm>
            <a:off x="7454323" y="3566875"/>
            <a:ext cx="3804804" cy="3019686"/>
          </a:xfrm>
          <a:prstGeom prst="rect">
            <a:avLst/>
          </a:prstGeom>
        </p:spPr>
      </p:pic>
    </p:spTree>
    <p:extLst>
      <p:ext uri="{BB962C8B-B14F-4D97-AF65-F5344CB8AC3E}">
        <p14:creationId xmlns:p14="http://schemas.microsoft.com/office/powerpoint/2010/main" val="19078022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45749D2-F905-49BA-B294-3D39EF24DFA4}"/>
              </a:ext>
            </a:extLst>
          </p:cNvPr>
          <p:cNvPicPr>
            <a:picLocks noChangeAspect="1"/>
          </p:cNvPicPr>
          <p:nvPr/>
        </p:nvPicPr>
        <p:blipFill>
          <a:blip r:embed="rId2"/>
          <a:stretch>
            <a:fillRect/>
          </a:stretch>
        </p:blipFill>
        <p:spPr>
          <a:xfrm>
            <a:off x="397099" y="692239"/>
            <a:ext cx="6271556" cy="6023529"/>
          </a:xfrm>
          <a:prstGeom prst="rect">
            <a:avLst/>
          </a:prstGeom>
        </p:spPr>
      </p:pic>
      <p:pic>
        <p:nvPicPr>
          <p:cNvPr id="7" name="Рисунок 6">
            <a:extLst>
              <a:ext uri="{FF2B5EF4-FFF2-40B4-BE49-F238E27FC236}">
                <a16:creationId xmlns:a16="http://schemas.microsoft.com/office/drawing/2014/main" id="{F64EBB47-471A-4349-8603-B1B3294F51B1}"/>
              </a:ext>
            </a:extLst>
          </p:cNvPr>
          <p:cNvPicPr>
            <a:picLocks noChangeAspect="1"/>
          </p:cNvPicPr>
          <p:nvPr/>
        </p:nvPicPr>
        <p:blipFill>
          <a:blip r:embed="rId3"/>
          <a:stretch>
            <a:fillRect/>
          </a:stretch>
        </p:blipFill>
        <p:spPr>
          <a:xfrm>
            <a:off x="7546108" y="1001053"/>
            <a:ext cx="3464873" cy="5438644"/>
          </a:xfrm>
          <a:prstGeom prst="rect">
            <a:avLst/>
          </a:prstGeom>
        </p:spPr>
      </p:pic>
    </p:spTree>
    <p:extLst>
      <p:ext uri="{BB962C8B-B14F-4D97-AF65-F5344CB8AC3E}">
        <p14:creationId xmlns:p14="http://schemas.microsoft.com/office/powerpoint/2010/main" val="1537597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93E20-090F-4669-8D69-2896BF7B13C8}"/>
              </a:ext>
            </a:extLst>
          </p:cNvPr>
          <p:cNvSpPr txBox="1"/>
          <p:nvPr/>
        </p:nvSpPr>
        <p:spPr>
          <a:xfrm>
            <a:off x="711200" y="347253"/>
            <a:ext cx="6816436" cy="2308324"/>
          </a:xfrm>
          <a:prstGeom prst="rect">
            <a:avLst/>
          </a:prstGeom>
          <a:noFill/>
        </p:spPr>
        <p:txBody>
          <a:bodyPr wrap="square">
            <a:spAutoFit/>
          </a:bodyPr>
          <a:lstStyle/>
          <a:p>
            <a:pPr algn="just"/>
            <a:r>
              <a:rPr lang="uk-UA" dirty="0"/>
              <a:t>Однак нині їхня кількість зменшується, тому обсяги використання підлягають жорст­кому регламентуванню. Серед таких рослин – конвалія травнева (</a:t>
            </a:r>
            <a:r>
              <a:rPr lang="en-US" dirty="0"/>
              <a:t>Convallaria </a:t>
            </a:r>
            <a:r>
              <a:rPr lang="en-US" dirty="0" err="1"/>
              <a:t>majalis</a:t>
            </a:r>
            <a:r>
              <a:rPr lang="en-US" dirty="0"/>
              <a:t>), </a:t>
            </a:r>
            <a:r>
              <a:rPr lang="uk-UA" dirty="0"/>
              <a:t>багно звичайне (</a:t>
            </a:r>
            <a:r>
              <a:rPr lang="en-US" dirty="0"/>
              <a:t>Ledum </a:t>
            </a:r>
            <a:r>
              <a:rPr lang="en-US" dirty="0" err="1"/>
              <a:t>palustre</a:t>
            </a:r>
            <a:r>
              <a:rPr lang="en-US" dirty="0"/>
              <a:t>), </a:t>
            </a:r>
            <a:r>
              <a:rPr lang="uk-UA" dirty="0"/>
              <a:t>брус­ниця (</a:t>
            </a:r>
            <a:r>
              <a:rPr lang="en-US" dirty="0"/>
              <a:t>Vaccinium vitis-idaea). </a:t>
            </a:r>
            <a:endParaRPr lang="uk-UA" dirty="0"/>
          </a:p>
          <a:p>
            <a:pPr algn="just"/>
            <a:r>
              <a:rPr lang="uk-UA" dirty="0"/>
              <a:t>Ресурси 1489-ти видів лікарських рослин України мінімальні або відсутні. З них 202 види занесено до Червоної кни­ги України (2009; до попереднього видання занесено 170 видів лікар. рослин), 70 є регіонально рідкісними. </a:t>
            </a:r>
          </a:p>
        </p:txBody>
      </p:sp>
      <p:sp>
        <p:nvSpPr>
          <p:cNvPr id="5" name="TextBox 4">
            <a:extLst>
              <a:ext uri="{FF2B5EF4-FFF2-40B4-BE49-F238E27FC236}">
                <a16:creationId xmlns:a16="http://schemas.microsoft.com/office/drawing/2014/main" id="{4FB1E7D8-D2E5-435A-94BE-244266A81E50}"/>
              </a:ext>
            </a:extLst>
          </p:cNvPr>
          <p:cNvSpPr txBox="1"/>
          <p:nvPr/>
        </p:nvSpPr>
        <p:spPr>
          <a:xfrm>
            <a:off x="9670472" y="3269611"/>
            <a:ext cx="2115127" cy="369332"/>
          </a:xfrm>
          <a:prstGeom prst="rect">
            <a:avLst/>
          </a:prstGeom>
          <a:noFill/>
        </p:spPr>
        <p:txBody>
          <a:bodyPr wrap="square">
            <a:spAutoFit/>
          </a:bodyPr>
          <a:lstStyle/>
          <a:p>
            <a:r>
              <a:rPr lang="uk-UA" dirty="0"/>
              <a:t>конвалія травнева </a:t>
            </a:r>
          </a:p>
        </p:txBody>
      </p:sp>
      <p:pic>
        <p:nvPicPr>
          <p:cNvPr id="6" name="Рисунок 5">
            <a:extLst>
              <a:ext uri="{FF2B5EF4-FFF2-40B4-BE49-F238E27FC236}">
                <a16:creationId xmlns:a16="http://schemas.microsoft.com/office/drawing/2014/main" id="{295C1024-637C-4F43-9C7A-38995B7E9DB5}"/>
              </a:ext>
            </a:extLst>
          </p:cNvPr>
          <p:cNvPicPr>
            <a:picLocks noChangeAspect="1"/>
          </p:cNvPicPr>
          <p:nvPr/>
        </p:nvPicPr>
        <p:blipFill>
          <a:blip r:embed="rId2"/>
          <a:stretch>
            <a:fillRect/>
          </a:stretch>
        </p:blipFill>
        <p:spPr>
          <a:xfrm>
            <a:off x="8423564" y="245196"/>
            <a:ext cx="3438958" cy="2877496"/>
          </a:xfrm>
          <a:prstGeom prst="rect">
            <a:avLst/>
          </a:prstGeom>
        </p:spPr>
      </p:pic>
      <p:sp>
        <p:nvSpPr>
          <p:cNvPr id="8" name="TextBox 7">
            <a:extLst>
              <a:ext uri="{FF2B5EF4-FFF2-40B4-BE49-F238E27FC236}">
                <a16:creationId xmlns:a16="http://schemas.microsoft.com/office/drawing/2014/main" id="{86F8BCC0-6F2B-4CA8-9C2E-A91DFFE40A99}"/>
              </a:ext>
            </a:extLst>
          </p:cNvPr>
          <p:cNvSpPr txBox="1"/>
          <p:nvPr/>
        </p:nvSpPr>
        <p:spPr>
          <a:xfrm>
            <a:off x="1657927" y="5616112"/>
            <a:ext cx="1847273" cy="369332"/>
          </a:xfrm>
          <a:prstGeom prst="rect">
            <a:avLst/>
          </a:prstGeom>
          <a:noFill/>
        </p:spPr>
        <p:txBody>
          <a:bodyPr wrap="square">
            <a:spAutoFit/>
          </a:bodyPr>
          <a:lstStyle/>
          <a:p>
            <a:r>
              <a:rPr lang="uk-UA" dirty="0"/>
              <a:t>багно звичайне </a:t>
            </a:r>
          </a:p>
        </p:txBody>
      </p:sp>
      <p:pic>
        <p:nvPicPr>
          <p:cNvPr id="9" name="Рисунок 8">
            <a:extLst>
              <a:ext uri="{FF2B5EF4-FFF2-40B4-BE49-F238E27FC236}">
                <a16:creationId xmlns:a16="http://schemas.microsoft.com/office/drawing/2014/main" id="{891EF674-F3DA-4256-AF29-400A24F65125}"/>
              </a:ext>
            </a:extLst>
          </p:cNvPr>
          <p:cNvPicPr>
            <a:picLocks noChangeAspect="1"/>
          </p:cNvPicPr>
          <p:nvPr/>
        </p:nvPicPr>
        <p:blipFill>
          <a:blip r:embed="rId3"/>
          <a:stretch>
            <a:fillRect/>
          </a:stretch>
        </p:blipFill>
        <p:spPr>
          <a:xfrm>
            <a:off x="812804" y="3006344"/>
            <a:ext cx="3237345" cy="2384762"/>
          </a:xfrm>
          <a:prstGeom prst="rect">
            <a:avLst/>
          </a:prstGeom>
        </p:spPr>
      </p:pic>
      <p:sp>
        <p:nvSpPr>
          <p:cNvPr id="11" name="TextBox 10">
            <a:extLst>
              <a:ext uri="{FF2B5EF4-FFF2-40B4-BE49-F238E27FC236}">
                <a16:creationId xmlns:a16="http://schemas.microsoft.com/office/drawing/2014/main" id="{033CCF5E-EB98-416E-B5CD-C5D3399330C3}"/>
              </a:ext>
            </a:extLst>
          </p:cNvPr>
          <p:cNvSpPr txBox="1"/>
          <p:nvPr/>
        </p:nvSpPr>
        <p:spPr>
          <a:xfrm>
            <a:off x="7070435" y="6068053"/>
            <a:ext cx="1256146" cy="369332"/>
          </a:xfrm>
          <a:prstGeom prst="rect">
            <a:avLst/>
          </a:prstGeom>
          <a:noFill/>
        </p:spPr>
        <p:txBody>
          <a:bodyPr wrap="square">
            <a:spAutoFit/>
          </a:bodyPr>
          <a:lstStyle/>
          <a:p>
            <a:r>
              <a:rPr lang="uk-UA" dirty="0"/>
              <a:t>брус­ниця </a:t>
            </a:r>
          </a:p>
        </p:txBody>
      </p:sp>
      <p:pic>
        <p:nvPicPr>
          <p:cNvPr id="12" name="Рисунок 11">
            <a:extLst>
              <a:ext uri="{FF2B5EF4-FFF2-40B4-BE49-F238E27FC236}">
                <a16:creationId xmlns:a16="http://schemas.microsoft.com/office/drawing/2014/main" id="{7487ED16-478F-4409-AAE5-72CBD54C5C70}"/>
              </a:ext>
            </a:extLst>
          </p:cNvPr>
          <p:cNvPicPr>
            <a:picLocks noChangeAspect="1"/>
          </p:cNvPicPr>
          <p:nvPr/>
        </p:nvPicPr>
        <p:blipFill>
          <a:blip r:embed="rId4"/>
          <a:stretch>
            <a:fillRect/>
          </a:stretch>
        </p:blipFill>
        <p:spPr>
          <a:xfrm>
            <a:off x="5449457" y="3301908"/>
            <a:ext cx="3879271" cy="2581479"/>
          </a:xfrm>
          <a:prstGeom prst="rect">
            <a:avLst/>
          </a:prstGeom>
        </p:spPr>
      </p:pic>
    </p:spTree>
    <p:extLst>
      <p:ext uri="{BB962C8B-B14F-4D97-AF65-F5344CB8AC3E}">
        <p14:creationId xmlns:p14="http://schemas.microsoft.com/office/powerpoint/2010/main" val="19424920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D97128-E62D-4A1F-9219-0A0A14D27618}"/>
              </a:ext>
            </a:extLst>
          </p:cNvPr>
          <p:cNvSpPr txBox="1"/>
          <p:nvPr/>
        </p:nvSpPr>
        <p:spPr>
          <a:xfrm>
            <a:off x="914400" y="558861"/>
            <a:ext cx="6096000" cy="461665"/>
          </a:xfrm>
          <a:prstGeom prst="rect">
            <a:avLst/>
          </a:prstGeom>
          <a:noFill/>
        </p:spPr>
        <p:txBody>
          <a:bodyPr wrap="square">
            <a:spAutoFit/>
          </a:bodyPr>
          <a:lstStyle/>
          <a:p>
            <a:r>
              <a:rPr lang="ru-RU" sz="2400" b="1" dirty="0">
                <a:solidFill>
                  <a:srgbClr val="FF0000"/>
                </a:solidFill>
              </a:rPr>
              <a:t>5 </a:t>
            </a:r>
            <a:r>
              <a:rPr lang="ru-RU" sz="2400" b="1" dirty="0" err="1">
                <a:solidFill>
                  <a:srgbClr val="FF0000"/>
                </a:solidFill>
              </a:rPr>
              <a:t>рослин-чужинців</a:t>
            </a:r>
            <a:r>
              <a:rPr lang="ru-RU" sz="2400" b="1" dirty="0">
                <a:solidFill>
                  <a:srgbClr val="FF0000"/>
                </a:solidFill>
              </a:rPr>
              <a:t>, </a:t>
            </a:r>
            <a:r>
              <a:rPr lang="ru-RU" sz="2400" b="1" dirty="0" err="1">
                <a:solidFill>
                  <a:srgbClr val="FF0000"/>
                </a:solidFill>
              </a:rPr>
              <a:t>які</a:t>
            </a:r>
            <a:r>
              <a:rPr lang="ru-RU" sz="2400" b="1" dirty="0">
                <a:solidFill>
                  <a:srgbClr val="FF0000"/>
                </a:solidFill>
              </a:rPr>
              <a:t> </a:t>
            </a:r>
            <a:r>
              <a:rPr lang="ru-RU" sz="2400" b="1" dirty="0" err="1">
                <a:solidFill>
                  <a:srgbClr val="FF0000"/>
                </a:solidFill>
              </a:rPr>
              <a:t>загрожують</a:t>
            </a:r>
            <a:r>
              <a:rPr lang="ru-RU" sz="2400" b="1" dirty="0">
                <a:solidFill>
                  <a:srgbClr val="FF0000"/>
                </a:solidFill>
              </a:rPr>
              <a:t> </a:t>
            </a:r>
            <a:r>
              <a:rPr lang="ru-RU" sz="2400" b="1" dirty="0" err="1">
                <a:solidFill>
                  <a:srgbClr val="FF0000"/>
                </a:solidFill>
              </a:rPr>
              <a:t>Україні</a:t>
            </a:r>
            <a:endParaRPr lang="uk-UA" sz="2400" b="1" dirty="0">
              <a:solidFill>
                <a:srgbClr val="FF0000"/>
              </a:solidFill>
            </a:endParaRPr>
          </a:p>
        </p:txBody>
      </p:sp>
      <p:sp>
        <p:nvSpPr>
          <p:cNvPr id="5" name="TextBox 4">
            <a:extLst>
              <a:ext uri="{FF2B5EF4-FFF2-40B4-BE49-F238E27FC236}">
                <a16:creationId xmlns:a16="http://schemas.microsoft.com/office/drawing/2014/main" id="{DBC4F1B2-BCFA-4A07-9B48-24D2392B925F}"/>
              </a:ext>
            </a:extLst>
          </p:cNvPr>
          <p:cNvSpPr txBox="1"/>
          <p:nvPr/>
        </p:nvSpPr>
        <p:spPr>
          <a:xfrm>
            <a:off x="387927" y="1778615"/>
            <a:ext cx="6096000" cy="3139321"/>
          </a:xfrm>
          <a:prstGeom prst="rect">
            <a:avLst/>
          </a:prstGeom>
          <a:noFill/>
        </p:spPr>
        <p:txBody>
          <a:bodyPr wrap="square">
            <a:spAutoFit/>
          </a:bodyPr>
          <a:lstStyle/>
          <a:p>
            <a:pPr algn="just"/>
            <a:r>
              <a:rPr lang="uk-UA" dirty="0"/>
              <a:t>Це звичайнісінькі рослини, які на своїй батьківщині поводили себе чемно, відігравали роль добропорядного члена екосистеми, але потрапивши на нові території, вони пустилися берега.</a:t>
            </a:r>
          </a:p>
          <a:p>
            <a:pPr algn="just"/>
            <a:r>
              <a:rPr lang="uk-UA" dirty="0"/>
              <a:t>Причини успішності їхніх вторгнень не завжди зрозумілі - часто вони полягають у відсутності природних ворогів, наявності сприятливих до проникнення екосистем та ефективному використанні поживних речовин.</a:t>
            </a:r>
          </a:p>
          <a:p>
            <a:pPr algn="just"/>
            <a:r>
              <a:rPr lang="uk-UA" dirty="0"/>
              <a:t>Незмінним лишається одне - рослини-чужинці мають значний вплив на життя сучасної людини. З-поміж них на окрему увагу заслуговують п'ять видів.</a:t>
            </a:r>
          </a:p>
        </p:txBody>
      </p:sp>
      <p:pic>
        <p:nvPicPr>
          <p:cNvPr id="6" name="Рисунок 5">
            <a:extLst>
              <a:ext uri="{FF2B5EF4-FFF2-40B4-BE49-F238E27FC236}">
                <a16:creationId xmlns:a16="http://schemas.microsoft.com/office/drawing/2014/main" id="{929F216C-E606-4F5A-BD22-89A5D02CA4D3}"/>
              </a:ext>
            </a:extLst>
          </p:cNvPr>
          <p:cNvPicPr>
            <a:picLocks noChangeAspect="1"/>
          </p:cNvPicPr>
          <p:nvPr/>
        </p:nvPicPr>
        <p:blipFill>
          <a:blip r:embed="rId2"/>
          <a:stretch>
            <a:fillRect/>
          </a:stretch>
        </p:blipFill>
        <p:spPr>
          <a:xfrm>
            <a:off x="7167931" y="1963830"/>
            <a:ext cx="4922469" cy="2768889"/>
          </a:xfrm>
          <a:prstGeom prst="rect">
            <a:avLst/>
          </a:prstGeom>
        </p:spPr>
      </p:pic>
    </p:spTree>
    <p:extLst>
      <p:ext uri="{BB962C8B-B14F-4D97-AF65-F5344CB8AC3E}">
        <p14:creationId xmlns:p14="http://schemas.microsoft.com/office/powerpoint/2010/main" val="6192484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30672E-AB24-4E86-9314-FA07AADC1024}"/>
              </a:ext>
            </a:extLst>
          </p:cNvPr>
          <p:cNvSpPr txBox="1"/>
          <p:nvPr/>
        </p:nvSpPr>
        <p:spPr>
          <a:xfrm>
            <a:off x="572655" y="889843"/>
            <a:ext cx="7222835" cy="5078313"/>
          </a:xfrm>
          <a:prstGeom prst="rect">
            <a:avLst/>
          </a:prstGeom>
          <a:noFill/>
        </p:spPr>
        <p:txBody>
          <a:bodyPr wrap="square">
            <a:spAutoFit/>
          </a:bodyPr>
          <a:lstStyle/>
          <a:p>
            <a:pPr algn="ctr"/>
            <a:r>
              <a:rPr lang="uk-UA" b="1" dirty="0">
                <a:solidFill>
                  <a:srgbClr val="FF0000"/>
                </a:solidFill>
              </a:rPr>
              <a:t>Гігантські борщівники</a:t>
            </a:r>
          </a:p>
          <a:p>
            <a:pPr algn="just"/>
            <a:r>
              <a:rPr lang="uk-UA" dirty="0"/>
              <a:t>Попри свою назву, яка навіює приємні асоціації з найвідомішою українською стравою, гігантські борщівники малопридатні до вживання в їжу - на відміну від місцевих видів борщівника сибірського та європейського. Борщівники-чужинці часто виростають до висоти 4-5 м і таким чином є одними з найбільших трав, які можна зустріти в Україні.</a:t>
            </a:r>
          </a:p>
          <a:p>
            <a:pPr algn="just"/>
            <a:r>
              <a:rPr lang="uk-UA" dirty="0"/>
              <a:t>До Європи вдерлося три таких види - борщівник </a:t>
            </a:r>
            <a:r>
              <a:rPr lang="uk-UA" dirty="0" err="1"/>
              <a:t>Мантегацца</a:t>
            </a:r>
            <a:r>
              <a:rPr lang="uk-UA" dirty="0"/>
              <a:t> (</a:t>
            </a:r>
            <a:r>
              <a:rPr lang="en-US" dirty="0"/>
              <a:t>Heracleum </a:t>
            </a:r>
            <a:r>
              <a:rPr lang="en-US" dirty="0" err="1"/>
              <a:t>mantegazzianum</a:t>
            </a:r>
            <a:r>
              <a:rPr lang="en-US" dirty="0"/>
              <a:t>), </a:t>
            </a:r>
            <a:r>
              <a:rPr lang="uk-UA" dirty="0"/>
              <a:t>борщівник Сосновського (</a:t>
            </a:r>
            <a:r>
              <a:rPr lang="en-US" dirty="0"/>
              <a:t>H. </a:t>
            </a:r>
            <a:r>
              <a:rPr lang="en-US" dirty="0" err="1"/>
              <a:t>sosnowskyi</a:t>
            </a:r>
            <a:r>
              <a:rPr lang="en-US" dirty="0"/>
              <a:t>) </a:t>
            </a:r>
            <a:r>
              <a:rPr lang="uk-UA" dirty="0"/>
              <a:t>та борщівник перський (</a:t>
            </a:r>
            <a:r>
              <a:rPr lang="en-US" dirty="0"/>
              <a:t>H. </a:t>
            </a:r>
            <a:r>
              <a:rPr lang="en-US" dirty="0" err="1"/>
              <a:t>persicum</a:t>
            </a:r>
            <a:r>
              <a:rPr lang="en-US" dirty="0"/>
              <a:t>).</a:t>
            </a:r>
          </a:p>
          <a:p>
            <a:pPr algn="just"/>
            <a:r>
              <a:rPr lang="uk-UA" dirty="0"/>
              <a:t>В Україні найбільші проблеми викликає борщівник Сосновського. Раніше цей вид траплявся лише у східній частині Великого Кавказу, у Закавказзі та на північному сході Туреччини. Проте у 1947 році в СРСР почалася масштабна кампанія з культивування цього виду.</a:t>
            </a:r>
          </a:p>
          <a:p>
            <a:pPr algn="just"/>
            <a:r>
              <a:rPr lang="uk-UA" dirty="0"/>
              <a:t>Здавалося б, блискучий задум - вирощувати вид, який за короткий період часу дає вражаючу кількість біомаси. Та худоба не оцінила таку їжу. Більше того, м'ясо та молоко корів на </a:t>
            </a:r>
            <a:r>
              <a:rPr lang="uk-UA" dirty="0" err="1"/>
              <a:t>борщівниковій</a:t>
            </a:r>
            <a:r>
              <a:rPr lang="uk-UA" dirty="0"/>
              <a:t> дієті мали неприємний запах, а на слизовій оболонці тварин почали фіксувати сліди опіків.</a:t>
            </a:r>
          </a:p>
        </p:txBody>
      </p:sp>
      <p:pic>
        <p:nvPicPr>
          <p:cNvPr id="4" name="Рисунок 3">
            <a:extLst>
              <a:ext uri="{FF2B5EF4-FFF2-40B4-BE49-F238E27FC236}">
                <a16:creationId xmlns:a16="http://schemas.microsoft.com/office/drawing/2014/main" id="{48061EE6-CF44-4E88-96A3-0E96A3330023}"/>
              </a:ext>
            </a:extLst>
          </p:cNvPr>
          <p:cNvPicPr>
            <a:picLocks noChangeAspect="1"/>
          </p:cNvPicPr>
          <p:nvPr/>
        </p:nvPicPr>
        <p:blipFill>
          <a:blip r:embed="rId2"/>
          <a:stretch>
            <a:fillRect/>
          </a:stretch>
        </p:blipFill>
        <p:spPr>
          <a:xfrm>
            <a:off x="8103367" y="556202"/>
            <a:ext cx="3871577" cy="2177762"/>
          </a:xfrm>
          <a:prstGeom prst="rect">
            <a:avLst/>
          </a:prstGeom>
        </p:spPr>
      </p:pic>
      <p:pic>
        <p:nvPicPr>
          <p:cNvPr id="5" name="Рисунок 4">
            <a:extLst>
              <a:ext uri="{FF2B5EF4-FFF2-40B4-BE49-F238E27FC236}">
                <a16:creationId xmlns:a16="http://schemas.microsoft.com/office/drawing/2014/main" id="{3A30AF6C-5C37-49E1-A08E-FDB03A4ABB2D}"/>
              </a:ext>
            </a:extLst>
          </p:cNvPr>
          <p:cNvPicPr>
            <a:picLocks noChangeAspect="1"/>
          </p:cNvPicPr>
          <p:nvPr/>
        </p:nvPicPr>
        <p:blipFill>
          <a:blip r:embed="rId3"/>
          <a:stretch>
            <a:fillRect/>
          </a:stretch>
        </p:blipFill>
        <p:spPr>
          <a:xfrm>
            <a:off x="7934036" y="3906201"/>
            <a:ext cx="4188114" cy="2610198"/>
          </a:xfrm>
          <a:prstGeom prst="rect">
            <a:avLst/>
          </a:prstGeom>
        </p:spPr>
      </p:pic>
    </p:spTree>
    <p:extLst>
      <p:ext uri="{BB962C8B-B14F-4D97-AF65-F5344CB8AC3E}">
        <p14:creationId xmlns:p14="http://schemas.microsoft.com/office/powerpoint/2010/main" val="22992326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D3661C-549C-491C-BD13-D40948AA9A33}"/>
              </a:ext>
            </a:extLst>
          </p:cNvPr>
          <p:cNvSpPr txBox="1"/>
          <p:nvPr/>
        </p:nvSpPr>
        <p:spPr>
          <a:xfrm>
            <a:off x="424873" y="751344"/>
            <a:ext cx="6594764" cy="5355312"/>
          </a:xfrm>
          <a:prstGeom prst="rect">
            <a:avLst/>
          </a:prstGeom>
          <a:noFill/>
        </p:spPr>
        <p:txBody>
          <a:bodyPr wrap="square">
            <a:spAutoFit/>
          </a:bodyPr>
          <a:lstStyle/>
          <a:p>
            <a:pPr algn="just"/>
            <a:r>
              <a:rPr lang="uk-UA" dirty="0"/>
              <a:t>Обережно, борщівник. Це не квітка для селфі, а небезпечна рослина</a:t>
            </a:r>
          </a:p>
          <a:p>
            <a:pPr algn="just"/>
            <a:r>
              <a:rPr lang="uk-UA" dirty="0"/>
              <a:t>Досить швидко агітаційні матеріали про користь нової культури перестали працювати й вирощування борщівника зійшло нанівець, але за цей час він вже почав успішно вирощувати себе сам.</a:t>
            </a:r>
          </a:p>
          <a:p>
            <a:pPr algn="just"/>
            <a:r>
              <a:rPr lang="uk-UA" dirty="0"/>
              <a:t>Перші врожаї борщівника Сосновського в Україні були зібрані під Києвом та Житомиром і трапилося це в 1964 році. Навіть якщо враховувати, що деяким з цих плантацій було по 4 роки, тобто старт культивації відбувся у 1960-му. </a:t>
            </a:r>
          </a:p>
          <a:p>
            <a:pPr algn="just"/>
            <a:r>
              <a:rPr lang="uk-UA" dirty="0"/>
              <a:t>У місцях проникнення борщівник витісняє місцеві види, затінюючи їх. Цей вид містить у своєму складі речовини - </a:t>
            </a:r>
            <a:r>
              <a:rPr lang="uk-UA" dirty="0" err="1"/>
              <a:t>фуранокумарини</a:t>
            </a:r>
            <a:r>
              <a:rPr lang="uk-UA" dirty="0"/>
              <a:t>, які мають </a:t>
            </a:r>
            <a:r>
              <a:rPr lang="uk-UA" dirty="0" err="1"/>
              <a:t>фотосенсибілізуючі</a:t>
            </a:r>
            <a:r>
              <a:rPr lang="uk-UA" dirty="0"/>
              <a:t> властивості. Під час контакту соку рослини зі шкірою клітини епітелію стають набагато </a:t>
            </a:r>
            <a:r>
              <a:rPr lang="uk-UA" dirty="0" err="1"/>
              <a:t>чутливішими</a:t>
            </a:r>
            <a:r>
              <a:rPr lang="uk-UA" dirty="0"/>
              <a:t> до дії </a:t>
            </a:r>
            <a:r>
              <a:rPr lang="uk-UA" dirty="0" err="1"/>
              <a:t>ультрафіолетого</a:t>
            </a:r>
            <a:r>
              <a:rPr lang="uk-UA" dirty="0"/>
              <a:t> випромінювання, виникають страшні опіки (навіть 3-го ступеня).</a:t>
            </a:r>
          </a:p>
          <a:p>
            <a:pPr algn="just"/>
            <a:r>
              <a:rPr lang="uk-UA" dirty="0"/>
              <a:t>Особливо небезпечний контакт із слизовими оболонками очей, які можуть завершитись сліпотою. Пошкоджена ділянка шкіри може залишатися уразливою до дії сонця протягом кількох років.</a:t>
            </a:r>
          </a:p>
        </p:txBody>
      </p:sp>
      <p:pic>
        <p:nvPicPr>
          <p:cNvPr id="4" name="Рисунок 3">
            <a:extLst>
              <a:ext uri="{FF2B5EF4-FFF2-40B4-BE49-F238E27FC236}">
                <a16:creationId xmlns:a16="http://schemas.microsoft.com/office/drawing/2014/main" id="{A14ECEFB-BCE4-49D8-B333-413F7132BED6}"/>
              </a:ext>
            </a:extLst>
          </p:cNvPr>
          <p:cNvPicPr>
            <a:picLocks noChangeAspect="1"/>
          </p:cNvPicPr>
          <p:nvPr/>
        </p:nvPicPr>
        <p:blipFill>
          <a:blip r:embed="rId2"/>
          <a:stretch>
            <a:fillRect/>
          </a:stretch>
        </p:blipFill>
        <p:spPr>
          <a:xfrm>
            <a:off x="7407236" y="1953490"/>
            <a:ext cx="4526001" cy="2775527"/>
          </a:xfrm>
          <a:prstGeom prst="rect">
            <a:avLst/>
          </a:prstGeom>
        </p:spPr>
      </p:pic>
    </p:spTree>
    <p:extLst>
      <p:ext uri="{BB962C8B-B14F-4D97-AF65-F5344CB8AC3E}">
        <p14:creationId xmlns:p14="http://schemas.microsoft.com/office/powerpoint/2010/main" val="39148010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8217CA-48FA-4FB1-97CA-AE5F2E2B679B}"/>
              </a:ext>
            </a:extLst>
          </p:cNvPr>
          <p:cNvSpPr txBox="1"/>
          <p:nvPr/>
        </p:nvSpPr>
        <p:spPr>
          <a:xfrm>
            <a:off x="766618" y="335845"/>
            <a:ext cx="6096000" cy="6186309"/>
          </a:xfrm>
          <a:prstGeom prst="rect">
            <a:avLst/>
          </a:prstGeom>
          <a:noFill/>
        </p:spPr>
        <p:txBody>
          <a:bodyPr wrap="square">
            <a:spAutoFit/>
          </a:bodyPr>
          <a:lstStyle/>
          <a:p>
            <a:pPr algn="ctr"/>
            <a:r>
              <a:rPr lang="uk-UA" b="1" dirty="0"/>
              <a:t>Клен ясенелистий</a:t>
            </a:r>
          </a:p>
          <a:p>
            <a:pPr algn="just"/>
            <a:r>
              <a:rPr lang="uk-UA" dirty="0"/>
              <a:t>Зараз це дерево можна побачити просто повсюди. Але ще не так давно на теренах України не росло жодного деревця цього північноамериканського виду. Ба більше, всі спроби виростити його - зазнавали неминучого фіаско.</a:t>
            </a:r>
          </a:p>
          <a:p>
            <a:pPr algn="just"/>
            <a:r>
              <a:rPr lang="uk-UA" dirty="0"/>
              <a:t>Проте згодом до справи взявся харківський ботанік-акліматизатор Іван Каразін, який отримав зразки клена ясенелистого (</a:t>
            </a:r>
            <a:r>
              <a:rPr lang="en-US" dirty="0"/>
              <a:t>Acer negundo) </a:t>
            </a:r>
            <a:r>
              <a:rPr lang="uk-UA" dirty="0"/>
              <a:t>з півночі США та Канади, що могли витримувати умови наших широт. Рослину популяризували як незамінну для створення швидкоростучих лісів, що допомогло їй швидко захопити значні території.</a:t>
            </a:r>
          </a:p>
          <a:p>
            <a:pPr algn="just"/>
            <a:r>
              <a:rPr lang="uk-UA" dirty="0"/>
              <a:t>Він поширюється заплавними лісами, де завдяки неабиякій гнучкості будови своєї крони пригнічує розвиток сіянців верб та тополь.</a:t>
            </a:r>
          </a:p>
          <a:p>
            <a:pPr algn="just"/>
            <a:r>
              <a:rPr lang="uk-UA" dirty="0"/>
              <a:t>Ця тиха революція призводить до повної зміни влади в угрупованні і замість милого серцю заплавного лісу - до Ваших послуг </a:t>
            </a:r>
            <a:r>
              <a:rPr lang="uk-UA" dirty="0" err="1"/>
              <a:t>маловидові</a:t>
            </a:r>
            <a:r>
              <a:rPr lang="uk-UA" dirty="0"/>
              <a:t> зарості клена, які ідеальні лише для того, щоб зайти в них і гірко плакати над втраченим біорізноманіттям.</a:t>
            </a:r>
          </a:p>
          <a:p>
            <a:pPr algn="just"/>
            <a:r>
              <a:rPr lang="uk-UA" dirty="0"/>
              <a:t>Рано навесні пилок з чоловічих дерев клена </a:t>
            </a:r>
            <a:r>
              <a:rPr lang="uk-UA" dirty="0" err="1"/>
              <a:t>ясенолистого</a:t>
            </a:r>
            <a:r>
              <a:rPr lang="uk-UA" dirty="0"/>
              <a:t> розпочинає сезон </a:t>
            </a:r>
            <a:r>
              <a:rPr lang="uk-UA" b="0" i="0" dirty="0">
                <a:solidFill>
                  <a:srgbClr val="3F3F42"/>
                </a:solidFill>
                <a:effectLst/>
                <a:latin typeface="Helmet"/>
              </a:rPr>
              <a:t>алергій для чутливих людей.</a:t>
            </a:r>
            <a:endParaRPr lang="uk-UA" dirty="0"/>
          </a:p>
        </p:txBody>
      </p:sp>
      <p:pic>
        <p:nvPicPr>
          <p:cNvPr id="4" name="Рисунок 3">
            <a:extLst>
              <a:ext uri="{FF2B5EF4-FFF2-40B4-BE49-F238E27FC236}">
                <a16:creationId xmlns:a16="http://schemas.microsoft.com/office/drawing/2014/main" id="{C10525F4-C731-4F02-B873-58DAD99005D6}"/>
              </a:ext>
            </a:extLst>
          </p:cNvPr>
          <p:cNvPicPr>
            <a:picLocks noChangeAspect="1"/>
          </p:cNvPicPr>
          <p:nvPr/>
        </p:nvPicPr>
        <p:blipFill>
          <a:blip r:embed="rId2"/>
          <a:stretch>
            <a:fillRect/>
          </a:stretch>
        </p:blipFill>
        <p:spPr>
          <a:xfrm>
            <a:off x="7171010" y="335845"/>
            <a:ext cx="5020990" cy="2824307"/>
          </a:xfrm>
          <a:prstGeom prst="rect">
            <a:avLst/>
          </a:prstGeom>
        </p:spPr>
      </p:pic>
      <p:pic>
        <p:nvPicPr>
          <p:cNvPr id="6" name="Рисунок 5">
            <a:extLst>
              <a:ext uri="{FF2B5EF4-FFF2-40B4-BE49-F238E27FC236}">
                <a16:creationId xmlns:a16="http://schemas.microsoft.com/office/drawing/2014/main" id="{DF6BBEFB-ACF7-4DD3-9575-045D89622669}"/>
              </a:ext>
            </a:extLst>
          </p:cNvPr>
          <p:cNvPicPr>
            <a:picLocks noChangeAspect="1"/>
          </p:cNvPicPr>
          <p:nvPr/>
        </p:nvPicPr>
        <p:blipFill>
          <a:blip r:embed="rId3"/>
          <a:stretch>
            <a:fillRect/>
          </a:stretch>
        </p:blipFill>
        <p:spPr>
          <a:xfrm>
            <a:off x="7943273" y="3901418"/>
            <a:ext cx="4076700" cy="2620736"/>
          </a:xfrm>
          <a:prstGeom prst="rect">
            <a:avLst/>
          </a:prstGeom>
        </p:spPr>
      </p:pic>
    </p:spTree>
    <p:extLst>
      <p:ext uri="{BB962C8B-B14F-4D97-AF65-F5344CB8AC3E}">
        <p14:creationId xmlns:p14="http://schemas.microsoft.com/office/powerpoint/2010/main" val="13530643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9309FF-2EC2-4D26-968A-2DE1DD9ACC7C}"/>
              </a:ext>
            </a:extLst>
          </p:cNvPr>
          <p:cNvSpPr txBox="1"/>
          <p:nvPr/>
        </p:nvSpPr>
        <p:spPr>
          <a:xfrm>
            <a:off x="267854" y="514520"/>
            <a:ext cx="8903855" cy="5909310"/>
          </a:xfrm>
          <a:prstGeom prst="rect">
            <a:avLst/>
          </a:prstGeom>
          <a:noFill/>
        </p:spPr>
        <p:txBody>
          <a:bodyPr wrap="square">
            <a:spAutoFit/>
          </a:bodyPr>
          <a:lstStyle/>
          <a:p>
            <a:pPr algn="ctr"/>
            <a:r>
              <a:rPr lang="uk-UA" b="1" i="1" dirty="0"/>
              <a:t>Золотушники</a:t>
            </a:r>
          </a:p>
          <a:p>
            <a:pPr algn="just"/>
            <a:r>
              <a:rPr lang="uk-UA" dirty="0"/>
              <a:t>У час цвітіння </a:t>
            </a:r>
            <a:r>
              <a:rPr lang="uk-UA" dirty="0" err="1"/>
              <a:t>амброзій</a:t>
            </a:r>
            <a:r>
              <a:rPr lang="uk-UA" dirty="0"/>
              <a:t> багато публікацій про цей алергенний вид-чужинець ілюструють зовсім не її зображенням, а фотографією представників роду Золотушник (</a:t>
            </a:r>
            <a:r>
              <a:rPr lang="en-US" dirty="0"/>
              <a:t>Solidago), </a:t>
            </a:r>
            <a:r>
              <a:rPr lang="uk-UA" dirty="0"/>
              <a:t>найчастіше золотушника канадського (</a:t>
            </a:r>
            <a:r>
              <a:rPr lang="en-US" dirty="0"/>
              <a:t>S. canadensis) </a:t>
            </a:r>
            <a:r>
              <a:rPr lang="uk-UA" dirty="0"/>
              <a:t>та найвищого (</a:t>
            </a:r>
            <a:r>
              <a:rPr lang="en-US" dirty="0"/>
              <a:t>S. </a:t>
            </a:r>
            <a:r>
              <a:rPr lang="en-US" dirty="0" err="1"/>
              <a:t>altissima</a:t>
            </a:r>
            <a:r>
              <a:rPr lang="en-US" dirty="0"/>
              <a:t>).</a:t>
            </a:r>
          </a:p>
          <a:p>
            <a:pPr algn="just"/>
            <a:r>
              <a:rPr lang="uk-UA" dirty="0"/>
              <a:t>Ці два види теж потрапили до нас з Північної Америки і теж неабиякі мастаки у перетворенні довкілля на території екологічної катастрофи.</a:t>
            </a:r>
          </a:p>
          <a:p>
            <a:pPr algn="just"/>
            <a:r>
              <a:rPr lang="uk-UA" dirty="0"/>
              <a:t>В Європі вид відомий з 1735 року, а всередині 19 століття він почав активно дичавіти та безконтрольно поширюватися. Один пагін може утворити до 10 тисяч насінин, які за допомогою нехитрих пристосувань до польоту мандрують повітрям у пошуку нової доступної оселі. Золотушник канадський чудово поширюється не лише насінням, а й фрагментами кореневищ.</a:t>
            </a:r>
          </a:p>
          <a:p>
            <a:pPr algn="just"/>
            <a:r>
              <a:rPr lang="uk-UA" dirty="0"/>
              <a:t>Окремі рослини золотушника канадського можуть жити до сотні років та формувати зарості із щільністю 300 пагонів на квадратний метр. Це призводить до зміни структури рослинних угруповань та витіснення місцевих видів.</a:t>
            </a:r>
          </a:p>
          <a:p>
            <a:pPr algn="just"/>
            <a:r>
              <a:rPr lang="uk-UA" dirty="0"/>
              <a:t>У себе на батьківщині золотушник контролюється великими травоїдними тваринами, а в Європі на рослину як </a:t>
            </a:r>
            <a:r>
              <a:rPr lang="uk-UA" dirty="0" err="1"/>
              <a:t>іжу</a:t>
            </a:r>
            <a:r>
              <a:rPr lang="uk-UA" dirty="0"/>
              <a:t> дивляться переважно равлики та деякі гризуни.</a:t>
            </a:r>
          </a:p>
          <a:p>
            <a:pPr algn="just"/>
            <a:r>
              <a:rPr lang="uk-UA" dirty="0"/>
              <a:t>І хоч екологічна шкода від </a:t>
            </a:r>
            <a:r>
              <a:rPr lang="uk-UA" dirty="0" err="1"/>
              <a:t>вторгненнь</a:t>
            </a:r>
            <a:r>
              <a:rPr lang="uk-UA" dirty="0"/>
              <a:t> північноамериканських золотушників безсумнівна, на відміну від амброзії золотушнику канадському не так то просто викликати алергічні реакції. Його важкий пилок потребує переносників комах і далеко вітром не поширюється. І лише збіг у часі цвітіння з іншими алергенними рослинами часто кидає на золотушника тінь вини за чхання та інші реакції.</a:t>
            </a:r>
          </a:p>
        </p:txBody>
      </p:sp>
      <p:pic>
        <p:nvPicPr>
          <p:cNvPr id="4" name="Рисунок 3">
            <a:extLst>
              <a:ext uri="{FF2B5EF4-FFF2-40B4-BE49-F238E27FC236}">
                <a16:creationId xmlns:a16="http://schemas.microsoft.com/office/drawing/2014/main" id="{5D3B9A85-67BE-4F13-BDBC-64EDE3D95810}"/>
              </a:ext>
            </a:extLst>
          </p:cNvPr>
          <p:cNvPicPr>
            <a:picLocks noChangeAspect="1"/>
          </p:cNvPicPr>
          <p:nvPr/>
        </p:nvPicPr>
        <p:blipFill>
          <a:blip r:embed="rId2"/>
          <a:stretch>
            <a:fillRect/>
          </a:stretch>
        </p:blipFill>
        <p:spPr>
          <a:xfrm>
            <a:off x="9070907" y="260639"/>
            <a:ext cx="3006071" cy="2251652"/>
          </a:xfrm>
          <a:prstGeom prst="rect">
            <a:avLst/>
          </a:prstGeom>
        </p:spPr>
      </p:pic>
      <p:pic>
        <p:nvPicPr>
          <p:cNvPr id="5" name="Рисунок 4">
            <a:extLst>
              <a:ext uri="{FF2B5EF4-FFF2-40B4-BE49-F238E27FC236}">
                <a16:creationId xmlns:a16="http://schemas.microsoft.com/office/drawing/2014/main" id="{66900D9B-E8C2-4558-8A99-721A1876C42C}"/>
              </a:ext>
            </a:extLst>
          </p:cNvPr>
          <p:cNvPicPr>
            <a:picLocks noChangeAspect="1"/>
          </p:cNvPicPr>
          <p:nvPr/>
        </p:nvPicPr>
        <p:blipFill>
          <a:blip r:embed="rId3"/>
          <a:stretch>
            <a:fillRect/>
          </a:stretch>
        </p:blipFill>
        <p:spPr>
          <a:xfrm>
            <a:off x="9264073" y="2841988"/>
            <a:ext cx="2812905" cy="3755373"/>
          </a:xfrm>
          <a:prstGeom prst="rect">
            <a:avLst/>
          </a:prstGeom>
        </p:spPr>
      </p:pic>
    </p:spTree>
    <p:extLst>
      <p:ext uri="{BB962C8B-B14F-4D97-AF65-F5344CB8AC3E}">
        <p14:creationId xmlns:p14="http://schemas.microsoft.com/office/powerpoint/2010/main" val="33141819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460AB7-E056-4C33-8D4F-2E70CE671F0C}"/>
              </a:ext>
            </a:extLst>
          </p:cNvPr>
          <p:cNvSpPr txBox="1"/>
          <p:nvPr/>
        </p:nvSpPr>
        <p:spPr>
          <a:xfrm>
            <a:off x="360219" y="612844"/>
            <a:ext cx="7065817" cy="5909310"/>
          </a:xfrm>
          <a:prstGeom prst="rect">
            <a:avLst/>
          </a:prstGeom>
          <a:noFill/>
        </p:spPr>
        <p:txBody>
          <a:bodyPr wrap="square">
            <a:spAutoFit/>
          </a:bodyPr>
          <a:lstStyle/>
          <a:p>
            <a:pPr algn="ctr"/>
            <a:r>
              <a:rPr lang="uk-UA" b="1" dirty="0"/>
              <a:t>Ваточник сирійський</a:t>
            </a:r>
          </a:p>
          <a:p>
            <a:pPr algn="just"/>
            <a:r>
              <a:rPr lang="uk-UA" dirty="0"/>
              <a:t>Попри свою назву, ваточник сирійський (</a:t>
            </a:r>
            <a:r>
              <a:rPr lang="en-US" dirty="0"/>
              <a:t>Asclepias </a:t>
            </a:r>
            <a:r>
              <a:rPr lang="en-US" dirty="0" err="1"/>
              <a:t>syriaca</a:t>
            </a:r>
            <a:r>
              <a:rPr lang="en-US" dirty="0"/>
              <a:t>) </a:t>
            </a:r>
            <a:r>
              <a:rPr lang="uk-UA" dirty="0"/>
              <a:t>не походить з території Сирії, а є північноамериканським </a:t>
            </a:r>
            <a:r>
              <a:rPr lang="uk-UA" dirty="0" err="1"/>
              <a:t>вселенцем</a:t>
            </a:r>
            <a:r>
              <a:rPr lang="uk-UA" dirty="0"/>
              <a:t>. Ця плутанина виникла скоріш за все через помилку ботаніка Карла </a:t>
            </a:r>
            <a:r>
              <a:rPr lang="uk-UA" dirty="0" err="1"/>
              <a:t>Клузіуса</a:t>
            </a:r>
            <a:r>
              <a:rPr lang="uk-UA" dirty="0"/>
              <a:t>.</a:t>
            </a:r>
          </a:p>
          <a:p>
            <a:pPr algn="just"/>
            <a:r>
              <a:rPr lang="uk-UA" dirty="0"/>
              <a:t>Напевне сказати, коли вид-чужинець отаборився в Україні, складно. Очевидно, це сталося не так давно - в 19 ст.</a:t>
            </a:r>
          </a:p>
          <a:p>
            <a:pPr algn="just"/>
            <a:r>
              <a:rPr lang="uk-UA" dirty="0"/>
              <a:t>У 1863 році його вже точно вирощували в Київському ботанічному саду, а невдовзі почали культивувати і в Білій Церкві. Основна мета вселення полягала не у створенні екологічної проблеми, а у його використанні як каучуконоса. Однак у ваточника були інші плани - уже з 1887 року його починають фіксувати в здичавілому стані.</a:t>
            </a:r>
          </a:p>
          <a:p>
            <a:pPr algn="just"/>
            <a:r>
              <a:rPr lang="uk-UA" dirty="0"/>
              <a:t>Він легко освоює бідні піщані ґрунти, </a:t>
            </a:r>
            <a:r>
              <a:rPr lang="uk-UA" dirty="0" err="1"/>
              <a:t>окуповує</a:t>
            </a:r>
            <a:r>
              <a:rPr lang="uk-UA" dirty="0"/>
              <a:t> узбіччя доріг, перелоги, а іноді проникає навіть в узлісся та степи. Активне кореневе розмноження допомагає загонам першої хвилі вторгнення розширювати сферу свого впливу на 3 м в діаметрі за рік.</a:t>
            </a:r>
          </a:p>
          <a:p>
            <a:pPr algn="just"/>
            <a:r>
              <a:rPr lang="uk-UA" dirty="0"/>
              <a:t>Насіннєве розмноження готує другу хвилю інвазії і далеко не кожна екосистема може її витримати. Ваточник гальмує або й повністю припиняє процеси відновлення рослинності після впливу людини.</a:t>
            </a:r>
          </a:p>
          <a:p>
            <a:pPr algn="just"/>
            <a:r>
              <a:rPr lang="uk-UA" dirty="0"/>
              <a:t>В умовах сільськогосподарських земель ваточник має славу злісного </a:t>
            </a:r>
            <a:r>
              <a:rPr lang="uk-UA" dirty="0" err="1"/>
              <a:t>бур'яна</a:t>
            </a:r>
            <a:r>
              <a:rPr lang="uk-UA" dirty="0"/>
              <a:t>, який знижує врожайність багатьох культур більш ніж на 20%.</a:t>
            </a:r>
          </a:p>
        </p:txBody>
      </p:sp>
      <p:pic>
        <p:nvPicPr>
          <p:cNvPr id="4" name="Рисунок 3">
            <a:extLst>
              <a:ext uri="{FF2B5EF4-FFF2-40B4-BE49-F238E27FC236}">
                <a16:creationId xmlns:a16="http://schemas.microsoft.com/office/drawing/2014/main" id="{5CA59151-D2E1-4974-8B7C-938DC7BD5B92}"/>
              </a:ext>
            </a:extLst>
          </p:cNvPr>
          <p:cNvPicPr>
            <a:picLocks noChangeAspect="1"/>
          </p:cNvPicPr>
          <p:nvPr/>
        </p:nvPicPr>
        <p:blipFill>
          <a:blip r:embed="rId2"/>
          <a:stretch>
            <a:fillRect/>
          </a:stretch>
        </p:blipFill>
        <p:spPr>
          <a:xfrm>
            <a:off x="8155412" y="260638"/>
            <a:ext cx="3856912" cy="2888961"/>
          </a:xfrm>
          <a:prstGeom prst="rect">
            <a:avLst/>
          </a:prstGeom>
        </p:spPr>
      </p:pic>
      <p:pic>
        <p:nvPicPr>
          <p:cNvPr id="5" name="Рисунок 4">
            <a:extLst>
              <a:ext uri="{FF2B5EF4-FFF2-40B4-BE49-F238E27FC236}">
                <a16:creationId xmlns:a16="http://schemas.microsoft.com/office/drawing/2014/main" id="{74924DC0-4DAB-4A87-991A-D0896303A9F1}"/>
              </a:ext>
            </a:extLst>
          </p:cNvPr>
          <p:cNvPicPr>
            <a:picLocks noChangeAspect="1"/>
          </p:cNvPicPr>
          <p:nvPr/>
        </p:nvPicPr>
        <p:blipFill>
          <a:blip r:embed="rId3"/>
          <a:stretch>
            <a:fillRect/>
          </a:stretch>
        </p:blipFill>
        <p:spPr>
          <a:xfrm>
            <a:off x="7721601" y="3383461"/>
            <a:ext cx="4290724" cy="3213901"/>
          </a:xfrm>
          <a:prstGeom prst="rect">
            <a:avLst/>
          </a:prstGeom>
        </p:spPr>
      </p:pic>
    </p:spTree>
    <p:extLst>
      <p:ext uri="{BB962C8B-B14F-4D97-AF65-F5344CB8AC3E}">
        <p14:creationId xmlns:p14="http://schemas.microsoft.com/office/powerpoint/2010/main" val="21206655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9C9881-D14A-4314-A086-2AE2908A2EA6}"/>
              </a:ext>
            </a:extLst>
          </p:cNvPr>
          <p:cNvSpPr txBox="1"/>
          <p:nvPr/>
        </p:nvSpPr>
        <p:spPr>
          <a:xfrm>
            <a:off x="277093" y="726680"/>
            <a:ext cx="8211126" cy="5909310"/>
          </a:xfrm>
          <a:prstGeom prst="rect">
            <a:avLst/>
          </a:prstGeom>
          <a:noFill/>
        </p:spPr>
        <p:txBody>
          <a:bodyPr wrap="square">
            <a:spAutoFit/>
          </a:bodyPr>
          <a:lstStyle/>
          <a:p>
            <a:pPr algn="ctr"/>
            <a:r>
              <a:rPr lang="uk-UA" b="1" dirty="0"/>
              <a:t>Робінія несправжня акація</a:t>
            </a:r>
          </a:p>
          <a:p>
            <a:pPr algn="just"/>
            <a:r>
              <a:rPr lang="uk-UA" dirty="0"/>
              <a:t>Цей вид часто називають білою акацією, але робінія (</a:t>
            </a:r>
            <a:r>
              <a:rPr lang="en-US" dirty="0" err="1"/>
              <a:t>Robinia</a:t>
            </a:r>
            <a:r>
              <a:rPr lang="en-US" dirty="0"/>
              <a:t> </a:t>
            </a:r>
            <a:r>
              <a:rPr lang="en-US" dirty="0" err="1"/>
              <a:t>pseudoacacia</a:t>
            </a:r>
            <a:r>
              <a:rPr lang="en-US" dirty="0"/>
              <a:t>) </a:t>
            </a:r>
            <a:r>
              <a:rPr lang="uk-UA" dirty="0"/>
              <a:t>та акації належать до різних підродин у складі Бобових.</a:t>
            </a:r>
          </a:p>
          <a:p>
            <a:pPr algn="just"/>
            <a:r>
              <a:rPr lang="uk-UA" dirty="0"/>
              <a:t>Раніше дерево зростало лише на сході США. Ботанік Жан </a:t>
            </a:r>
            <a:r>
              <a:rPr lang="uk-UA" dirty="0" err="1"/>
              <a:t>Робен</a:t>
            </a:r>
            <a:r>
              <a:rPr lang="uk-UA" dirty="0"/>
              <a:t>, який працював королівським садівником Людовіка ХІІІ, у 1601 році замовив з Вірджинії до Франції партію саджанців рослини, яка тоді ще не була названа в його шану.</a:t>
            </a:r>
          </a:p>
          <a:p>
            <a:pPr algn="just"/>
            <a:r>
              <a:rPr lang="uk-UA" dirty="0"/>
              <a:t>Уже в 1700-х роках рослина стала звичною для Німеччини. Через 10 років робінія підійшла впритул до нинішніх кордонів України, почавши історію свого успіху в Угорщині.</a:t>
            </a:r>
          </a:p>
          <a:p>
            <a:pPr algn="just"/>
            <a:r>
              <a:rPr lang="uk-UA" dirty="0"/>
              <a:t>У кінці 18-го столітті робінію висаджують у парку Кирила Розумовського, а далі вже завоювання України було справою техніки. Рослина продукує до 15 000 насінин за сезон, а </a:t>
            </a:r>
            <a:r>
              <a:rPr lang="uk-UA" dirty="0" err="1"/>
              <a:t>вперший</a:t>
            </a:r>
            <a:r>
              <a:rPr lang="uk-UA" dirty="0"/>
              <a:t> рік може вирости вже до 1 м. У віці 2-5 років приріст часто складає до 2 м на рік, але згодом сповільнюється.</a:t>
            </a:r>
          </a:p>
          <a:p>
            <a:pPr algn="just"/>
            <a:r>
              <a:rPr lang="uk-UA" dirty="0"/>
              <a:t>За високу швидкість росту, невибагливість та деревину цей вид люблять лісівники, а через </a:t>
            </a:r>
            <a:r>
              <a:rPr lang="uk-UA" dirty="0" err="1"/>
              <a:t>нектаропродуктивність</a:t>
            </a:r>
            <a:r>
              <a:rPr lang="uk-UA" dirty="0"/>
              <a:t> - бджолярі, однак рослина може вселятися у безліч типів наземних екосистем, поступово проникати в ліси та змінювати їхню структуру.</a:t>
            </a:r>
          </a:p>
          <a:p>
            <a:pPr algn="just"/>
            <a:r>
              <a:rPr lang="uk-UA" dirty="0"/>
              <a:t>Завдяки симбіотичним бактеріям на коренях робінія насичує ґрунт азотовмісними сполуками, які привабливі для "бур'янів", але згубні у великих дозах для багатьох лісових видів. Це спричиняє зниження видового різноманіття рослин, а також з ними пов'язаних тварин та грибів.</a:t>
            </a:r>
          </a:p>
        </p:txBody>
      </p:sp>
      <p:pic>
        <p:nvPicPr>
          <p:cNvPr id="4" name="Рисунок 3">
            <a:extLst>
              <a:ext uri="{FF2B5EF4-FFF2-40B4-BE49-F238E27FC236}">
                <a16:creationId xmlns:a16="http://schemas.microsoft.com/office/drawing/2014/main" id="{059F7FE4-9AEC-4BF8-885E-C21F78ECF2D5}"/>
              </a:ext>
            </a:extLst>
          </p:cNvPr>
          <p:cNvPicPr>
            <a:picLocks noChangeAspect="1"/>
          </p:cNvPicPr>
          <p:nvPr/>
        </p:nvPicPr>
        <p:blipFill>
          <a:blip r:embed="rId2"/>
          <a:stretch>
            <a:fillRect/>
          </a:stretch>
        </p:blipFill>
        <p:spPr>
          <a:xfrm>
            <a:off x="8707118" y="362238"/>
            <a:ext cx="3388334" cy="2537980"/>
          </a:xfrm>
          <a:prstGeom prst="rect">
            <a:avLst/>
          </a:prstGeom>
        </p:spPr>
      </p:pic>
      <p:pic>
        <p:nvPicPr>
          <p:cNvPr id="5" name="Рисунок 4">
            <a:extLst>
              <a:ext uri="{FF2B5EF4-FFF2-40B4-BE49-F238E27FC236}">
                <a16:creationId xmlns:a16="http://schemas.microsoft.com/office/drawing/2014/main" id="{533D4CD1-C3C5-4BF0-AC38-47980E0C498E}"/>
              </a:ext>
            </a:extLst>
          </p:cNvPr>
          <p:cNvPicPr>
            <a:picLocks noChangeAspect="1"/>
          </p:cNvPicPr>
          <p:nvPr/>
        </p:nvPicPr>
        <p:blipFill>
          <a:blip r:embed="rId3"/>
          <a:stretch>
            <a:fillRect/>
          </a:stretch>
        </p:blipFill>
        <p:spPr>
          <a:xfrm>
            <a:off x="8936326" y="4045528"/>
            <a:ext cx="2998826" cy="2316740"/>
          </a:xfrm>
          <a:prstGeom prst="rect">
            <a:avLst/>
          </a:prstGeom>
        </p:spPr>
      </p:pic>
      <p:sp>
        <p:nvSpPr>
          <p:cNvPr id="6" name="Овал 5">
            <a:extLst>
              <a:ext uri="{FF2B5EF4-FFF2-40B4-BE49-F238E27FC236}">
                <a16:creationId xmlns:a16="http://schemas.microsoft.com/office/drawing/2014/main" id="{D0051563-D76B-4057-B4F5-0BE8F9B58E2A}"/>
              </a:ext>
            </a:extLst>
          </p:cNvPr>
          <p:cNvSpPr/>
          <p:nvPr/>
        </p:nvSpPr>
        <p:spPr>
          <a:xfrm>
            <a:off x="415636" y="6635990"/>
            <a:ext cx="138546" cy="152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5649462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90BD93-C224-4A23-88E5-0EB285E50536}"/>
              </a:ext>
            </a:extLst>
          </p:cNvPr>
          <p:cNvSpPr txBox="1"/>
          <p:nvPr/>
        </p:nvSpPr>
        <p:spPr>
          <a:xfrm>
            <a:off x="1025236" y="595807"/>
            <a:ext cx="6096000" cy="369332"/>
          </a:xfrm>
          <a:prstGeom prst="rect">
            <a:avLst/>
          </a:prstGeom>
          <a:noFill/>
        </p:spPr>
        <p:txBody>
          <a:bodyPr wrap="square">
            <a:spAutoFit/>
          </a:bodyPr>
          <a:lstStyle/>
          <a:p>
            <a:r>
              <a:rPr lang="uk-UA" b="1" i="1" dirty="0">
                <a:solidFill>
                  <a:srgbClr val="FF0000"/>
                </a:solidFill>
              </a:rPr>
              <a:t>Рослини, які вважаються символами України</a:t>
            </a:r>
          </a:p>
        </p:txBody>
      </p:sp>
      <p:sp>
        <p:nvSpPr>
          <p:cNvPr id="5" name="TextBox 4">
            <a:extLst>
              <a:ext uri="{FF2B5EF4-FFF2-40B4-BE49-F238E27FC236}">
                <a16:creationId xmlns:a16="http://schemas.microsoft.com/office/drawing/2014/main" id="{88B7E12D-6784-4856-92C9-0919016A03FF}"/>
              </a:ext>
            </a:extLst>
          </p:cNvPr>
          <p:cNvSpPr txBox="1"/>
          <p:nvPr/>
        </p:nvSpPr>
        <p:spPr>
          <a:xfrm>
            <a:off x="827953" y="1490008"/>
            <a:ext cx="4812146" cy="2308324"/>
          </a:xfrm>
          <a:prstGeom prst="rect">
            <a:avLst/>
          </a:prstGeom>
          <a:noFill/>
        </p:spPr>
        <p:txBody>
          <a:bodyPr wrap="square">
            <a:spAutoFit/>
          </a:bodyPr>
          <a:lstStyle/>
          <a:p>
            <a:pPr algn="just"/>
            <a:r>
              <a:rPr lang="uk-UA" dirty="0"/>
              <a:t>Певні рослини ще з давніх часів уособлюють красу України, духовну силу її народу, є доказами любові до рідної землі. Про народні символи складено безліч легенд, їх оспівують в піснях, вони використовуються в обрядах, ними прикрашають оселі на свята, їх вишивають на сорочках та на рушниках. Народні символи - це наші святині.</a:t>
            </a:r>
          </a:p>
        </p:txBody>
      </p:sp>
      <p:pic>
        <p:nvPicPr>
          <p:cNvPr id="7" name="Рисунок 6">
            <a:extLst>
              <a:ext uri="{FF2B5EF4-FFF2-40B4-BE49-F238E27FC236}">
                <a16:creationId xmlns:a16="http://schemas.microsoft.com/office/drawing/2014/main" id="{BAE5B572-0DA6-4757-8A46-EBD7710B42F2}"/>
              </a:ext>
            </a:extLst>
          </p:cNvPr>
          <p:cNvPicPr>
            <a:picLocks noChangeAspect="1"/>
          </p:cNvPicPr>
          <p:nvPr/>
        </p:nvPicPr>
        <p:blipFill>
          <a:blip r:embed="rId2"/>
          <a:stretch>
            <a:fillRect/>
          </a:stretch>
        </p:blipFill>
        <p:spPr>
          <a:xfrm>
            <a:off x="6873782" y="1048388"/>
            <a:ext cx="4995233" cy="3743181"/>
          </a:xfrm>
          <a:prstGeom prst="rect">
            <a:avLst/>
          </a:prstGeom>
        </p:spPr>
      </p:pic>
      <p:pic>
        <p:nvPicPr>
          <p:cNvPr id="8" name="Рисунок 7">
            <a:extLst>
              <a:ext uri="{FF2B5EF4-FFF2-40B4-BE49-F238E27FC236}">
                <a16:creationId xmlns:a16="http://schemas.microsoft.com/office/drawing/2014/main" id="{AAD8F615-83C4-4A93-AFA0-16A7800EF314}"/>
              </a:ext>
            </a:extLst>
          </p:cNvPr>
          <p:cNvPicPr>
            <a:picLocks noChangeAspect="1"/>
          </p:cNvPicPr>
          <p:nvPr/>
        </p:nvPicPr>
        <p:blipFill>
          <a:blip r:embed="rId3"/>
          <a:stretch>
            <a:fillRect/>
          </a:stretch>
        </p:blipFill>
        <p:spPr>
          <a:xfrm>
            <a:off x="2965882" y="4215115"/>
            <a:ext cx="3619645" cy="2305753"/>
          </a:xfrm>
          <a:prstGeom prst="rect">
            <a:avLst/>
          </a:prstGeom>
        </p:spPr>
      </p:pic>
    </p:spTree>
    <p:extLst>
      <p:ext uri="{BB962C8B-B14F-4D97-AF65-F5344CB8AC3E}">
        <p14:creationId xmlns:p14="http://schemas.microsoft.com/office/powerpoint/2010/main" val="27433122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4B20CD-AF59-4DB3-8615-A7C00D35FB23}"/>
              </a:ext>
            </a:extLst>
          </p:cNvPr>
          <p:cNvSpPr txBox="1"/>
          <p:nvPr/>
        </p:nvSpPr>
        <p:spPr>
          <a:xfrm>
            <a:off x="600364" y="246481"/>
            <a:ext cx="7638472" cy="5909310"/>
          </a:xfrm>
          <a:prstGeom prst="rect">
            <a:avLst/>
          </a:prstGeom>
          <a:noFill/>
        </p:spPr>
        <p:txBody>
          <a:bodyPr wrap="square">
            <a:spAutoFit/>
          </a:bodyPr>
          <a:lstStyle/>
          <a:p>
            <a:pPr algn="ctr"/>
            <a:r>
              <a:rPr lang="ru-RU" b="1" dirty="0"/>
              <a:t>Тополя</a:t>
            </a:r>
          </a:p>
          <a:p>
            <a:endParaRPr lang="ru-RU" dirty="0"/>
          </a:p>
          <a:p>
            <a:pPr algn="just"/>
            <a:r>
              <a:rPr lang="uk-UA" dirty="0"/>
              <a:t>Тополя з давніх-давен є українським народним символом. З цим струнким деревом ототожнювали гнучкий дівочий стан та гірку дівочу долю. Про тополю можна почути безліч пісень та послухати численні легенди. Одна з них оповідає про наступне. В далекому селі жила закохана пара - гарна молода дівчина Поля і юнак на ім'я </a:t>
            </a:r>
            <a:r>
              <a:rPr lang="uk-UA" dirty="0" err="1"/>
              <a:t>Стріба</a:t>
            </a:r>
            <a:r>
              <a:rPr lang="uk-UA" dirty="0"/>
              <a:t>. Одного дня </a:t>
            </a:r>
            <a:r>
              <a:rPr lang="uk-UA" dirty="0" err="1"/>
              <a:t>Стрібу</a:t>
            </a:r>
            <a:r>
              <a:rPr lang="uk-UA" dirty="0"/>
              <a:t> відправили в сусіднє село розвідати обстановку. Відправившись на завдання, </a:t>
            </a:r>
            <a:r>
              <a:rPr lang="uk-UA" dirty="0" err="1"/>
              <a:t>Стріба</a:t>
            </a:r>
            <a:r>
              <a:rPr lang="uk-UA" dirty="0"/>
              <a:t> ще здалеку побачив багато ворогів. Він стрімголов </a:t>
            </a:r>
            <a:r>
              <a:rPr lang="uk-UA" dirty="0" err="1"/>
              <a:t>прибіг</a:t>
            </a:r>
            <a:r>
              <a:rPr lang="uk-UA" dirty="0"/>
              <a:t> додому та розповів усім невтішні новини. Тоді люди вирішили заховати домашню худобу, майно і перечекати в горах те лихо. Бог блискавки і грому Перун побачив таку підозрілу поведінку і захотів розібратися, що ж трапилося. Та щойно він зійшов на землю, то побачив Полю. Молода дівчина припала йому до душі і він вирішив взяти її за дружину. Селяни зраділи, бо мати такого покровителя - це велика честь. А </a:t>
            </a:r>
            <a:r>
              <a:rPr lang="uk-UA" dirty="0" err="1"/>
              <a:t>Стріба</a:t>
            </a:r>
            <a:r>
              <a:rPr lang="uk-UA" dirty="0"/>
              <a:t> просто знепритомнів. Побачивши це, Перун сказав, що на чужому горі свого щастя не зробиш та вирішив, що дівчина буде нічия. Бог стукнув палицею об землю і там, де вона стояла, з'явилося струнке зелене дерево. Люди, які були ближче, бачили, що сталося, а ті, що стояли поодаль, запитували: "Де Поля?" І чули вони у відповідь: "То Поля". А хлопця Перун забрав з собою на небо і зробив Богом земних вітрів.</a:t>
            </a:r>
          </a:p>
        </p:txBody>
      </p:sp>
      <p:pic>
        <p:nvPicPr>
          <p:cNvPr id="4" name="Рисунок 3">
            <a:extLst>
              <a:ext uri="{FF2B5EF4-FFF2-40B4-BE49-F238E27FC236}">
                <a16:creationId xmlns:a16="http://schemas.microsoft.com/office/drawing/2014/main" id="{FEF880B8-20BB-4348-B198-58141A07447A}"/>
              </a:ext>
            </a:extLst>
          </p:cNvPr>
          <p:cNvPicPr>
            <a:picLocks noChangeAspect="1"/>
          </p:cNvPicPr>
          <p:nvPr/>
        </p:nvPicPr>
        <p:blipFill>
          <a:blip r:embed="rId2"/>
          <a:stretch>
            <a:fillRect/>
          </a:stretch>
        </p:blipFill>
        <p:spPr>
          <a:xfrm>
            <a:off x="8386618" y="1797352"/>
            <a:ext cx="3503757" cy="2281223"/>
          </a:xfrm>
          <a:prstGeom prst="rect">
            <a:avLst/>
          </a:prstGeom>
        </p:spPr>
      </p:pic>
    </p:spTree>
    <p:extLst>
      <p:ext uri="{BB962C8B-B14F-4D97-AF65-F5344CB8AC3E}">
        <p14:creationId xmlns:p14="http://schemas.microsoft.com/office/powerpoint/2010/main" val="11274958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85D9D2-6D89-4CE4-A8E0-74B06D7B541B}"/>
              </a:ext>
            </a:extLst>
          </p:cNvPr>
          <p:cNvSpPr txBox="1"/>
          <p:nvPr/>
        </p:nvSpPr>
        <p:spPr>
          <a:xfrm>
            <a:off x="637309" y="984286"/>
            <a:ext cx="6022109" cy="3970318"/>
          </a:xfrm>
          <a:prstGeom prst="rect">
            <a:avLst/>
          </a:prstGeom>
          <a:noFill/>
        </p:spPr>
        <p:txBody>
          <a:bodyPr wrap="square">
            <a:spAutoFit/>
          </a:bodyPr>
          <a:lstStyle/>
          <a:p>
            <a:pPr algn="just"/>
            <a:r>
              <a:rPr lang="uk-UA" dirty="0"/>
              <a:t>Серед вчених немає єдиної думки про кількість видів, що входять до даного роду дерев: за різними даними, всього налічується десь 100 видів, більшість з яких представляють собою дерева першої і другої величини, рідше - третьої величини. Висота їх досягає 30-40 м, а діаметр стволів - до 150 см.</a:t>
            </a:r>
          </a:p>
          <a:p>
            <a:pPr algn="just"/>
            <a:endParaRPr lang="uk-UA" dirty="0"/>
          </a:p>
          <a:p>
            <a:pPr algn="just"/>
            <a:r>
              <a:rPr lang="uk-UA" dirty="0"/>
              <a:t>Тополя - досить вимоглива порода. Вона потребує родючого і вологого ґрунту. Всі види тополь погано </a:t>
            </a:r>
            <a:r>
              <a:rPr lang="uk-UA" dirty="0" err="1"/>
              <a:t>переносять</a:t>
            </a:r>
            <a:r>
              <a:rPr lang="uk-UA" dirty="0"/>
              <a:t> застійне зволоження. Тополі дуже полюбляють світло, що проявляється вже на ранніх стадіях їх росту і розвитку (при нестачі сонячних променів вони різко знижують швидкість росту). Дерева зустрічаються по всій території України.</a:t>
            </a:r>
          </a:p>
        </p:txBody>
      </p:sp>
      <p:pic>
        <p:nvPicPr>
          <p:cNvPr id="4" name="Рисунок 3">
            <a:extLst>
              <a:ext uri="{FF2B5EF4-FFF2-40B4-BE49-F238E27FC236}">
                <a16:creationId xmlns:a16="http://schemas.microsoft.com/office/drawing/2014/main" id="{C7039DC9-C9C5-4D26-8D94-506E957636B4}"/>
              </a:ext>
            </a:extLst>
          </p:cNvPr>
          <p:cNvPicPr>
            <a:picLocks noChangeAspect="1"/>
          </p:cNvPicPr>
          <p:nvPr/>
        </p:nvPicPr>
        <p:blipFill>
          <a:blip r:embed="rId2"/>
          <a:stretch>
            <a:fillRect/>
          </a:stretch>
        </p:blipFill>
        <p:spPr>
          <a:xfrm>
            <a:off x="9014691" y="285894"/>
            <a:ext cx="2874818" cy="3358561"/>
          </a:xfrm>
          <a:prstGeom prst="rect">
            <a:avLst/>
          </a:prstGeom>
        </p:spPr>
      </p:pic>
      <p:pic>
        <p:nvPicPr>
          <p:cNvPr id="5" name="Рисунок 4">
            <a:extLst>
              <a:ext uri="{FF2B5EF4-FFF2-40B4-BE49-F238E27FC236}">
                <a16:creationId xmlns:a16="http://schemas.microsoft.com/office/drawing/2014/main" id="{709CE071-94CE-4FAB-9132-8407FDB0D9AE}"/>
              </a:ext>
            </a:extLst>
          </p:cNvPr>
          <p:cNvPicPr>
            <a:picLocks noChangeAspect="1"/>
          </p:cNvPicPr>
          <p:nvPr/>
        </p:nvPicPr>
        <p:blipFill>
          <a:blip r:embed="rId3"/>
          <a:stretch>
            <a:fillRect/>
          </a:stretch>
        </p:blipFill>
        <p:spPr>
          <a:xfrm>
            <a:off x="6984061" y="3920367"/>
            <a:ext cx="4905448" cy="2452724"/>
          </a:xfrm>
          <a:prstGeom prst="rect">
            <a:avLst/>
          </a:prstGeom>
        </p:spPr>
      </p:pic>
    </p:spTree>
    <p:extLst>
      <p:ext uri="{BB962C8B-B14F-4D97-AF65-F5344CB8AC3E}">
        <p14:creationId xmlns:p14="http://schemas.microsoft.com/office/powerpoint/2010/main" val="2669203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A921-70D0-4F2B-915D-287ED6DDBEFE}"/>
              </a:ext>
            </a:extLst>
          </p:cNvPr>
          <p:cNvSpPr txBox="1"/>
          <p:nvPr/>
        </p:nvSpPr>
        <p:spPr>
          <a:xfrm>
            <a:off x="387925" y="485430"/>
            <a:ext cx="7315201" cy="2585323"/>
          </a:xfrm>
          <a:prstGeom prst="rect">
            <a:avLst/>
          </a:prstGeom>
          <a:noFill/>
        </p:spPr>
        <p:txBody>
          <a:bodyPr wrap="square">
            <a:spAutoFit/>
          </a:bodyPr>
          <a:lstStyle/>
          <a:p>
            <a:pPr algn="just"/>
            <a:r>
              <a:rPr lang="uk-UA" dirty="0"/>
              <a:t>Деякі з останніх перебувають під регіональною охороною в усіх областях (анемона лісова – </a:t>
            </a:r>
            <a:r>
              <a:rPr lang="en-US" dirty="0"/>
              <a:t>Anemone sylvestris, </a:t>
            </a:r>
            <a:r>
              <a:rPr lang="uk-UA" dirty="0"/>
              <a:t>звіробій слан­кий – </a:t>
            </a:r>
            <a:r>
              <a:rPr lang="en-US" dirty="0"/>
              <a:t>Hypericum </a:t>
            </a:r>
            <a:r>
              <a:rPr lang="en-US" dirty="0" err="1"/>
              <a:t>humifusum</a:t>
            </a:r>
            <a:r>
              <a:rPr lang="en-US" dirty="0"/>
              <a:t>, </a:t>
            </a:r>
            <a:r>
              <a:rPr lang="uk-UA" dirty="0"/>
              <a:t>си­нюха блакитна – </a:t>
            </a:r>
            <a:r>
              <a:rPr lang="en-US" dirty="0" err="1"/>
              <a:t>Polemonium</a:t>
            </a:r>
            <a:r>
              <a:rPr lang="en-US" dirty="0"/>
              <a:t> </a:t>
            </a:r>
            <a:r>
              <a:rPr lang="en-US" dirty="0" err="1"/>
              <a:t>caeruleum</a:t>
            </a:r>
            <a:r>
              <a:rPr lang="en-US" dirty="0"/>
              <a:t>). </a:t>
            </a:r>
            <a:r>
              <a:rPr lang="uk-UA" dirty="0"/>
              <a:t>Види конвалія трав­нева, багно звичайне, вільха сіра (</a:t>
            </a:r>
            <a:r>
              <a:rPr lang="en-US" dirty="0"/>
              <a:t>Alnus </a:t>
            </a:r>
            <a:r>
              <a:rPr lang="uk-UA" dirty="0"/>
              <a:t>і</a:t>
            </a:r>
            <a:r>
              <a:rPr lang="en-US" dirty="0"/>
              <a:t>n</a:t>
            </a:r>
            <a:r>
              <a:rPr lang="uk-UA" dirty="0" err="1"/>
              <a:t>са</a:t>
            </a:r>
            <a:r>
              <a:rPr lang="en-US" dirty="0"/>
              <a:t>n</a:t>
            </a:r>
            <a:r>
              <a:rPr lang="uk-UA" dirty="0"/>
              <a:t>а) в низці областей занесено до регіонально рідкісних, а в деяких – до </a:t>
            </a:r>
            <a:r>
              <a:rPr lang="uk-UA" dirty="0" err="1"/>
              <a:t>сировин­но</a:t>
            </a:r>
            <a:r>
              <a:rPr lang="uk-UA" dirty="0"/>
              <a:t> цінних. </a:t>
            </a:r>
          </a:p>
          <a:p>
            <a:pPr algn="just"/>
            <a:r>
              <a:rPr lang="uk-UA" dirty="0"/>
              <a:t>1217 видів дикорослих лікарських рослин мають обмежені ресурси, причому понад 50 % із них значно поширені, однак зростають </a:t>
            </a:r>
            <a:r>
              <a:rPr lang="uk-UA" dirty="0" err="1"/>
              <a:t>розсіяно</a:t>
            </a:r>
            <a:r>
              <a:rPr lang="uk-UA" dirty="0"/>
              <a:t> чи спорадично, і їхні популяції не мають сировинної значущості навіть в умовах відсутності впливу деструктивних чинників на біотопи. </a:t>
            </a:r>
          </a:p>
        </p:txBody>
      </p:sp>
      <p:sp>
        <p:nvSpPr>
          <p:cNvPr id="5" name="TextBox 4">
            <a:extLst>
              <a:ext uri="{FF2B5EF4-FFF2-40B4-BE49-F238E27FC236}">
                <a16:creationId xmlns:a16="http://schemas.microsoft.com/office/drawing/2014/main" id="{D1797C8F-4C70-4A14-A4AA-E832F8A8FBFC}"/>
              </a:ext>
            </a:extLst>
          </p:cNvPr>
          <p:cNvSpPr txBox="1"/>
          <p:nvPr/>
        </p:nvSpPr>
        <p:spPr>
          <a:xfrm>
            <a:off x="9429357" y="2793331"/>
            <a:ext cx="1884219" cy="369332"/>
          </a:xfrm>
          <a:prstGeom prst="rect">
            <a:avLst/>
          </a:prstGeom>
          <a:noFill/>
        </p:spPr>
        <p:txBody>
          <a:bodyPr wrap="square">
            <a:spAutoFit/>
          </a:bodyPr>
          <a:lstStyle/>
          <a:p>
            <a:r>
              <a:rPr lang="uk-UA" dirty="0"/>
              <a:t>анемона лісова </a:t>
            </a:r>
          </a:p>
        </p:txBody>
      </p:sp>
      <p:pic>
        <p:nvPicPr>
          <p:cNvPr id="6" name="Рисунок 5">
            <a:extLst>
              <a:ext uri="{FF2B5EF4-FFF2-40B4-BE49-F238E27FC236}">
                <a16:creationId xmlns:a16="http://schemas.microsoft.com/office/drawing/2014/main" id="{4CDC7140-31DA-4217-92F2-4ED050B36A35}"/>
              </a:ext>
            </a:extLst>
          </p:cNvPr>
          <p:cNvPicPr>
            <a:picLocks noChangeAspect="1"/>
          </p:cNvPicPr>
          <p:nvPr/>
        </p:nvPicPr>
        <p:blipFill>
          <a:blip r:embed="rId2"/>
          <a:stretch>
            <a:fillRect/>
          </a:stretch>
        </p:blipFill>
        <p:spPr>
          <a:xfrm>
            <a:off x="7970983" y="262271"/>
            <a:ext cx="3803506" cy="2531060"/>
          </a:xfrm>
          <a:prstGeom prst="rect">
            <a:avLst/>
          </a:prstGeom>
        </p:spPr>
      </p:pic>
      <p:sp>
        <p:nvSpPr>
          <p:cNvPr id="8" name="TextBox 7">
            <a:extLst>
              <a:ext uri="{FF2B5EF4-FFF2-40B4-BE49-F238E27FC236}">
                <a16:creationId xmlns:a16="http://schemas.microsoft.com/office/drawing/2014/main" id="{A175A749-A502-4F9F-A9E5-DBB39596CF1D}"/>
              </a:ext>
            </a:extLst>
          </p:cNvPr>
          <p:cNvSpPr txBox="1"/>
          <p:nvPr/>
        </p:nvSpPr>
        <p:spPr>
          <a:xfrm>
            <a:off x="8450303" y="5852994"/>
            <a:ext cx="1958109" cy="369332"/>
          </a:xfrm>
          <a:prstGeom prst="rect">
            <a:avLst/>
          </a:prstGeom>
          <a:noFill/>
        </p:spPr>
        <p:txBody>
          <a:bodyPr wrap="square">
            <a:spAutoFit/>
          </a:bodyPr>
          <a:lstStyle/>
          <a:p>
            <a:r>
              <a:rPr lang="uk-UA" dirty="0"/>
              <a:t>си­нюха блакитна</a:t>
            </a:r>
          </a:p>
        </p:txBody>
      </p:sp>
      <p:pic>
        <p:nvPicPr>
          <p:cNvPr id="9" name="Рисунок 8">
            <a:extLst>
              <a:ext uri="{FF2B5EF4-FFF2-40B4-BE49-F238E27FC236}">
                <a16:creationId xmlns:a16="http://schemas.microsoft.com/office/drawing/2014/main" id="{272A7893-6E6F-4A68-9D56-A75FDA7885F3}"/>
              </a:ext>
            </a:extLst>
          </p:cNvPr>
          <p:cNvPicPr>
            <a:picLocks noChangeAspect="1"/>
          </p:cNvPicPr>
          <p:nvPr/>
        </p:nvPicPr>
        <p:blipFill>
          <a:blip r:embed="rId3"/>
          <a:stretch>
            <a:fillRect/>
          </a:stretch>
        </p:blipFill>
        <p:spPr>
          <a:xfrm>
            <a:off x="7703126" y="3218081"/>
            <a:ext cx="3671707" cy="2585322"/>
          </a:xfrm>
          <a:prstGeom prst="rect">
            <a:avLst/>
          </a:prstGeom>
        </p:spPr>
      </p:pic>
      <p:sp>
        <p:nvSpPr>
          <p:cNvPr id="11" name="TextBox 10">
            <a:extLst>
              <a:ext uri="{FF2B5EF4-FFF2-40B4-BE49-F238E27FC236}">
                <a16:creationId xmlns:a16="http://schemas.microsoft.com/office/drawing/2014/main" id="{BB745031-F9E1-4DF0-B90A-18793FE33FED}"/>
              </a:ext>
            </a:extLst>
          </p:cNvPr>
          <p:cNvSpPr txBox="1"/>
          <p:nvPr/>
        </p:nvSpPr>
        <p:spPr>
          <a:xfrm>
            <a:off x="1511590" y="6003238"/>
            <a:ext cx="1416337" cy="369332"/>
          </a:xfrm>
          <a:prstGeom prst="rect">
            <a:avLst/>
          </a:prstGeom>
          <a:noFill/>
        </p:spPr>
        <p:txBody>
          <a:bodyPr wrap="square">
            <a:spAutoFit/>
          </a:bodyPr>
          <a:lstStyle/>
          <a:p>
            <a:r>
              <a:rPr lang="uk-UA" dirty="0"/>
              <a:t>вільха сіра </a:t>
            </a:r>
          </a:p>
        </p:txBody>
      </p:sp>
      <p:pic>
        <p:nvPicPr>
          <p:cNvPr id="12" name="Рисунок 11">
            <a:extLst>
              <a:ext uri="{FF2B5EF4-FFF2-40B4-BE49-F238E27FC236}">
                <a16:creationId xmlns:a16="http://schemas.microsoft.com/office/drawing/2014/main" id="{36F805E0-634F-497E-B36A-B9080B7D6EB1}"/>
              </a:ext>
            </a:extLst>
          </p:cNvPr>
          <p:cNvPicPr>
            <a:picLocks noChangeAspect="1"/>
          </p:cNvPicPr>
          <p:nvPr/>
        </p:nvPicPr>
        <p:blipFill>
          <a:blip r:embed="rId4"/>
          <a:stretch>
            <a:fillRect/>
          </a:stretch>
        </p:blipFill>
        <p:spPr>
          <a:xfrm>
            <a:off x="567571" y="3676074"/>
            <a:ext cx="4299416" cy="2176920"/>
          </a:xfrm>
          <a:prstGeom prst="rect">
            <a:avLst/>
          </a:prstGeom>
        </p:spPr>
      </p:pic>
    </p:spTree>
    <p:extLst>
      <p:ext uri="{BB962C8B-B14F-4D97-AF65-F5344CB8AC3E}">
        <p14:creationId xmlns:p14="http://schemas.microsoft.com/office/powerpoint/2010/main" val="23009141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141249-7EC8-4E2E-9DB6-B53BBDEB9530}"/>
              </a:ext>
            </a:extLst>
          </p:cNvPr>
          <p:cNvSpPr txBox="1"/>
          <p:nvPr/>
        </p:nvSpPr>
        <p:spPr>
          <a:xfrm>
            <a:off x="886691" y="716707"/>
            <a:ext cx="6096000" cy="5078313"/>
          </a:xfrm>
          <a:prstGeom prst="rect">
            <a:avLst/>
          </a:prstGeom>
          <a:noFill/>
        </p:spPr>
        <p:txBody>
          <a:bodyPr wrap="square">
            <a:spAutoFit/>
          </a:bodyPr>
          <a:lstStyle/>
          <a:p>
            <a:pPr algn="ctr"/>
            <a:r>
              <a:rPr lang="uk-UA" b="1" dirty="0"/>
              <a:t>Барвінок</a:t>
            </a:r>
          </a:p>
          <a:p>
            <a:pPr algn="just"/>
            <a:endParaRPr lang="uk-UA" dirty="0"/>
          </a:p>
          <a:p>
            <a:pPr algn="just"/>
            <a:r>
              <a:rPr lang="uk-UA" dirty="0"/>
              <a:t>Барвінок є символом кохання. Ця рослина отримала свою назву на честь пристрасних почуттів молодого хлопця Бара і дівчини Вінки. Барвінком традиційно прикрашають коровай на весіллях, вплітають у віночок. Кущі даної рослини можна зустріти майже у кожній садибі. Він зеленіє навіть під снігом.</a:t>
            </a:r>
          </a:p>
          <a:p>
            <a:pPr algn="just"/>
            <a:endParaRPr lang="uk-UA" dirty="0"/>
          </a:p>
          <a:p>
            <a:pPr algn="just"/>
            <a:r>
              <a:rPr lang="uk-UA" dirty="0"/>
              <a:t>Раніше барвінок виконував роль надійного оберега від нечистої сили. Напевно, саме тому з цією квіткою пов'язано стільки легенд та традицій. В наші часи квітку шанують за її привабливий зовнішній вигляд, а також досить широко використовують у народній медицині. Ці кімнатні рослини здатні зняти головний біль та знизити підвищений кров'яний тиск. Але це лише за умови зовнішнього застосування: сік </a:t>
            </a:r>
            <a:r>
              <a:rPr lang="uk-UA" dirty="0" err="1"/>
              <a:t>барвінка</a:t>
            </a:r>
            <a:r>
              <a:rPr lang="uk-UA" dirty="0"/>
              <a:t> токсичний та може спровокувати отруєння.</a:t>
            </a:r>
          </a:p>
        </p:txBody>
      </p:sp>
      <p:pic>
        <p:nvPicPr>
          <p:cNvPr id="4" name="Рисунок 3">
            <a:extLst>
              <a:ext uri="{FF2B5EF4-FFF2-40B4-BE49-F238E27FC236}">
                <a16:creationId xmlns:a16="http://schemas.microsoft.com/office/drawing/2014/main" id="{7357A84B-27AA-4A68-9548-7317CD20E76C}"/>
              </a:ext>
            </a:extLst>
          </p:cNvPr>
          <p:cNvPicPr>
            <a:picLocks noChangeAspect="1"/>
          </p:cNvPicPr>
          <p:nvPr/>
        </p:nvPicPr>
        <p:blipFill>
          <a:blip r:embed="rId2"/>
          <a:stretch>
            <a:fillRect/>
          </a:stretch>
        </p:blipFill>
        <p:spPr>
          <a:xfrm>
            <a:off x="7510683" y="1910917"/>
            <a:ext cx="4234651" cy="3036165"/>
          </a:xfrm>
          <a:prstGeom prst="rect">
            <a:avLst/>
          </a:prstGeom>
        </p:spPr>
      </p:pic>
    </p:spTree>
    <p:extLst>
      <p:ext uri="{BB962C8B-B14F-4D97-AF65-F5344CB8AC3E}">
        <p14:creationId xmlns:p14="http://schemas.microsoft.com/office/powerpoint/2010/main" val="1545969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3A3BFA-C632-44C3-868E-B2A20F98D649}"/>
              </a:ext>
            </a:extLst>
          </p:cNvPr>
          <p:cNvSpPr txBox="1"/>
          <p:nvPr/>
        </p:nvSpPr>
        <p:spPr>
          <a:xfrm>
            <a:off x="221674" y="612844"/>
            <a:ext cx="7767782" cy="5632311"/>
          </a:xfrm>
          <a:prstGeom prst="rect">
            <a:avLst/>
          </a:prstGeom>
          <a:noFill/>
        </p:spPr>
        <p:txBody>
          <a:bodyPr wrap="square">
            <a:spAutoFit/>
          </a:bodyPr>
          <a:lstStyle/>
          <a:p>
            <a:pPr algn="ctr"/>
            <a:r>
              <a:rPr lang="uk-UA" b="1" dirty="0"/>
              <a:t>Соняшник</a:t>
            </a:r>
          </a:p>
          <a:p>
            <a:pPr algn="just"/>
            <a:r>
              <a:rPr lang="uk-UA" dirty="0"/>
              <a:t>Соняшник - це справжній символ України, родючості і процвітання, веселощів і благополуччя, рослина також носить назву "квітка сонця". Батьківщиною соняшнику вважається Північна Америка. Перші згадки про рослину датуються </a:t>
            </a:r>
            <a:r>
              <a:rPr lang="en-US" dirty="0"/>
              <a:t>XVI </a:t>
            </a:r>
            <a:r>
              <a:rPr lang="uk-UA" dirty="0"/>
              <a:t>століттям. Спочатку соняшник був декоративною рослиною і тільки через 100 років була відкрита його цінність як сільськогосподарської культури.</a:t>
            </a:r>
          </a:p>
          <a:p>
            <a:pPr algn="just"/>
            <a:endParaRPr lang="uk-UA" dirty="0"/>
          </a:p>
          <a:p>
            <a:pPr algn="just"/>
            <a:r>
              <a:rPr lang="uk-UA" dirty="0"/>
              <a:t>В Україні квітка з далекого континенту прижилася дуже швидко. Родючі степові </a:t>
            </a:r>
            <a:r>
              <a:rPr lang="uk-UA" dirty="0" err="1"/>
              <a:t>грунти</a:t>
            </a:r>
            <a:r>
              <a:rPr lang="uk-UA" dirty="0"/>
              <a:t>, достатньо сонця - саме такі умови полюбляє рослина. До речі, сьогодні Україна посідає друге місце в світі по темпам вирощування насіння соняшнику.</a:t>
            </a:r>
          </a:p>
          <a:p>
            <a:pPr algn="just"/>
            <a:endParaRPr lang="uk-UA" dirty="0"/>
          </a:p>
          <a:p>
            <a:pPr algn="just"/>
            <a:r>
              <a:rPr lang="uk-UA" dirty="0"/>
              <a:t>На сьогоднішній день соняшник є невід'ємною </a:t>
            </a:r>
            <a:r>
              <a:rPr lang="uk-UA" dirty="0" err="1"/>
              <a:t>составною</a:t>
            </a:r>
            <a:r>
              <a:rPr lang="uk-UA" dirty="0"/>
              <a:t> літніх композицій. Навряд чи серед декоративних рослин знайдеться більш життєрадісна квітка. Адже соняшник завжди дивиться у сторону світлого, безхмарного майбутнього. Соняшник добре зберігається у воді, а при регулярній зміні води на чисту буде радувати своєю свіжістю ще довше. Краще ставити квіти з підрізаними стеблами саме в теплу воду. Холодна вода неприпустима через вміст в стеблах рослинного масла.</a:t>
            </a:r>
          </a:p>
        </p:txBody>
      </p:sp>
      <p:pic>
        <p:nvPicPr>
          <p:cNvPr id="4" name="Рисунок 3">
            <a:extLst>
              <a:ext uri="{FF2B5EF4-FFF2-40B4-BE49-F238E27FC236}">
                <a16:creationId xmlns:a16="http://schemas.microsoft.com/office/drawing/2014/main" id="{CD5FAA1C-66A4-4051-A5AA-8E0301DAA5DB}"/>
              </a:ext>
            </a:extLst>
          </p:cNvPr>
          <p:cNvPicPr>
            <a:picLocks noChangeAspect="1"/>
          </p:cNvPicPr>
          <p:nvPr/>
        </p:nvPicPr>
        <p:blipFill>
          <a:blip r:embed="rId2"/>
          <a:stretch>
            <a:fillRect/>
          </a:stretch>
        </p:blipFill>
        <p:spPr>
          <a:xfrm>
            <a:off x="8109527" y="1581237"/>
            <a:ext cx="3860799" cy="2088629"/>
          </a:xfrm>
          <a:prstGeom prst="rect">
            <a:avLst/>
          </a:prstGeom>
        </p:spPr>
      </p:pic>
    </p:spTree>
    <p:extLst>
      <p:ext uri="{BB962C8B-B14F-4D97-AF65-F5344CB8AC3E}">
        <p14:creationId xmlns:p14="http://schemas.microsoft.com/office/powerpoint/2010/main" val="11882650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8F2006-E7E2-405A-98F4-4238FD645744}"/>
              </a:ext>
            </a:extLst>
          </p:cNvPr>
          <p:cNvSpPr txBox="1"/>
          <p:nvPr/>
        </p:nvSpPr>
        <p:spPr>
          <a:xfrm>
            <a:off x="332510" y="237383"/>
            <a:ext cx="6410036" cy="5909310"/>
          </a:xfrm>
          <a:prstGeom prst="rect">
            <a:avLst/>
          </a:prstGeom>
          <a:noFill/>
        </p:spPr>
        <p:txBody>
          <a:bodyPr wrap="square">
            <a:spAutoFit/>
          </a:bodyPr>
          <a:lstStyle/>
          <a:p>
            <a:pPr algn="ctr"/>
            <a:r>
              <a:rPr lang="uk-UA" b="1" dirty="0"/>
              <a:t>Калина</a:t>
            </a:r>
          </a:p>
          <a:p>
            <a:endParaRPr lang="uk-UA" dirty="0"/>
          </a:p>
          <a:p>
            <a:pPr algn="just"/>
            <a:r>
              <a:rPr lang="uk-UA" dirty="0"/>
              <a:t>Завжди любили та шанували в Україні й струнку калину, яка згодом стала сприйматися як національне надбання. Калина здавна є уособленням добра, миру, благодаті та кохання.</a:t>
            </a:r>
          </a:p>
          <a:p>
            <a:pPr algn="just"/>
            <a:endParaRPr lang="uk-UA" dirty="0"/>
          </a:p>
          <a:p>
            <a:pPr algn="just"/>
            <a:r>
              <a:rPr lang="uk-UA" dirty="0"/>
              <a:t>Калина приваблює своєю красою і влітку, коли вона квітне, і восени, коли її листя набуває багряного кольору, і взимку, коли на фоні білого снігу яскраво червоніють її ягоди. Калина була невід'ємним елементом у вишиванках. Також нерідко можна було побачити вінки з калиною. З гілок калини чоловіки робили сопілки та колиски для немовлят. Традиційно калиною прикрашали коровай для молодих, а на весільному рушнику вишиті калина з дубом були символами дівочої тендітності та чоловічої мужності. На святковому столі перед одруженими також красувався букет із гілочок </a:t>
            </a:r>
            <a:r>
              <a:rPr lang="uk-UA" dirty="0" err="1"/>
              <a:t>дуба</a:t>
            </a:r>
            <a:r>
              <a:rPr lang="uk-UA" dirty="0"/>
              <a:t> та калини.</a:t>
            </a:r>
          </a:p>
          <a:p>
            <a:pPr algn="just"/>
            <a:endParaRPr lang="uk-UA" dirty="0"/>
          </a:p>
          <a:p>
            <a:pPr algn="just"/>
            <a:r>
              <a:rPr lang="uk-UA" dirty="0"/>
              <a:t>Стародавні слов'яни вважали калину символом переродження та нескінченності життя. Сама назва "калина" пов'язана з назвою сонця - Коло. Ягоди і кісточки рослини такі ж круглі, як небесне світило.</a:t>
            </a:r>
          </a:p>
        </p:txBody>
      </p:sp>
      <p:pic>
        <p:nvPicPr>
          <p:cNvPr id="4" name="Рисунок 3">
            <a:extLst>
              <a:ext uri="{FF2B5EF4-FFF2-40B4-BE49-F238E27FC236}">
                <a16:creationId xmlns:a16="http://schemas.microsoft.com/office/drawing/2014/main" id="{B0769B1D-DCD4-4A73-9674-DAFFFF41A11B}"/>
              </a:ext>
            </a:extLst>
          </p:cNvPr>
          <p:cNvPicPr>
            <a:picLocks noChangeAspect="1"/>
          </p:cNvPicPr>
          <p:nvPr/>
        </p:nvPicPr>
        <p:blipFill>
          <a:blip r:embed="rId2"/>
          <a:stretch>
            <a:fillRect/>
          </a:stretch>
        </p:blipFill>
        <p:spPr>
          <a:xfrm>
            <a:off x="7093527" y="2097953"/>
            <a:ext cx="4765963" cy="2635483"/>
          </a:xfrm>
          <a:prstGeom prst="rect">
            <a:avLst/>
          </a:prstGeom>
        </p:spPr>
      </p:pic>
    </p:spTree>
    <p:extLst>
      <p:ext uri="{BB962C8B-B14F-4D97-AF65-F5344CB8AC3E}">
        <p14:creationId xmlns:p14="http://schemas.microsoft.com/office/powerpoint/2010/main" val="1187179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D9AF2-A92E-4F5E-9C2A-14BB23BCD7FD}"/>
              </a:ext>
            </a:extLst>
          </p:cNvPr>
          <p:cNvSpPr txBox="1"/>
          <p:nvPr/>
        </p:nvSpPr>
        <p:spPr>
          <a:xfrm>
            <a:off x="665018" y="947433"/>
            <a:ext cx="6096000" cy="4247317"/>
          </a:xfrm>
          <a:prstGeom prst="rect">
            <a:avLst/>
          </a:prstGeom>
          <a:noFill/>
        </p:spPr>
        <p:txBody>
          <a:bodyPr wrap="square">
            <a:spAutoFit/>
          </a:bodyPr>
          <a:lstStyle/>
          <a:p>
            <a:pPr algn="just"/>
            <a:r>
              <a:rPr lang="uk-UA" dirty="0"/>
              <a:t>Всім нам знайомі пісні про калину. Існує й чимало легенд. В одній з них розповідається історія молодої дівчини Калини, яка на свій ризик завела ворогів-бусурманів до болота та, на жаль, загинула разом із ними. На полі її загибелі згодом виріс кущ, який на честь дівчини і назвали калиною. З тих пір кущ калини було прийнято садити на могилах козаків та чумаків, які загинули у бою.</a:t>
            </a:r>
          </a:p>
          <a:p>
            <a:pPr algn="just"/>
            <a:endParaRPr lang="uk-UA" dirty="0"/>
          </a:p>
          <a:p>
            <a:pPr algn="just"/>
            <a:r>
              <a:rPr lang="uk-UA" dirty="0"/>
              <a:t>Потрібно відмітити, що у ягодах калини міститься цілий ряд найважливіших вітамінів, таких як А, С, Е, Р, К. Також в них є високий вміст незамінних мінералів, а саме калію, магнію, цинку та заліза. Немало й ефірних </a:t>
            </a:r>
            <a:r>
              <a:rPr lang="uk-UA" dirty="0" err="1"/>
              <a:t>масел</a:t>
            </a:r>
            <a:r>
              <a:rPr lang="uk-UA" dirty="0"/>
              <a:t>. Таким чином, плоди рослини є справжнім джерелом вітамінів і антиоксидантів. При цьому калорійність калини становить всього 28 ккал на 100 грам.</a:t>
            </a:r>
          </a:p>
        </p:txBody>
      </p:sp>
      <p:pic>
        <p:nvPicPr>
          <p:cNvPr id="4" name="Рисунок 3">
            <a:extLst>
              <a:ext uri="{FF2B5EF4-FFF2-40B4-BE49-F238E27FC236}">
                <a16:creationId xmlns:a16="http://schemas.microsoft.com/office/drawing/2014/main" id="{30A39B99-D54D-4F67-8568-58A9C9B6D294}"/>
              </a:ext>
            </a:extLst>
          </p:cNvPr>
          <p:cNvPicPr>
            <a:picLocks noChangeAspect="1"/>
          </p:cNvPicPr>
          <p:nvPr/>
        </p:nvPicPr>
        <p:blipFill>
          <a:blip r:embed="rId2"/>
          <a:stretch>
            <a:fillRect/>
          </a:stretch>
        </p:blipFill>
        <p:spPr>
          <a:xfrm>
            <a:off x="7052063" y="1346921"/>
            <a:ext cx="4643194" cy="3215842"/>
          </a:xfrm>
          <a:prstGeom prst="rect">
            <a:avLst/>
          </a:prstGeom>
        </p:spPr>
      </p:pic>
    </p:spTree>
    <p:extLst>
      <p:ext uri="{BB962C8B-B14F-4D97-AF65-F5344CB8AC3E}">
        <p14:creationId xmlns:p14="http://schemas.microsoft.com/office/powerpoint/2010/main" val="4413142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218961-BFC3-418F-BD17-C33CC9FE9AA7}"/>
              </a:ext>
            </a:extLst>
          </p:cNvPr>
          <p:cNvSpPr txBox="1"/>
          <p:nvPr/>
        </p:nvSpPr>
        <p:spPr>
          <a:xfrm>
            <a:off x="461819" y="612844"/>
            <a:ext cx="6096000" cy="5632311"/>
          </a:xfrm>
          <a:prstGeom prst="rect">
            <a:avLst/>
          </a:prstGeom>
          <a:noFill/>
        </p:spPr>
        <p:txBody>
          <a:bodyPr wrap="square">
            <a:spAutoFit/>
          </a:bodyPr>
          <a:lstStyle/>
          <a:p>
            <a:pPr algn="ctr"/>
            <a:r>
              <a:rPr lang="uk-UA" b="1" dirty="0"/>
              <a:t>Мальва</a:t>
            </a:r>
          </a:p>
          <a:p>
            <a:pPr algn="just"/>
            <a:endParaRPr lang="uk-UA" dirty="0"/>
          </a:p>
          <a:p>
            <a:pPr algn="just"/>
            <a:r>
              <a:rPr lang="uk-UA" dirty="0"/>
              <a:t>Квіти мальви знайомі всім нам ще змалечку. Рожева мальва традиційно вважається сильним оберегом. Квітами цієї рослини прикрашали оселі, висаджували їх на своїх ділянках, щоб відвести від родини горе та біду. Згідно з народними повір'ями, добрі духи померлих родичів завжди знаходяться десь поблизу кущів мальви та є своєрідними охоронцями усіх, хто живе в хаті.</a:t>
            </a:r>
          </a:p>
          <a:p>
            <a:pPr algn="just"/>
            <a:endParaRPr lang="uk-UA" dirty="0"/>
          </a:p>
          <a:p>
            <a:pPr algn="just"/>
            <a:r>
              <a:rPr lang="uk-UA" dirty="0"/>
              <a:t>До того ж, квітки мальви дуже привабливі. Вони є справжньою прикрасою садів та узбічь. Висота пагонів рослини може варіюватися від 30 до 120 сантиметрів. Пагони можуть бути приземними, прямими, а також висхідними. Поверхня молоденьких стебел покрита волосками, які з часом зникають, і пагони стають голими. Мальви в Україні ростуть повсюди. Інколи квіти виконують роль кормових рослин та входять до складу фарб. За допомогою відвару мальв можна ефективно лікувати захворювання дихальних шляхів.</a:t>
            </a:r>
          </a:p>
        </p:txBody>
      </p:sp>
      <p:pic>
        <p:nvPicPr>
          <p:cNvPr id="4" name="Рисунок 3">
            <a:extLst>
              <a:ext uri="{FF2B5EF4-FFF2-40B4-BE49-F238E27FC236}">
                <a16:creationId xmlns:a16="http://schemas.microsoft.com/office/drawing/2014/main" id="{54B30478-E2BF-4037-A243-00771C37C285}"/>
              </a:ext>
            </a:extLst>
          </p:cNvPr>
          <p:cNvPicPr>
            <a:picLocks noChangeAspect="1"/>
          </p:cNvPicPr>
          <p:nvPr/>
        </p:nvPicPr>
        <p:blipFill>
          <a:blip r:embed="rId2"/>
          <a:stretch>
            <a:fillRect/>
          </a:stretch>
        </p:blipFill>
        <p:spPr>
          <a:xfrm>
            <a:off x="6982692" y="490826"/>
            <a:ext cx="4971040" cy="2758019"/>
          </a:xfrm>
          <a:prstGeom prst="rect">
            <a:avLst/>
          </a:prstGeom>
        </p:spPr>
      </p:pic>
      <p:pic>
        <p:nvPicPr>
          <p:cNvPr id="5" name="Рисунок 4">
            <a:extLst>
              <a:ext uri="{FF2B5EF4-FFF2-40B4-BE49-F238E27FC236}">
                <a16:creationId xmlns:a16="http://schemas.microsoft.com/office/drawing/2014/main" id="{F7804725-33EE-44A0-893E-AB9A27787165}"/>
              </a:ext>
            </a:extLst>
          </p:cNvPr>
          <p:cNvPicPr>
            <a:picLocks noChangeAspect="1"/>
          </p:cNvPicPr>
          <p:nvPr/>
        </p:nvPicPr>
        <p:blipFill>
          <a:blip r:embed="rId3"/>
          <a:stretch>
            <a:fillRect/>
          </a:stretch>
        </p:blipFill>
        <p:spPr>
          <a:xfrm>
            <a:off x="7075056" y="3609156"/>
            <a:ext cx="4342968" cy="2890048"/>
          </a:xfrm>
          <a:prstGeom prst="rect">
            <a:avLst/>
          </a:prstGeom>
        </p:spPr>
      </p:pic>
    </p:spTree>
    <p:extLst>
      <p:ext uri="{BB962C8B-B14F-4D97-AF65-F5344CB8AC3E}">
        <p14:creationId xmlns:p14="http://schemas.microsoft.com/office/powerpoint/2010/main" val="28105419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1CCB7F-CFAD-465B-9CA8-284BC0AF56E7}"/>
              </a:ext>
            </a:extLst>
          </p:cNvPr>
          <p:cNvSpPr txBox="1"/>
          <p:nvPr/>
        </p:nvSpPr>
        <p:spPr>
          <a:xfrm>
            <a:off x="803563" y="661106"/>
            <a:ext cx="5717310" cy="4524315"/>
          </a:xfrm>
          <a:prstGeom prst="rect">
            <a:avLst/>
          </a:prstGeom>
          <a:noFill/>
        </p:spPr>
        <p:txBody>
          <a:bodyPr wrap="square">
            <a:spAutoFit/>
          </a:bodyPr>
          <a:lstStyle/>
          <a:p>
            <a:pPr algn="ctr"/>
            <a:r>
              <a:rPr lang="uk-UA" b="1" dirty="0"/>
              <a:t>Верба</a:t>
            </a:r>
          </a:p>
          <a:p>
            <a:pPr algn="just"/>
            <a:r>
              <a:rPr lang="uk-UA" dirty="0"/>
              <a:t>Та найбільш шанованим деревом в Україні є верба. Напевно, всі чули приказку: "Без верби і калини - нема України". На території України росте понад 30 видів цього дерева. Часто говорять: "Де вода, там і верба". Міцне коріння верби здатне зміцнювати берега та очищати воду.</a:t>
            </a:r>
          </a:p>
          <a:p>
            <a:pPr algn="just"/>
            <a:endParaRPr lang="uk-UA" dirty="0"/>
          </a:p>
          <a:p>
            <a:pPr algn="just"/>
            <a:r>
              <a:rPr lang="uk-UA" dirty="0"/>
              <a:t>Коли наші прадіди копали криницю, то кидали декілька гілок верби для того, щоб питна вода стала чистою. Також було прийнято класти вербову дощечку у відро з водою в хаті. Лише таку воду дозволялося вживати.</a:t>
            </a:r>
          </a:p>
          <a:p>
            <a:pPr algn="just"/>
            <a:endParaRPr lang="uk-UA" dirty="0"/>
          </a:p>
          <a:p>
            <a:pPr algn="just"/>
            <a:r>
              <a:rPr lang="uk-UA" dirty="0"/>
              <a:t>Пов'язані з вербою і романтичні історії. Так, під пишним гіллям верб закохані люди призначали побачення та робили освідчення.</a:t>
            </a:r>
          </a:p>
        </p:txBody>
      </p:sp>
      <p:pic>
        <p:nvPicPr>
          <p:cNvPr id="4" name="Рисунок 3">
            <a:extLst>
              <a:ext uri="{FF2B5EF4-FFF2-40B4-BE49-F238E27FC236}">
                <a16:creationId xmlns:a16="http://schemas.microsoft.com/office/drawing/2014/main" id="{A0AB07F2-B384-4D99-817B-01708120D0F4}"/>
              </a:ext>
            </a:extLst>
          </p:cNvPr>
          <p:cNvPicPr>
            <a:picLocks noChangeAspect="1"/>
          </p:cNvPicPr>
          <p:nvPr/>
        </p:nvPicPr>
        <p:blipFill>
          <a:blip r:embed="rId2"/>
          <a:stretch>
            <a:fillRect/>
          </a:stretch>
        </p:blipFill>
        <p:spPr>
          <a:xfrm>
            <a:off x="10113529" y="163512"/>
            <a:ext cx="1847850" cy="2466975"/>
          </a:xfrm>
          <a:prstGeom prst="rect">
            <a:avLst/>
          </a:prstGeom>
        </p:spPr>
      </p:pic>
      <p:pic>
        <p:nvPicPr>
          <p:cNvPr id="5" name="Рисунок 4">
            <a:extLst>
              <a:ext uri="{FF2B5EF4-FFF2-40B4-BE49-F238E27FC236}">
                <a16:creationId xmlns:a16="http://schemas.microsoft.com/office/drawing/2014/main" id="{AB7B1778-B38B-45F5-87BC-04095D53E29B}"/>
              </a:ext>
            </a:extLst>
          </p:cNvPr>
          <p:cNvPicPr>
            <a:picLocks noChangeAspect="1"/>
          </p:cNvPicPr>
          <p:nvPr/>
        </p:nvPicPr>
        <p:blipFill>
          <a:blip r:embed="rId3"/>
          <a:stretch>
            <a:fillRect/>
          </a:stretch>
        </p:blipFill>
        <p:spPr>
          <a:xfrm>
            <a:off x="7329776" y="439736"/>
            <a:ext cx="2390775" cy="1914525"/>
          </a:xfrm>
          <a:prstGeom prst="rect">
            <a:avLst/>
          </a:prstGeom>
        </p:spPr>
      </p:pic>
      <p:pic>
        <p:nvPicPr>
          <p:cNvPr id="6" name="Рисунок 5">
            <a:extLst>
              <a:ext uri="{FF2B5EF4-FFF2-40B4-BE49-F238E27FC236}">
                <a16:creationId xmlns:a16="http://schemas.microsoft.com/office/drawing/2014/main" id="{EA4B8E2A-0BFB-41D3-B02B-579E12FDDA57}"/>
              </a:ext>
            </a:extLst>
          </p:cNvPr>
          <p:cNvPicPr>
            <a:picLocks noChangeAspect="1"/>
          </p:cNvPicPr>
          <p:nvPr/>
        </p:nvPicPr>
        <p:blipFill>
          <a:blip r:embed="rId4"/>
          <a:stretch>
            <a:fillRect/>
          </a:stretch>
        </p:blipFill>
        <p:spPr>
          <a:xfrm>
            <a:off x="7680324" y="2922590"/>
            <a:ext cx="3192136" cy="1743074"/>
          </a:xfrm>
          <a:prstGeom prst="rect">
            <a:avLst/>
          </a:prstGeom>
        </p:spPr>
      </p:pic>
      <p:pic>
        <p:nvPicPr>
          <p:cNvPr id="7" name="Рисунок 6">
            <a:extLst>
              <a:ext uri="{FF2B5EF4-FFF2-40B4-BE49-F238E27FC236}">
                <a16:creationId xmlns:a16="http://schemas.microsoft.com/office/drawing/2014/main" id="{566EF585-BCD7-40B1-906C-B59ACC58C6F2}"/>
              </a:ext>
            </a:extLst>
          </p:cNvPr>
          <p:cNvPicPr>
            <a:picLocks noChangeAspect="1"/>
          </p:cNvPicPr>
          <p:nvPr/>
        </p:nvPicPr>
        <p:blipFill>
          <a:blip r:embed="rId5"/>
          <a:stretch>
            <a:fillRect/>
          </a:stretch>
        </p:blipFill>
        <p:spPr>
          <a:xfrm>
            <a:off x="6762894" y="4801898"/>
            <a:ext cx="2787506" cy="1854959"/>
          </a:xfrm>
          <a:prstGeom prst="rect">
            <a:avLst/>
          </a:prstGeom>
        </p:spPr>
      </p:pic>
    </p:spTree>
    <p:extLst>
      <p:ext uri="{BB962C8B-B14F-4D97-AF65-F5344CB8AC3E}">
        <p14:creationId xmlns:p14="http://schemas.microsoft.com/office/powerpoint/2010/main" val="27590655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4CFE16-4DC6-42F1-A486-0AD2B8B1B341}"/>
              </a:ext>
            </a:extLst>
          </p:cNvPr>
          <p:cNvSpPr txBox="1"/>
          <p:nvPr/>
        </p:nvSpPr>
        <p:spPr>
          <a:xfrm>
            <a:off x="591127" y="652099"/>
            <a:ext cx="6096000" cy="5355312"/>
          </a:xfrm>
          <a:prstGeom prst="rect">
            <a:avLst/>
          </a:prstGeom>
          <a:noFill/>
        </p:spPr>
        <p:txBody>
          <a:bodyPr wrap="square">
            <a:spAutoFit/>
          </a:bodyPr>
          <a:lstStyle/>
          <a:p>
            <a:pPr algn="ctr"/>
            <a:r>
              <a:rPr lang="uk-UA" b="1" dirty="0"/>
              <a:t>Дуб</a:t>
            </a:r>
          </a:p>
          <a:p>
            <a:pPr algn="just"/>
            <a:endParaRPr lang="uk-UA" dirty="0"/>
          </a:p>
          <a:p>
            <a:pPr algn="just"/>
            <a:r>
              <a:rPr lang="uk-UA" dirty="0"/>
              <a:t>Дуб є символом мужності та сили. Ще здавна було прийнято вишивати юнакам на сорочках дуби, щоб молодик виріс здоровим та впевненим у собі. Також високо цінувались дубові меблі. Вважалось, що міцний сон на дубовому ліжку неодмінно зробить тебе непереможним.</a:t>
            </a:r>
          </a:p>
          <a:p>
            <a:pPr algn="just"/>
            <a:endParaRPr lang="uk-UA" dirty="0"/>
          </a:p>
          <a:p>
            <a:pPr algn="just"/>
            <a:r>
              <a:rPr lang="uk-UA" dirty="0"/>
              <a:t>Цікаво знати, що висота середньостатистичного </a:t>
            </a:r>
            <a:r>
              <a:rPr lang="uk-UA" dirty="0" err="1"/>
              <a:t>дуба</a:t>
            </a:r>
            <a:r>
              <a:rPr lang="uk-UA" dirty="0"/>
              <a:t> може складати 50 метрів. Але дуби ростуть досить повільно, прибавляючи з кожним роком лише по декілька сантиметрів у висоту.</a:t>
            </a:r>
          </a:p>
          <a:p>
            <a:pPr algn="just"/>
            <a:endParaRPr lang="uk-UA" dirty="0"/>
          </a:p>
          <a:p>
            <a:pPr algn="just"/>
            <a:r>
              <a:rPr lang="uk-UA" dirty="0"/>
              <a:t>Дуби - це дерева-довгожителі. Саме тому вони так часто асоціюються з мудрістю та довголіттям. Так, тривалість життя </a:t>
            </a:r>
            <a:r>
              <a:rPr lang="uk-UA" dirty="0" err="1"/>
              <a:t>дуба</a:t>
            </a:r>
            <a:r>
              <a:rPr lang="uk-UA" dirty="0"/>
              <a:t> може складати й 500 років, хоча в історії зустрічалися екземпляри, які прожили навіть більше тисячоріччя. Наприклад, у місті </a:t>
            </a:r>
            <a:r>
              <a:rPr lang="uk-UA" dirty="0" err="1"/>
              <a:t>Юзефін</a:t>
            </a:r>
            <a:r>
              <a:rPr lang="uk-UA" dirty="0"/>
              <a:t>, що на Рівненщині, росте 1300 річний дуб.</a:t>
            </a:r>
          </a:p>
        </p:txBody>
      </p:sp>
      <p:pic>
        <p:nvPicPr>
          <p:cNvPr id="4" name="Рисунок 3">
            <a:extLst>
              <a:ext uri="{FF2B5EF4-FFF2-40B4-BE49-F238E27FC236}">
                <a16:creationId xmlns:a16="http://schemas.microsoft.com/office/drawing/2014/main" id="{94D99889-79A6-4320-B229-5F69D9E898D2}"/>
              </a:ext>
            </a:extLst>
          </p:cNvPr>
          <p:cNvPicPr>
            <a:picLocks noChangeAspect="1"/>
          </p:cNvPicPr>
          <p:nvPr/>
        </p:nvPicPr>
        <p:blipFill>
          <a:blip r:embed="rId2"/>
          <a:stretch>
            <a:fillRect/>
          </a:stretch>
        </p:blipFill>
        <p:spPr>
          <a:xfrm>
            <a:off x="7019636" y="371330"/>
            <a:ext cx="4976957" cy="2616916"/>
          </a:xfrm>
          <a:prstGeom prst="rect">
            <a:avLst/>
          </a:prstGeom>
        </p:spPr>
      </p:pic>
      <p:pic>
        <p:nvPicPr>
          <p:cNvPr id="5" name="Рисунок 4">
            <a:extLst>
              <a:ext uri="{FF2B5EF4-FFF2-40B4-BE49-F238E27FC236}">
                <a16:creationId xmlns:a16="http://schemas.microsoft.com/office/drawing/2014/main" id="{0E6BA7D3-6A35-4A9B-BFFF-6641F6C75D74}"/>
              </a:ext>
            </a:extLst>
          </p:cNvPr>
          <p:cNvPicPr>
            <a:picLocks noChangeAspect="1"/>
          </p:cNvPicPr>
          <p:nvPr/>
        </p:nvPicPr>
        <p:blipFill>
          <a:blip r:embed="rId3"/>
          <a:stretch>
            <a:fillRect/>
          </a:stretch>
        </p:blipFill>
        <p:spPr>
          <a:xfrm>
            <a:off x="9043434" y="3329755"/>
            <a:ext cx="2677656" cy="2677656"/>
          </a:xfrm>
          <a:prstGeom prst="rect">
            <a:avLst/>
          </a:prstGeom>
        </p:spPr>
      </p:pic>
    </p:spTree>
    <p:extLst>
      <p:ext uri="{BB962C8B-B14F-4D97-AF65-F5344CB8AC3E}">
        <p14:creationId xmlns:p14="http://schemas.microsoft.com/office/powerpoint/2010/main" val="42286448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37EC2B-C69A-4D95-A024-8296F49F4A5D}"/>
              </a:ext>
            </a:extLst>
          </p:cNvPr>
          <p:cNvSpPr txBox="1"/>
          <p:nvPr/>
        </p:nvSpPr>
        <p:spPr>
          <a:xfrm>
            <a:off x="443345" y="482022"/>
            <a:ext cx="5357092" cy="5355312"/>
          </a:xfrm>
          <a:prstGeom prst="rect">
            <a:avLst/>
          </a:prstGeom>
          <a:noFill/>
        </p:spPr>
        <p:txBody>
          <a:bodyPr wrap="square">
            <a:spAutoFit/>
          </a:bodyPr>
          <a:lstStyle/>
          <a:p>
            <a:pPr algn="ctr"/>
            <a:r>
              <a:rPr lang="uk-UA" b="1" dirty="0"/>
              <a:t>Чорнобривці</a:t>
            </a:r>
          </a:p>
          <a:p>
            <a:pPr algn="just"/>
            <a:endParaRPr lang="uk-UA" dirty="0"/>
          </a:p>
          <a:p>
            <a:pPr algn="just"/>
            <a:r>
              <a:rPr lang="uk-UA" dirty="0"/>
              <a:t>Саме чорнобривці є традиційними елементами українського віночку. Ці квіти є символом вірності та відданості. Прийнято вважати, що чорнобривці запалюють кохання у серці. Так, дівчина носила на голові вінок з цими квітами, щоб молодик не </a:t>
            </a:r>
            <a:r>
              <a:rPr lang="uk-UA" dirty="0" err="1"/>
              <a:t>не</a:t>
            </a:r>
            <a:r>
              <a:rPr lang="uk-UA" dirty="0"/>
              <a:t> </a:t>
            </a:r>
            <a:r>
              <a:rPr lang="uk-UA" dirty="0" err="1"/>
              <a:t>забув</a:t>
            </a:r>
            <a:r>
              <a:rPr lang="uk-UA" dirty="0"/>
              <a:t> дороги до милої та ніколи не зраджував її. Яскраві бутони чорнобривців уособлюють образ бравого парубка - чорнобривого, сильного та чарівного.</a:t>
            </a:r>
          </a:p>
          <a:p>
            <a:pPr algn="just"/>
            <a:endParaRPr lang="uk-UA" dirty="0"/>
          </a:p>
          <a:p>
            <a:pPr algn="just"/>
            <a:r>
              <a:rPr lang="uk-UA" dirty="0"/>
              <a:t>А ще існувала думка, що чорнобривці здатні оберігати хату від злих духів та недоброго ока. Саме тому у садочку біля кожної хати обов'язково росли </a:t>
            </a:r>
            <a:r>
              <a:rPr lang="uk-UA" dirty="0" err="1"/>
              <a:t>чернобривц</a:t>
            </a:r>
            <a:r>
              <a:rPr lang="en-US" dirty="0" err="1"/>
              <a:t>i</a:t>
            </a:r>
            <a:r>
              <a:rPr lang="en-US" dirty="0"/>
              <a:t>. </a:t>
            </a:r>
            <a:r>
              <a:rPr lang="uk-UA" dirty="0"/>
              <a:t>Квіти були настільки поширеними, що згодом вони стали справжнім символом рідного дому та нашої Вітчизни - неньки України.</a:t>
            </a:r>
          </a:p>
          <a:p>
            <a:endParaRPr lang="uk-UA" dirty="0"/>
          </a:p>
        </p:txBody>
      </p:sp>
      <p:pic>
        <p:nvPicPr>
          <p:cNvPr id="4" name="Рисунок 3">
            <a:extLst>
              <a:ext uri="{FF2B5EF4-FFF2-40B4-BE49-F238E27FC236}">
                <a16:creationId xmlns:a16="http://schemas.microsoft.com/office/drawing/2014/main" id="{BE818B43-5E4F-402E-85A2-FA615693EF4A}"/>
              </a:ext>
            </a:extLst>
          </p:cNvPr>
          <p:cNvPicPr>
            <a:picLocks noChangeAspect="1"/>
          </p:cNvPicPr>
          <p:nvPr/>
        </p:nvPicPr>
        <p:blipFill>
          <a:blip r:embed="rId2"/>
          <a:stretch>
            <a:fillRect/>
          </a:stretch>
        </p:blipFill>
        <p:spPr>
          <a:xfrm>
            <a:off x="7472218" y="482022"/>
            <a:ext cx="4276437" cy="3261407"/>
          </a:xfrm>
          <a:prstGeom prst="rect">
            <a:avLst/>
          </a:prstGeom>
        </p:spPr>
      </p:pic>
      <p:pic>
        <p:nvPicPr>
          <p:cNvPr id="5" name="Рисунок 4">
            <a:extLst>
              <a:ext uri="{FF2B5EF4-FFF2-40B4-BE49-F238E27FC236}">
                <a16:creationId xmlns:a16="http://schemas.microsoft.com/office/drawing/2014/main" id="{F52DAFEB-008E-4D1B-B676-9235D237BC69}"/>
              </a:ext>
            </a:extLst>
          </p:cNvPr>
          <p:cNvPicPr>
            <a:picLocks noChangeAspect="1"/>
          </p:cNvPicPr>
          <p:nvPr/>
        </p:nvPicPr>
        <p:blipFill>
          <a:blip r:embed="rId3"/>
          <a:stretch>
            <a:fillRect/>
          </a:stretch>
        </p:blipFill>
        <p:spPr>
          <a:xfrm>
            <a:off x="5922385" y="3814475"/>
            <a:ext cx="4366924" cy="2905989"/>
          </a:xfrm>
          <a:prstGeom prst="rect">
            <a:avLst/>
          </a:prstGeom>
        </p:spPr>
      </p:pic>
    </p:spTree>
    <p:extLst>
      <p:ext uri="{BB962C8B-B14F-4D97-AF65-F5344CB8AC3E}">
        <p14:creationId xmlns:p14="http://schemas.microsoft.com/office/powerpoint/2010/main" val="27664156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890642-37CD-44BD-B313-DC42EA9A8556}"/>
              </a:ext>
            </a:extLst>
          </p:cNvPr>
          <p:cNvSpPr txBox="1"/>
          <p:nvPr/>
        </p:nvSpPr>
        <p:spPr>
          <a:xfrm>
            <a:off x="609601" y="1443841"/>
            <a:ext cx="6096000" cy="3970318"/>
          </a:xfrm>
          <a:prstGeom prst="rect">
            <a:avLst/>
          </a:prstGeom>
          <a:noFill/>
        </p:spPr>
        <p:txBody>
          <a:bodyPr wrap="square">
            <a:spAutoFit/>
          </a:bodyPr>
          <a:lstStyle/>
          <a:p>
            <a:pPr algn="just"/>
            <a:r>
              <a:rPr lang="uk-UA" dirty="0"/>
              <a:t>У ранньому християнстві була традиція оточувати зображення Діви Марії квітами чорнобривців, немов золотими монетами. За легендою під час втечі Йосипа і Марії в Єгипет, їх почала переслідувати зграя злодіїв. Коли ці злодії наздогнали втікачів та відібрали у них гаманець, то звідти замість грошей посипалися бутони чорнобривців.</a:t>
            </a:r>
          </a:p>
          <a:p>
            <a:pPr algn="just"/>
            <a:endParaRPr lang="uk-UA" dirty="0"/>
          </a:p>
          <a:p>
            <a:pPr algn="just"/>
            <a:r>
              <a:rPr lang="uk-UA" dirty="0"/>
              <a:t>Чорнобривці - це рослини, що були завезені до Старого світу з далекої Америки. Але ці квіти настільки припали до душі нашому народу завдяки своїй невибагливості до умов вирощування, а також довгому періоду цвітіння аж до заморозків, що в нашій свідомості вони сприймалися як споконвічно “тутешні”. Годі й казати, що чорнобривці й досі є одними з найулюбленіших квітів.</a:t>
            </a:r>
          </a:p>
        </p:txBody>
      </p:sp>
      <p:pic>
        <p:nvPicPr>
          <p:cNvPr id="4" name="Рисунок 3">
            <a:extLst>
              <a:ext uri="{FF2B5EF4-FFF2-40B4-BE49-F238E27FC236}">
                <a16:creationId xmlns:a16="http://schemas.microsoft.com/office/drawing/2014/main" id="{D548811B-31A9-4657-98A4-E41A640CB6BE}"/>
              </a:ext>
            </a:extLst>
          </p:cNvPr>
          <p:cNvPicPr>
            <a:picLocks noChangeAspect="1"/>
          </p:cNvPicPr>
          <p:nvPr/>
        </p:nvPicPr>
        <p:blipFill>
          <a:blip r:embed="rId2"/>
          <a:stretch>
            <a:fillRect/>
          </a:stretch>
        </p:blipFill>
        <p:spPr>
          <a:xfrm>
            <a:off x="8164695" y="269875"/>
            <a:ext cx="3819919" cy="2861252"/>
          </a:xfrm>
          <a:prstGeom prst="rect">
            <a:avLst/>
          </a:prstGeom>
        </p:spPr>
      </p:pic>
      <p:pic>
        <p:nvPicPr>
          <p:cNvPr id="5" name="Рисунок 4">
            <a:extLst>
              <a:ext uri="{FF2B5EF4-FFF2-40B4-BE49-F238E27FC236}">
                <a16:creationId xmlns:a16="http://schemas.microsoft.com/office/drawing/2014/main" id="{49732771-5C09-46A3-967B-25C0126B24F9}"/>
              </a:ext>
            </a:extLst>
          </p:cNvPr>
          <p:cNvPicPr>
            <a:picLocks noChangeAspect="1"/>
          </p:cNvPicPr>
          <p:nvPr/>
        </p:nvPicPr>
        <p:blipFill>
          <a:blip r:embed="rId3"/>
          <a:stretch>
            <a:fillRect/>
          </a:stretch>
        </p:blipFill>
        <p:spPr>
          <a:xfrm>
            <a:off x="7430222" y="3429000"/>
            <a:ext cx="4152177" cy="3110125"/>
          </a:xfrm>
          <a:prstGeom prst="rect">
            <a:avLst/>
          </a:prstGeom>
        </p:spPr>
      </p:pic>
      <p:sp>
        <p:nvSpPr>
          <p:cNvPr id="6" name="Овал 5">
            <a:extLst>
              <a:ext uri="{FF2B5EF4-FFF2-40B4-BE49-F238E27FC236}">
                <a16:creationId xmlns:a16="http://schemas.microsoft.com/office/drawing/2014/main" id="{1804D588-FA0D-44DC-BD53-C955A3128D3B}"/>
              </a:ext>
            </a:extLst>
          </p:cNvPr>
          <p:cNvSpPr/>
          <p:nvPr/>
        </p:nvSpPr>
        <p:spPr>
          <a:xfrm>
            <a:off x="397164" y="6539125"/>
            <a:ext cx="110836" cy="1480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Овал 6">
            <a:extLst>
              <a:ext uri="{FF2B5EF4-FFF2-40B4-BE49-F238E27FC236}">
                <a16:creationId xmlns:a16="http://schemas.microsoft.com/office/drawing/2014/main" id="{5EBADC27-F72B-4570-9970-2C1DD011B18D}"/>
              </a:ext>
            </a:extLst>
          </p:cNvPr>
          <p:cNvSpPr/>
          <p:nvPr/>
        </p:nvSpPr>
        <p:spPr>
          <a:xfrm>
            <a:off x="766618" y="6539125"/>
            <a:ext cx="110836" cy="1480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406409869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996</TotalTime>
  <Words>5826</Words>
  <Application>Microsoft Office PowerPoint</Application>
  <PresentationFormat>Широкоэкранный</PresentationFormat>
  <Paragraphs>190</Paragraphs>
  <Slides>98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98</vt:i4>
      </vt:variant>
    </vt:vector>
  </HeadingPairs>
  <TitlesOfParts>
    <vt:vector size="103" baseType="lpstr">
      <vt:lpstr>Arial</vt:lpstr>
      <vt:lpstr>Calibri</vt:lpstr>
      <vt:lpstr>Calibri Light</vt:lpstr>
      <vt:lpstr>Helmet</vt:lpstr>
      <vt:lpstr>Тема Office</vt:lpstr>
      <vt:lpstr>Рослини нашого краю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Рослини нашого краю</dc:title>
  <dc:creator>N P</dc:creator>
  <cp:lastModifiedBy>N P</cp:lastModifiedBy>
  <cp:revision>10</cp:revision>
  <dcterms:created xsi:type="dcterms:W3CDTF">2021-10-26T17:17:58Z</dcterms:created>
  <dcterms:modified xsi:type="dcterms:W3CDTF">2021-10-27T09:54:07Z</dcterms:modified>
</cp:coreProperties>
</file>