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650" y="-5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09.11.2021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09.11.2021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09.11.2021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09.11.2021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solopress.com/flyers-leaflet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Kisspng Flyer Printing Business Cards Brochure Flyer - Flyer Printing Png,  Transparent Png - kind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5" descr="Documentation - Leaflet - a JavaScript library for interactive map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7" descr="Documentation - Leaflet - a JavaScript library for interactive map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2" descr="Printing Png Images - Flyer And Brochure Png, Transparent Png , Transparent  Png Image - PNGite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20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7" y="33053"/>
            <a:ext cx="9144000" cy="66976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87223"/>
            <a:ext cx="5928593" cy="111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9180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extLst>
              <a:ext uri="{28A0092B-C50C-407E-A947-70E740481C1C}">
                <a14:useLocalDpi xmlns:a14="http://schemas.microsoft.com/office/drawing/2010/main" val="0"/>
              </a:ext>
            </a:extLst>
          </a:blip>
          <a:stretch>
            <a:fillRect/>
          </a:stretch>
        </p:blipFill>
        <p:spPr>
          <a:xfrm>
            <a:off x="0" y="0"/>
            <a:ext cx="8136904" cy="5400600"/>
          </a:xfrm>
          <a:prstGeom prst="rect">
            <a:avLst/>
          </a:prstGeom>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1908" y="3501008"/>
            <a:ext cx="3004374" cy="3166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descr="Forest - Free nature ic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705" y="3861048"/>
            <a:ext cx="3792915" cy="379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285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extLst>
              <a:ext uri="{28A0092B-C50C-407E-A947-70E740481C1C}">
                <a14:useLocalDpi xmlns:a14="http://schemas.microsoft.com/office/drawing/2010/main" val="0"/>
              </a:ext>
            </a:extLst>
          </a:blip>
          <a:stretch>
            <a:fillRect/>
          </a:stretch>
        </p:blipFill>
        <p:spPr>
          <a:xfrm>
            <a:off x="1043608" y="836712"/>
            <a:ext cx="7704856" cy="5472608"/>
          </a:xfrm>
          <a:prstGeom prst="rect">
            <a:avLst/>
          </a:prstGeom>
        </p:spPr>
      </p:pic>
    </p:spTree>
    <p:extLst>
      <p:ext uri="{BB962C8B-B14F-4D97-AF65-F5344CB8AC3E}">
        <p14:creationId xmlns:p14="http://schemas.microsoft.com/office/powerpoint/2010/main" val="809233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extLst>
              <a:ext uri="{28A0092B-C50C-407E-A947-70E740481C1C}">
                <a14:useLocalDpi xmlns:a14="http://schemas.microsoft.com/office/drawing/2010/main" val="0"/>
              </a:ext>
            </a:extLst>
          </a:blip>
          <a:stretch>
            <a:fillRect/>
          </a:stretch>
        </p:blipFill>
        <p:spPr>
          <a:xfrm>
            <a:off x="827584" y="692696"/>
            <a:ext cx="7488832" cy="5191508"/>
          </a:xfrm>
          <a:prstGeom prst="rect">
            <a:avLst/>
          </a:prstGeom>
        </p:spPr>
      </p:pic>
    </p:spTree>
    <p:extLst>
      <p:ext uri="{BB962C8B-B14F-4D97-AF65-F5344CB8AC3E}">
        <p14:creationId xmlns:p14="http://schemas.microsoft.com/office/powerpoint/2010/main" val="688467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Leaflet Writing - Pamphlet Writing - Leaflet Wr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8733"/>
            <a:ext cx="5040560" cy="658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194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Features of a leaflet - Teaching resour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5" name="Picture 7" descr="NHS Identity Guidelines | NHS patient information leafl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8" y="7937"/>
            <a:ext cx="9134491" cy="6733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637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FREE 7+ Marketing Leaflet Examples &amp;amp; Templates [Download Now]PSD | Exam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76816"/>
            <a:ext cx="8243234"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2889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Make a Travel Brochure Project | Brochure Templ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1" name="Picture 5" descr="24 Combined Sales &amp;amp; Lettings Leaflets ideas | leaflet, let it be, estate  age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60338"/>
            <a:ext cx="8656513" cy="6437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920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lyer &amp;amp; Leaflet Design Templates Online, Free A6 Flyer Design &amp;amp; Maker UK |  instantpr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0"/>
            <a:ext cx="5400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536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leaning and Laundary Service Flyer Design Template | PosterMy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788" y="188640"/>
            <a:ext cx="4536504"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409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leaning Lady Flyer Templates | Cleaning service flyer, Cleaning, Cleaning  ser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0"/>
            <a:ext cx="47525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942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0375" y="212435"/>
            <a:ext cx="6984776" cy="4001095"/>
          </a:xfrm>
          <a:prstGeom prst="rect">
            <a:avLst/>
          </a:prstGeom>
        </p:spPr>
        <p:txBody>
          <a:bodyPr wrap="square">
            <a:spAutoFit/>
          </a:bodyPr>
          <a:lstStyle/>
          <a:p>
            <a:pPr algn="ctr"/>
            <a:r>
              <a:rPr lang="en-US" sz="2000" b="1" dirty="0" smtClean="0">
                <a:solidFill>
                  <a:srgbClr val="FF0000"/>
                </a:solidFill>
                <a:latin typeface="roboto"/>
              </a:rPr>
              <a:t>STEP 1: ESTABLISH YOUR OWN TONE OF VOICE</a:t>
            </a:r>
            <a:endParaRPr lang="en-US" sz="2000" dirty="0" smtClean="0">
              <a:solidFill>
                <a:srgbClr val="FF0000"/>
              </a:solidFill>
              <a:latin typeface="roboto"/>
            </a:endParaRPr>
          </a:p>
          <a:p>
            <a:pPr algn="just"/>
            <a:r>
              <a:rPr lang="en-US" dirty="0" smtClean="0">
                <a:solidFill>
                  <a:srgbClr val="222222"/>
                </a:solidFill>
                <a:latin typeface="Roboto"/>
              </a:rPr>
              <a:t>	</a:t>
            </a:r>
          </a:p>
          <a:p>
            <a:pPr algn="just"/>
            <a:r>
              <a:rPr lang="en-US" dirty="0">
                <a:solidFill>
                  <a:srgbClr val="222222"/>
                </a:solidFill>
                <a:latin typeface="Roboto"/>
              </a:rPr>
              <a:t>	</a:t>
            </a:r>
            <a:r>
              <a:rPr lang="en-US" dirty="0" smtClean="0">
                <a:solidFill>
                  <a:srgbClr val="222222"/>
                </a:solidFill>
                <a:latin typeface="Roboto"/>
              </a:rPr>
              <a:t>Tone </a:t>
            </a:r>
            <a:r>
              <a:rPr lang="en-US" dirty="0">
                <a:solidFill>
                  <a:srgbClr val="222222"/>
                </a:solidFill>
                <a:latin typeface="Roboto"/>
              </a:rPr>
              <a:t>of voice is summed up as the way in which a brand communicates with its customers and the wider world. All content you create – from press ads and blog posts to site copy and social media – must sound consistent in terms of words used, sentence structure, chattiness, cultural references etc.</a:t>
            </a:r>
          </a:p>
          <a:p>
            <a:pPr algn="just"/>
            <a:r>
              <a:rPr lang="en-US" dirty="0" smtClean="0">
                <a:solidFill>
                  <a:srgbClr val="222222"/>
                </a:solidFill>
                <a:latin typeface="Roboto"/>
              </a:rPr>
              <a:t>	The </a:t>
            </a:r>
            <a:r>
              <a:rPr lang="en-US" dirty="0">
                <a:solidFill>
                  <a:srgbClr val="222222"/>
                </a:solidFill>
                <a:latin typeface="Roboto"/>
              </a:rPr>
              <a:t>most successful brands totally master tone of voice. Think about the way Apple, for example, speaks. Or the offbeat charm of Innocent smoothies – all Fruit Towers and the Banana Phone.</a:t>
            </a:r>
          </a:p>
          <a:p>
            <a:pPr algn="just"/>
            <a:r>
              <a:rPr lang="en-US" dirty="0" smtClean="0">
                <a:solidFill>
                  <a:srgbClr val="222222"/>
                </a:solidFill>
                <a:latin typeface="Roboto"/>
              </a:rPr>
              <a:t>	Consider </a:t>
            </a:r>
            <a:r>
              <a:rPr lang="en-US" dirty="0">
                <a:solidFill>
                  <a:srgbClr val="222222"/>
                </a:solidFill>
                <a:latin typeface="Roboto"/>
              </a:rPr>
              <a:t>the language your target audience will be most receptive to and use this to pique their interest with convincing and compelling wording that’s true to your brand.</a:t>
            </a:r>
            <a:endParaRPr lang="en-US" b="0" i="0" dirty="0">
              <a:solidFill>
                <a:srgbClr val="222222"/>
              </a:solidFill>
              <a:effectLst/>
              <a:latin typeface="Roboto"/>
            </a:endParaRPr>
          </a:p>
        </p:txBody>
      </p:sp>
      <p:sp>
        <p:nvSpPr>
          <p:cNvPr id="3" name="AutoShape 2" descr="Leaflet Coremaths 1 - Leaflets Png, Transparent Png - kind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899" y="4077072"/>
            <a:ext cx="2922625" cy="24482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631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0648"/>
            <a:ext cx="7128792" cy="4062651"/>
          </a:xfrm>
          <a:prstGeom prst="rect">
            <a:avLst/>
          </a:prstGeom>
        </p:spPr>
        <p:txBody>
          <a:bodyPr wrap="square">
            <a:spAutoFit/>
          </a:bodyPr>
          <a:lstStyle/>
          <a:p>
            <a:pPr algn="ctr"/>
            <a:r>
              <a:rPr lang="en-US" sz="2400" b="1" dirty="0" smtClean="0">
                <a:solidFill>
                  <a:srgbClr val="FF0000"/>
                </a:solidFill>
                <a:latin typeface="roboto"/>
              </a:rPr>
              <a:t>STEP 2: CREATE EYE-CATCHING HEADLINES</a:t>
            </a:r>
            <a:endParaRPr lang="en-US" sz="2400" dirty="0" smtClean="0">
              <a:solidFill>
                <a:srgbClr val="FF0000"/>
              </a:solidFill>
              <a:latin typeface="roboto"/>
            </a:endParaRPr>
          </a:p>
          <a:p>
            <a:endParaRPr lang="en-US" dirty="0" smtClean="0">
              <a:solidFill>
                <a:srgbClr val="222222"/>
              </a:solidFill>
              <a:latin typeface="Roboto"/>
            </a:endParaRPr>
          </a:p>
          <a:p>
            <a:pPr algn="just"/>
            <a:r>
              <a:rPr lang="en-US" dirty="0">
                <a:solidFill>
                  <a:srgbClr val="222222"/>
                </a:solidFill>
                <a:latin typeface="Roboto"/>
              </a:rPr>
              <a:t>	</a:t>
            </a:r>
            <a:r>
              <a:rPr lang="en-US" dirty="0" smtClean="0">
                <a:solidFill>
                  <a:srgbClr val="222222"/>
                </a:solidFill>
                <a:latin typeface="Roboto"/>
              </a:rPr>
              <a:t>We </a:t>
            </a:r>
            <a:r>
              <a:rPr lang="en-US" dirty="0">
                <a:solidFill>
                  <a:srgbClr val="222222"/>
                </a:solidFill>
                <a:latin typeface="Roboto"/>
              </a:rPr>
              <a:t>are bombarded with hundreds of marketing messages every day. So how can your message rise above the background noise?</a:t>
            </a:r>
          </a:p>
          <a:p>
            <a:pPr algn="just"/>
            <a:r>
              <a:rPr lang="en-US" dirty="0" smtClean="0">
                <a:solidFill>
                  <a:srgbClr val="222222"/>
                </a:solidFill>
                <a:latin typeface="Roboto"/>
              </a:rPr>
              <a:t>	Grab </a:t>
            </a:r>
            <a:r>
              <a:rPr lang="en-US" dirty="0">
                <a:solidFill>
                  <a:srgbClr val="222222"/>
                </a:solidFill>
                <a:latin typeface="Roboto"/>
              </a:rPr>
              <a:t>the attention of your audience with a headline that’s catchy, relevant, and benefit-led. One key tip is to place the main benefit of whatever you’re advertising in the headline, surrounded by supporting language. This is called benefit-led. </a:t>
            </a:r>
            <a:r>
              <a:rPr lang="en-US" dirty="0" smtClean="0">
                <a:solidFill>
                  <a:srgbClr val="222222"/>
                </a:solidFill>
                <a:latin typeface="Roboto"/>
              </a:rPr>
              <a:t>	</a:t>
            </a:r>
          </a:p>
          <a:p>
            <a:pPr algn="just"/>
            <a:endParaRPr lang="en-US" dirty="0">
              <a:solidFill>
                <a:srgbClr val="222222"/>
              </a:solidFill>
              <a:latin typeface="Roboto"/>
            </a:endParaRPr>
          </a:p>
          <a:p>
            <a:pPr algn="just"/>
            <a:r>
              <a:rPr lang="en-US" dirty="0" smtClean="0">
                <a:solidFill>
                  <a:srgbClr val="222222"/>
                </a:solidFill>
                <a:latin typeface="Roboto"/>
              </a:rPr>
              <a:t>For </a:t>
            </a:r>
            <a:r>
              <a:rPr lang="en-US" dirty="0">
                <a:solidFill>
                  <a:srgbClr val="222222"/>
                </a:solidFill>
                <a:latin typeface="Roboto"/>
              </a:rPr>
              <a:t>example:</a:t>
            </a:r>
          </a:p>
          <a:p>
            <a:pPr algn="just">
              <a:buFont typeface="Arial"/>
              <a:buChar char="•"/>
            </a:pPr>
            <a:r>
              <a:rPr lang="en-US" b="1" dirty="0">
                <a:solidFill>
                  <a:srgbClr val="222222"/>
                </a:solidFill>
                <a:latin typeface="Roboto"/>
              </a:rPr>
              <a:t>Sale:</a:t>
            </a:r>
            <a:r>
              <a:rPr lang="en-US" dirty="0">
                <a:solidFill>
                  <a:srgbClr val="222222"/>
                </a:solidFill>
                <a:latin typeface="Roboto"/>
              </a:rPr>
              <a:t> lead with the offer itself</a:t>
            </a:r>
          </a:p>
          <a:p>
            <a:pPr algn="just">
              <a:buFont typeface="Arial"/>
              <a:buChar char="•"/>
            </a:pPr>
            <a:r>
              <a:rPr lang="en-US" b="1" dirty="0">
                <a:solidFill>
                  <a:srgbClr val="222222"/>
                </a:solidFill>
                <a:latin typeface="Roboto"/>
              </a:rPr>
              <a:t>Event:</a:t>
            </a:r>
            <a:r>
              <a:rPr lang="en-US" dirty="0">
                <a:solidFill>
                  <a:srgbClr val="222222"/>
                </a:solidFill>
                <a:latin typeface="Roboto"/>
              </a:rPr>
              <a:t> use the details of where and when</a:t>
            </a:r>
          </a:p>
          <a:p>
            <a:pPr algn="just">
              <a:buFont typeface="Arial"/>
              <a:buChar char="•"/>
            </a:pPr>
            <a:r>
              <a:rPr lang="en-US" b="1" dirty="0">
                <a:solidFill>
                  <a:srgbClr val="222222"/>
                </a:solidFill>
                <a:latin typeface="Roboto"/>
              </a:rPr>
              <a:t>Product:</a:t>
            </a:r>
            <a:r>
              <a:rPr lang="en-US" dirty="0">
                <a:solidFill>
                  <a:srgbClr val="222222"/>
                </a:solidFill>
                <a:latin typeface="Roboto"/>
              </a:rPr>
              <a:t> focus on the main benefit</a:t>
            </a:r>
            <a:endParaRPr lang="en-US" b="0" i="0" dirty="0">
              <a:solidFill>
                <a:srgbClr val="222222"/>
              </a:solidFill>
              <a:effectLst/>
              <a:latin typeface="Roboto"/>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682"/>
          <a:stretch/>
        </p:blipFill>
        <p:spPr bwMode="auto">
          <a:xfrm>
            <a:off x="5292080" y="2920412"/>
            <a:ext cx="3384376" cy="34376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14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5976664" cy="4955203"/>
          </a:xfrm>
          <a:prstGeom prst="rect">
            <a:avLst/>
          </a:prstGeom>
        </p:spPr>
        <p:txBody>
          <a:bodyPr wrap="square">
            <a:spAutoFit/>
          </a:bodyPr>
          <a:lstStyle/>
          <a:p>
            <a:pPr algn="ctr"/>
            <a:r>
              <a:rPr lang="en-US" sz="2800" b="1" dirty="0">
                <a:solidFill>
                  <a:srgbClr val="FF0000"/>
                </a:solidFill>
                <a:latin typeface="roboto"/>
              </a:rPr>
              <a:t>Step 3: Focus on the USPs</a:t>
            </a:r>
            <a:endParaRPr lang="en-US" sz="2800" dirty="0">
              <a:solidFill>
                <a:srgbClr val="FF0000"/>
              </a:solidFill>
              <a:latin typeface="roboto"/>
            </a:endParaRPr>
          </a:p>
          <a:p>
            <a:pPr algn="just"/>
            <a:r>
              <a:rPr lang="en-US" dirty="0" smtClean="0">
                <a:solidFill>
                  <a:srgbClr val="222222"/>
                </a:solidFill>
                <a:latin typeface="Roboto"/>
              </a:rPr>
              <a:t>	What’s </a:t>
            </a:r>
            <a:r>
              <a:rPr lang="en-US" dirty="0">
                <a:solidFill>
                  <a:srgbClr val="222222"/>
                </a:solidFill>
                <a:latin typeface="Roboto"/>
              </a:rPr>
              <a:t>special about your event, product or service? What does </a:t>
            </a:r>
            <a:r>
              <a:rPr lang="en-US" i="1" dirty="0">
                <a:solidFill>
                  <a:srgbClr val="222222"/>
                </a:solidFill>
                <a:latin typeface="Roboto"/>
              </a:rPr>
              <a:t>it </a:t>
            </a:r>
            <a:r>
              <a:rPr lang="en-US" dirty="0">
                <a:solidFill>
                  <a:srgbClr val="222222"/>
                </a:solidFill>
                <a:latin typeface="Roboto"/>
              </a:rPr>
              <a:t>have that its competitors do not? These are the questions you should be focusing on when it comes to crafting your USPs, or unique selling points.</a:t>
            </a:r>
          </a:p>
          <a:p>
            <a:pPr algn="just"/>
            <a:r>
              <a:rPr lang="en-US" dirty="0" smtClean="0">
                <a:solidFill>
                  <a:srgbClr val="222222"/>
                </a:solidFill>
                <a:latin typeface="Roboto"/>
              </a:rPr>
              <a:t>	Build </a:t>
            </a:r>
            <a:r>
              <a:rPr lang="en-US" dirty="0">
                <a:solidFill>
                  <a:srgbClr val="222222"/>
                </a:solidFill>
                <a:latin typeface="Roboto"/>
              </a:rPr>
              <a:t>your </a:t>
            </a:r>
            <a:r>
              <a:rPr lang="en-US" dirty="0">
                <a:solidFill>
                  <a:srgbClr val="4DB2EC"/>
                </a:solidFill>
                <a:latin typeface="Roboto"/>
                <a:hlinkClick r:id="rId2"/>
              </a:rPr>
              <a:t>leaflet</a:t>
            </a:r>
            <a:r>
              <a:rPr lang="en-US" dirty="0">
                <a:solidFill>
                  <a:srgbClr val="222222"/>
                </a:solidFill>
                <a:latin typeface="Roboto"/>
              </a:rPr>
              <a:t> around these features, and translate them into lifestyle benefits. Say, for example, you’re selling a smartphone that offers a better screen than others. You don’t simply say ‘it has a better screen’.</a:t>
            </a:r>
          </a:p>
          <a:p>
            <a:pPr algn="just"/>
            <a:r>
              <a:rPr lang="en-US" dirty="0" smtClean="0">
                <a:solidFill>
                  <a:srgbClr val="222222"/>
                </a:solidFill>
                <a:latin typeface="Roboto"/>
              </a:rPr>
              <a:t>	You </a:t>
            </a:r>
            <a:r>
              <a:rPr lang="en-US" dirty="0">
                <a:solidFill>
                  <a:srgbClr val="222222"/>
                </a:solidFill>
                <a:latin typeface="Roboto"/>
              </a:rPr>
              <a:t>say something like: ‘Netflix on your phone looks as sharp as on your TV with the screen on the…’ Turn features into benefits.</a:t>
            </a:r>
          </a:p>
          <a:p>
            <a:pPr algn="just"/>
            <a:r>
              <a:rPr lang="en-US" dirty="0" smtClean="0">
                <a:solidFill>
                  <a:srgbClr val="222222"/>
                </a:solidFill>
                <a:latin typeface="Roboto"/>
              </a:rPr>
              <a:t>	Position </a:t>
            </a:r>
            <a:r>
              <a:rPr lang="en-US" dirty="0">
                <a:solidFill>
                  <a:srgbClr val="222222"/>
                </a:solidFill>
                <a:latin typeface="Roboto"/>
              </a:rPr>
              <a:t>them in prominent places in an eye-catching way. Lists are a brilliant way of clearly highlighting the take-home points of your leaflet – and grouping additional USPs. Your new phone has more to shout about than its new screen, after all.</a:t>
            </a:r>
            <a:endParaRPr lang="en-US" b="0" i="0" dirty="0">
              <a:solidFill>
                <a:srgbClr val="222222"/>
              </a:solidFill>
              <a:effectLst/>
              <a:latin typeface="Roboto"/>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149080"/>
            <a:ext cx="2836179"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06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5696" y="116632"/>
            <a:ext cx="7200800" cy="3847207"/>
          </a:xfrm>
          <a:prstGeom prst="rect">
            <a:avLst/>
          </a:prstGeom>
        </p:spPr>
        <p:txBody>
          <a:bodyPr wrap="square">
            <a:spAutoFit/>
          </a:bodyPr>
          <a:lstStyle/>
          <a:p>
            <a:pPr algn="ctr"/>
            <a:r>
              <a:rPr lang="en-US" sz="2800" b="1" dirty="0" smtClean="0">
                <a:solidFill>
                  <a:srgbClr val="FF0000"/>
                </a:solidFill>
                <a:latin typeface="roboto"/>
              </a:rPr>
              <a:t>STEP 4: INCLUDE KEY DETAILS</a:t>
            </a:r>
            <a:endParaRPr lang="en-US" sz="2800" dirty="0" smtClean="0">
              <a:solidFill>
                <a:srgbClr val="FF0000"/>
              </a:solidFill>
              <a:latin typeface="roboto"/>
            </a:endParaRPr>
          </a:p>
          <a:p>
            <a:pPr algn="just"/>
            <a:endParaRPr lang="en-US" dirty="0" smtClean="0">
              <a:solidFill>
                <a:srgbClr val="222222"/>
              </a:solidFill>
              <a:latin typeface="Roboto"/>
            </a:endParaRPr>
          </a:p>
          <a:p>
            <a:pPr algn="just"/>
            <a:r>
              <a:rPr lang="en-US" dirty="0">
                <a:solidFill>
                  <a:srgbClr val="222222"/>
                </a:solidFill>
                <a:latin typeface="Roboto"/>
              </a:rPr>
              <a:t>	</a:t>
            </a:r>
            <a:r>
              <a:rPr lang="en-US" dirty="0" smtClean="0">
                <a:solidFill>
                  <a:srgbClr val="222222"/>
                </a:solidFill>
                <a:latin typeface="Roboto"/>
              </a:rPr>
              <a:t>The </a:t>
            </a:r>
            <a:r>
              <a:rPr lang="en-US" dirty="0">
                <a:solidFill>
                  <a:srgbClr val="222222"/>
                </a:solidFill>
                <a:latin typeface="Roboto"/>
              </a:rPr>
              <a:t>essentials of your promotion must be included in your leaflet. News stories, for example, are always written to cover the who, what, when, where, why and how. And your leaflet should follow the same principle.</a:t>
            </a:r>
          </a:p>
          <a:p>
            <a:pPr algn="just"/>
            <a:r>
              <a:rPr lang="en-US" dirty="0" smtClean="0">
                <a:solidFill>
                  <a:srgbClr val="222222"/>
                </a:solidFill>
                <a:latin typeface="Roboto"/>
              </a:rPr>
              <a:t>	Company </a:t>
            </a:r>
            <a:r>
              <a:rPr lang="en-US" dirty="0">
                <a:solidFill>
                  <a:srgbClr val="222222"/>
                </a:solidFill>
                <a:latin typeface="Roboto"/>
              </a:rPr>
              <a:t>contact details, event dates, locations, product prices and promotional discounts are all vital. They’re the snippets of information your readers need to act upon the call to action within your leaflet.</a:t>
            </a:r>
          </a:p>
          <a:p>
            <a:pPr algn="just"/>
            <a:r>
              <a:rPr lang="en-US" dirty="0" smtClean="0">
                <a:solidFill>
                  <a:srgbClr val="222222"/>
                </a:solidFill>
                <a:latin typeface="Roboto"/>
              </a:rPr>
              <a:t>	While </a:t>
            </a:r>
            <a:r>
              <a:rPr lang="en-US" dirty="0">
                <a:solidFill>
                  <a:srgbClr val="222222"/>
                </a:solidFill>
                <a:latin typeface="Roboto"/>
              </a:rPr>
              <a:t>the title takes precedence for drawing in the reader, these nuggets of information will help to guide them towards your desired action.</a:t>
            </a:r>
            <a:endParaRPr lang="en-US" b="0" i="0" dirty="0">
              <a:solidFill>
                <a:srgbClr val="222222"/>
              </a:solidFill>
              <a:effectLst/>
              <a:latin typeface="Roboto"/>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2874064"/>
            <a:ext cx="2915816" cy="3830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562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98912" y="2924944"/>
            <a:ext cx="6912768" cy="3570208"/>
          </a:xfrm>
          <a:prstGeom prst="rect">
            <a:avLst/>
          </a:prstGeom>
        </p:spPr>
        <p:txBody>
          <a:bodyPr wrap="square">
            <a:spAutoFit/>
          </a:bodyPr>
          <a:lstStyle/>
          <a:p>
            <a:pPr algn="ctr"/>
            <a:r>
              <a:rPr lang="en-US" sz="2800" b="1" dirty="0" smtClean="0">
                <a:solidFill>
                  <a:srgbClr val="FF0000"/>
                </a:solidFill>
                <a:latin typeface="roboto"/>
              </a:rPr>
              <a:t>STEP 5: GET STRAIGHT TO THE POINT</a:t>
            </a:r>
            <a:endParaRPr lang="en-US" sz="2800" dirty="0" smtClean="0">
              <a:solidFill>
                <a:srgbClr val="FF0000"/>
              </a:solidFill>
              <a:latin typeface="roboto"/>
            </a:endParaRPr>
          </a:p>
          <a:p>
            <a:endParaRPr lang="en-US" dirty="0" smtClean="0">
              <a:solidFill>
                <a:srgbClr val="222222"/>
              </a:solidFill>
              <a:latin typeface="Roboto"/>
            </a:endParaRPr>
          </a:p>
          <a:p>
            <a:pPr algn="just"/>
            <a:r>
              <a:rPr lang="en-US" dirty="0">
                <a:solidFill>
                  <a:srgbClr val="222222"/>
                </a:solidFill>
                <a:latin typeface="Roboto"/>
              </a:rPr>
              <a:t>	</a:t>
            </a:r>
            <a:r>
              <a:rPr lang="en-US" dirty="0" smtClean="0">
                <a:solidFill>
                  <a:srgbClr val="222222"/>
                </a:solidFill>
                <a:latin typeface="Roboto"/>
              </a:rPr>
              <a:t>Keep </a:t>
            </a:r>
            <a:r>
              <a:rPr lang="en-US" dirty="0">
                <a:solidFill>
                  <a:srgbClr val="222222"/>
                </a:solidFill>
                <a:latin typeface="Roboto"/>
              </a:rPr>
              <a:t>it concise when you’re listing important information related to your promotion. Be expressive, but also ensure what you’re saying is pertinent.</a:t>
            </a:r>
          </a:p>
          <a:p>
            <a:pPr algn="just"/>
            <a:r>
              <a:rPr lang="en-US" dirty="0" smtClean="0">
                <a:solidFill>
                  <a:srgbClr val="222222"/>
                </a:solidFill>
                <a:latin typeface="Roboto"/>
              </a:rPr>
              <a:t>	Plainly </a:t>
            </a:r>
            <a:r>
              <a:rPr lang="en-US" dirty="0">
                <a:solidFill>
                  <a:srgbClr val="222222"/>
                </a:solidFill>
                <a:latin typeface="Roboto"/>
              </a:rPr>
              <a:t>outline what you’re offering and speak directly to the customer. You’re trying to persuade them to call, e-mail or visit the website, so talk to them using language such as “you” and “you’re”.</a:t>
            </a:r>
          </a:p>
          <a:p>
            <a:pPr algn="just"/>
            <a:r>
              <a:rPr lang="en-US" dirty="0" smtClean="0">
                <a:solidFill>
                  <a:srgbClr val="222222"/>
                </a:solidFill>
                <a:latin typeface="Roboto"/>
              </a:rPr>
              <a:t>	</a:t>
            </a:r>
            <a:r>
              <a:rPr lang="en-US" dirty="0" err="1" smtClean="0">
                <a:solidFill>
                  <a:srgbClr val="222222"/>
                </a:solidFill>
                <a:latin typeface="Roboto"/>
              </a:rPr>
              <a:t>Emphasise</a:t>
            </a:r>
            <a:r>
              <a:rPr lang="en-US" dirty="0" smtClean="0">
                <a:solidFill>
                  <a:srgbClr val="222222"/>
                </a:solidFill>
                <a:latin typeface="Roboto"/>
              </a:rPr>
              <a:t> </a:t>
            </a:r>
            <a:r>
              <a:rPr lang="en-US" dirty="0">
                <a:solidFill>
                  <a:srgbClr val="222222"/>
                </a:solidFill>
                <a:latin typeface="Roboto"/>
              </a:rPr>
              <a:t>the benefits they’ll receive from whatever you’re advertising and feed their hunger to learn more about it by being descriptive.</a:t>
            </a:r>
            <a:endParaRPr lang="en-US" b="0" i="0" dirty="0">
              <a:solidFill>
                <a:srgbClr val="222222"/>
              </a:solidFill>
              <a:effectLst/>
              <a:latin typeface="Roboto"/>
            </a:endParaRPr>
          </a:p>
        </p:txBody>
      </p:sp>
      <p:sp>
        <p:nvSpPr>
          <p:cNvPr id="3" name="AutoShape 2" descr="Leaflet Design &amp;amp; Printing in Hampshire - Letterbox Exp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94" y="260649"/>
            <a:ext cx="830580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152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6912768" cy="3570208"/>
          </a:xfrm>
          <a:prstGeom prst="rect">
            <a:avLst/>
          </a:prstGeom>
        </p:spPr>
        <p:txBody>
          <a:bodyPr wrap="square">
            <a:spAutoFit/>
          </a:bodyPr>
          <a:lstStyle/>
          <a:p>
            <a:pPr algn="ctr"/>
            <a:r>
              <a:rPr lang="en-US" sz="2800" b="1" dirty="0" smtClean="0">
                <a:solidFill>
                  <a:srgbClr val="FF0000"/>
                </a:solidFill>
                <a:latin typeface="roboto"/>
              </a:rPr>
              <a:t>STEP 5: GET STRAIGHT TO THE POINT</a:t>
            </a:r>
            <a:endParaRPr lang="en-US" sz="2800" dirty="0" smtClean="0">
              <a:solidFill>
                <a:srgbClr val="FF0000"/>
              </a:solidFill>
              <a:latin typeface="roboto"/>
            </a:endParaRPr>
          </a:p>
          <a:p>
            <a:pPr algn="just"/>
            <a:endParaRPr lang="en-US" dirty="0" smtClean="0">
              <a:solidFill>
                <a:srgbClr val="222222"/>
              </a:solidFill>
              <a:latin typeface="Roboto"/>
            </a:endParaRPr>
          </a:p>
          <a:p>
            <a:pPr algn="just"/>
            <a:r>
              <a:rPr lang="en-US" dirty="0">
                <a:solidFill>
                  <a:srgbClr val="222222"/>
                </a:solidFill>
                <a:latin typeface="Roboto"/>
              </a:rPr>
              <a:t>	</a:t>
            </a:r>
            <a:r>
              <a:rPr lang="en-US" dirty="0" smtClean="0">
                <a:solidFill>
                  <a:srgbClr val="222222"/>
                </a:solidFill>
                <a:latin typeface="Roboto"/>
              </a:rPr>
              <a:t>Keep </a:t>
            </a:r>
            <a:r>
              <a:rPr lang="en-US" dirty="0">
                <a:solidFill>
                  <a:srgbClr val="222222"/>
                </a:solidFill>
                <a:latin typeface="Roboto"/>
              </a:rPr>
              <a:t>it concise when you’re listing important information related to your promotion. Be expressive, but also ensure what you’re saying is pertinent.</a:t>
            </a:r>
          </a:p>
          <a:p>
            <a:pPr algn="just"/>
            <a:r>
              <a:rPr lang="en-US" dirty="0" smtClean="0">
                <a:solidFill>
                  <a:srgbClr val="222222"/>
                </a:solidFill>
                <a:latin typeface="Roboto"/>
              </a:rPr>
              <a:t>	Plainly </a:t>
            </a:r>
            <a:r>
              <a:rPr lang="en-US" dirty="0">
                <a:solidFill>
                  <a:srgbClr val="222222"/>
                </a:solidFill>
                <a:latin typeface="Roboto"/>
              </a:rPr>
              <a:t>outline what you’re offering and speak directly to the customer. You’re trying to persuade them to call, e-mail or visit the website, so talk to them using language such as “you” and “you’re”.</a:t>
            </a:r>
          </a:p>
          <a:p>
            <a:pPr algn="just"/>
            <a:r>
              <a:rPr lang="en-US" dirty="0" smtClean="0">
                <a:solidFill>
                  <a:srgbClr val="222222"/>
                </a:solidFill>
                <a:latin typeface="Roboto"/>
              </a:rPr>
              <a:t>	</a:t>
            </a:r>
            <a:r>
              <a:rPr lang="en-US" dirty="0" err="1" smtClean="0">
                <a:solidFill>
                  <a:srgbClr val="222222"/>
                </a:solidFill>
                <a:latin typeface="Roboto"/>
              </a:rPr>
              <a:t>Emphasise</a:t>
            </a:r>
            <a:r>
              <a:rPr lang="en-US" dirty="0" smtClean="0">
                <a:solidFill>
                  <a:srgbClr val="222222"/>
                </a:solidFill>
                <a:latin typeface="Roboto"/>
              </a:rPr>
              <a:t> </a:t>
            </a:r>
            <a:r>
              <a:rPr lang="en-US" dirty="0">
                <a:solidFill>
                  <a:srgbClr val="222222"/>
                </a:solidFill>
                <a:latin typeface="Roboto"/>
              </a:rPr>
              <a:t>the benefits they’ll receive from whatever you’re advertising and feed their hunger to learn more about it by being descriptive.</a:t>
            </a:r>
            <a:endParaRPr lang="en-US" b="0" i="0" dirty="0">
              <a:solidFill>
                <a:srgbClr val="222222"/>
              </a:solidFill>
              <a:effectLst/>
              <a:latin typeface="Roboto"/>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763419"/>
            <a:ext cx="4654543" cy="3104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256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6768752" cy="3016210"/>
          </a:xfrm>
          <a:prstGeom prst="rect">
            <a:avLst/>
          </a:prstGeom>
        </p:spPr>
        <p:txBody>
          <a:bodyPr wrap="square">
            <a:spAutoFit/>
          </a:bodyPr>
          <a:lstStyle/>
          <a:p>
            <a:pPr algn="ctr"/>
            <a:r>
              <a:rPr lang="en-US" sz="2800" b="1" dirty="0" smtClean="0">
                <a:solidFill>
                  <a:srgbClr val="FF0000"/>
                </a:solidFill>
                <a:latin typeface="roboto"/>
              </a:rPr>
              <a:t>LEAFLET WRITING: DO’S AND DON’TS</a:t>
            </a:r>
            <a:endParaRPr lang="en-US" sz="2800" dirty="0" smtClean="0">
              <a:solidFill>
                <a:srgbClr val="FF0000"/>
              </a:solidFill>
              <a:latin typeface="roboto"/>
            </a:endParaRPr>
          </a:p>
          <a:p>
            <a:pPr algn="just"/>
            <a:r>
              <a:rPr lang="en-US" b="1" dirty="0" smtClean="0">
                <a:solidFill>
                  <a:srgbClr val="222222"/>
                </a:solidFill>
                <a:latin typeface="Roboto"/>
              </a:rPr>
              <a:t>Do’s</a:t>
            </a:r>
            <a:r>
              <a:rPr lang="en-US" b="1" dirty="0">
                <a:solidFill>
                  <a:srgbClr val="222222"/>
                </a:solidFill>
                <a:latin typeface="Roboto"/>
              </a:rPr>
              <a:t>:</a:t>
            </a:r>
            <a:endParaRPr lang="en-US" dirty="0">
              <a:solidFill>
                <a:srgbClr val="222222"/>
              </a:solidFill>
              <a:latin typeface="Roboto"/>
            </a:endParaRPr>
          </a:p>
          <a:p>
            <a:pPr algn="just">
              <a:buFont typeface="Arial"/>
              <a:buChar char="•"/>
            </a:pPr>
            <a:r>
              <a:rPr lang="en-US" b="1" dirty="0">
                <a:solidFill>
                  <a:srgbClr val="222222"/>
                </a:solidFill>
                <a:latin typeface="Roboto"/>
              </a:rPr>
              <a:t>Do</a:t>
            </a:r>
            <a:r>
              <a:rPr lang="en-US" dirty="0">
                <a:solidFill>
                  <a:srgbClr val="222222"/>
                </a:solidFill>
                <a:latin typeface="Roboto"/>
              </a:rPr>
              <a:t> use short, snappy sentences to keep the reader’s attention</a:t>
            </a:r>
          </a:p>
          <a:p>
            <a:pPr algn="just">
              <a:buFont typeface="Arial"/>
              <a:buChar char="•"/>
            </a:pPr>
            <a:r>
              <a:rPr lang="en-US" b="1" dirty="0">
                <a:solidFill>
                  <a:srgbClr val="222222"/>
                </a:solidFill>
                <a:latin typeface="Roboto"/>
              </a:rPr>
              <a:t>Do</a:t>
            </a:r>
            <a:r>
              <a:rPr lang="en-US" dirty="0">
                <a:solidFill>
                  <a:srgbClr val="222222"/>
                </a:solidFill>
                <a:latin typeface="Roboto"/>
              </a:rPr>
              <a:t> showcase your credibility by including awards won or qualifications</a:t>
            </a:r>
          </a:p>
          <a:p>
            <a:pPr algn="just">
              <a:buFont typeface="Arial"/>
              <a:buChar char="•"/>
            </a:pPr>
            <a:r>
              <a:rPr lang="en-US" b="1" dirty="0">
                <a:solidFill>
                  <a:srgbClr val="222222"/>
                </a:solidFill>
                <a:latin typeface="Roboto"/>
              </a:rPr>
              <a:t>Do</a:t>
            </a:r>
            <a:r>
              <a:rPr lang="en-US" dirty="0">
                <a:solidFill>
                  <a:srgbClr val="222222"/>
                </a:solidFill>
                <a:latin typeface="Roboto"/>
              </a:rPr>
              <a:t> use persuasive </a:t>
            </a:r>
            <a:r>
              <a:rPr lang="en-US" dirty="0" smtClean="0">
                <a:solidFill>
                  <a:srgbClr val="222222"/>
                </a:solidFill>
                <a:latin typeface="Roboto"/>
              </a:rPr>
              <a:t>language</a:t>
            </a:r>
          </a:p>
          <a:p>
            <a:pPr algn="just"/>
            <a:endParaRPr lang="en-US" dirty="0">
              <a:solidFill>
                <a:srgbClr val="222222"/>
              </a:solidFill>
              <a:latin typeface="Roboto"/>
            </a:endParaRPr>
          </a:p>
          <a:p>
            <a:pPr algn="just"/>
            <a:r>
              <a:rPr lang="en-US" b="1" dirty="0">
                <a:solidFill>
                  <a:srgbClr val="222222"/>
                </a:solidFill>
                <a:latin typeface="Roboto"/>
              </a:rPr>
              <a:t>Don’ts:</a:t>
            </a:r>
            <a:endParaRPr lang="en-US" dirty="0">
              <a:solidFill>
                <a:srgbClr val="222222"/>
              </a:solidFill>
              <a:latin typeface="Roboto"/>
            </a:endParaRPr>
          </a:p>
          <a:p>
            <a:pPr algn="just">
              <a:buFont typeface="Arial"/>
              <a:buChar char="•"/>
            </a:pPr>
            <a:r>
              <a:rPr lang="en-US" b="1" dirty="0">
                <a:solidFill>
                  <a:srgbClr val="222222"/>
                </a:solidFill>
                <a:latin typeface="Roboto"/>
              </a:rPr>
              <a:t>Don’t</a:t>
            </a:r>
            <a:r>
              <a:rPr lang="en-US" dirty="0">
                <a:solidFill>
                  <a:srgbClr val="222222"/>
                </a:solidFill>
                <a:latin typeface="Roboto"/>
              </a:rPr>
              <a:t> overload the reader with too much information</a:t>
            </a:r>
          </a:p>
          <a:p>
            <a:pPr algn="just">
              <a:buFont typeface="Arial"/>
              <a:buChar char="•"/>
            </a:pPr>
            <a:r>
              <a:rPr lang="en-US" b="1" dirty="0">
                <a:solidFill>
                  <a:srgbClr val="222222"/>
                </a:solidFill>
                <a:latin typeface="Roboto"/>
              </a:rPr>
              <a:t>Don’t </a:t>
            </a:r>
            <a:r>
              <a:rPr lang="en-US" dirty="0">
                <a:solidFill>
                  <a:srgbClr val="222222"/>
                </a:solidFill>
                <a:latin typeface="Roboto"/>
              </a:rPr>
              <a:t>waste the back page – print on both side</a:t>
            </a:r>
            <a:endParaRPr lang="en-US" b="0" i="0" dirty="0">
              <a:solidFill>
                <a:srgbClr val="222222"/>
              </a:solidFill>
              <a:effectLst/>
              <a:latin typeface="Roboto"/>
            </a:endParaRPr>
          </a:p>
        </p:txBody>
      </p:sp>
      <p:sp>
        <p:nvSpPr>
          <p:cNvPr id="3" name="AutoShape 2" descr="Hard Acres Leaflet - Hollingwood Design and Pri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348866"/>
            <a:ext cx="4153644" cy="311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902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a:extLst>
              <a:ext uri="{28A0092B-C50C-407E-A947-70E740481C1C}">
                <a14:useLocalDpi xmlns:a14="http://schemas.microsoft.com/office/drawing/2010/main" val="0"/>
              </a:ext>
            </a:extLst>
          </a:blip>
          <a:srcRect l="4821" t="7754" r="6570" b="7751"/>
          <a:stretch/>
        </p:blipFill>
        <p:spPr bwMode="auto">
          <a:xfrm>
            <a:off x="179512" y="0"/>
            <a:ext cx="7704856" cy="3717032"/>
          </a:xfrm>
          <a:prstGeom prst="rect">
            <a:avLst/>
          </a:prstGeom>
          <a:ln>
            <a:noFill/>
          </a:ln>
          <a:extLst>
            <a:ext uri="{53640926-AAD7-44D8-BBD7-CCE9431645EC}">
              <a14:shadowObscured xmlns:a14="http://schemas.microsoft.com/office/drawing/2010/main"/>
            </a:ext>
          </a:extLst>
        </p:spPr>
      </p:pic>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3236494"/>
            <a:ext cx="3419872" cy="3602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descr="Forest - Free nature ic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599507"/>
            <a:ext cx="487680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455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53</Words>
  <Application>Microsoft Office PowerPoint</Application>
  <PresentationFormat>Экран (4:3)</PresentationFormat>
  <Paragraphs>43</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8</cp:revision>
  <dcterms:created xsi:type="dcterms:W3CDTF">2021-11-08T18:54:51Z</dcterms:created>
  <dcterms:modified xsi:type="dcterms:W3CDTF">2021-11-09T12:35:07Z</dcterms:modified>
</cp:coreProperties>
</file>