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795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21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481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84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98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98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49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87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94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595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03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53784-5280-41F9-ABA3-96E26082C94A}" type="datetimeFigureOut">
              <a:rPr lang="ru-RU" smtClean="0"/>
              <a:t>08.10.2021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4AF65-D4AD-4A5A-80EB-A6E6AF18D5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644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96589"/>
          </a:xfrm>
        </p:spPr>
        <p:txBody>
          <a:bodyPr>
            <a:normAutofit/>
          </a:bodyPr>
          <a:lstStyle/>
          <a:p>
            <a:r>
              <a:rPr lang="uk-UA" sz="2400" b="1" dirty="0">
                <a:solidFill>
                  <a:schemeClr val="accent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КОМЕРЦІЙНЕ ТОВАРОЗНАВСТВО</a:t>
            </a:r>
            <a:endParaRPr lang="ru-RU" sz="2400" dirty="0">
              <a:solidFill>
                <a:schemeClr val="accent5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3053" y="1918952"/>
            <a:ext cx="4487269" cy="451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643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50761"/>
            <a:ext cx="10515600" cy="572620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 smtClean="0">
                <a:effectLst/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latin typeface="Times New Roman" panose="02020603050405020304" pitchFamily="18" charset="0"/>
                <a:ea typeface="MS Mincho"/>
              </a:rPr>
              <a:t>Набуття студентами теоретичних і практичних знань сучасного розуміння комерційного товарознавства та застосування їх в маркетингу. Здатність студентів використовувати основні поняття, визначення та  загальні закономірності формування і прояву споживчої вартості, основні категорії товарознавства.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 – є набуття у майбутніх бакалаврів теоретичних та практичних навичок, а також сформувати знання про розвиток і використання інформацію, що відноситься до основ товарознавства; володіти культурою мислення, здатність до узагальнення і сприйняття інформації в області товарознавства мікро і макрорівнях.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dirty="0">
                <a:latin typeface="Times New Roman" panose="02020603050405020304" pitchFamily="18" charset="0"/>
                <a:ea typeface="MS Mincho"/>
              </a:rPr>
              <a:t> 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 smtClean="0">
                <a:effectLst/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marR="9017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ЗК4.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вчитися і оволодівати сучасними знаннями.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marR="9017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ЗК7.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застосовувати знання у практичних ситуаціях.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marR="9017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СК7.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визначати вплив функціональних областей маркетингу на результати господарської діяльності ринкових суб’єктів.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СК11.</a:t>
            </a:r>
            <a:r>
              <a:rPr lang="uk-UA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Здатність аналізувати поведінку ринкових суб’єктів та визначати особливості функціонування ринків.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ПРН1.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 Демонструвати знання і розуміння теоретичних основ та принципів провадження маркетингової діяльності.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ПРН2.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 Аналізувати і прогнозувати ринкові явища та процеси на основі застосування фундаментальних принципів, теоретичних знань і прикладних навичок здійснення маркетингової діяльності.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ПРН4.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Збирати та аналізувати необхідну інформацію, розраховувати економічні та маркетингові показники, обґрунтовувати управлінські рішення на основі використання необхідного аналітичного й методичного інструментарію.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ПРН6.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 Визначати функціональні області маркетингової діяльності ринкового суб’єкта та їх взаємозв’язки в системі управління, розраховувати відповідні показники, які характеризують результативність такої діяльності.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ПРН.11.</a:t>
            </a:r>
            <a:r>
              <a:rPr lang="uk-UA" sz="1400" dirty="0">
                <a:latin typeface="Times New Roman" panose="02020603050405020304" pitchFamily="18" charset="0"/>
                <a:ea typeface="MS Mincho"/>
              </a:rPr>
              <a:t> Демонструвати вміння застосовувати міждисциплінарний підхід та здійснювати маркетингові функції ринкового суб’єкта. </a:t>
            </a:r>
            <a:endParaRPr lang="ru-RU" sz="1400" dirty="0">
              <a:latin typeface="Times New Roman" panose="02020603050405020304" pitchFamily="18" charset="0"/>
              <a:ea typeface="MS Mincho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47435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228113"/>
              </p:ext>
            </p:extLst>
          </p:nvPr>
        </p:nvGraphicFramePr>
        <p:xfrm>
          <a:off x="2434107" y="524156"/>
          <a:ext cx="7778839" cy="6330413"/>
        </p:xfrm>
        <a:graphic>
          <a:graphicData uri="http://schemas.openxmlformats.org/drawingml/2006/table">
            <a:tbl>
              <a:tblPr/>
              <a:tblGrid>
                <a:gridCol w="2502548">
                  <a:extLst>
                    <a:ext uri="{9D8B030D-6E8A-4147-A177-3AD203B41FA5}">
                      <a16:colId xmlns:a16="http://schemas.microsoft.com/office/drawing/2014/main" val="2554699755"/>
                    </a:ext>
                  </a:extLst>
                </a:gridCol>
                <a:gridCol w="2387811">
                  <a:extLst>
                    <a:ext uri="{9D8B030D-6E8A-4147-A177-3AD203B41FA5}">
                      <a16:colId xmlns:a16="http://schemas.microsoft.com/office/drawing/2014/main" val="2103859843"/>
                    </a:ext>
                  </a:extLst>
                </a:gridCol>
                <a:gridCol w="1444240">
                  <a:extLst>
                    <a:ext uri="{9D8B030D-6E8A-4147-A177-3AD203B41FA5}">
                      <a16:colId xmlns:a16="http://schemas.microsoft.com/office/drawing/2014/main" val="1005428381"/>
                    </a:ext>
                  </a:extLst>
                </a:gridCol>
                <a:gridCol w="1444240">
                  <a:extLst>
                    <a:ext uri="{9D8B030D-6E8A-4147-A177-3AD203B41FA5}">
                      <a16:colId xmlns:a16="http://schemas.microsoft.com/office/drawing/2014/main" val="3820686574"/>
                    </a:ext>
                  </a:extLst>
                </a:gridCol>
              </a:tblGrid>
              <a:tr h="1446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03426"/>
                  </a:ext>
                </a:extLst>
              </a:tr>
              <a:tr h="50549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знань, спеціальність,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освітня програма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рівень вищої освіти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Нормативні показники для планування і розподілу дисципліни на змістові модулі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Характеристика навчальної дисципліни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664808"/>
                  </a:ext>
                </a:extLst>
              </a:tr>
              <a:tr h="823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очна (денна) форма здобуття освіти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заочна (дистанційна)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форма здобуття освіти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7285551"/>
                  </a:ext>
                </a:extLst>
              </a:tr>
              <a:tr h="27497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Галузь знань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07-Управління та</a:t>
                      </a:r>
                      <a:r>
                        <a:rPr lang="uk-UA" sz="1400" u="sng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адміністрування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кредитів – 4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Обов’язкова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416810"/>
                  </a:ext>
                </a:extLst>
              </a:tr>
              <a:tr h="6173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дисциплін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Цикл професійної підготовки спеціальності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759808"/>
                  </a:ext>
                </a:extLst>
              </a:tr>
              <a:tr h="6173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Спеціальність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075-Маркетинг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Загальна кількість годин – 120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Семестр: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784604"/>
                  </a:ext>
                </a:extLst>
              </a:tr>
              <a:tr h="27422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6 -й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5299419"/>
                  </a:ext>
                </a:extLst>
              </a:tr>
              <a:tr h="2425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Змістових модулів – 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Лекції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740715"/>
                  </a:ext>
                </a:extLst>
              </a:tr>
              <a:tr h="241072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Освітньо-професійна програма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Маркетинг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 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39531"/>
                  </a:ext>
                </a:extLst>
              </a:tr>
              <a:tr h="8030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Практичні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228079"/>
                  </a:ext>
                </a:extLst>
              </a:tr>
              <a:tr h="423384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Рівень вищої освіти:</a:t>
                      </a:r>
                      <a:r>
                        <a:rPr lang="uk-UA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бакалаврський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Кількість поточних контрольних заходів – 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 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489410"/>
                  </a:ext>
                </a:extLst>
              </a:tr>
              <a:tr h="2169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Самостійна робота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3530338"/>
                  </a:ext>
                </a:extLst>
              </a:tr>
              <a:tr h="2169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72 год.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77595"/>
                  </a:ext>
                </a:extLst>
              </a:tr>
              <a:tr h="8231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 підсумкового семестрового контролю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залік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374184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24270" y="216379"/>
            <a:ext cx="297825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73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Опис навчальної дисципліни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165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</Words>
  <Application>Microsoft Office PowerPoint</Application>
  <PresentationFormat>Широкоэкранный</PresentationFormat>
  <Paragraphs>63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MS Mincho</vt:lpstr>
      <vt:lpstr>Times New Roman</vt:lpstr>
      <vt:lpstr>Тема Office</vt:lpstr>
      <vt:lpstr>КОМЕРЦІЙНЕ ТОВАРОЗНАВСТВО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КОМЕРЦІЙНЕ ТОВАРОЗНАВСТВО</dc:title>
  <dc:creator>Пользователь Windows</dc:creator>
  <cp:lastModifiedBy>Пользователь Windows</cp:lastModifiedBy>
  <cp:revision>1</cp:revision>
  <dcterms:created xsi:type="dcterms:W3CDTF">2021-10-08T09:50:50Z</dcterms:created>
  <dcterms:modified xsi:type="dcterms:W3CDTF">2021-10-08T09:51:07Z</dcterms:modified>
</cp:coreProperties>
</file>