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369" r:id="rId3"/>
    <p:sldId id="365" r:id="rId4"/>
    <p:sldId id="368" r:id="rId5"/>
    <p:sldId id="326" r:id="rId6"/>
    <p:sldId id="336" r:id="rId7"/>
    <p:sldId id="360" r:id="rId8"/>
    <p:sldId id="363" r:id="rId9"/>
    <p:sldId id="361" r:id="rId10"/>
    <p:sldId id="370" r:id="rId11"/>
    <p:sldId id="381" r:id="rId12"/>
    <p:sldId id="382" r:id="rId13"/>
    <p:sldId id="383" r:id="rId14"/>
    <p:sldId id="384" r:id="rId15"/>
    <p:sldId id="396" r:id="rId16"/>
    <p:sldId id="395" r:id="rId17"/>
    <p:sldId id="385" r:id="rId18"/>
    <p:sldId id="386" r:id="rId19"/>
    <p:sldId id="387" r:id="rId20"/>
    <p:sldId id="388" r:id="rId21"/>
    <p:sldId id="389" r:id="rId22"/>
    <p:sldId id="390" r:id="rId23"/>
    <p:sldId id="392" r:id="rId24"/>
    <p:sldId id="393" r:id="rId25"/>
    <p:sldId id="391" r:id="rId26"/>
    <p:sldId id="371" r:id="rId27"/>
    <p:sldId id="372" r:id="rId28"/>
    <p:sldId id="373" r:id="rId29"/>
    <p:sldId id="341" r:id="rId30"/>
  </p:sldIdLst>
  <p:sldSz cx="9144000" cy="6858000" type="screen4x3"/>
  <p:notesSz cx="6645275" cy="97758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9">
          <p15:clr>
            <a:srgbClr val="A4A3A4"/>
          </p15:clr>
        </p15:guide>
        <p15:guide id="2" pos="209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8C94"/>
    <a:srgbClr val="3E3E40"/>
    <a:srgbClr val="870038"/>
    <a:srgbClr val="87888B"/>
    <a:srgbClr val="70CBD0"/>
    <a:srgbClr val="455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70" autoAdjust="0"/>
    <p:restoredTop sz="94411" autoAdjust="0"/>
  </p:normalViewPr>
  <p:slideViewPr>
    <p:cSldViewPr>
      <p:cViewPr varScale="1">
        <p:scale>
          <a:sx n="65" d="100"/>
          <a:sy n="65" d="100"/>
        </p:scale>
        <p:origin x="-186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6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3342" y="-96"/>
      </p:cViewPr>
      <p:guideLst>
        <p:guide orient="horz" pos="3079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FA6F29-360C-4850-9D26-8D43019575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071EE7-F444-4E2F-BC76-7DD3F887F9A4}">
      <dgm:prSet phldrT="[Текст]"/>
      <dgm:spPr/>
      <dgm:t>
        <a:bodyPr/>
        <a:lstStyle/>
        <a:p>
          <a:r>
            <a:rPr lang="uk-UA" dirty="0" smtClean="0"/>
            <a:t>мешканці міста</a:t>
          </a:r>
          <a:endParaRPr lang="ru-RU" dirty="0"/>
        </a:p>
      </dgm:t>
    </dgm:pt>
    <dgm:pt modelId="{438EECEA-213E-4497-B54C-42B941E8F77F}" type="parTrans" cxnId="{FF9A252C-D9A8-414B-8911-D82EF443755C}">
      <dgm:prSet/>
      <dgm:spPr/>
      <dgm:t>
        <a:bodyPr/>
        <a:lstStyle/>
        <a:p>
          <a:endParaRPr lang="ru-RU"/>
        </a:p>
      </dgm:t>
    </dgm:pt>
    <dgm:pt modelId="{471FC865-725C-41A5-B221-7A78C6069EF1}" type="sibTrans" cxnId="{FF9A252C-D9A8-414B-8911-D82EF443755C}">
      <dgm:prSet/>
      <dgm:spPr/>
      <dgm:t>
        <a:bodyPr/>
        <a:lstStyle/>
        <a:p>
          <a:endParaRPr lang="ru-RU"/>
        </a:p>
      </dgm:t>
    </dgm:pt>
    <dgm:pt modelId="{4FE43B0A-B3D0-4225-9B39-35E27FE1E77F}">
      <dgm:prSet phldrT="[Текст]"/>
      <dgm:spPr/>
      <dgm:t>
        <a:bodyPr/>
        <a:lstStyle/>
        <a:p>
          <a:r>
            <a:rPr lang="uk-UA" dirty="0" smtClean="0"/>
            <a:t>головна цільова аудиторія, саме для просування їх інтересів реалізується ідея бренду</a:t>
          </a:r>
          <a:endParaRPr lang="ru-RU" dirty="0"/>
        </a:p>
      </dgm:t>
    </dgm:pt>
    <dgm:pt modelId="{EDF8E7CB-F2A4-485A-89D1-BF933DD701D1}" type="parTrans" cxnId="{B42C07B3-69B1-4BF7-8C52-C6F6BE4E1614}">
      <dgm:prSet/>
      <dgm:spPr/>
      <dgm:t>
        <a:bodyPr/>
        <a:lstStyle/>
        <a:p>
          <a:endParaRPr lang="ru-RU"/>
        </a:p>
      </dgm:t>
    </dgm:pt>
    <dgm:pt modelId="{95F70E95-B9DF-498D-8D0A-C0BFC5C1B380}" type="sibTrans" cxnId="{B42C07B3-69B1-4BF7-8C52-C6F6BE4E1614}">
      <dgm:prSet/>
      <dgm:spPr/>
      <dgm:t>
        <a:bodyPr/>
        <a:lstStyle/>
        <a:p>
          <a:endParaRPr lang="ru-RU"/>
        </a:p>
      </dgm:t>
    </dgm:pt>
    <dgm:pt modelId="{DE343954-8443-411A-BD1C-37988DD4C9FF}">
      <dgm:prSet phldrT="[Текст]"/>
      <dgm:spPr/>
      <dgm:t>
        <a:bodyPr/>
        <a:lstStyle/>
        <a:p>
          <a:r>
            <a:rPr lang="uk-UA" dirty="0" smtClean="0"/>
            <a:t>інвестори</a:t>
          </a:r>
          <a:endParaRPr lang="ru-RU" dirty="0"/>
        </a:p>
      </dgm:t>
    </dgm:pt>
    <dgm:pt modelId="{5B1D4623-9789-4AA1-AAA4-160199709311}" type="parTrans" cxnId="{5BB0B3BB-F8E2-463E-B6D9-280E362068AB}">
      <dgm:prSet/>
      <dgm:spPr/>
      <dgm:t>
        <a:bodyPr/>
        <a:lstStyle/>
        <a:p>
          <a:endParaRPr lang="ru-RU"/>
        </a:p>
      </dgm:t>
    </dgm:pt>
    <dgm:pt modelId="{B1D7EBC6-8423-40C4-8CBA-77FDCB47FA93}" type="sibTrans" cxnId="{5BB0B3BB-F8E2-463E-B6D9-280E362068AB}">
      <dgm:prSet/>
      <dgm:spPr/>
      <dgm:t>
        <a:bodyPr/>
        <a:lstStyle/>
        <a:p>
          <a:endParaRPr lang="ru-RU"/>
        </a:p>
      </dgm:t>
    </dgm:pt>
    <dgm:pt modelId="{E0FBEFCC-20DD-4FB5-B185-8F2ECEC83630}">
      <dgm:prSet phldrT="[Текст]"/>
      <dgm:spPr/>
      <dgm:t>
        <a:bodyPr/>
        <a:lstStyle/>
        <a:p>
          <a:r>
            <a:rPr lang="uk-UA" dirty="0" smtClean="0"/>
            <a:t>туристи</a:t>
          </a:r>
          <a:endParaRPr lang="ru-RU" dirty="0"/>
        </a:p>
      </dgm:t>
    </dgm:pt>
    <dgm:pt modelId="{77AAAD25-448E-4F09-B3C8-F20150B44B69}" type="parTrans" cxnId="{607A49BF-1107-4E54-ACC1-BA1038F40B34}">
      <dgm:prSet/>
      <dgm:spPr/>
    </dgm:pt>
    <dgm:pt modelId="{E7D0E675-AE1D-4642-8491-3D4E59AAA6F1}" type="sibTrans" cxnId="{607A49BF-1107-4E54-ACC1-BA1038F40B34}">
      <dgm:prSet/>
      <dgm:spPr/>
    </dgm:pt>
    <dgm:pt modelId="{7B43A71D-6419-44E8-895F-FDB030D0F6AD}">
      <dgm:prSet phldrT="[Текст]"/>
      <dgm:spPr/>
      <dgm:t>
        <a:bodyPr/>
        <a:lstStyle/>
        <a:p>
          <a:r>
            <a:rPr lang="uk-UA" dirty="0" smtClean="0"/>
            <a:t>потенційні мешканці</a:t>
          </a:r>
          <a:endParaRPr lang="ru-RU" dirty="0"/>
        </a:p>
      </dgm:t>
    </dgm:pt>
    <dgm:pt modelId="{30B08BD4-92CB-4857-AC96-1F07852DFFB8}" type="parTrans" cxnId="{B99C405D-D288-4426-A59B-93C903C37C90}">
      <dgm:prSet/>
      <dgm:spPr/>
    </dgm:pt>
    <dgm:pt modelId="{727A983D-8299-4DE9-870E-782C083B28C4}" type="sibTrans" cxnId="{B99C405D-D288-4426-A59B-93C903C37C90}">
      <dgm:prSet/>
      <dgm:spPr/>
    </dgm:pt>
    <dgm:pt modelId="{9751DC3A-2805-4415-8CE3-29B7772CF96D}">
      <dgm:prSet phldrT="[Текст]"/>
      <dgm:spPr/>
      <dgm:t>
        <a:bodyPr/>
        <a:lstStyle/>
        <a:p>
          <a:r>
            <a:rPr lang="uk-UA" dirty="0" smtClean="0"/>
            <a:t>зовнішні групи впливу</a:t>
          </a:r>
          <a:endParaRPr lang="ru-RU" dirty="0"/>
        </a:p>
      </dgm:t>
    </dgm:pt>
    <dgm:pt modelId="{599B88E6-4B38-42EE-9A13-40695958C6EE}" type="parTrans" cxnId="{3B977AD0-0E5B-44F8-90EB-4F166D16587B}">
      <dgm:prSet/>
      <dgm:spPr/>
    </dgm:pt>
    <dgm:pt modelId="{4B45A0FF-A876-49A9-B810-D255023824D3}" type="sibTrans" cxnId="{3B977AD0-0E5B-44F8-90EB-4F166D16587B}">
      <dgm:prSet/>
      <dgm:spPr/>
    </dgm:pt>
    <dgm:pt modelId="{243CA638-B56F-431B-9D5F-78A14D4C9B44}" type="pres">
      <dgm:prSet presAssocID="{8EFA6F29-360C-4850-9D26-8D43019575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C1BBAE-D389-4B69-B59F-66456D71EC5D}" type="pres">
      <dgm:prSet presAssocID="{20071EE7-F444-4E2F-BC76-7DD3F887F9A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032CE-291D-48C4-A257-46B808CF0F94}" type="pres">
      <dgm:prSet presAssocID="{20071EE7-F444-4E2F-BC76-7DD3F887F9A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00648-DDC5-4269-A916-449112A3DCDA}" type="pres">
      <dgm:prSet presAssocID="{DE343954-8443-411A-BD1C-37988DD4C9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B0E51-D3EF-4EED-961A-F804E835EFB9}" type="pres">
      <dgm:prSet presAssocID="{B1D7EBC6-8423-40C4-8CBA-77FDCB47FA93}" presName="spacer" presStyleCnt="0"/>
      <dgm:spPr/>
    </dgm:pt>
    <dgm:pt modelId="{88D1EA0E-8DBC-403F-A976-B3E7ADAEDBA4}" type="pres">
      <dgm:prSet presAssocID="{E0FBEFCC-20DD-4FB5-B185-8F2ECEC8363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A5A95-85F1-4CAC-B7F6-2084AF1A143C}" type="pres">
      <dgm:prSet presAssocID="{E7D0E675-AE1D-4642-8491-3D4E59AAA6F1}" presName="spacer" presStyleCnt="0"/>
      <dgm:spPr/>
    </dgm:pt>
    <dgm:pt modelId="{1CC510DA-9C58-41F9-A61C-46916F9A9A5D}" type="pres">
      <dgm:prSet presAssocID="{7B43A71D-6419-44E8-895F-FDB030D0F6A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66D3A-1B73-4D19-9F0F-24617976C7F4}" type="pres">
      <dgm:prSet presAssocID="{727A983D-8299-4DE9-870E-782C083B28C4}" presName="spacer" presStyleCnt="0"/>
      <dgm:spPr/>
    </dgm:pt>
    <dgm:pt modelId="{CC29918B-069E-405B-81C3-5F9F0C43087E}" type="pres">
      <dgm:prSet presAssocID="{9751DC3A-2805-4415-8CE3-29B7772CF96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16FFC2-81C6-A84E-8A44-07B2B14F927C}" type="presOf" srcId="{20071EE7-F444-4E2F-BC76-7DD3F887F9A4}" destId="{1EC1BBAE-D389-4B69-B59F-66456D71EC5D}" srcOrd="0" destOrd="0" presId="urn:microsoft.com/office/officeart/2005/8/layout/vList2"/>
    <dgm:cxn modelId="{57A5012D-11D4-E343-B67F-453D76AA8930}" type="presOf" srcId="{7B43A71D-6419-44E8-895F-FDB030D0F6AD}" destId="{1CC510DA-9C58-41F9-A61C-46916F9A9A5D}" srcOrd="0" destOrd="0" presId="urn:microsoft.com/office/officeart/2005/8/layout/vList2"/>
    <dgm:cxn modelId="{FF9A252C-D9A8-414B-8911-D82EF443755C}" srcId="{8EFA6F29-360C-4850-9D26-8D4301957566}" destId="{20071EE7-F444-4E2F-BC76-7DD3F887F9A4}" srcOrd="0" destOrd="0" parTransId="{438EECEA-213E-4497-B54C-42B941E8F77F}" sibTransId="{471FC865-725C-41A5-B221-7A78C6069EF1}"/>
    <dgm:cxn modelId="{3B977AD0-0E5B-44F8-90EB-4F166D16587B}" srcId="{8EFA6F29-360C-4850-9D26-8D4301957566}" destId="{9751DC3A-2805-4415-8CE3-29B7772CF96D}" srcOrd="4" destOrd="0" parTransId="{599B88E6-4B38-42EE-9A13-40695958C6EE}" sibTransId="{4B45A0FF-A876-49A9-B810-D255023824D3}"/>
    <dgm:cxn modelId="{B99C405D-D288-4426-A59B-93C903C37C90}" srcId="{8EFA6F29-360C-4850-9D26-8D4301957566}" destId="{7B43A71D-6419-44E8-895F-FDB030D0F6AD}" srcOrd="3" destOrd="0" parTransId="{30B08BD4-92CB-4857-AC96-1F07852DFFB8}" sibTransId="{727A983D-8299-4DE9-870E-782C083B28C4}"/>
    <dgm:cxn modelId="{ED998511-088F-D440-8A66-E843D2DAA6D5}" type="presOf" srcId="{DE343954-8443-411A-BD1C-37988DD4C9FF}" destId="{7EE00648-DDC5-4269-A916-449112A3DCDA}" srcOrd="0" destOrd="0" presId="urn:microsoft.com/office/officeart/2005/8/layout/vList2"/>
    <dgm:cxn modelId="{12EDFAE5-073C-DA4D-A677-63101248DCC2}" type="presOf" srcId="{E0FBEFCC-20DD-4FB5-B185-8F2ECEC83630}" destId="{88D1EA0E-8DBC-403F-A976-B3E7ADAEDBA4}" srcOrd="0" destOrd="0" presId="urn:microsoft.com/office/officeart/2005/8/layout/vList2"/>
    <dgm:cxn modelId="{B42C07B3-69B1-4BF7-8C52-C6F6BE4E1614}" srcId="{20071EE7-F444-4E2F-BC76-7DD3F887F9A4}" destId="{4FE43B0A-B3D0-4225-9B39-35E27FE1E77F}" srcOrd="0" destOrd="0" parTransId="{EDF8E7CB-F2A4-485A-89D1-BF933DD701D1}" sibTransId="{95F70E95-B9DF-498D-8D0A-C0BFC5C1B380}"/>
    <dgm:cxn modelId="{5BB0B3BB-F8E2-463E-B6D9-280E362068AB}" srcId="{8EFA6F29-360C-4850-9D26-8D4301957566}" destId="{DE343954-8443-411A-BD1C-37988DD4C9FF}" srcOrd="1" destOrd="0" parTransId="{5B1D4623-9789-4AA1-AAA4-160199709311}" sibTransId="{B1D7EBC6-8423-40C4-8CBA-77FDCB47FA93}"/>
    <dgm:cxn modelId="{D3C68C7A-AA61-8848-B7EB-7CB7A2CD4B95}" type="presOf" srcId="{9751DC3A-2805-4415-8CE3-29B7772CF96D}" destId="{CC29918B-069E-405B-81C3-5F9F0C43087E}" srcOrd="0" destOrd="0" presId="urn:microsoft.com/office/officeart/2005/8/layout/vList2"/>
    <dgm:cxn modelId="{607A49BF-1107-4E54-ACC1-BA1038F40B34}" srcId="{8EFA6F29-360C-4850-9D26-8D4301957566}" destId="{E0FBEFCC-20DD-4FB5-B185-8F2ECEC83630}" srcOrd="2" destOrd="0" parTransId="{77AAAD25-448E-4F09-B3C8-F20150B44B69}" sibTransId="{E7D0E675-AE1D-4642-8491-3D4E59AAA6F1}"/>
    <dgm:cxn modelId="{16BE5706-4226-D84F-A9FA-9470E0023B18}" type="presOf" srcId="{8EFA6F29-360C-4850-9D26-8D4301957566}" destId="{243CA638-B56F-431B-9D5F-78A14D4C9B44}" srcOrd="0" destOrd="0" presId="urn:microsoft.com/office/officeart/2005/8/layout/vList2"/>
    <dgm:cxn modelId="{86A99071-EA22-964D-A4F2-B01A9DBF3C3F}" type="presOf" srcId="{4FE43B0A-B3D0-4225-9B39-35E27FE1E77F}" destId="{4B7032CE-291D-48C4-A257-46B808CF0F94}" srcOrd="0" destOrd="0" presId="urn:microsoft.com/office/officeart/2005/8/layout/vList2"/>
    <dgm:cxn modelId="{C7196B42-03F4-FC46-9672-88DD56BDF581}" type="presParOf" srcId="{243CA638-B56F-431B-9D5F-78A14D4C9B44}" destId="{1EC1BBAE-D389-4B69-B59F-66456D71EC5D}" srcOrd="0" destOrd="0" presId="urn:microsoft.com/office/officeart/2005/8/layout/vList2"/>
    <dgm:cxn modelId="{FA53D355-D8BD-8543-805A-E48E029132C4}" type="presParOf" srcId="{243CA638-B56F-431B-9D5F-78A14D4C9B44}" destId="{4B7032CE-291D-48C4-A257-46B808CF0F94}" srcOrd="1" destOrd="0" presId="urn:microsoft.com/office/officeart/2005/8/layout/vList2"/>
    <dgm:cxn modelId="{C0936958-B77E-5940-A919-51633DF78405}" type="presParOf" srcId="{243CA638-B56F-431B-9D5F-78A14D4C9B44}" destId="{7EE00648-DDC5-4269-A916-449112A3DCDA}" srcOrd="2" destOrd="0" presId="urn:microsoft.com/office/officeart/2005/8/layout/vList2"/>
    <dgm:cxn modelId="{9370C29E-CC75-9243-AAF1-107B95BC6203}" type="presParOf" srcId="{243CA638-B56F-431B-9D5F-78A14D4C9B44}" destId="{316B0E51-D3EF-4EED-961A-F804E835EFB9}" srcOrd="3" destOrd="0" presId="urn:microsoft.com/office/officeart/2005/8/layout/vList2"/>
    <dgm:cxn modelId="{E1FDAAB3-9FEB-4742-9F64-D9CBCB7745A6}" type="presParOf" srcId="{243CA638-B56F-431B-9D5F-78A14D4C9B44}" destId="{88D1EA0E-8DBC-403F-A976-B3E7ADAEDBA4}" srcOrd="4" destOrd="0" presId="urn:microsoft.com/office/officeart/2005/8/layout/vList2"/>
    <dgm:cxn modelId="{19022E6B-D324-CB46-8C65-4C5A11598EE7}" type="presParOf" srcId="{243CA638-B56F-431B-9D5F-78A14D4C9B44}" destId="{07FA5A95-85F1-4CAC-B7F6-2084AF1A143C}" srcOrd="5" destOrd="0" presId="urn:microsoft.com/office/officeart/2005/8/layout/vList2"/>
    <dgm:cxn modelId="{9B0550E2-8627-4346-A01F-CDC8132260B3}" type="presParOf" srcId="{243CA638-B56F-431B-9D5F-78A14D4C9B44}" destId="{1CC510DA-9C58-41F9-A61C-46916F9A9A5D}" srcOrd="6" destOrd="0" presId="urn:microsoft.com/office/officeart/2005/8/layout/vList2"/>
    <dgm:cxn modelId="{7DB9D071-01E0-8040-9BA8-59BA176B6A52}" type="presParOf" srcId="{243CA638-B56F-431B-9D5F-78A14D4C9B44}" destId="{F4A66D3A-1B73-4D19-9F0F-24617976C7F4}" srcOrd="7" destOrd="0" presId="urn:microsoft.com/office/officeart/2005/8/layout/vList2"/>
    <dgm:cxn modelId="{19E97EDA-DAF7-7C4F-98B4-3862B079590A}" type="presParOf" srcId="{243CA638-B56F-431B-9D5F-78A14D4C9B44}" destId="{CC29918B-069E-405B-81C3-5F9F0C43087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B3CE1A-9010-4BD0-8EDA-49168FF26AD1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34725E1-B637-4A99-8966-D7B3A6C72E4A}">
      <dgm:prSet phldrT="[Текст]"/>
      <dgm:spPr/>
      <dgm:t>
        <a:bodyPr/>
        <a:lstStyle/>
        <a:p>
          <a:r>
            <a:rPr lang="uk-UA" b="1" dirty="0">
              <a:solidFill>
                <a:srgbClr val="FFFF00"/>
              </a:solidFill>
            </a:rPr>
            <a:t>Методи залучення</a:t>
          </a:r>
        </a:p>
      </dgm:t>
    </dgm:pt>
    <dgm:pt modelId="{57213AF3-3549-42F7-9A47-FF6EBB44F930}" type="parTrans" cxnId="{4CC4A607-E5D3-4122-AA01-E81F8B5D37A7}">
      <dgm:prSet/>
      <dgm:spPr/>
      <dgm:t>
        <a:bodyPr/>
        <a:lstStyle/>
        <a:p>
          <a:endParaRPr lang="uk-UA"/>
        </a:p>
      </dgm:t>
    </dgm:pt>
    <dgm:pt modelId="{DE0D928B-33E3-49EB-8D14-2B3D710860E1}" type="sibTrans" cxnId="{4CC4A607-E5D3-4122-AA01-E81F8B5D37A7}">
      <dgm:prSet/>
      <dgm:spPr/>
      <dgm:t>
        <a:bodyPr/>
        <a:lstStyle/>
        <a:p>
          <a:endParaRPr lang="uk-UA"/>
        </a:p>
      </dgm:t>
    </dgm:pt>
    <dgm:pt modelId="{5302E972-3124-4100-8BE9-BD698157A6CF}">
      <dgm:prSet phldrT="[Текст]" custT="1"/>
      <dgm:spPr/>
      <dgm:t>
        <a:bodyPr/>
        <a:lstStyle/>
        <a:p>
          <a:r>
            <a:rPr lang="uk-UA" sz="1800" dirty="0"/>
            <a:t>Глибинні </a:t>
          </a:r>
          <a:r>
            <a:rPr lang="uk-UA" sz="1800" dirty="0" err="1"/>
            <a:t>інтерв</a:t>
          </a:r>
          <a:r>
            <a:rPr lang="uk-UA" sz="1800" dirty="0"/>
            <a:t> ю</a:t>
          </a:r>
        </a:p>
      </dgm:t>
    </dgm:pt>
    <dgm:pt modelId="{C9758C48-E21C-4491-98A4-A788601A2F4D}" type="parTrans" cxnId="{6BD2A989-3A3C-43F4-A4AB-BA5EF9CE3555}">
      <dgm:prSet/>
      <dgm:spPr/>
      <dgm:t>
        <a:bodyPr/>
        <a:lstStyle/>
        <a:p>
          <a:endParaRPr lang="uk-UA"/>
        </a:p>
      </dgm:t>
    </dgm:pt>
    <dgm:pt modelId="{890FFAAD-E188-463D-A368-CEDE7DDA7DF0}" type="sibTrans" cxnId="{6BD2A989-3A3C-43F4-A4AB-BA5EF9CE3555}">
      <dgm:prSet/>
      <dgm:spPr/>
      <dgm:t>
        <a:bodyPr/>
        <a:lstStyle/>
        <a:p>
          <a:endParaRPr lang="uk-UA"/>
        </a:p>
      </dgm:t>
    </dgm:pt>
    <dgm:pt modelId="{B6B9310A-2EF6-4476-9D06-600137C056AB}">
      <dgm:prSet phldrT="[Текст]" custT="1"/>
      <dgm:spPr/>
      <dgm:t>
        <a:bodyPr/>
        <a:lstStyle/>
        <a:p>
          <a:r>
            <a:rPr lang="uk-UA" sz="1800" dirty="0"/>
            <a:t>Соціальні мережі</a:t>
          </a:r>
        </a:p>
      </dgm:t>
    </dgm:pt>
    <dgm:pt modelId="{2FEAF99C-3F44-449D-92BB-D5CE504CE79A}" type="parTrans" cxnId="{38294653-98ED-4565-BE15-3494265B9613}">
      <dgm:prSet/>
      <dgm:spPr/>
      <dgm:t>
        <a:bodyPr/>
        <a:lstStyle/>
        <a:p>
          <a:endParaRPr lang="uk-UA"/>
        </a:p>
      </dgm:t>
    </dgm:pt>
    <dgm:pt modelId="{2C944298-CD25-4D53-BAD7-3FBA7536C7C5}" type="sibTrans" cxnId="{38294653-98ED-4565-BE15-3494265B9613}">
      <dgm:prSet/>
      <dgm:spPr/>
      <dgm:t>
        <a:bodyPr/>
        <a:lstStyle/>
        <a:p>
          <a:endParaRPr lang="uk-UA"/>
        </a:p>
      </dgm:t>
    </dgm:pt>
    <dgm:pt modelId="{94C63FDB-3796-4012-AA3A-4F1C004B1901}">
      <dgm:prSet phldrT="[Текст]" custT="1"/>
      <dgm:spPr/>
      <dgm:t>
        <a:bodyPr/>
        <a:lstStyle/>
        <a:p>
          <a:r>
            <a:rPr lang="uk-UA" sz="1800" dirty="0"/>
            <a:t>Місцеві ЗМІ</a:t>
          </a:r>
        </a:p>
      </dgm:t>
    </dgm:pt>
    <dgm:pt modelId="{245A1CE2-0757-4061-9743-E40B45871080}" type="parTrans" cxnId="{FD23AEF5-8BC4-471F-954B-6D6A0F51B060}">
      <dgm:prSet/>
      <dgm:spPr/>
      <dgm:t>
        <a:bodyPr/>
        <a:lstStyle/>
        <a:p>
          <a:endParaRPr lang="uk-UA"/>
        </a:p>
      </dgm:t>
    </dgm:pt>
    <dgm:pt modelId="{DD88E6B8-3BD9-41DB-BB36-8099CC88757C}" type="sibTrans" cxnId="{FD23AEF5-8BC4-471F-954B-6D6A0F51B060}">
      <dgm:prSet/>
      <dgm:spPr/>
      <dgm:t>
        <a:bodyPr/>
        <a:lstStyle/>
        <a:p>
          <a:endParaRPr lang="uk-UA"/>
        </a:p>
      </dgm:t>
    </dgm:pt>
    <dgm:pt modelId="{4FDE40F9-62BE-4976-AC14-1416B459668D}">
      <dgm:prSet phldrT="[Текст]" custT="1"/>
      <dgm:spPr/>
      <dgm:t>
        <a:bodyPr/>
        <a:lstStyle/>
        <a:p>
          <a:r>
            <a:rPr lang="uk-UA" sz="1800" dirty="0"/>
            <a:t>Опитування </a:t>
          </a:r>
        </a:p>
      </dgm:t>
    </dgm:pt>
    <dgm:pt modelId="{A426C6EC-28CB-4FD0-B11F-D206ADDBA134}" type="parTrans" cxnId="{D3BF68E9-4945-4233-A600-AF7CF36C571B}">
      <dgm:prSet/>
      <dgm:spPr/>
      <dgm:t>
        <a:bodyPr/>
        <a:lstStyle/>
        <a:p>
          <a:endParaRPr lang="uk-UA"/>
        </a:p>
      </dgm:t>
    </dgm:pt>
    <dgm:pt modelId="{785C3B10-E689-4177-9C83-6D21B717B7A3}" type="sibTrans" cxnId="{D3BF68E9-4945-4233-A600-AF7CF36C571B}">
      <dgm:prSet/>
      <dgm:spPr/>
      <dgm:t>
        <a:bodyPr/>
        <a:lstStyle/>
        <a:p>
          <a:endParaRPr lang="uk-UA"/>
        </a:p>
      </dgm:t>
    </dgm:pt>
    <dgm:pt modelId="{EAFA90CD-12CA-4125-842E-4BB691FEF137}">
      <dgm:prSet phldrT="[Текст]" custT="1"/>
      <dgm:spPr/>
      <dgm:t>
        <a:bodyPr/>
        <a:lstStyle/>
        <a:p>
          <a:r>
            <a:rPr lang="uk-UA" sz="1800" dirty="0"/>
            <a:t>Аукціон концепцій</a:t>
          </a:r>
        </a:p>
      </dgm:t>
    </dgm:pt>
    <dgm:pt modelId="{5A632883-06EB-4D8B-B369-645E3EE930B0}" type="parTrans" cxnId="{9120A4C0-A026-48A5-B2B7-1677FFDE104F}">
      <dgm:prSet/>
      <dgm:spPr/>
      <dgm:t>
        <a:bodyPr/>
        <a:lstStyle/>
        <a:p>
          <a:endParaRPr lang="uk-UA"/>
        </a:p>
      </dgm:t>
    </dgm:pt>
    <dgm:pt modelId="{A811E2E7-B0EF-40E9-A766-1987C8157376}" type="sibTrans" cxnId="{9120A4C0-A026-48A5-B2B7-1677FFDE104F}">
      <dgm:prSet/>
      <dgm:spPr/>
      <dgm:t>
        <a:bodyPr/>
        <a:lstStyle/>
        <a:p>
          <a:endParaRPr lang="uk-UA"/>
        </a:p>
      </dgm:t>
    </dgm:pt>
    <dgm:pt modelId="{60E0C503-8C37-404B-B783-3D3AAC77EAD0}">
      <dgm:prSet phldrT="[Текст]" custT="1"/>
      <dgm:spPr/>
      <dgm:t>
        <a:bodyPr/>
        <a:lstStyle/>
        <a:p>
          <a:r>
            <a:rPr lang="en-US" sz="1800" dirty="0"/>
            <a:t>Mail </a:t>
          </a:r>
          <a:r>
            <a:rPr lang="uk-UA" sz="1800" dirty="0"/>
            <a:t>розсилка</a:t>
          </a:r>
        </a:p>
      </dgm:t>
    </dgm:pt>
    <dgm:pt modelId="{34186BDA-B7AF-46D4-A951-BB8DC9FDB278}" type="parTrans" cxnId="{5117E6B5-217E-4340-85F5-4D0DFA32DE3A}">
      <dgm:prSet/>
      <dgm:spPr/>
      <dgm:t>
        <a:bodyPr/>
        <a:lstStyle/>
        <a:p>
          <a:endParaRPr lang="uk-UA"/>
        </a:p>
      </dgm:t>
    </dgm:pt>
    <dgm:pt modelId="{6158B3D8-D428-4FBE-B82F-04FD2C526525}" type="sibTrans" cxnId="{5117E6B5-217E-4340-85F5-4D0DFA32DE3A}">
      <dgm:prSet/>
      <dgm:spPr/>
      <dgm:t>
        <a:bodyPr/>
        <a:lstStyle/>
        <a:p>
          <a:endParaRPr lang="uk-UA"/>
        </a:p>
      </dgm:t>
    </dgm:pt>
    <dgm:pt modelId="{9AA3AE63-F743-4057-85F3-0817E45CFDC6}">
      <dgm:prSet phldrT="[Текст]" custT="1"/>
      <dgm:spPr/>
      <dgm:t>
        <a:bodyPr/>
        <a:lstStyle/>
        <a:p>
          <a:r>
            <a:rPr lang="uk-UA" sz="1800" dirty="0"/>
            <a:t>Громадські слухання</a:t>
          </a:r>
        </a:p>
      </dgm:t>
    </dgm:pt>
    <dgm:pt modelId="{5FA897A9-05FF-41CE-8E3A-6D9F4F09D008}" type="parTrans" cxnId="{FD793E4E-2F42-4B5D-985E-4E85951E5C44}">
      <dgm:prSet/>
      <dgm:spPr/>
      <dgm:t>
        <a:bodyPr/>
        <a:lstStyle/>
        <a:p>
          <a:endParaRPr lang="uk-UA"/>
        </a:p>
      </dgm:t>
    </dgm:pt>
    <dgm:pt modelId="{FF00BDE4-8858-48B2-A559-B4A4D8B20EF8}" type="sibTrans" cxnId="{FD793E4E-2F42-4B5D-985E-4E85951E5C44}">
      <dgm:prSet/>
      <dgm:spPr/>
      <dgm:t>
        <a:bodyPr/>
        <a:lstStyle/>
        <a:p>
          <a:endParaRPr lang="uk-UA"/>
        </a:p>
      </dgm:t>
    </dgm:pt>
    <dgm:pt modelId="{94F92765-2679-4A60-8368-86FB89D740B8}">
      <dgm:prSet phldrT="[Текст]" custT="1"/>
      <dgm:spPr/>
      <dgm:t>
        <a:bodyPr/>
        <a:lstStyle/>
        <a:p>
          <a:r>
            <a:rPr lang="uk-UA" sz="1800" dirty="0"/>
            <a:t>Фокус-групи</a:t>
          </a:r>
        </a:p>
      </dgm:t>
    </dgm:pt>
    <dgm:pt modelId="{7B591C40-FACE-448D-B766-9F8DB3DA41F7}" type="parTrans" cxnId="{0ED69402-21E1-43D8-8C8C-BA8CBA077DCC}">
      <dgm:prSet/>
      <dgm:spPr/>
      <dgm:t>
        <a:bodyPr/>
        <a:lstStyle/>
        <a:p>
          <a:endParaRPr lang="uk-UA"/>
        </a:p>
      </dgm:t>
    </dgm:pt>
    <dgm:pt modelId="{35DE36E4-9FC3-495F-8EB0-A97D25B50B1B}" type="sibTrans" cxnId="{0ED69402-21E1-43D8-8C8C-BA8CBA077DCC}">
      <dgm:prSet/>
      <dgm:spPr/>
      <dgm:t>
        <a:bodyPr/>
        <a:lstStyle/>
        <a:p>
          <a:endParaRPr lang="uk-UA"/>
        </a:p>
      </dgm:t>
    </dgm:pt>
    <dgm:pt modelId="{C9B1C1F9-AC9A-499A-8D12-1B0A1E4933B9}">
      <dgm:prSet phldrT="[Текст]" custT="1"/>
      <dgm:spPr/>
      <dgm:t>
        <a:bodyPr/>
        <a:lstStyle/>
        <a:p>
          <a:r>
            <a:rPr lang="uk-UA" sz="1800"/>
            <a:t>Конкурс </a:t>
          </a:r>
          <a:r>
            <a:rPr lang="uk-UA" sz="1800" dirty="0"/>
            <a:t>ідей</a:t>
          </a:r>
        </a:p>
      </dgm:t>
    </dgm:pt>
    <dgm:pt modelId="{DD3DCA77-2634-43AD-94B4-D42840F16AA9}" type="parTrans" cxnId="{FB5C52C0-C49E-4787-8CF9-C74666933375}">
      <dgm:prSet/>
      <dgm:spPr/>
      <dgm:t>
        <a:bodyPr/>
        <a:lstStyle/>
        <a:p>
          <a:endParaRPr lang="uk-UA"/>
        </a:p>
      </dgm:t>
    </dgm:pt>
    <dgm:pt modelId="{EE8F9E50-7F4B-44C7-AF1B-77BD481C316D}" type="sibTrans" cxnId="{FB5C52C0-C49E-4787-8CF9-C74666933375}">
      <dgm:prSet/>
      <dgm:spPr/>
      <dgm:t>
        <a:bodyPr/>
        <a:lstStyle/>
        <a:p>
          <a:endParaRPr lang="uk-UA"/>
        </a:p>
      </dgm:t>
    </dgm:pt>
    <dgm:pt modelId="{AA3DECC6-170E-448D-A1D6-0CC4F1F1C838}">
      <dgm:prSet phldrT="[Текст]" custT="1"/>
      <dgm:spPr/>
      <dgm:t>
        <a:bodyPr/>
        <a:lstStyle/>
        <a:p>
          <a:r>
            <a:rPr lang="uk-UA" sz="1800" dirty="0"/>
            <a:t>Презентація бренду</a:t>
          </a:r>
        </a:p>
      </dgm:t>
    </dgm:pt>
    <dgm:pt modelId="{8FA0AC0C-97D1-4F0D-9E9C-8AE2400B0865}" type="parTrans" cxnId="{9BE24A2B-3B3D-4621-9991-F6CED9B7702E}">
      <dgm:prSet/>
      <dgm:spPr/>
      <dgm:t>
        <a:bodyPr/>
        <a:lstStyle/>
        <a:p>
          <a:endParaRPr lang="uk-UA"/>
        </a:p>
      </dgm:t>
    </dgm:pt>
    <dgm:pt modelId="{05F5C647-DBB3-4B98-B41F-48FA4483EC38}" type="sibTrans" cxnId="{9BE24A2B-3B3D-4621-9991-F6CED9B7702E}">
      <dgm:prSet/>
      <dgm:spPr/>
      <dgm:t>
        <a:bodyPr/>
        <a:lstStyle/>
        <a:p>
          <a:endParaRPr lang="uk-UA"/>
        </a:p>
      </dgm:t>
    </dgm:pt>
    <dgm:pt modelId="{EA90B8DF-60D2-4A39-B2B9-08252477452D}" type="pres">
      <dgm:prSet presAssocID="{14B3CE1A-9010-4BD0-8EDA-49168FF26AD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433F50-BB8C-47EC-B3B5-511223D64F61}" type="pres">
      <dgm:prSet presAssocID="{E34725E1-B637-4A99-8966-D7B3A6C72E4A}" presName="centerShape" presStyleLbl="node0" presStyleIdx="0" presStyleCnt="1" custScaleX="166697" custScaleY="147914"/>
      <dgm:spPr/>
      <dgm:t>
        <a:bodyPr/>
        <a:lstStyle/>
        <a:p>
          <a:endParaRPr lang="uk-UA"/>
        </a:p>
      </dgm:t>
    </dgm:pt>
    <dgm:pt modelId="{EC09E5BE-ACE5-490D-B9EB-8999A91749E3}" type="pres">
      <dgm:prSet presAssocID="{C9758C48-E21C-4491-98A4-A788601A2F4D}" presName="parTrans" presStyleLbl="sibTrans2D1" presStyleIdx="0" presStyleCnt="10"/>
      <dgm:spPr/>
      <dgm:t>
        <a:bodyPr/>
        <a:lstStyle/>
        <a:p>
          <a:endParaRPr lang="uk-UA"/>
        </a:p>
      </dgm:t>
    </dgm:pt>
    <dgm:pt modelId="{0BA009BD-66CD-4A17-853F-45ACF02B102D}" type="pres">
      <dgm:prSet presAssocID="{C9758C48-E21C-4491-98A4-A788601A2F4D}" presName="connectorText" presStyleLbl="sibTrans2D1" presStyleIdx="0" presStyleCnt="10"/>
      <dgm:spPr/>
      <dgm:t>
        <a:bodyPr/>
        <a:lstStyle/>
        <a:p>
          <a:endParaRPr lang="uk-UA"/>
        </a:p>
      </dgm:t>
    </dgm:pt>
    <dgm:pt modelId="{5C10F813-2B93-43E8-B771-BF68AD86795E}" type="pres">
      <dgm:prSet presAssocID="{5302E972-3124-4100-8BE9-BD698157A6CF}" presName="node" presStyleLbl="node1" presStyleIdx="0" presStyleCnt="10" custScaleX="146610" custScaleY="12145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B92597-FE80-4393-AFDD-B8B4460962C6}" type="pres">
      <dgm:prSet presAssocID="{2FEAF99C-3F44-449D-92BB-D5CE504CE79A}" presName="parTrans" presStyleLbl="sibTrans2D1" presStyleIdx="1" presStyleCnt="10"/>
      <dgm:spPr/>
      <dgm:t>
        <a:bodyPr/>
        <a:lstStyle/>
        <a:p>
          <a:endParaRPr lang="uk-UA"/>
        </a:p>
      </dgm:t>
    </dgm:pt>
    <dgm:pt modelId="{B9D261F3-D7B4-468C-A940-A88E103589AE}" type="pres">
      <dgm:prSet presAssocID="{2FEAF99C-3F44-449D-92BB-D5CE504CE79A}" presName="connectorText" presStyleLbl="sibTrans2D1" presStyleIdx="1" presStyleCnt="10"/>
      <dgm:spPr/>
      <dgm:t>
        <a:bodyPr/>
        <a:lstStyle/>
        <a:p>
          <a:endParaRPr lang="uk-UA"/>
        </a:p>
      </dgm:t>
    </dgm:pt>
    <dgm:pt modelId="{AF79F20C-2366-43C4-9A4E-4CEED47CDCFB}" type="pres">
      <dgm:prSet presAssocID="{B6B9310A-2EF6-4476-9D06-600137C056AB}" presName="node" presStyleLbl="node1" presStyleIdx="1" presStyleCnt="10" custScaleX="146610" custScaleY="12145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6177B2-C043-47AA-BB4D-587906268FFC}" type="pres">
      <dgm:prSet presAssocID="{245A1CE2-0757-4061-9743-E40B45871080}" presName="parTrans" presStyleLbl="sibTrans2D1" presStyleIdx="2" presStyleCnt="10"/>
      <dgm:spPr/>
      <dgm:t>
        <a:bodyPr/>
        <a:lstStyle/>
        <a:p>
          <a:endParaRPr lang="uk-UA"/>
        </a:p>
      </dgm:t>
    </dgm:pt>
    <dgm:pt modelId="{E950BB62-567C-4D08-84BA-A0CE02B38153}" type="pres">
      <dgm:prSet presAssocID="{245A1CE2-0757-4061-9743-E40B45871080}" presName="connectorText" presStyleLbl="sibTrans2D1" presStyleIdx="2" presStyleCnt="10"/>
      <dgm:spPr/>
      <dgm:t>
        <a:bodyPr/>
        <a:lstStyle/>
        <a:p>
          <a:endParaRPr lang="uk-UA"/>
        </a:p>
      </dgm:t>
    </dgm:pt>
    <dgm:pt modelId="{FE2B0115-F383-4017-AFA3-60E1327C5BC1}" type="pres">
      <dgm:prSet presAssocID="{94C63FDB-3796-4012-AA3A-4F1C004B1901}" presName="node" presStyleLbl="node1" presStyleIdx="2" presStyleCnt="10" custScaleX="146610" custScaleY="12145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A81EB7-920E-4DDA-B320-F0B937DD294A}" type="pres">
      <dgm:prSet presAssocID="{A426C6EC-28CB-4FD0-B11F-D206ADDBA134}" presName="parTrans" presStyleLbl="sibTrans2D1" presStyleIdx="3" presStyleCnt="10"/>
      <dgm:spPr/>
      <dgm:t>
        <a:bodyPr/>
        <a:lstStyle/>
        <a:p>
          <a:endParaRPr lang="uk-UA"/>
        </a:p>
      </dgm:t>
    </dgm:pt>
    <dgm:pt modelId="{06042F94-C0DC-415F-80BF-5C3DB42ACF85}" type="pres">
      <dgm:prSet presAssocID="{A426C6EC-28CB-4FD0-B11F-D206ADDBA134}" presName="connectorText" presStyleLbl="sibTrans2D1" presStyleIdx="3" presStyleCnt="10"/>
      <dgm:spPr/>
      <dgm:t>
        <a:bodyPr/>
        <a:lstStyle/>
        <a:p>
          <a:endParaRPr lang="uk-UA"/>
        </a:p>
      </dgm:t>
    </dgm:pt>
    <dgm:pt modelId="{4591526F-B727-4C2D-8074-68BB097C9532}" type="pres">
      <dgm:prSet presAssocID="{4FDE40F9-62BE-4976-AC14-1416B459668D}" presName="node" presStyleLbl="node1" presStyleIdx="3" presStyleCnt="10" custScaleX="146610" custScaleY="12145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964467-8E98-4937-BCBD-A06BC1BEFD6D}" type="pres">
      <dgm:prSet presAssocID="{5A632883-06EB-4D8B-B369-645E3EE930B0}" presName="parTrans" presStyleLbl="sibTrans2D1" presStyleIdx="4" presStyleCnt="10"/>
      <dgm:spPr/>
      <dgm:t>
        <a:bodyPr/>
        <a:lstStyle/>
        <a:p>
          <a:endParaRPr lang="uk-UA"/>
        </a:p>
      </dgm:t>
    </dgm:pt>
    <dgm:pt modelId="{AB01EC6F-970D-4A96-B701-D2994A8F863F}" type="pres">
      <dgm:prSet presAssocID="{5A632883-06EB-4D8B-B369-645E3EE930B0}" presName="connectorText" presStyleLbl="sibTrans2D1" presStyleIdx="4" presStyleCnt="10"/>
      <dgm:spPr/>
      <dgm:t>
        <a:bodyPr/>
        <a:lstStyle/>
        <a:p>
          <a:endParaRPr lang="uk-UA"/>
        </a:p>
      </dgm:t>
    </dgm:pt>
    <dgm:pt modelId="{7430E7B9-24BE-47A7-8A42-718B18EAF769}" type="pres">
      <dgm:prSet presAssocID="{EAFA90CD-12CA-4125-842E-4BB691FEF137}" presName="node" presStyleLbl="node1" presStyleIdx="4" presStyleCnt="10" custScaleX="146610" custScaleY="12145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8D4507-7CCB-44AC-BF4E-18359C9110C6}" type="pres">
      <dgm:prSet presAssocID="{34186BDA-B7AF-46D4-A951-BB8DC9FDB278}" presName="parTrans" presStyleLbl="sibTrans2D1" presStyleIdx="5" presStyleCnt="10"/>
      <dgm:spPr/>
      <dgm:t>
        <a:bodyPr/>
        <a:lstStyle/>
        <a:p>
          <a:endParaRPr lang="uk-UA"/>
        </a:p>
      </dgm:t>
    </dgm:pt>
    <dgm:pt modelId="{127EEB62-97C0-4668-AC67-983240B46BBF}" type="pres">
      <dgm:prSet presAssocID="{34186BDA-B7AF-46D4-A951-BB8DC9FDB278}" presName="connectorText" presStyleLbl="sibTrans2D1" presStyleIdx="5" presStyleCnt="10"/>
      <dgm:spPr/>
      <dgm:t>
        <a:bodyPr/>
        <a:lstStyle/>
        <a:p>
          <a:endParaRPr lang="uk-UA"/>
        </a:p>
      </dgm:t>
    </dgm:pt>
    <dgm:pt modelId="{95F7FB6D-05F6-49EA-902F-BFDDF7383300}" type="pres">
      <dgm:prSet presAssocID="{60E0C503-8C37-404B-B783-3D3AAC77EAD0}" presName="node" presStyleLbl="node1" presStyleIdx="5" presStyleCnt="10" custScaleX="146610" custScaleY="12145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EEA79A-281F-4618-86B8-9ADF20D28EE4}" type="pres">
      <dgm:prSet presAssocID="{5FA897A9-05FF-41CE-8E3A-6D9F4F09D008}" presName="parTrans" presStyleLbl="sibTrans2D1" presStyleIdx="6" presStyleCnt="10"/>
      <dgm:spPr/>
      <dgm:t>
        <a:bodyPr/>
        <a:lstStyle/>
        <a:p>
          <a:endParaRPr lang="uk-UA"/>
        </a:p>
      </dgm:t>
    </dgm:pt>
    <dgm:pt modelId="{5A54EE7D-4118-42B5-A7F4-8EA56155E84F}" type="pres">
      <dgm:prSet presAssocID="{5FA897A9-05FF-41CE-8E3A-6D9F4F09D008}" presName="connectorText" presStyleLbl="sibTrans2D1" presStyleIdx="6" presStyleCnt="10"/>
      <dgm:spPr/>
      <dgm:t>
        <a:bodyPr/>
        <a:lstStyle/>
        <a:p>
          <a:endParaRPr lang="uk-UA"/>
        </a:p>
      </dgm:t>
    </dgm:pt>
    <dgm:pt modelId="{3F56D342-7EEA-4F1C-8EAB-10902FEAFFC7}" type="pres">
      <dgm:prSet presAssocID="{9AA3AE63-F743-4057-85F3-0817E45CFDC6}" presName="node" presStyleLbl="node1" presStyleIdx="6" presStyleCnt="10" custScaleX="146610" custScaleY="12145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156E663-DCD0-4FE5-8707-6255FD765741}" type="pres">
      <dgm:prSet presAssocID="{7B591C40-FACE-448D-B766-9F8DB3DA41F7}" presName="parTrans" presStyleLbl="sibTrans2D1" presStyleIdx="7" presStyleCnt="10"/>
      <dgm:spPr/>
      <dgm:t>
        <a:bodyPr/>
        <a:lstStyle/>
        <a:p>
          <a:endParaRPr lang="uk-UA"/>
        </a:p>
      </dgm:t>
    </dgm:pt>
    <dgm:pt modelId="{CF86D88A-5326-4E50-AD84-29547D767BE0}" type="pres">
      <dgm:prSet presAssocID="{7B591C40-FACE-448D-B766-9F8DB3DA41F7}" presName="connectorText" presStyleLbl="sibTrans2D1" presStyleIdx="7" presStyleCnt="10"/>
      <dgm:spPr/>
      <dgm:t>
        <a:bodyPr/>
        <a:lstStyle/>
        <a:p>
          <a:endParaRPr lang="uk-UA"/>
        </a:p>
      </dgm:t>
    </dgm:pt>
    <dgm:pt modelId="{0C878C2B-E07E-4379-B665-26092D6EF715}" type="pres">
      <dgm:prSet presAssocID="{94F92765-2679-4A60-8368-86FB89D740B8}" presName="node" presStyleLbl="node1" presStyleIdx="7" presStyleCnt="10" custScaleX="146610" custScaleY="12145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68F38D-00E5-4609-8AAC-391E6FD6F796}" type="pres">
      <dgm:prSet presAssocID="{DD3DCA77-2634-43AD-94B4-D42840F16AA9}" presName="parTrans" presStyleLbl="sibTrans2D1" presStyleIdx="8" presStyleCnt="10"/>
      <dgm:spPr/>
      <dgm:t>
        <a:bodyPr/>
        <a:lstStyle/>
        <a:p>
          <a:endParaRPr lang="uk-UA"/>
        </a:p>
      </dgm:t>
    </dgm:pt>
    <dgm:pt modelId="{3B84DCE6-F7DD-46D5-B961-D9BDFAA89E49}" type="pres">
      <dgm:prSet presAssocID="{DD3DCA77-2634-43AD-94B4-D42840F16AA9}" presName="connectorText" presStyleLbl="sibTrans2D1" presStyleIdx="8" presStyleCnt="10"/>
      <dgm:spPr/>
      <dgm:t>
        <a:bodyPr/>
        <a:lstStyle/>
        <a:p>
          <a:endParaRPr lang="uk-UA"/>
        </a:p>
      </dgm:t>
    </dgm:pt>
    <dgm:pt modelId="{B0B8A09E-1588-40BE-B19D-272E9E21C147}" type="pres">
      <dgm:prSet presAssocID="{C9B1C1F9-AC9A-499A-8D12-1B0A1E4933B9}" presName="node" presStyleLbl="node1" presStyleIdx="8" presStyleCnt="10" custScaleX="146610" custScaleY="12145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5689D3-FCBA-4F5C-B409-AAF6F676BAC6}" type="pres">
      <dgm:prSet presAssocID="{8FA0AC0C-97D1-4F0D-9E9C-8AE2400B0865}" presName="parTrans" presStyleLbl="sibTrans2D1" presStyleIdx="9" presStyleCnt="10"/>
      <dgm:spPr/>
      <dgm:t>
        <a:bodyPr/>
        <a:lstStyle/>
        <a:p>
          <a:endParaRPr lang="uk-UA"/>
        </a:p>
      </dgm:t>
    </dgm:pt>
    <dgm:pt modelId="{33AFB659-4869-4490-8631-2583001365A3}" type="pres">
      <dgm:prSet presAssocID="{8FA0AC0C-97D1-4F0D-9E9C-8AE2400B0865}" presName="connectorText" presStyleLbl="sibTrans2D1" presStyleIdx="9" presStyleCnt="10"/>
      <dgm:spPr/>
      <dgm:t>
        <a:bodyPr/>
        <a:lstStyle/>
        <a:p>
          <a:endParaRPr lang="uk-UA"/>
        </a:p>
      </dgm:t>
    </dgm:pt>
    <dgm:pt modelId="{4A0425FF-DB28-4731-8F0F-7FB4C43BEA6B}" type="pres">
      <dgm:prSet presAssocID="{AA3DECC6-170E-448D-A1D6-0CC4F1F1C838}" presName="node" presStyleLbl="node1" presStyleIdx="9" presStyleCnt="10" custScaleX="146610" custScaleY="12145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BE24A2B-3B3D-4621-9991-F6CED9B7702E}" srcId="{E34725E1-B637-4A99-8966-D7B3A6C72E4A}" destId="{AA3DECC6-170E-448D-A1D6-0CC4F1F1C838}" srcOrd="9" destOrd="0" parTransId="{8FA0AC0C-97D1-4F0D-9E9C-8AE2400B0865}" sibTransId="{05F5C647-DBB3-4B98-B41F-48FA4483EC38}"/>
    <dgm:cxn modelId="{42B19165-E851-417F-BAD2-18CC03C67015}" type="presOf" srcId="{245A1CE2-0757-4061-9743-E40B45871080}" destId="{0B6177B2-C043-47AA-BB4D-587906268FFC}" srcOrd="0" destOrd="0" presId="urn:microsoft.com/office/officeart/2005/8/layout/radial5"/>
    <dgm:cxn modelId="{E73EFB94-9787-4FCC-A8C1-B7602E78DB3C}" type="presOf" srcId="{7B591C40-FACE-448D-B766-9F8DB3DA41F7}" destId="{D156E663-DCD0-4FE5-8707-6255FD765741}" srcOrd="0" destOrd="0" presId="urn:microsoft.com/office/officeart/2005/8/layout/radial5"/>
    <dgm:cxn modelId="{83EF14E8-1ABC-443D-89A7-62C9013B61A9}" type="presOf" srcId="{5302E972-3124-4100-8BE9-BD698157A6CF}" destId="{5C10F813-2B93-43E8-B771-BF68AD86795E}" srcOrd="0" destOrd="0" presId="urn:microsoft.com/office/officeart/2005/8/layout/radial5"/>
    <dgm:cxn modelId="{017834CF-6B5D-4E49-B74E-420D860F6DBB}" type="presOf" srcId="{94C63FDB-3796-4012-AA3A-4F1C004B1901}" destId="{FE2B0115-F383-4017-AFA3-60E1327C5BC1}" srcOrd="0" destOrd="0" presId="urn:microsoft.com/office/officeart/2005/8/layout/radial5"/>
    <dgm:cxn modelId="{38294653-98ED-4565-BE15-3494265B9613}" srcId="{E34725E1-B637-4A99-8966-D7B3A6C72E4A}" destId="{B6B9310A-2EF6-4476-9D06-600137C056AB}" srcOrd="1" destOrd="0" parTransId="{2FEAF99C-3F44-449D-92BB-D5CE504CE79A}" sibTransId="{2C944298-CD25-4D53-BAD7-3FBA7536C7C5}"/>
    <dgm:cxn modelId="{87D8C169-1758-494B-8E7B-38C3E22646C8}" type="presOf" srcId="{5A632883-06EB-4D8B-B369-645E3EE930B0}" destId="{AB01EC6F-970D-4A96-B701-D2994A8F863F}" srcOrd="1" destOrd="0" presId="urn:microsoft.com/office/officeart/2005/8/layout/radial5"/>
    <dgm:cxn modelId="{67F5861B-A485-4626-BED9-B0E544BDC085}" type="presOf" srcId="{245A1CE2-0757-4061-9743-E40B45871080}" destId="{E950BB62-567C-4D08-84BA-A0CE02B38153}" srcOrd="1" destOrd="0" presId="urn:microsoft.com/office/officeart/2005/8/layout/radial5"/>
    <dgm:cxn modelId="{A30822DB-78A4-473B-866F-87BDEB10960E}" type="presOf" srcId="{5FA897A9-05FF-41CE-8E3A-6D9F4F09D008}" destId="{5A54EE7D-4118-42B5-A7F4-8EA56155E84F}" srcOrd="1" destOrd="0" presId="urn:microsoft.com/office/officeart/2005/8/layout/radial5"/>
    <dgm:cxn modelId="{89852988-A8D4-4C7E-8473-CAD971B14198}" type="presOf" srcId="{34186BDA-B7AF-46D4-A951-BB8DC9FDB278}" destId="{127EEB62-97C0-4668-AC67-983240B46BBF}" srcOrd="1" destOrd="0" presId="urn:microsoft.com/office/officeart/2005/8/layout/radial5"/>
    <dgm:cxn modelId="{1EF21EAD-0EB3-4D2A-B92A-EA9A6CA20492}" type="presOf" srcId="{9AA3AE63-F743-4057-85F3-0817E45CFDC6}" destId="{3F56D342-7EEA-4F1C-8EAB-10902FEAFFC7}" srcOrd="0" destOrd="0" presId="urn:microsoft.com/office/officeart/2005/8/layout/radial5"/>
    <dgm:cxn modelId="{9120A4C0-A026-48A5-B2B7-1677FFDE104F}" srcId="{E34725E1-B637-4A99-8966-D7B3A6C72E4A}" destId="{EAFA90CD-12CA-4125-842E-4BB691FEF137}" srcOrd="4" destOrd="0" parTransId="{5A632883-06EB-4D8B-B369-645E3EE930B0}" sibTransId="{A811E2E7-B0EF-40E9-A766-1987C8157376}"/>
    <dgm:cxn modelId="{A2AB1D1B-4BF5-4AB0-8E69-869895D41B65}" type="presOf" srcId="{5A632883-06EB-4D8B-B369-645E3EE930B0}" destId="{8E964467-8E98-4937-BCBD-A06BC1BEFD6D}" srcOrd="0" destOrd="0" presId="urn:microsoft.com/office/officeart/2005/8/layout/radial5"/>
    <dgm:cxn modelId="{D3DF2260-8C0A-4E76-965F-B952AA6B8C74}" type="presOf" srcId="{34186BDA-B7AF-46D4-A951-BB8DC9FDB278}" destId="{1D8D4507-7CCB-44AC-BF4E-18359C9110C6}" srcOrd="0" destOrd="0" presId="urn:microsoft.com/office/officeart/2005/8/layout/radial5"/>
    <dgm:cxn modelId="{A53CF51A-2881-45DA-B030-807999BFE6DD}" type="presOf" srcId="{DD3DCA77-2634-43AD-94B4-D42840F16AA9}" destId="{C668F38D-00E5-4609-8AAC-391E6FD6F796}" srcOrd="0" destOrd="0" presId="urn:microsoft.com/office/officeart/2005/8/layout/radial5"/>
    <dgm:cxn modelId="{FD7A95AC-6C5F-41C9-8821-8168EA51A589}" type="presOf" srcId="{2FEAF99C-3F44-449D-92BB-D5CE504CE79A}" destId="{53B92597-FE80-4393-AFDD-B8B4460962C6}" srcOrd="0" destOrd="0" presId="urn:microsoft.com/office/officeart/2005/8/layout/radial5"/>
    <dgm:cxn modelId="{5E36D0CB-16FA-42CD-BA71-F3A9DDF64288}" type="presOf" srcId="{C9758C48-E21C-4491-98A4-A788601A2F4D}" destId="{EC09E5BE-ACE5-490D-B9EB-8999A91749E3}" srcOrd="0" destOrd="0" presId="urn:microsoft.com/office/officeart/2005/8/layout/radial5"/>
    <dgm:cxn modelId="{1808DDD1-AC57-44B0-9643-1FCF49418838}" type="presOf" srcId="{94F92765-2679-4A60-8368-86FB89D740B8}" destId="{0C878C2B-E07E-4379-B665-26092D6EF715}" srcOrd="0" destOrd="0" presId="urn:microsoft.com/office/officeart/2005/8/layout/radial5"/>
    <dgm:cxn modelId="{5117E6B5-217E-4340-85F5-4D0DFA32DE3A}" srcId="{E34725E1-B637-4A99-8966-D7B3A6C72E4A}" destId="{60E0C503-8C37-404B-B783-3D3AAC77EAD0}" srcOrd="5" destOrd="0" parTransId="{34186BDA-B7AF-46D4-A951-BB8DC9FDB278}" sibTransId="{6158B3D8-D428-4FBE-B82F-04FD2C526525}"/>
    <dgm:cxn modelId="{7865BE31-3F28-489E-9550-82B26118A51C}" type="presOf" srcId="{A426C6EC-28CB-4FD0-B11F-D206ADDBA134}" destId="{06042F94-C0DC-415F-80BF-5C3DB42ACF85}" srcOrd="1" destOrd="0" presId="urn:microsoft.com/office/officeart/2005/8/layout/radial5"/>
    <dgm:cxn modelId="{375E4073-830C-452A-A398-83FE6F547F2E}" type="presOf" srcId="{EAFA90CD-12CA-4125-842E-4BB691FEF137}" destId="{7430E7B9-24BE-47A7-8A42-718B18EAF769}" srcOrd="0" destOrd="0" presId="urn:microsoft.com/office/officeart/2005/8/layout/radial5"/>
    <dgm:cxn modelId="{A9AB4775-A39D-4CD5-9A56-A78B690C0240}" type="presOf" srcId="{8FA0AC0C-97D1-4F0D-9E9C-8AE2400B0865}" destId="{33AFB659-4869-4490-8631-2583001365A3}" srcOrd="1" destOrd="0" presId="urn:microsoft.com/office/officeart/2005/8/layout/radial5"/>
    <dgm:cxn modelId="{8039CC12-D2CA-4738-8DCB-275751AA4535}" type="presOf" srcId="{AA3DECC6-170E-448D-A1D6-0CC4F1F1C838}" destId="{4A0425FF-DB28-4731-8F0F-7FB4C43BEA6B}" srcOrd="0" destOrd="0" presId="urn:microsoft.com/office/officeart/2005/8/layout/radial5"/>
    <dgm:cxn modelId="{D3BF68E9-4945-4233-A600-AF7CF36C571B}" srcId="{E34725E1-B637-4A99-8966-D7B3A6C72E4A}" destId="{4FDE40F9-62BE-4976-AC14-1416B459668D}" srcOrd="3" destOrd="0" parTransId="{A426C6EC-28CB-4FD0-B11F-D206ADDBA134}" sibTransId="{785C3B10-E689-4177-9C83-6D21B717B7A3}"/>
    <dgm:cxn modelId="{FD23AEF5-8BC4-471F-954B-6D6A0F51B060}" srcId="{E34725E1-B637-4A99-8966-D7B3A6C72E4A}" destId="{94C63FDB-3796-4012-AA3A-4F1C004B1901}" srcOrd="2" destOrd="0" parTransId="{245A1CE2-0757-4061-9743-E40B45871080}" sibTransId="{DD88E6B8-3BD9-41DB-BB36-8099CC88757C}"/>
    <dgm:cxn modelId="{90DE2505-1723-4F85-BEAD-C2D4B7B5F3C3}" type="presOf" srcId="{8FA0AC0C-97D1-4F0D-9E9C-8AE2400B0865}" destId="{DD5689D3-FCBA-4F5C-B409-AAF6F676BAC6}" srcOrd="0" destOrd="0" presId="urn:microsoft.com/office/officeart/2005/8/layout/radial5"/>
    <dgm:cxn modelId="{6BD2A989-3A3C-43F4-A4AB-BA5EF9CE3555}" srcId="{E34725E1-B637-4A99-8966-D7B3A6C72E4A}" destId="{5302E972-3124-4100-8BE9-BD698157A6CF}" srcOrd="0" destOrd="0" parTransId="{C9758C48-E21C-4491-98A4-A788601A2F4D}" sibTransId="{890FFAAD-E188-463D-A368-CEDE7DDA7DF0}"/>
    <dgm:cxn modelId="{D2E0332F-C5E2-4B8A-A067-162BB7EA3CC6}" type="presOf" srcId="{A426C6EC-28CB-4FD0-B11F-D206ADDBA134}" destId="{DCA81EB7-920E-4DDA-B320-F0B937DD294A}" srcOrd="0" destOrd="0" presId="urn:microsoft.com/office/officeart/2005/8/layout/radial5"/>
    <dgm:cxn modelId="{4CC4A607-E5D3-4122-AA01-E81F8B5D37A7}" srcId="{14B3CE1A-9010-4BD0-8EDA-49168FF26AD1}" destId="{E34725E1-B637-4A99-8966-D7B3A6C72E4A}" srcOrd="0" destOrd="0" parTransId="{57213AF3-3549-42F7-9A47-FF6EBB44F930}" sibTransId="{DE0D928B-33E3-49EB-8D14-2B3D710860E1}"/>
    <dgm:cxn modelId="{889DBB11-90FB-463A-8F09-50FB05A68A2C}" type="presOf" srcId="{2FEAF99C-3F44-449D-92BB-D5CE504CE79A}" destId="{B9D261F3-D7B4-468C-A940-A88E103589AE}" srcOrd="1" destOrd="0" presId="urn:microsoft.com/office/officeart/2005/8/layout/radial5"/>
    <dgm:cxn modelId="{DE4DDE65-E4F2-4F48-A61F-C597A59D4900}" type="presOf" srcId="{C9758C48-E21C-4491-98A4-A788601A2F4D}" destId="{0BA009BD-66CD-4A17-853F-45ACF02B102D}" srcOrd="1" destOrd="0" presId="urn:microsoft.com/office/officeart/2005/8/layout/radial5"/>
    <dgm:cxn modelId="{A3DF69EC-7402-4DC3-B358-4E79AD1699BB}" type="presOf" srcId="{5FA897A9-05FF-41CE-8E3A-6D9F4F09D008}" destId="{F3EEA79A-281F-4618-86B8-9ADF20D28EE4}" srcOrd="0" destOrd="0" presId="urn:microsoft.com/office/officeart/2005/8/layout/radial5"/>
    <dgm:cxn modelId="{A4603C14-0349-44DF-8116-7A581B9527B1}" type="presOf" srcId="{14B3CE1A-9010-4BD0-8EDA-49168FF26AD1}" destId="{EA90B8DF-60D2-4A39-B2B9-08252477452D}" srcOrd="0" destOrd="0" presId="urn:microsoft.com/office/officeart/2005/8/layout/radial5"/>
    <dgm:cxn modelId="{35619382-97C0-494B-AFC5-245302100A96}" type="presOf" srcId="{B6B9310A-2EF6-4476-9D06-600137C056AB}" destId="{AF79F20C-2366-43C4-9A4E-4CEED47CDCFB}" srcOrd="0" destOrd="0" presId="urn:microsoft.com/office/officeart/2005/8/layout/radial5"/>
    <dgm:cxn modelId="{872C43B2-A3EB-4ADC-B663-23775D978221}" type="presOf" srcId="{E34725E1-B637-4A99-8966-D7B3A6C72E4A}" destId="{73433F50-BB8C-47EC-B3B5-511223D64F61}" srcOrd="0" destOrd="0" presId="urn:microsoft.com/office/officeart/2005/8/layout/radial5"/>
    <dgm:cxn modelId="{0ED69402-21E1-43D8-8C8C-BA8CBA077DCC}" srcId="{E34725E1-B637-4A99-8966-D7B3A6C72E4A}" destId="{94F92765-2679-4A60-8368-86FB89D740B8}" srcOrd="7" destOrd="0" parTransId="{7B591C40-FACE-448D-B766-9F8DB3DA41F7}" sibTransId="{35DE36E4-9FC3-495F-8EB0-A97D25B50B1B}"/>
    <dgm:cxn modelId="{DACA1703-6DC4-4D2E-B962-EBDD83C6121B}" type="presOf" srcId="{7B591C40-FACE-448D-B766-9F8DB3DA41F7}" destId="{CF86D88A-5326-4E50-AD84-29547D767BE0}" srcOrd="1" destOrd="0" presId="urn:microsoft.com/office/officeart/2005/8/layout/radial5"/>
    <dgm:cxn modelId="{DE6754A7-E273-438A-8028-77968C60E6A9}" type="presOf" srcId="{DD3DCA77-2634-43AD-94B4-D42840F16AA9}" destId="{3B84DCE6-F7DD-46D5-B961-D9BDFAA89E49}" srcOrd="1" destOrd="0" presId="urn:microsoft.com/office/officeart/2005/8/layout/radial5"/>
    <dgm:cxn modelId="{F9859816-5DAD-4C38-837B-2356D583A887}" type="presOf" srcId="{C9B1C1F9-AC9A-499A-8D12-1B0A1E4933B9}" destId="{B0B8A09E-1588-40BE-B19D-272E9E21C147}" srcOrd="0" destOrd="0" presId="urn:microsoft.com/office/officeart/2005/8/layout/radial5"/>
    <dgm:cxn modelId="{FB5C52C0-C49E-4787-8CF9-C74666933375}" srcId="{E34725E1-B637-4A99-8966-D7B3A6C72E4A}" destId="{C9B1C1F9-AC9A-499A-8D12-1B0A1E4933B9}" srcOrd="8" destOrd="0" parTransId="{DD3DCA77-2634-43AD-94B4-D42840F16AA9}" sibTransId="{EE8F9E50-7F4B-44C7-AF1B-77BD481C316D}"/>
    <dgm:cxn modelId="{FD793E4E-2F42-4B5D-985E-4E85951E5C44}" srcId="{E34725E1-B637-4A99-8966-D7B3A6C72E4A}" destId="{9AA3AE63-F743-4057-85F3-0817E45CFDC6}" srcOrd="6" destOrd="0" parTransId="{5FA897A9-05FF-41CE-8E3A-6D9F4F09D008}" sibTransId="{FF00BDE4-8858-48B2-A559-B4A4D8B20EF8}"/>
    <dgm:cxn modelId="{A73EB9A5-7B8A-4CD2-80AC-B67EC132E362}" type="presOf" srcId="{4FDE40F9-62BE-4976-AC14-1416B459668D}" destId="{4591526F-B727-4C2D-8074-68BB097C9532}" srcOrd="0" destOrd="0" presId="urn:microsoft.com/office/officeart/2005/8/layout/radial5"/>
    <dgm:cxn modelId="{2C092212-1331-489A-9CAE-118414C6034A}" type="presOf" srcId="{60E0C503-8C37-404B-B783-3D3AAC77EAD0}" destId="{95F7FB6D-05F6-49EA-902F-BFDDF7383300}" srcOrd="0" destOrd="0" presId="urn:microsoft.com/office/officeart/2005/8/layout/radial5"/>
    <dgm:cxn modelId="{1E9CA69D-BF66-4415-90CA-EA77952B9C80}" type="presParOf" srcId="{EA90B8DF-60D2-4A39-B2B9-08252477452D}" destId="{73433F50-BB8C-47EC-B3B5-511223D64F61}" srcOrd="0" destOrd="0" presId="urn:microsoft.com/office/officeart/2005/8/layout/radial5"/>
    <dgm:cxn modelId="{A1DF6578-2F19-42EE-AFBE-655F24F7C0DA}" type="presParOf" srcId="{EA90B8DF-60D2-4A39-B2B9-08252477452D}" destId="{EC09E5BE-ACE5-490D-B9EB-8999A91749E3}" srcOrd="1" destOrd="0" presId="urn:microsoft.com/office/officeart/2005/8/layout/radial5"/>
    <dgm:cxn modelId="{02C2D7F4-6709-41C8-8F7B-EE91C854CF99}" type="presParOf" srcId="{EC09E5BE-ACE5-490D-B9EB-8999A91749E3}" destId="{0BA009BD-66CD-4A17-853F-45ACF02B102D}" srcOrd="0" destOrd="0" presId="urn:microsoft.com/office/officeart/2005/8/layout/radial5"/>
    <dgm:cxn modelId="{17603227-A4ED-4375-BCB8-92CAE4F3072C}" type="presParOf" srcId="{EA90B8DF-60D2-4A39-B2B9-08252477452D}" destId="{5C10F813-2B93-43E8-B771-BF68AD86795E}" srcOrd="2" destOrd="0" presId="urn:microsoft.com/office/officeart/2005/8/layout/radial5"/>
    <dgm:cxn modelId="{6BE81F04-D49D-4517-A4FE-3ACEAAAADD80}" type="presParOf" srcId="{EA90B8DF-60D2-4A39-B2B9-08252477452D}" destId="{53B92597-FE80-4393-AFDD-B8B4460962C6}" srcOrd="3" destOrd="0" presId="urn:microsoft.com/office/officeart/2005/8/layout/radial5"/>
    <dgm:cxn modelId="{4F46EC59-75B6-414A-A2E3-EF46247CB254}" type="presParOf" srcId="{53B92597-FE80-4393-AFDD-B8B4460962C6}" destId="{B9D261F3-D7B4-468C-A940-A88E103589AE}" srcOrd="0" destOrd="0" presId="urn:microsoft.com/office/officeart/2005/8/layout/radial5"/>
    <dgm:cxn modelId="{FB4EDDA3-0804-4BF9-A1BF-E062D2EA2353}" type="presParOf" srcId="{EA90B8DF-60D2-4A39-B2B9-08252477452D}" destId="{AF79F20C-2366-43C4-9A4E-4CEED47CDCFB}" srcOrd="4" destOrd="0" presId="urn:microsoft.com/office/officeart/2005/8/layout/radial5"/>
    <dgm:cxn modelId="{14F799A0-9D4A-4B4E-8B6B-C0CAB7ECBB6D}" type="presParOf" srcId="{EA90B8DF-60D2-4A39-B2B9-08252477452D}" destId="{0B6177B2-C043-47AA-BB4D-587906268FFC}" srcOrd="5" destOrd="0" presId="urn:microsoft.com/office/officeart/2005/8/layout/radial5"/>
    <dgm:cxn modelId="{03C3116D-2D82-4D82-A630-7642C0ED48AE}" type="presParOf" srcId="{0B6177B2-C043-47AA-BB4D-587906268FFC}" destId="{E950BB62-567C-4D08-84BA-A0CE02B38153}" srcOrd="0" destOrd="0" presId="urn:microsoft.com/office/officeart/2005/8/layout/radial5"/>
    <dgm:cxn modelId="{9D23C45B-FC52-4C1F-B400-9688D23AC7F7}" type="presParOf" srcId="{EA90B8DF-60D2-4A39-B2B9-08252477452D}" destId="{FE2B0115-F383-4017-AFA3-60E1327C5BC1}" srcOrd="6" destOrd="0" presId="urn:microsoft.com/office/officeart/2005/8/layout/radial5"/>
    <dgm:cxn modelId="{3F4C81C9-E9D3-443C-8C54-9973DEB213C8}" type="presParOf" srcId="{EA90B8DF-60D2-4A39-B2B9-08252477452D}" destId="{DCA81EB7-920E-4DDA-B320-F0B937DD294A}" srcOrd="7" destOrd="0" presId="urn:microsoft.com/office/officeart/2005/8/layout/radial5"/>
    <dgm:cxn modelId="{B963D1DF-A390-4507-9D11-4B30752C4670}" type="presParOf" srcId="{DCA81EB7-920E-4DDA-B320-F0B937DD294A}" destId="{06042F94-C0DC-415F-80BF-5C3DB42ACF85}" srcOrd="0" destOrd="0" presId="urn:microsoft.com/office/officeart/2005/8/layout/radial5"/>
    <dgm:cxn modelId="{058B6C92-0D95-4E6F-B987-3707FC005BE0}" type="presParOf" srcId="{EA90B8DF-60D2-4A39-B2B9-08252477452D}" destId="{4591526F-B727-4C2D-8074-68BB097C9532}" srcOrd="8" destOrd="0" presId="urn:microsoft.com/office/officeart/2005/8/layout/radial5"/>
    <dgm:cxn modelId="{5930B7F6-D775-4D4D-9D09-F6C6B1DFE11E}" type="presParOf" srcId="{EA90B8DF-60D2-4A39-B2B9-08252477452D}" destId="{8E964467-8E98-4937-BCBD-A06BC1BEFD6D}" srcOrd="9" destOrd="0" presId="urn:microsoft.com/office/officeart/2005/8/layout/radial5"/>
    <dgm:cxn modelId="{5171DF85-243E-44B5-A25A-B448A806E80A}" type="presParOf" srcId="{8E964467-8E98-4937-BCBD-A06BC1BEFD6D}" destId="{AB01EC6F-970D-4A96-B701-D2994A8F863F}" srcOrd="0" destOrd="0" presId="urn:microsoft.com/office/officeart/2005/8/layout/radial5"/>
    <dgm:cxn modelId="{C799E532-1B58-475E-B8AF-F07F4EF783B8}" type="presParOf" srcId="{EA90B8DF-60D2-4A39-B2B9-08252477452D}" destId="{7430E7B9-24BE-47A7-8A42-718B18EAF769}" srcOrd="10" destOrd="0" presId="urn:microsoft.com/office/officeart/2005/8/layout/radial5"/>
    <dgm:cxn modelId="{40661B1C-86CB-45E1-B9DF-61C3E752DF04}" type="presParOf" srcId="{EA90B8DF-60D2-4A39-B2B9-08252477452D}" destId="{1D8D4507-7CCB-44AC-BF4E-18359C9110C6}" srcOrd="11" destOrd="0" presId="urn:microsoft.com/office/officeart/2005/8/layout/radial5"/>
    <dgm:cxn modelId="{638DA55C-85C7-493B-9CE4-B195EBBF5097}" type="presParOf" srcId="{1D8D4507-7CCB-44AC-BF4E-18359C9110C6}" destId="{127EEB62-97C0-4668-AC67-983240B46BBF}" srcOrd="0" destOrd="0" presId="urn:microsoft.com/office/officeart/2005/8/layout/radial5"/>
    <dgm:cxn modelId="{9BE5C625-2D91-4B74-B593-008B445D91B9}" type="presParOf" srcId="{EA90B8DF-60D2-4A39-B2B9-08252477452D}" destId="{95F7FB6D-05F6-49EA-902F-BFDDF7383300}" srcOrd="12" destOrd="0" presId="urn:microsoft.com/office/officeart/2005/8/layout/radial5"/>
    <dgm:cxn modelId="{70D4DCED-0528-40F4-92F5-F66139CFDC2D}" type="presParOf" srcId="{EA90B8DF-60D2-4A39-B2B9-08252477452D}" destId="{F3EEA79A-281F-4618-86B8-9ADF20D28EE4}" srcOrd="13" destOrd="0" presId="urn:microsoft.com/office/officeart/2005/8/layout/radial5"/>
    <dgm:cxn modelId="{97201659-CFED-459C-BBB5-A27F77C2E35F}" type="presParOf" srcId="{F3EEA79A-281F-4618-86B8-9ADF20D28EE4}" destId="{5A54EE7D-4118-42B5-A7F4-8EA56155E84F}" srcOrd="0" destOrd="0" presId="urn:microsoft.com/office/officeart/2005/8/layout/radial5"/>
    <dgm:cxn modelId="{CCC668A0-16E3-4609-8A24-16A884B8A027}" type="presParOf" srcId="{EA90B8DF-60D2-4A39-B2B9-08252477452D}" destId="{3F56D342-7EEA-4F1C-8EAB-10902FEAFFC7}" srcOrd="14" destOrd="0" presId="urn:microsoft.com/office/officeart/2005/8/layout/radial5"/>
    <dgm:cxn modelId="{3E19BC99-10E3-4081-93F9-39095DB6EA2D}" type="presParOf" srcId="{EA90B8DF-60D2-4A39-B2B9-08252477452D}" destId="{D156E663-DCD0-4FE5-8707-6255FD765741}" srcOrd="15" destOrd="0" presId="urn:microsoft.com/office/officeart/2005/8/layout/radial5"/>
    <dgm:cxn modelId="{8E33B7CF-9376-4655-8E13-AE526C4FD0E4}" type="presParOf" srcId="{D156E663-DCD0-4FE5-8707-6255FD765741}" destId="{CF86D88A-5326-4E50-AD84-29547D767BE0}" srcOrd="0" destOrd="0" presId="urn:microsoft.com/office/officeart/2005/8/layout/radial5"/>
    <dgm:cxn modelId="{3A032711-C51F-4160-8605-9F42CD9E7814}" type="presParOf" srcId="{EA90B8DF-60D2-4A39-B2B9-08252477452D}" destId="{0C878C2B-E07E-4379-B665-26092D6EF715}" srcOrd="16" destOrd="0" presId="urn:microsoft.com/office/officeart/2005/8/layout/radial5"/>
    <dgm:cxn modelId="{898BC2A7-4435-44B5-AA9C-B4F060427352}" type="presParOf" srcId="{EA90B8DF-60D2-4A39-B2B9-08252477452D}" destId="{C668F38D-00E5-4609-8AAC-391E6FD6F796}" srcOrd="17" destOrd="0" presId="urn:microsoft.com/office/officeart/2005/8/layout/radial5"/>
    <dgm:cxn modelId="{7C31D56E-11CD-4B98-8924-FF6D60295787}" type="presParOf" srcId="{C668F38D-00E5-4609-8AAC-391E6FD6F796}" destId="{3B84DCE6-F7DD-46D5-B961-D9BDFAA89E49}" srcOrd="0" destOrd="0" presId="urn:microsoft.com/office/officeart/2005/8/layout/radial5"/>
    <dgm:cxn modelId="{AECA8F62-30DD-46FC-8D95-0AAC2CAC4A13}" type="presParOf" srcId="{EA90B8DF-60D2-4A39-B2B9-08252477452D}" destId="{B0B8A09E-1588-40BE-B19D-272E9E21C147}" srcOrd="18" destOrd="0" presId="urn:microsoft.com/office/officeart/2005/8/layout/radial5"/>
    <dgm:cxn modelId="{9E735DAB-1D69-4DB3-883B-11A61939951F}" type="presParOf" srcId="{EA90B8DF-60D2-4A39-B2B9-08252477452D}" destId="{DD5689D3-FCBA-4F5C-B409-AAF6F676BAC6}" srcOrd="19" destOrd="0" presId="urn:microsoft.com/office/officeart/2005/8/layout/radial5"/>
    <dgm:cxn modelId="{790F44CA-8187-43FA-ACE7-6E5AC9EF88EF}" type="presParOf" srcId="{DD5689D3-FCBA-4F5C-B409-AAF6F676BAC6}" destId="{33AFB659-4869-4490-8631-2583001365A3}" srcOrd="0" destOrd="0" presId="urn:microsoft.com/office/officeart/2005/8/layout/radial5"/>
    <dgm:cxn modelId="{5A2CAF97-6E6E-406F-A20A-7D74F566C0BF}" type="presParOf" srcId="{EA90B8DF-60D2-4A39-B2B9-08252477452D}" destId="{4A0425FF-DB28-4731-8F0F-7FB4C43BEA6B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0F388E-33F8-467B-89AA-26590824D6D0}" type="doc">
      <dgm:prSet loTypeId="urn:microsoft.com/office/officeart/2005/8/layout/cycle4" loCatId="cycle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uk-UA"/>
        </a:p>
      </dgm:t>
    </dgm:pt>
    <dgm:pt modelId="{9AFD9129-A47B-4B75-86E5-352DEF6DC10A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1 </a:t>
          </a:r>
        </a:p>
        <a:p>
          <a:r>
            <a:rPr lang="uk-UA" sz="2000" b="1" dirty="0" smtClean="0">
              <a:solidFill>
                <a:schemeClr val="tx1"/>
              </a:solidFill>
            </a:rPr>
            <a:t>Міський простір</a:t>
          </a:r>
          <a:endParaRPr lang="uk-UA" sz="2000" b="1" dirty="0">
            <a:solidFill>
              <a:schemeClr val="tx1"/>
            </a:solidFill>
          </a:endParaRPr>
        </a:p>
      </dgm:t>
    </dgm:pt>
    <dgm:pt modelId="{442ADA2B-FF3D-49F2-AA8E-1B34A28BEA08}" type="parTrans" cxnId="{17D96E44-8A56-447C-88EE-44D19827EEDE}">
      <dgm:prSet/>
      <dgm:spPr/>
      <dgm:t>
        <a:bodyPr/>
        <a:lstStyle/>
        <a:p>
          <a:endParaRPr lang="uk-UA"/>
        </a:p>
      </dgm:t>
    </dgm:pt>
    <dgm:pt modelId="{867A846E-2F5E-4091-86CC-E014328507B6}" type="sibTrans" cxnId="{17D96E44-8A56-447C-88EE-44D19827EEDE}">
      <dgm:prSet/>
      <dgm:spPr/>
      <dgm:t>
        <a:bodyPr/>
        <a:lstStyle/>
        <a:p>
          <a:endParaRPr lang="uk-UA"/>
        </a:p>
      </dgm:t>
    </dgm:pt>
    <dgm:pt modelId="{A6EC0CB1-8744-479E-AC18-7D957C789B91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2 </a:t>
          </a:r>
        </a:p>
        <a:p>
          <a:r>
            <a:rPr lang="uk-UA" sz="2000" b="1" dirty="0" smtClean="0">
              <a:solidFill>
                <a:schemeClr val="tx1"/>
              </a:solidFill>
            </a:rPr>
            <a:t>Культурне життя, характер і поведінка міста</a:t>
          </a:r>
          <a:endParaRPr lang="uk-UA" sz="2000" b="1" dirty="0">
            <a:solidFill>
              <a:schemeClr val="tx1"/>
            </a:solidFill>
          </a:endParaRPr>
        </a:p>
      </dgm:t>
    </dgm:pt>
    <dgm:pt modelId="{37CE43C9-A7D8-483E-9FEC-D7FBA6A292CF}" type="parTrans" cxnId="{BB49899D-4549-44A8-A314-E8BB31635A95}">
      <dgm:prSet/>
      <dgm:spPr/>
      <dgm:t>
        <a:bodyPr/>
        <a:lstStyle/>
        <a:p>
          <a:endParaRPr lang="uk-UA"/>
        </a:p>
      </dgm:t>
    </dgm:pt>
    <dgm:pt modelId="{6EBD33F9-8BA6-445A-BF66-D195506F3A22}" type="sibTrans" cxnId="{BB49899D-4549-44A8-A314-E8BB31635A95}">
      <dgm:prSet/>
      <dgm:spPr/>
      <dgm:t>
        <a:bodyPr/>
        <a:lstStyle/>
        <a:p>
          <a:endParaRPr lang="uk-UA"/>
        </a:p>
      </dgm:t>
    </dgm:pt>
    <dgm:pt modelId="{B765D67E-2A00-4EB4-83A8-B3CAB63EC3BB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4 Управління,</a:t>
          </a:r>
        </a:p>
        <a:p>
          <a:r>
            <a:rPr lang="uk-UA" sz="2000" b="1" dirty="0" smtClean="0">
              <a:solidFill>
                <a:schemeClr val="tx1"/>
              </a:solidFill>
            </a:rPr>
            <a:t>соціальне партнерство</a:t>
          </a:r>
          <a:endParaRPr lang="uk-UA" sz="2000" b="1" dirty="0">
            <a:solidFill>
              <a:schemeClr val="tx1"/>
            </a:solidFill>
          </a:endParaRPr>
        </a:p>
      </dgm:t>
    </dgm:pt>
    <dgm:pt modelId="{0CFBE722-B8D2-4562-A5FD-FCFE97E8E4D2}" type="parTrans" cxnId="{9DE5F575-61C7-461F-933D-1BF7BCCCAA6C}">
      <dgm:prSet/>
      <dgm:spPr/>
      <dgm:t>
        <a:bodyPr/>
        <a:lstStyle/>
        <a:p>
          <a:endParaRPr lang="uk-UA"/>
        </a:p>
      </dgm:t>
    </dgm:pt>
    <dgm:pt modelId="{38F3F22F-15BC-4914-B47F-C8483E6F8037}" type="sibTrans" cxnId="{9DE5F575-61C7-461F-933D-1BF7BCCCAA6C}">
      <dgm:prSet/>
      <dgm:spPr/>
      <dgm:t>
        <a:bodyPr/>
        <a:lstStyle/>
        <a:p>
          <a:endParaRPr lang="uk-UA"/>
        </a:p>
      </dgm:t>
    </dgm:pt>
    <dgm:pt modelId="{98C92C17-15E1-445D-9130-3BB337CA1E07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3 </a:t>
          </a:r>
        </a:p>
        <a:p>
          <a:r>
            <a:rPr lang="uk-UA" sz="2000" b="1" dirty="0" smtClean="0">
              <a:solidFill>
                <a:schemeClr val="tx1"/>
              </a:solidFill>
            </a:rPr>
            <a:t>Міська </a:t>
          </a:r>
          <a:r>
            <a:rPr lang="uk-UA" sz="2000" b="1" dirty="0" err="1" smtClean="0">
              <a:solidFill>
                <a:schemeClr val="tx1"/>
              </a:solidFill>
            </a:rPr>
            <a:t>інфра-структура</a:t>
          </a:r>
          <a:endParaRPr lang="uk-UA" sz="2000" b="1" dirty="0">
            <a:solidFill>
              <a:schemeClr val="tx1"/>
            </a:solidFill>
          </a:endParaRPr>
        </a:p>
      </dgm:t>
    </dgm:pt>
    <dgm:pt modelId="{A6223434-B555-4265-8556-AA934467EA7C}" type="parTrans" cxnId="{2172BDCD-F856-4BA5-959C-B472A972ED82}">
      <dgm:prSet/>
      <dgm:spPr/>
      <dgm:t>
        <a:bodyPr/>
        <a:lstStyle/>
        <a:p>
          <a:endParaRPr lang="uk-UA"/>
        </a:p>
      </dgm:t>
    </dgm:pt>
    <dgm:pt modelId="{F6AAC10F-30C8-4140-81F6-679C4451B3CC}" type="sibTrans" cxnId="{2172BDCD-F856-4BA5-959C-B472A972ED82}">
      <dgm:prSet/>
      <dgm:spPr/>
      <dgm:t>
        <a:bodyPr/>
        <a:lstStyle/>
        <a:p>
          <a:endParaRPr lang="uk-UA"/>
        </a:p>
      </dgm:t>
    </dgm:pt>
    <dgm:pt modelId="{76A9A3CA-9C56-48C1-BE4C-69149CF37C6E}" type="pres">
      <dgm:prSet presAssocID="{9F0F388E-33F8-467B-89AA-26590824D6D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DA19674-49B9-4A7C-B500-A0BDAC2389AB}" type="pres">
      <dgm:prSet presAssocID="{9F0F388E-33F8-467B-89AA-26590824D6D0}" presName="children" presStyleCnt="0"/>
      <dgm:spPr/>
    </dgm:pt>
    <dgm:pt modelId="{A2D44C85-A1F8-4ECD-9403-299623D17DD6}" type="pres">
      <dgm:prSet presAssocID="{9F0F388E-33F8-467B-89AA-26590824D6D0}" presName="childPlaceholder" presStyleCnt="0"/>
      <dgm:spPr/>
    </dgm:pt>
    <dgm:pt modelId="{8056C209-6D02-450B-969A-499A4717D326}" type="pres">
      <dgm:prSet presAssocID="{9F0F388E-33F8-467B-89AA-26590824D6D0}" presName="circle" presStyleCnt="0"/>
      <dgm:spPr/>
    </dgm:pt>
    <dgm:pt modelId="{3A703E94-BC2E-425E-9C10-9F6725D99950}" type="pres">
      <dgm:prSet presAssocID="{9F0F388E-33F8-467B-89AA-26590824D6D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C0B6DD-15E1-4D93-9401-A548CD2C93BB}" type="pres">
      <dgm:prSet presAssocID="{9F0F388E-33F8-467B-89AA-26590824D6D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9DFCAB-0C1B-4931-98F0-AC184C764596}" type="pres">
      <dgm:prSet presAssocID="{9F0F388E-33F8-467B-89AA-26590824D6D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2EBCB3-C78B-4EB1-81A9-D5C65BE5CFE1}" type="pres">
      <dgm:prSet presAssocID="{9F0F388E-33F8-467B-89AA-26590824D6D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53CF30-4E73-4BEF-82CD-B9536AA6ED67}" type="pres">
      <dgm:prSet presAssocID="{9F0F388E-33F8-467B-89AA-26590824D6D0}" presName="quadrantPlaceholder" presStyleCnt="0"/>
      <dgm:spPr/>
    </dgm:pt>
    <dgm:pt modelId="{58858DB1-6A58-43E4-9E2E-D5DB2F8B5F68}" type="pres">
      <dgm:prSet presAssocID="{9F0F388E-33F8-467B-89AA-26590824D6D0}" presName="center1" presStyleLbl="fgShp" presStyleIdx="0" presStyleCnt="2"/>
      <dgm:spPr/>
    </dgm:pt>
    <dgm:pt modelId="{15CD1EE6-B90B-4D57-85C6-63B8A2071B56}" type="pres">
      <dgm:prSet presAssocID="{9F0F388E-33F8-467B-89AA-26590824D6D0}" presName="center2" presStyleLbl="fgShp" presStyleIdx="1" presStyleCnt="2"/>
      <dgm:spPr/>
    </dgm:pt>
  </dgm:ptLst>
  <dgm:cxnLst>
    <dgm:cxn modelId="{FC4E8044-045E-46A9-A6D3-5CCA71A8B644}" type="presOf" srcId="{A6EC0CB1-8744-479E-AC18-7D957C789B91}" destId="{88C0B6DD-15E1-4D93-9401-A548CD2C93BB}" srcOrd="0" destOrd="0" presId="urn:microsoft.com/office/officeart/2005/8/layout/cycle4"/>
    <dgm:cxn modelId="{A666CEB1-7D96-4932-A7ED-7DAD2A86C942}" type="presOf" srcId="{9F0F388E-33F8-467B-89AA-26590824D6D0}" destId="{76A9A3CA-9C56-48C1-BE4C-69149CF37C6E}" srcOrd="0" destOrd="0" presId="urn:microsoft.com/office/officeart/2005/8/layout/cycle4"/>
    <dgm:cxn modelId="{BB49899D-4549-44A8-A314-E8BB31635A95}" srcId="{9F0F388E-33F8-467B-89AA-26590824D6D0}" destId="{A6EC0CB1-8744-479E-AC18-7D957C789B91}" srcOrd="1" destOrd="0" parTransId="{37CE43C9-A7D8-483E-9FEC-D7FBA6A292CF}" sibTransId="{6EBD33F9-8BA6-445A-BF66-D195506F3A22}"/>
    <dgm:cxn modelId="{17D96E44-8A56-447C-88EE-44D19827EEDE}" srcId="{9F0F388E-33F8-467B-89AA-26590824D6D0}" destId="{9AFD9129-A47B-4B75-86E5-352DEF6DC10A}" srcOrd="0" destOrd="0" parTransId="{442ADA2B-FF3D-49F2-AA8E-1B34A28BEA08}" sibTransId="{867A846E-2F5E-4091-86CC-E014328507B6}"/>
    <dgm:cxn modelId="{9DE5F575-61C7-461F-933D-1BF7BCCCAA6C}" srcId="{9F0F388E-33F8-467B-89AA-26590824D6D0}" destId="{B765D67E-2A00-4EB4-83A8-B3CAB63EC3BB}" srcOrd="2" destOrd="0" parTransId="{0CFBE722-B8D2-4562-A5FD-FCFE97E8E4D2}" sibTransId="{38F3F22F-15BC-4914-B47F-C8483E6F8037}"/>
    <dgm:cxn modelId="{2172BDCD-F856-4BA5-959C-B472A972ED82}" srcId="{9F0F388E-33F8-467B-89AA-26590824D6D0}" destId="{98C92C17-15E1-445D-9130-3BB337CA1E07}" srcOrd="3" destOrd="0" parTransId="{A6223434-B555-4265-8556-AA934467EA7C}" sibTransId="{F6AAC10F-30C8-4140-81F6-679C4451B3CC}"/>
    <dgm:cxn modelId="{06AC4D31-DCD8-43C4-9B10-5B4DD9180D77}" type="presOf" srcId="{9AFD9129-A47B-4B75-86E5-352DEF6DC10A}" destId="{3A703E94-BC2E-425E-9C10-9F6725D99950}" srcOrd="0" destOrd="0" presId="urn:microsoft.com/office/officeart/2005/8/layout/cycle4"/>
    <dgm:cxn modelId="{5BB1B18A-8450-4C67-97E5-730787EADA2F}" type="presOf" srcId="{98C92C17-15E1-445D-9130-3BB337CA1E07}" destId="{1D2EBCB3-C78B-4EB1-81A9-D5C65BE5CFE1}" srcOrd="0" destOrd="0" presId="urn:microsoft.com/office/officeart/2005/8/layout/cycle4"/>
    <dgm:cxn modelId="{9C9E7FAC-584A-4FF9-ABC1-0FCA00B100B8}" type="presOf" srcId="{B765D67E-2A00-4EB4-83A8-B3CAB63EC3BB}" destId="{E79DFCAB-0C1B-4931-98F0-AC184C764596}" srcOrd="0" destOrd="0" presId="urn:microsoft.com/office/officeart/2005/8/layout/cycle4"/>
    <dgm:cxn modelId="{829BDAEA-0293-4CC5-9275-CB6A422CDA5D}" type="presParOf" srcId="{76A9A3CA-9C56-48C1-BE4C-69149CF37C6E}" destId="{6DA19674-49B9-4A7C-B500-A0BDAC2389AB}" srcOrd="0" destOrd="0" presId="urn:microsoft.com/office/officeart/2005/8/layout/cycle4"/>
    <dgm:cxn modelId="{093894F3-A25C-48BC-B359-139CF857EBFB}" type="presParOf" srcId="{6DA19674-49B9-4A7C-B500-A0BDAC2389AB}" destId="{A2D44C85-A1F8-4ECD-9403-299623D17DD6}" srcOrd="0" destOrd="0" presId="urn:microsoft.com/office/officeart/2005/8/layout/cycle4"/>
    <dgm:cxn modelId="{C6FDB952-971B-40AB-8158-56FFBEBDDD8C}" type="presParOf" srcId="{76A9A3CA-9C56-48C1-BE4C-69149CF37C6E}" destId="{8056C209-6D02-450B-969A-499A4717D326}" srcOrd="1" destOrd="0" presId="urn:microsoft.com/office/officeart/2005/8/layout/cycle4"/>
    <dgm:cxn modelId="{C7334604-2EE6-4C3A-9115-E78C7C57753F}" type="presParOf" srcId="{8056C209-6D02-450B-969A-499A4717D326}" destId="{3A703E94-BC2E-425E-9C10-9F6725D99950}" srcOrd="0" destOrd="0" presId="urn:microsoft.com/office/officeart/2005/8/layout/cycle4"/>
    <dgm:cxn modelId="{4C5AB028-63C9-45AF-A73A-906F38FB66D5}" type="presParOf" srcId="{8056C209-6D02-450B-969A-499A4717D326}" destId="{88C0B6DD-15E1-4D93-9401-A548CD2C93BB}" srcOrd="1" destOrd="0" presId="urn:microsoft.com/office/officeart/2005/8/layout/cycle4"/>
    <dgm:cxn modelId="{EC996053-4F44-4A4F-8E90-8F12295BB0F4}" type="presParOf" srcId="{8056C209-6D02-450B-969A-499A4717D326}" destId="{E79DFCAB-0C1B-4931-98F0-AC184C764596}" srcOrd="2" destOrd="0" presId="urn:microsoft.com/office/officeart/2005/8/layout/cycle4"/>
    <dgm:cxn modelId="{5A60671D-5594-4971-ADED-F237EE4E059A}" type="presParOf" srcId="{8056C209-6D02-450B-969A-499A4717D326}" destId="{1D2EBCB3-C78B-4EB1-81A9-D5C65BE5CFE1}" srcOrd="3" destOrd="0" presId="urn:microsoft.com/office/officeart/2005/8/layout/cycle4"/>
    <dgm:cxn modelId="{8D367F60-9FCF-4933-9C77-714FDE087895}" type="presParOf" srcId="{8056C209-6D02-450B-969A-499A4717D326}" destId="{7553CF30-4E73-4BEF-82CD-B9536AA6ED67}" srcOrd="4" destOrd="0" presId="urn:microsoft.com/office/officeart/2005/8/layout/cycle4"/>
    <dgm:cxn modelId="{59A13232-4B04-4A6F-9A20-01CF026B443E}" type="presParOf" srcId="{76A9A3CA-9C56-48C1-BE4C-69149CF37C6E}" destId="{58858DB1-6A58-43E4-9E2E-D5DB2F8B5F68}" srcOrd="2" destOrd="0" presId="urn:microsoft.com/office/officeart/2005/8/layout/cycle4"/>
    <dgm:cxn modelId="{2FC3D837-C2A0-4E8F-A3BB-85170DE2DE0A}" type="presParOf" srcId="{76A9A3CA-9C56-48C1-BE4C-69149CF37C6E}" destId="{15CD1EE6-B90B-4D57-85C6-63B8A2071B5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1BBAE-D389-4B69-B59F-66456D71EC5D}">
      <dsp:nvSpPr>
        <dsp:cNvPr id="0" name=""/>
        <dsp:cNvSpPr/>
      </dsp:nvSpPr>
      <dsp:spPr>
        <a:xfrm>
          <a:off x="0" y="59300"/>
          <a:ext cx="8713787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мешканці міста</a:t>
          </a:r>
          <a:endParaRPr lang="ru-RU" sz="2700" kern="1200" dirty="0"/>
        </a:p>
      </dsp:txBody>
      <dsp:txXfrm>
        <a:off x="31613" y="90913"/>
        <a:ext cx="8650561" cy="584369"/>
      </dsp:txXfrm>
    </dsp:sp>
    <dsp:sp modelId="{4B7032CE-291D-48C4-A257-46B808CF0F94}">
      <dsp:nvSpPr>
        <dsp:cNvPr id="0" name=""/>
        <dsp:cNvSpPr/>
      </dsp:nvSpPr>
      <dsp:spPr>
        <a:xfrm>
          <a:off x="0" y="706895"/>
          <a:ext cx="8713787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6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100" kern="1200" dirty="0" smtClean="0"/>
            <a:t>головна цільова аудиторія, саме для просування їх інтересів реалізується ідея бренду</a:t>
          </a:r>
          <a:endParaRPr lang="ru-RU" sz="2100" kern="1200" dirty="0"/>
        </a:p>
      </dsp:txBody>
      <dsp:txXfrm>
        <a:off x="0" y="706895"/>
        <a:ext cx="8713787" cy="656707"/>
      </dsp:txXfrm>
    </dsp:sp>
    <dsp:sp modelId="{7EE00648-DDC5-4269-A916-449112A3DCDA}">
      <dsp:nvSpPr>
        <dsp:cNvPr id="0" name=""/>
        <dsp:cNvSpPr/>
      </dsp:nvSpPr>
      <dsp:spPr>
        <a:xfrm>
          <a:off x="0" y="1363602"/>
          <a:ext cx="8713787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інвестори</a:t>
          </a:r>
          <a:endParaRPr lang="ru-RU" sz="2700" kern="1200" dirty="0"/>
        </a:p>
      </dsp:txBody>
      <dsp:txXfrm>
        <a:off x="31613" y="1395215"/>
        <a:ext cx="8650561" cy="584369"/>
      </dsp:txXfrm>
    </dsp:sp>
    <dsp:sp modelId="{88D1EA0E-8DBC-403F-A976-B3E7ADAEDBA4}">
      <dsp:nvSpPr>
        <dsp:cNvPr id="0" name=""/>
        <dsp:cNvSpPr/>
      </dsp:nvSpPr>
      <dsp:spPr>
        <a:xfrm>
          <a:off x="0" y="2088957"/>
          <a:ext cx="8713787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туристи</a:t>
          </a:r>
          <a:endParaRPr lang="ru-RU" sz="2700" kern="1200" dirty="0"/>
        </a:p>
      </dsp:txBody>
      <dsp:txXfrm>
        <a:off x="31613" y="2120570"/>
        <a:ext cx="8650561" cy="584369"/>
      </dsp:txXfrm>
    </dsp:sp>
    <dsp:sp modelId="{1CC510DA-9C58-41F9-A61C-46916F9A9A5D}">
      <dsp:nvSpPr>
        <dsp:cNvPr id="0" name=""/>
        <dsp:cNvSpPr/>
      </dsp:nvSpPr>
      <dsp:spPr>
        <a:xfrm>
          <a:off x="0" y="2814312"/>
          <a:ext cx="8713787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потенційні мешканці</a:t>
          </a:r>
          <a:endParaRPr lang="ru-RU" sz="2700" kern="1200" dirty="0"/>
        </a:p>
      </dsp:txBody>
      <dsp:txXfrm>
        <a:off x="31613" y="2845925"/>
        <a:ext cx="8650561" cy="584369"/>
      </dsp:txXfrm>
    </dsp:sp>
    <dsp:sp modelId="{CC29918B-069E-405B-81C3-5F9F0C43087E}">
      <dsp:nvSpPr>
        <dsp:cNvPr id="0" name=""/>
        <dsp:cNvSpPr/>
      </dsp:nvSpPr>
      <dsp:spPr>
        <a:xfrm>
          <a:off x="0" y="3539667"/>
          <a:ext cx="8713787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зовнішні групи впливу</a:t>
          </a:r>
          <a:endParaRPr lang="ru-RU" sz="2700" kern="1200" dirty="0"/>
        </a:p>
      </dsp:txBody>
      <dsp:txXfrm>
        <a:off x="31613" y="3571280"/>
        <a:ext cx="8650561" cy="58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33F50-BB8C-47EC-B3B5-511223D64F61}">
      <dsp:nvSpPr>
        <dsp:cNvPr id="0" name=""/>
        <dsp:cNvSpPr/>
      </dsp:nvSpPr>
      <dsp:spPr>
        <a:xfrm>
          <a:off x="4248473" y="1944218"/>
          <a:ext cx="2160237" cy="19168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>
              <a:solidFill>
                <a:srgbClr val="FFFF00"/>
              </a:solidFill>
            </a:rPr>
            <a:t>Методи залучення</a:t>
          </a:r>
        </a:p>
      </dsp:txBody>
      <dsp:txXfrm>
        <a:off x="4564832" y="2224931"/>
        <a:ext cx="1527519" cy="1355400"/>
      </dsp:txXfrm>
    </dsp:sp>
    <dsp:sp modelId="{EC09E5BE-ACE5-490D-B9EB-8999A91749E3}">
      <dsp:nvSpPr>
        <dsp:cNvPr id="0" name=""/>
        <dsp:cNvSpPr/>
      </dsp:nvSpPr>
      <dsp:spPr>
        <a:xfrm rot="16200000">
          <a:off x="5143363" y="1370425"/>
          <a:ext cx="370457" cy="46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>
        <a:off x="5198932" y="1519910"/>
        <a:ext cx="259320" cy="281747"/>
      </dsp:txXfrm>
    </dsp:sp>
    <dsp:sp modelId="{5C10F813-2B93-43E8-B771-BF68AD86795E}">
      <dsp:nvSpPr>
        <dsp:cNvPr id="0" name=""/>
        <dsp:cNvSpPr/>
      </dsp:nvSpPr>
      <dsp:spPr>
        <a:xfrm>
          <a:off x="4518650" y="-96683"/>
          <a:ext cx="1619882" cy="134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Глибинні </a:t>
          </a:r>
          <a:r>
            <a:rPr lang="uk-UA" sz="1800" kern="1200" dirty="0" err="1"/>
            <a:t>інтерв</a:t>
          </a:r>
          <a:r>
            <a:rPr lang="uk-UA" sz="1800" kern="1200" dirty="0"/>
            <a:t> ю</a:t>
          </a:r>
        </a:p>
      </dsp:txBody>
      <dsp:txXfrm>
        <a:off x="4755876" y="99837"/>
        <a:ext cx="1145430" cy="948885"/>
      </dsp:txXfrm>
    </dsp:sp>
    <dsp:sp modelId="{53B92597-FE80-4393-AFDD-B8B4460962C6}">
      <dsp:nvSpPr>
        <dsp:cNvPr id="0" name=""/>
        <dsp:cNvSpPr/>
      </dsp:nvSpPr>
      <dsp:spPr>
        <a:xfrm rot="18360000">
          <a:off x="5926332" y="1618223"/>
          <a:ext cx="329705" cy="46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>
        <a:off x="5946718" y="1752149"/>
        <a:ext cx="230794" cy="281747"/>
      </dsp:txXfrm>
    </dsp:sp>
    <dsp:sp modelId="{AF79F20C-2366-43C4-9A4E-4CEED47CDCFB}">
      <dsp:nvSpPr>
        <dsp:cNvPr id="0" name=""/>
        <dsp:cNvSpPr/>
      </dsp:nvSpPr>
      <dsp:spPr>
        <a:xfrm>
          <a:off x="5887222" y="347992"/>
          <a:ext cx="1619882" cy="134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Соціальні мережі</a:t>
          </a:r>
        </a:p>
      </dsp:txBody>
      <dsp:txXfrm>
        <a:off x="6124448" y="544512"/>
        <a:ext cx="1145430" cy="948885"/>
      </dsp:txXfrm>
    </dsp:sp>
    <dsp:sp modelId="{0B6177B2-C043-47AA-BB4D-587906268FFC}">
      <dsp:nvSpPr>
        <dsp:cNvPr id="0" name=""/>
        <dsp:cNvSpPr/>
      </dsp:nvSpPr>
      <dsp:spPr>
        <a:xfrm rot="20520000">
          <a:off x="6434911" y="2267987"/>
          <a:ext cx="248612" cy="46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>
        <a:off x="6436736" y="2373427"/>
        <a:ext cx="174028" cy="281747"/>
      </dsp:txXfrm>
    </dsp:sp>
    <dsp:sp modelId="{FE2B0115-F383-4017-AFA3-60E1327C5BC1}">
      <dsp:nvSpPr>
        <dsp:cNvPr id="0" name=""/>
        <dsp:cNvSpPr/>
      </dsp:nvSpPr>
      <dsp:spPr>
        <a:xfrm>
          <a:off x="6733045" y="1512168"/>
          <a:ext cx="1619882" cy="134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Місцеві ЗМІ</a:t>
          </a:r>
        </a:p>
      </dsp:txBody>
      <dsp:txXfrm>
        <a:off x="6970271" y="1708688"/>
        <a:ext cx="1145430" cy="948885"/>
      </dsp:txXfrm>
    </dsp:sp>
    <dsp:sp modelId="{DCA81EB7-920E-4DDA-B320-F0B937DD294A}">
      <dsp:nvSpPr>
        <dsp:cNvPr id="0" name=""/>
        <dsp:cNvSpPr/>
      </dsp:nvSpPr>
      <dsp:spPr>
        <a:xfrm rot="1080000">
          <a:off x="6434911" y="3067696"/>
          <a:ext cx="248612" cy="46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>
        <a:off x="6436736" y="3150088"/>
        <a:ext cx="174028" cy="281747"/>
      </dsp:txXfrm>
    </dsp:sp>
    <dsp:sp modelId="{4591526F-B727-4C2D-8074-68BB097C9532}">
      <dsp:nvSpPr>
        <dsp:cNvPr id="0" name=""/>
        <dsp:cNvSpPr/>
      </dsp:nvSpPr>
      <dsp:spPr>
        <a:xfrm>
          <a:off x="6733045" y="2951170"/>
          <a:ext cx="1619882" cy="134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Опитування </a:t>
          </a:r>
        </a:p>
      </dsp:txBody>
      <dsp:txXfrm>
        <a:off x="6970271" y="3147690"/>
        <a:ext cx="1145430" cy="948885"/>
      </dsp:txXfrm>
    </dsp:sp>
    <dsp:sp modelId="{8E964467-8E98-4937-BCBD-A06BC1BEFD6D}">
      <dsp:nvSpPr>
        <dsp:cNvPr id="0" name=""/>
        <dsp:cNvSpPr/>
      </dsp:nvSpPr>
      <dsp:spPr>
        <a:xfrm rot="3240000">
          <a:off x="5926332" y="3717461"/>
          <a:ext cx="329705" cy="46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>
        <a:off x="5946718" y="3771367"/>
        <a:ext cx="230794" cy="281747"/>
      </dsp:txXfrm>
    </dsp:sp>
    <dsp:sp modelId="{7430E7B9-24BE-47A7-8A42-718B18EAF769}">
      <dsp:nvSpPr>
        <dsp:cNvPr id="0" name=""/>
        <dsp:cNvSpPr/>
      </dsp:nvSpPr>
      <dsp:spPr>
        <a:xfrm>
          <a:off x="5887222" y="4115346"/>
          <a:ext cx="1619882" cy="134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Аукціон концепцій</a:t>
          </a:r>
        </a:p>
      </dsp:txBody>
      <dsp:txXfrm>
        <a:off x="6124448" y="4311866"/>
        <a:ext cx="1145430" cy="948885"/>
      </dsp:txXfrm>
    </dsp:sp>
    <dsp:sp modelId="{1D8D4507-7CCB-44AC-BF4E-18359C9110C6}">
      <dsp:nvSpPr>
        <dsp:cNvPr id="0" name=""/>
        <dsp:cNvSpPr/>
      </dsp:nvSpPr>
      <dsp:spPr>
        <a:xfrm rot="5400000">
          <a:off x="5143363" y="3965259"/>
          <a:ext cx="370457" cy="46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>
        <a:off x="5198932" y="4003607"/>
        <a:ext cx="259320" cy="281747"/>
      </dsp:txXfrm>
    </dsp:sp>
    <dsp:sp modelId="{95F7FB6D-05F6-49EA-902F-BFDDF7383300}">
      <dsp:nvSpPr>
        <dsp:cNvPr id="0" name=""/>
        <dsp:cNvSpPr/>
      </dsp:nvSpPr>
      <dsp:spPr>
        <a:xfrm>
          <a:off x="4518650" y="4560022"/>
          <a:ext cx="1619882" cy="134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Mail </a:t>
          </a:r>
          <a:r>
            <a:rPr lang="uk-UA" sz="1800" kern="1200" dirty="0"/>
            <a:t>розсилка</a:t>
          </a:r>
        </a:p>
      </dsp:txBody>
      <dsp:txXfrm>
        <a:off x="4755876" y="4756542"/>
        <a:ext cx="1145430" cy="948885"/>
      </dsp:txXfrm>
    </dsp:sp>
    <dsp:sp modelId="{F3EEA79A-281F-4618-86B8-9ADF20D28EE4}">
      <dsp:nvSpPr>
        <dsp:cNvPr id="0" name=""/>
        <dsp:cNvSpPr/>
      </dsp:nvSpPr>
      <dsp:spPr>
        <a:xfrm rot="7560000">
          <a:off x="4401146" y="3717461"/>
          <a:ext cx="329705" cy="46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 rot="10800000">
        <a:off x="4479671" y="3771367"/>
        <a:ext cx="230794" cy="281747"/>
      </dsp:txXfrm>
    </dsp:sp>
    <dsp:sp modelId="{3F56D342-7EEA-4F1C-8EAB-10902FEAFFC7}">
      <dsp:nvSpPr>
        <dsp:cNvPr id="0" name=""/>
        <dsp:cNvSpPr/>
      </dsp:nvSpPr>
      <dsp:spPr>
        <a:xfrm>
          <a:off x="3150078" y="4115346"/>
          <a:ext cx="1619882" cy="134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Громадські слухання</a:t>
          </a:r>
        </a:p>
      </dsp:txBody>
      <dsp:txXfrm>
        <a:off x="3387304" y="4311866"/>
        <a:ext cx="1145430" cy="948885"/>
      </dsp:txXfrm>
    </dsp:sp>
    <dsp:sp modelId="{D156E663-DCD0-4FE5-8707-6255FD765741}">
      <dsp:nvSpPr>
        <dsp:cNvPr id="0" name=""/>
        <dsp:cNvSpPr/>
      </dsp:nvSpPr>
      <dsp:spPr>
        <a:xfrm rot="9720000">
          <a:off x="3973660" y="3067696"/>
          <a:ext cx="248612" cy="46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 rot="10800000">
        <a:off x="4046419" y="3150088"/>
        <a:ext cx="174028" cy="281747"/>
      </dsp:txXfrm>
    </dsp:sp>
    <dsp:sp modelId="{0C878C2B-E07E-4379-B665-26092D6EF715}">
      <dsp:nvSpPr>
        <dsp:cNvPr id="0" name=""/>
        <dsp:cNvSpPr/>
      </dsp:nvSpPr>
      <dsp:spPr>
        <a:xfrm>
          <a:off x="2304255" y="2951170"/>
          <a:ext cx="1619882" cy="134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Фокус-групи</a:t>
          </a:r>
        </a:p>
      </dsp:txBody>
      <dsp:txXfrm>
        <a:off x="2541481" y="3147690"/>
        <a:ext cx="1145430" cy="948885"/>
      </dsp:txXfrm>
    </dsp:sp>
    <dsp:sp modelId="{C668F38D-00E5-4609-8AAC-391E6FD6F796}">
      <dsp:nvSpPr>
        <dsp:cNvPr id="0" name=""/>
        <dsp:cNvSpPr/>
      </dsp:nvSpPr>
      <dsp:spPr>
        <a:xfrm rot="11880000">
          <a:off x="3973660" y="2267987"/>
          <a:ext cx="248612" cy="46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 rot="10800000">
        <a:off x="4046419" y="2373427"/>
        <a:ext cx="174028" cy="281747"/>
      </dsp:txXfrm>
    </dsp:sp>
    <dsp:sp modelId="{B0B8A09E-1588-40BE-B19D-272E9E21C147}">
      <dsp:nvSpPr>
        <dsp:cNvPr id="0" name=""/>
        <dsp:cNvSpPr/>
      </dsp:nvSpPr>
      <dsp:spPr>
        <a:xfrm>
          <a:off x="2304255" y="1512168"/>
          <a:ext cx="1619882" cy="134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/>
            <a:t>Конкурс </a:t>
          </a:r>
          <a:r>
            <a:rPr lang="uk-UA" sz="1800" kern="1200" dirty="0"/>
            <a:t>ідей</a:t>
          </a:r>
        </a:p>
      </dsp:txBody>
      <dsp:txXfrm>
        <a:off x="2541481" y="1708688"/>
        <a:ext cx="1145430" cy="948885"/>
      </dsp:txXfrm>
    </dsp:sp>
    <dsp:sp modelId="{DD5689D3-FCBA-4F5C-B409-AAF6F676BAC6}">
      <dsp:nvSpPr>
        <dsp:cNvPr id="0" name=""/>
        <dsp:cNvSpPr/>
      </dsp:nvSpPr>
      <dsp:spPr>
        <a:xfrm rot="14040000">
          <a:off x="4401146" y="1618223"/>
          <a:ext cx="329705" cy="46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 rot="10800000">
        <a:off x="4479671" y="1752149"/>
        <a:ext cx="230794" cy="281747"/>
      </dsp:txXfrm>
    </dsp:sp>
    <dsp:sp modelId="{4A0425FF-DB28-4731-8F0F-7FB4C43BEA6B}">
      <dsp:nvSpPr>
        <dsp:cNvPr id="0" name=""/>
        <dsp:cNvSpPr/>
      </dsp:nvSpPr>
      <dsp:spPr>
        <a:xfrm>
          <a:off x="3150078" y="347992"/>
          <a:ext cx="1619882" cy="134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Презентація бренду</a:t>
          </a:r>
        </a:p>
      </dsp:txBody>
      <dsp:txXfrm>
        <a:off x="3387304" y="544512"/>
        <a:ext cx="1145430" cy="9488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03E94-BC2E-425E-9C10-9F6725D99950}">
      <dsp:nvSpPr>
        <dsp:cNvPr id="0" name=""/>
        <dsp:cNvSpPr/>
      </dsp:nvSpPr>
      <dsp:spPr>
        <a:xfrm>
          <a:off x="1932681" y="309580"/>
          <a:ext cx="2351724" cy="235172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1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Міський простір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2621485" y="998384"/>
        <a:ext cx="1662920" cy="1662920"/>
      </dsp:txXfrm>
    </dsp:sp>
    <dsp:sp modelId="{88C0B6DD-15E1-4D93-9401-A548CD2C93BB}">
      <dsp:nvSpPr>
        <dsp:cNvPr id="0" name=""/>
        <dsp:cNvSpPr/>
      </dsp:nvSpPr>
      <dsp:spPr>
        <a:xfrm rot="5400000">
          <a:off x="4393031" y="309580"/>
          <a:ext cx="2351724" cy="235172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2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Культурне життя, характер і поведінка міста</a:t>
          </a:r>
          <a:endParaRPr lang="uk-UA" sz="2000" b="1" kern="1200" dirty="0">
            <a:solidFill>
              <a:schemeClr val="tx1"/>
            </a:solidFill>
          </a:endParaRPr>
        </a:p>
      </dsp:txBody>
      <dsp:txXfrm rot="-5400000">
        <a:off x="4393031" y="998384"/>
        <a:ext cx="1662920" cy="1662920"/>
      </dsp:txXfrm>
    </dsp:sp>
    <dsp:sp modelId="{E79DFCAB-0C1B-4931-98F0-AC184C764596}">
      <dsp:nvSpPr>
        <dsp:cNvPr id="0" name=""/>
        <dsp:cNvSpPr/>
      </dsp:nvSpPr>
      <dsp:spPr>
        <a:xfrm rot="10800000">
          <a:off x="4393031" y="2769929"/>
          <a:ext cx="2351724" cy="235172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4 Управління,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соціальне партнерство</a:t>
          </a:r>
          <a:endParaRPr lang="uk-UA" sz="2000" b="1" kern="1200" dirty="0">
            <a:solidFill>
              <a:schemeClr val="tx1"/>
            </a:solidFill>
          </a:endParaRPr>
        </a:p>
      </dsp:txBody>
      <dsp:txXfrm rot="10800000">
        <a:off x="4393031" y="2769929"/>
        <a:ext cx="1662920" cy="1662920"/>
      </dsp:txXfrm>
    </dsp:sp>
    <dsp:sp modelId="{1D2EBCB3-C78B-4EB1-81A9-D5C65BE5CFE1}">
      <dsp:nvSpPr>
        <dsp:cNvPr id="0" name=""/>
        <dsp:cNvSpPr/>
      </dsp:nvSpPr>
      <dsp:spPr>
        <a:xfrm rot="16200000">
          <a:off x="1932681" y="2769929"/>
          <a:ext cx="2351724" cy="235172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3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Міська </a:t>
          </a:r>
          <a:r>
            <a:rPr lang="uk-UA" sz="2000" b="1" kern="1200" dirty="0" err="1" smtClean="0">
              <a:solidFill>
                <a:schemeClr val="tx1"/>
              </a:solidFill>
            </a:rPr>
            <a:t>інфра-структура</a:t>
          </a:r>
          <a:endParaRPr lang="uk-UA" sz="2000" b="1" kern="1200" dirty="0">
            <a:solidFill>
              <a:schemeClr val="tx1"/>
            </a:solidFill>
          </a:endParaRPr>
        </a:p>
      </dsp:txBody>
      <dsp:txXfrm rot="5400000">
        <a:off x="2621485" y="2769929"/>
        <a:ext cx="1662920" cy="1662920"/>
      </dsp:txXfrm>
    </dsp:sp>
    <dsp:sp modelId="{58858DB1-6A58-43E4-9E2E-D5DB2F8B5F68}">
      <dsp:nvSpPr>
        <dsp:cNvPr id="0" name=""/>
        <dsp:cNvSpPr/>
      </dsp:nvSpPr>
      <dsp:spPr>
        <a:xfrm>
          <a:off x="3932734" y="2226806"/>
          <a:ext cx="811969" cy="70606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D1EE6-B90B-4D57-85C6-63B8A2071B56}">
      <dsp:nvSpPr>
        <dsp:cNvPr id="0" name=""/>
        <dsp:cNvSpPr/>
      </dsp:nvSpPr>
      <dsp:spPr>
        <a:xfrm rot="10800000">
          <a:off x="3932734" y="2498368"/>
          <a:ext cx="811969" cy="70606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3963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1505045-2237-4B70-8931-42466543E357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3963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E0CA4CB-2671-4280-B880-A732DAB00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1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3963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B7B7460-4F36-42CD-9CFF-C1270FFD8303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733425"/>
            <a:ext cx="4889500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5163" y="4643438"/>
            <a:ext cx="5314950" cy="43989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3963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B59AA13-736D-4160-BB66-0D8C39B65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04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4B0740-B51B-4194-96AC-09FA37DB69A5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3244701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208fd3219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208fd3219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2807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57B989C4-A0CA-422E-BAE2-AC0651D94480}" type="slidenum">
              <a:rPr lang="en-US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16</a:t>
            </a:fld>
            <a:endParaRPr lang="en-US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57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07E28EEB-41AF-43AB-97CC-D4AB1E20FC9D}" type="slidenum">
              <a:rPr lang="en-US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17</a:t>
            </a:fld>
            <a:endParaRPr lang="en-US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430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48C64-3A5C-4625-B026-AD9777E5CED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61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052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135529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1066437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720897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682995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1944343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2929777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1192183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80877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l="220" t="2950" r="93555"/>
          <a:stretch>
            <a:fillRect/>
          </a:stretch>
        </p:blipFill>
        <p:spPr bwMode="auto">
          <a:xfrm>
            <a:off x="0" y="5689600"/>
            <a:ext cx="91440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1"/>
          <p:cNvPicPr>
            <a:picLocks noChangeAspect="1" noChangeArrowheads="1"/>
          </p:cNvPicPr>
          <p:nvPr userDrawn="1"/>
        </p:nvPicPr>
        <p:blipFill>
          <a:blip r:embed="rId3" cstate="print"/>
          <a:srcRect l="13660" t="36472" r="9813" b="40846"/>
          <a:stretch>
            <a:fillRect/>
          </a:stretch>
        </p:blipFill>
        <p:spPr bwMode="auto">
          <a:xfrm>
            <a:off x="468313" y="292100"/>
            <a:ext cx="42814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 l="-2" t="2950" r="3548"/>
          <a:stretch>
            <a:fillRect/>
          </a:stretch>
        </p:blipFill>
        <p:spPr bwMode="auto">
          <a:xfrm>
            <a:off x="376238" y="5689600"/>
            <a:ext cx="129857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5" cstate="print"/>
          <a:srcRect l="6834" t="2202" b="16710"/>
          <a:stretch>
            <a:fillRect/>
          </a:stretch>
        </p:blipFill>
        <p:spPr bwMode="auto">
          <a:xfrm>
            <a:off x="633413" y="5373688"/>
            <a:ext cx="12747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2"/>
          <p:cNvPicPr>
            <a:picLocks noChangeAspect="1" noChangeArrowheads="1"/>
          </p:cNvPicPr>
          <p:nvPr userDrawn="1"/>
        </p:nvPicPr>
        <p:blipFill>
          <a:blip r:embed="rId6" cstate="print"/>
          <a:srcRect l="-15234" t="-65079" r="-16672" b="-871"/>
          <a:stretch>
            <a:fillRect/>
          </a:stretch>
        </p:blipFill>
        <p:spPr bwMode="auto">
          <a:xfrm>
            <a:off x="4932363" y="663575"/>
            <a:ext cx="207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/>
          <p:cNvPicPr>
            <a:picLocks noChangeAspect="1" noChangeArrowheads="1"/>
          </p:cNvPicPr>
          <p:nvPr userDrawn="1"/>
        </p:nvPicPr>
        <p:blipFill>
          <a:blip r:embed="rId7" cstate="print"/>
          <a:srcRect l="-17857" t="-38290" r="-14999"/>
          <a:stretch>
            <a:fillRect/>
          </a:stretch>
        </p:blipFill>
        <p:spPr bwMode="auto">
          <a:xfrm>
            <a:off x="7258050" y="692150"/>
            <a:ext cx="1562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/>
          <p:nvPr userDrawn="1"/>
        </p:nvSpPr>
        <p:spPr>
          <a:xfrm>
            <a:off x="107950" y="5118100"/>
            <a:ext cx="1906588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" kern="1800" dirty="0">
                <a:solidFill>
                  <a:srgbClr val="8788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001AE-BB52-46D7-AB5E-9B07F4E68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20FF6-02E0-489E-9EE5-3D0740690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1712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602160E-A7C5-4D86-9A22-C025A8041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750F623-97A3-404A-B758-1D56CF550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C99DF0-28B2-4B24-A368-E1687B74A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DD1381-ADE3-459D-AC47-59D37F073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B7BF02-9E1A-4ECE-9507-264508175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143D22-F23E-4B1F-B110-6F9F4BAC9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95ACD3-8570-4487-8644-0160F8F4A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/>
          <p:cNvPicPr>
            <a:picLocks noChangeAspect="1" noChangeArrowheads="1"/>
          </p:cNvPicPr>
          <p:nvPr userDrawn="1"/>
        </p:nvPicPr>
        <p:blipFill>
          <a:blip r:embed="rId2" cstate="print"/>
          <a:srcRect l="13239" t="36472" r="9813" b="42093"/>
          <a:stretch>
            <a:fillRect/>
          </a:stretch>
        </p:blipFill>
        <p:spPr bwMode="auto">
          <a:xfrm>
            <a:off x="482600" y="5846763"/>
            <a:ext cx="2505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 сполучна лінія 9"/>
          <p:cNvCxnSpPr/>
          <p:nvPr userDrawn="1"/>
        </p:nvCxnSpPr>
        <p:spPr>
          <a:xfrm>
            <a:off x="482600" y="1412875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uk-UA" dirty="0" smtClean="0"/>
              <a:t>Зразок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6594"/>
          </a:xfrm>
        </p:spPr>
        <p:txBody>
          <a:bodyPr/>
          <a:lstStyle>
            <a:lvl1pPr marL="342900" indent="-342900">
              <a:buClr>
                <a:srgbClr val="678C94"/>
              </a:buClr>
              <a:buFont typeface="Wingdings" panose="05000000000000000000" pitchFamily="2" charset="2"/>
              <a:buChar char="§"/>
              <a:defRPr>
                <a:solidFill>
                  <a:srgbClr val="3E3E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E3E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3E3E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E3E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E3E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0"/>
          </p:nvPr>
        </p:nvSpPr>
        <p:spPr>
          <a:xfrm>
            <a:off x="6553200" y="6165850"/>
            <a:ext cx="2133600" cy="365125"/>
          </a:xfrm>
        </p:spPr>
        <p:txBody>
          <a:bodyPr/>
          <a:lstStyle>
            <a:lvl1pPr>
              <a:defRPr sz="1050">
                <a:solidFill>
                  <a:srgbClr val="678C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6E3E03-F277-417A-9E8B-C8F573FBF2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AFC5C1-8961-4B33-9B77-65442576D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246C37-9EBE-4171-AC20-E4D0EDF6B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D4B3BF-4ABE-47B9-8C9D-EB8DED018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9BDD79A-06AB-4E35-B42E-DC074299E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2"/>
          <p:cNvSpPr txBox="1">
            <a:spLocks/>
          </p:cNvSpPr>
          <p:nvPr userDrawn="1"/>
        </p:nvSpPr>
        <p:spPr>
          <a:xfrm>
            <a:off x="0" y="3213100"/>
            <a:ext cx="9144000" cy="3314700"/>
          </a:xfrm>
          <a:prstGeom prst="rect">
            <a:avLst/>
          </a:prstGeom>
        </p:spPr>
        <p:txBody>
          <a:bodyPr/>
          <a:lstStyle/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ПРОЕКТ «ПАРТНЕРСТВО ДЛЯ РОЗВИТКУ МІСТ» </a:t>
            </a:r>
            <a:b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</a:b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впроваджує Федерація канадських муніципалітетів </a:t>
            </a:r>
            <a:b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</a:b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за фінансової підтримки Уряду Канади </a:t>
            </a:r>
          </a:p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</a:b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вул. Щекавицька, 30/39, офіс 27, Київ, 04071</a:t>
            </a:r>
          </a:p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тел. +38 044 2071282, факс +38 044 2071283</a:t>
            </a:r>
          </a:p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office@pleddg.org.ua</a:t>
            </a:r>
            <a:endParaRPr lang="en-US" sz="1400">
              <a:solidFill>
                <a:srgbClr val="3E3E40"/>
              </a:solidFill>
              <a:latin typeface="Tahoma" pitchFamily="34" charset="0"/>
              <a:cs typeface="Tahoma" pitchFamily="34" charset="0"/>
            </a:endParaRPr>
          </a:p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www.pleddg.org.ua</a:t>
            </a:r>
          </a:p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endParaRPr lang="uk-UA" sz="1400">
              <a:solidFill>
                <a:srgbClr val="7F7F7F"/>
              </a:solidFill>
              <a:latin typeface="Tahoma" pitchFamily="34" charset="0"/>
              <a:cs typeface="Tahoma" pitchFamily="34" charset="0"/>
            </a:endParaRPr>
          </a:p>
          <a:p>
            <a:pPr marL="1790700" algn="ctr">
              <a:spcBef>
                <a:spcPct val="20000"/>
              </a:spcBef>
              <a:buFont typeface="Arial" charset="0"/>
              <a:buNone/>
              <a:defRPr/>
            </a:pPr>
            <a:endParaRPr lang="uk-UA" sz="1400">
              <a:solidFill>
                <a:srgbClr val="59595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2060575"/>
            <a:ext cx="9144000" cy="1081088"/>
          </a:xfrm>
          <a:prstGeom prst="rect">
            <a:avLst/>
          </a:prstGeom>
        </p:spPr>
        <p:txBody>
          <a:bodyPr/>
          <a:lstStyle/>
          <a:p>
            <a:pPr marL="1790700">
              <a:defRPr/>
            </a:pPr>
            <a:r>
              <a:rPr lang="uk-UA" sz="3200" b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ДЯКУЄМО ЗА УВАГУ!</a:t>
            </a:r>
          </a:p>
        </p:txBody>
      </p:sp>
      <p:pic>
        <p:nvPicPr>
          <p:cNvPr id="4" name="Рисунок 21"/>
          <p:cNvPicPr>
            <a:picLocks noChangeAspect="1" noChangeArrowheads="1"/>
          </p:cNvPicPr>
          <p:nvPr userDrawn="1"/>
        </p:nvPicPr>
        <p:blipFill>
          <a:blip r:embed="rId2" cstate="print"/>
          <a:srcRect l="13660" t="36472" r="9813" b="40846"/>
          <a:stretch>
            <a:fillRect/>
          </a:stretch>
        </p:blipFill>
        <p:spPr bwMode="auto">
          <a:xfrm>
            <a:off x="468313" y="292100"/>
            <a:ext cx="42814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2"/>
          <p:cNvPicPr>
            <a:picLocks noChangeAspect="1" noChangeArrowheads="1"/>
          </p:cNvPicPr>
          <p:nvPr userDrawn="1"/>
        </p:nvPicPr>
        <p:blipFill>
          <a:blip r:embed="rId3" cstate="print"/>
          <a:srcRect l="-15234" t="-65079" r="-16672" b="-871"/>
          <a:stretch>
            <a:fillRect/>
          </a:stretch>
        </p:blipFill>
        <p:spPr bwMode="auto">
          <a:xfrm>
            <a:off x="4932363" y="663575"/>
            <a:ext cx="207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3"/>
          <p:cNvPicPr>
            <a:picLocks noChangeAspect="1" noChangeArrowheads="1"/>
          </p:cNvPicPr>
          <p:nvPr userDrawn="1"/>
        </p:nvPicPr>
        <p:blipFill>
          <a:blip r:embed="rId4" cstate="print"/>
          <a:srcRect l="-17857" t="-38290" r="-14999"/>
          <a:stretch>
            <a:fillRect/>
          </a:stretch>
        </p:blipFill>
        <p:spPr bwMode="auto">
          <a:xfrm>
            <a:off x="7258050" y="692150"/>
            <a:ext cx="1562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5" cstate="print"/>
          <a:srcRect l="-2" t="2950" r="3548"/>
          <a:stretch>
            <a:fillRect/>
          </a:stretch>
        </p:blipFill>
        <p:spPr bwMode="auto">
          <a:xfrm>
            <a:off x="376238" y="5689600"/>
            <a:ext cx="129857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 l="6834" t="2202" b="16710"/>
          <a:stretch>
            <a:fillRect/>
          </a:stretch>
        </p:blipFill>
        <p:spPr bwMode="auto">
          <a:xfrm>
            <a:off x="633413" y="5373688"/>
            <a:ext cx="12747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номера слайда 5"/>
          <p:cNvSpPr txBox="1">
            <a:spLocks/>
          </p:cNvSpPr>
          <p:nvPr userDrawn="1"/>
        </p:nvSpPr>
        <p:spPr>
          <a:xfrm>
            <a:off x="6553200" y="622300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678C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3E026F8-032B-4814-A659-A14D67FB903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6" name="Рисунок 21"/>
          <p:cNvPicPr>
            <a:picLocks noChangeAspect="1" noChangeArrowheads="1"/>
          </p:cNvPicPr>
          <p:nvPr userDrawn="1"/>
        </p:nvPicPr>
        <p:blipFill>
          <a:blip r:embed="rId2" cstate="print"/>
          <a:srcRect l="13239" t="36472" r="9813" b="42093"/>
          <a:stretch>
            <a:fillRect/>
          </a:stretch>
        </p:blipFill>
        <p:spPr bwMode="auto">
          <a:xfrm>
            <a:off x="482600" y="5905500"/>
            <a:ext cx="2505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 сполучна лінія 11"/>
          <p:cNvCxnSpPr/>
          <p:nvPr userDrawn="1"/>
        </p:nvCxnSpPr>
        <p:spPr>
          <a:xfrm>
            <a:off x="482600" y="6521450"/>
            <a:ext cx="8193088" cy="0"/>
          </a:xfrm>
          <a:prstGeom prst="line">
            <a:avLst/>
          </a:prstGeom>
          <a:ln w="28575">
            <a:solidFill>
              <a:srgbClr val="87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12"/>
          <p:cNvCxnSpPr/>
          <p:nvPr userDrawn="1"/>
        </p:nvCxnSpPr>
        <p:spPr>
          <a:xfrm>
            <a:off x="482600" y="6583363"/>
            <a:ext cx="8193088" cy="0"/>
          </a:xfrm>
          <a:prstGeom prst="line">
            <a:avLst/>
          </a:prstGeom>
          <a:ln w="28575">
            <a:solidFill>
              <a:srgbClr val="70CB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13"/>
          <p:cNvCxnSpPr/>
          <p:nvPr userDrawn="1"/>
        </p:nvCxnSpPr>
        <p:spPr>
          <a:xfrm>
            <a:off x="482600" y="1470025"/>
            <a:ext cx="8193088" cy="0"/>
          </a:xfrm>
          <a:prstGeom prst="line">
            <a:avLst/>
          </a:prstGeom>
          <a:ln w="28575">
            <a:solidFill>
              <a:srgbClr val="678C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457200" y="333375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678C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Зразок заголовка</a:t>
            </a:r>
            <a:endParaRPr lang="en-US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04612"/>
          </a:xfrm>
        </p:spPr>
        <p:txBody>
          <a:bodyPr/>
          <a:lstStyle>
            <a:lvl1pPr>
              <a:buClr>
                <a:srgbClr val="678C94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/>
          </a:p>
        </p:txBody>
      </p:sp>
      <p:sp>
        <p:nvSpPr>
          <p:cNvPr id="16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04612"/>
          </a:xfrm>
        </p:spPr>
        <p:txBody>
          <a:bodyPr/>
          <a:lstStyle>
            <a:lvl1pPr>
              <a:buClr>
                <a:srgbClr val="678C94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7624C-A909-4F1B-9C8B-CE855B3A5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7BC5-1884-43AF-979C-80739C1B8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8E8D2-50CE-476C-8563-FD83717D3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57DB9-4E67-417C-8D79-6A7BB7033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13137-7C8F-491B-A3A9-203D6584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1B4938-94BD-4CC7-8CA7-EA6912139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70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55;&#1056;&#1054;&#1052;&#1030;&#1057;\R%20_3.2\&#1057;&#1090;&#1091;&#1076;&#1080;&#1103;%20&#1040;&#1088;&#1090;&#1077;&#1084;&#1080;&#1103;%20&#1051;&#1077;&#1073;&#1077;&#1076;&#1077;&#1074;&#1072;%20&#1089;&#1086;&#1079;&#1076;&#1072;&#1083;&#1072;%20&#1083;&#1086;&#1075;&#1086;&#1090;&#1080;&#1087;%20&#1055;&#1086;&#1083;&#1090;&#1072;&#1074;&#1099;%20_%20&#1053;&#1086;&#1074;&#1086;&#1089;&#1090;&#1080;%20&#1055;&#1086;&#1083;&#1090;&#1072;&#1074;&#1099;_files\yaroslavl-i-perm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24038"/>
            <a:ext cx="9128125" cy="2109787"/>
          </a:xfrm>
        </p:spPr>
        <p:txBody>
          <a:bodyPr>
            <a:normAutofit fontScale="90000"/>
          </a:bodyPr>
          <a:lstStyle/>
          <a:p>
            <a:pPr marL="1790700" algn="l" eaLnBrk="1" hangingPunct="1"/>
            <a:r>
              <a:rPr lang="uk-UA" altLang="en-US" sz="2800" b="1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3.</a:t>
            </a:r>
            <a:r>
              <a:rPr lang="en-US" altLang="en-US" sz="2800" b="1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2</a:t>
            </a:r>
            <a:r>
              <a:rPr lang="uk-UA" altLang="en-US" sz="2800" b="1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. МАРКЕТИНГ І БРЕНДИНГ ТЕРИТОРІЇ</a:t>
            </a:r>
            <a:br>
              <a:rPr lang="uk-UA" altLang="en-US" sz="2800" b="1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uk-UA" altLang="en-US" sz="2800" b="1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uk-UA" altLang="en-US" sz="2800" b="1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uk-UA" altLang="en-US" sz="2800" b="1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3.2.5. </a:t>
            </a:r>
            <a:r>
              <a:rPr lang="uk-UA" sz="28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Розробка платформи бренду і концепції бренду. Вирощування бренду в міському середовищі</a:t>
            </a:r>
            <a:r>
              <a:rPr lang="uk-UA" altLang="en-US" sz="2800" b="1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uk-UA" altLang="en-US" sz="2800" b="1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endParaRPr lang="uk-UA" sz="2800" b="1" dirty="0" smtClean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50" name="Заголовок 1"/>
          <p:cNvSpPr txBox="1">
            <a:spLocks/>
          </p:cNvSpPr>
          <p:nvPr/>
        </p:nvSpPr>
        <p:spPr bwMode="auto">
          <a:xfrm>
            <a:off x="0" y="3881438"/>
            <a:ext cx="914400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790700" algn="ctr"/>
            <a:endParaRPr lang="ru-RU">
              <a:solidFill>
                <a:srgbClr val="455E6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51" name="Заголовок 1"/>
          <p:cNvSpPr txBox="1">
            <a:spLocks/>
          </p:cNvSpPr>
          <p:nvPr/>
        </p:nvSpPr>
        <p:spPr bwMode="auto">
          <a:xfrm>
            <a:off x="36513" y="3881438"/>
            <a:ext cx="914400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790700"/>
            <a:r>
              <a:rPr lang="uk-UA" b="1" dirty="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Навчальна програма з місцевого економічного розвитку</a:t>
            </a:r>
          </a:p>
          <a:p>
            <a:pPr marL="1790700"/>
            <a:endParaRPr lang="uk-UA" b="1" dirty="0">
              <a:solidFill>
                <a:srgbClr val="3E3E4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2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>
            <a:normAutofit/>
          </a:bodyPr>
          <a:lstStyle/>
          <a:p>
            <a:r>
              <a:rPr lang="ru-RU" dirty="0" smtClean="0"/>
              <a:t>Дизайн бренду </a:t>
            </a:r>
            <a:r>
              <a:rPr lang="uk-UA" dirty="0" smtClean="0"/>
              <a:t>міста</a:t>
            </a:r>
          </a:p>
        </p:txBody>
      </p:sp>
      <p:sp>
        <p:nvSpPr>
          <p:cNvPr id="43010" name="Rectangle 3"/>
          <p:cNvSpPr>
            <a:spLocks noGrp="1"/>
          </p:cNvSpPr>
          <p:nvPr>
            <p:ph idx="1"/>
          </p:nvPr>
        </p:nvSpPr>
        <p:spPr>
          <a:xfrm>
            <a:off x="143508" y="1484784"/>
            <a:ext cx="8856984" cy="4530725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Це </a:t>
            </a:r>
            <a:r>
              <a:rPr lang="uk-UA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СИСТЕМА</a:t>
            </a:r>
            <a:r>
              <a:rPr lang="uk-UA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взаємопов'язаних і взаємодоповнюючих ВІЗУАЛЬНИХ і СИМВОЛІЧНИХ атрибутів (зображень) ідеї бренду міста, виражених в символічних </a:t>
            </a:r>
            <a:r>
              <a:rPr lang="uk-UA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знаках, гаслах, кольорах, запахах, музиці </a:t>
            </a:r>
            <a:r>
              <a:rPr lang="uk-UA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тощо. </a:t>
            </a:r>
          </a:p>
          <a:p>
            <a:pPr marL="0" indent="0">
              <a:buNone/>
            </a:pPr>
            <a:endParaRPr lang="uk-UA" sz="2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Дизайн бренду як </a:t>
            </a:r>
            <a:r>
              <a:rPr lang="uk-UA" sz="24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ПРОЦЕС</a:t>
            </a:r>
            <a:r>
              <a:rPr lang="uk-UA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- це формування яскравих і привабливих для цільових аудиторій </a:t>
            </a:r>
            <a:r>
              <a:rPr lang="uk-UA" sz="24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АСОЦІАЦІЙ</a:t>
            </a:r>
            <a:r>
              <a:rPr lang="uk-UA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з містом через оформлення ідеї бренда.</a:t>
            </a:r>
            <a:r>
              <a:rPr lang="uk-UA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31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398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uk-UA" dirty="0" smtClean="0"/>
              <a:t>По</a:t>
            </a:r>
            <a:r>
              <a:rPr lang="uk-UA" dirty="0" smtClean="0">
                <a:solidFill>
                  <a:srgbClr val="7030A0"/>
                </a:solidFill>
              </a:rPr>
              <a:t>відо</a:t>
            </a:r>
            <a:r>
              <a:rPr lang="uk-UA" dirty="0"/>
              <a:t>млення клієнтам </a:t>
            </a:r>
            <a:br>
              <a:rPr lang="uk-UA" dirty="0"/>
            </a:br>
            <a:r>
              <a:rPr lang="uk-UA" dirty="0" smtClean="0"/>
              <a:t>	 Еле</a:t>
            </a:r>
            <a:r>
              <a:rPr lang="uk-UA" dirty="0" smtClean="0">
                <a:solidFill>
                  <a:srgbClr val="7030A0"/>
                </a:solidFill>
              </a:rPr>
              <a:t>ме</a:t>
            </a:r>
            <a:r>
              <a:rPr lang="uk-UA" dirty="0" smtClean="0"/>
              <a:t>нти </a:t>
            </a:r>
            <a:r>
              <a:rPr lang="uk-UA" dirty="0"/>
              <a:t>міського бренду</a:t>
            </a:r>
          </a:p>
        </p:txBody>
      </p:sp>
      <p:sp>
        <p:nvSpPr>
          <p:cNvPr id="45058" name="Rectangle 3"/>
          <p:cNvSpPr>
            <a:spLocks noGrp="1"/>
          </p:cNvSpPr>
          <p:nvPr>
            <p:ph idx="1"/>
          </p:nvPr>
        </p:nvSpPr>
        <p:spPr>
          <a:xfrm>
            <a:off x="141004" y="1412776"/>
            <a:ext cx="8928992" cy="4536504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uk-UA" sz="2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Сутнісні елементи - девіз (слоган), що передають зміст і основну ідею (тему) міста. Вона може «розшифровуватися» в низці </a:t>
            </a:r>
            <a:r>
              <a:rPr lang="uk-UA" sz="2400" b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субдевізів</a:t>
            </a:r>
            <a:r>
              <a:rPr lang="uk-UA" sz="2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 і гасел, які розкривають основні </a:t>
            </a:r>
            <a:r>
              <a:rPr lang="uk-UA" sz="2400" b="0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цінності</a:t>
            </a:r>
            <a:r>
              <a:rPr lang="uk-UA" sz="2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 міста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uk-UA" sz="2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Візуальні  елементи - ЛОГОТИП МІСТА - </a:t>
            </a:r>
            <a:r>
              <a:rPr lang="uk-UA" sz="2400" b="0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«картинка» </a:t>
            </a:r>
            <a:r>
              <a:rPr lang="uk-UA" sz="2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бренда, максимально відповідна іміджевій  концепції міста, - колірна гамма, шрифт, взаємне розташування графічних елементів. </a:t>
            </a:r>
          </a:p>
          <a:p>
            <a:pPr>
              <a:spcBef>
                <a:spcPts val="0"/>
              </a:spcBef>
            </a:pPr>
            <a:endParaRPr lang="uk-UA" sz="2400" b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85738">
              <a:spcBef>
                <a:spcPts val="0"/>
              </a:spcBef>
              <a:buFontTx/>
              <a:buNone/>
            </a:pPr>
            <a:r>
              <a:rPr lang="uk-UA" sz="2400" b="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МЕТА - виробити стандартний набір візуальних символів, який </a:t>
            </a:r>
            <a:r>
              <a:rPr lang="uk-UA" sz="2400" b="0" i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не буде змінюватися </a:t>
            </a:r>
            <a:r>
              <a:rPr lang="uk-UA" sz="2400" b="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і тим самим забезпечить </a:t>
            </a:r>
            <a:r>
              <a:rPr lang="uk-UA" sz="2400" b="0" i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впізнаваність</a:t>
            </a:r>
            <a:r>
              <a:rPr lang="uk-UA" sz="2400" b="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 бренду</a:t>
            </a:r>
            <a:r>
              <a:rPr lang="uk-UA" sz="2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880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Владимир\Downloads\IMG_529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3528" y="269875"/>
            <a:ext cx="8352928" cy="609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2" descr="E:\Безымянный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498725"/>
            <a:ext cx="266382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Заголовок 1"/>
          <p:cNvSpPr txBox="1">
            <a:spLocks/>
          </p:cNvSpPr>
          <p:nvPr/>
        </p:nvSpPr>
        <p:spPr bwMode="auto">
          <a:xfrm>
            <a:off x="3175" y="0"/>
            <a:ext cx="2663825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uk-UA" sz="4400" b="1" dirty="0">
                <a:solidFill>
                  <a:srgbClr val="FF0000"/>
                </a:solidFill>
              </a:rPr>
              <a:t>ХОТИН</a:t>
            </a:r>
          </a:p>
        </p:txBody>
      </p:sp>
    </p:spTree>
    <p:extLst>
      <p:ext uri="{BB962C8B-B14F-4D97-AF65-F5344CB8AC3E}">
        <p14:creationId xmlns:p14="http://schemas.microsoft.com/office/powerpoint/2010/main" val="180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179512" y="128587"/>
            <a:ext cx="8784976" cy="852141"/>
          </a:xfrm>
        </p:spPr>
        <p:txBody>
          <a:bodyPr/>
          <a:lstStyle/>
          <a:p>
            <a:pPr eaLnBrk="1" hangingPunct="1"/>
            <a:r>
              <a:rPr lang="uk-UA" dirty="0" smtClean="0"/>
              <a:t>Херсонська область</a:t>
            </a:r>
          </a:p>
        </p:txBody>
      </p:sp>
      <p:sp>
        <p:nvSpPr>
          <p:cNvPr id="481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712"/>
            <a:ext cx="9143999" cy="584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 сполучна лінія 9"/>
          <p:cNvCxnSpPr/>
          <p:nvPr/>
        </p:nvCxnSpPr>
        <p:spPr>
          <a:xfrm>
            <a:off x="611560" y="836712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5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70" y="248633"/>
            <a:ext cx="8956459" cy="50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19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5" y="54868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59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ChangeArrowheads="1"/>
          </p:cNvSpPr>
          <p:nvPr/>
        </p:nvSpPr>
        <p:spPr bwMode="auto">
          <a:xfrm>
            <a:off x="0" y="-369888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6389" name="Group 5"/>
          <p:cNvGraphicFramePr>
            <a:graphicFrameLocks noGrp="1"/>
          </p:cNvGraphicFramePr>
          <p:nvPr/>
        </p:nvGraphicFramePr>
        <p:xfrm>
          <a:off x="0" y="-369888"/>
          <a:ext cx="217488" cy="6683376"/>
        </p:xfrm>
        <a:graphic>
          <a:graphicData uri="http://schemas.openxmlformats.org/drawingml/2006/table">
            <a:tbl>
              <a:tblPr/>
              <a:tblGrid>
                <a:gridCol w="217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3376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Arial" charset="0"/>
                      </a:endParaRPr>
                    </a:p>
                  </a:txBody>
                  <a:tcPr marL="90000" marR="90000" marT="7149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9157" name="Rectangle 7"/>
          <p:cNvSpPr>
            <a:spLocks noChangeArrowheads="1"/>
          </p:cNvSpPr>
          <p:nvPr/>
        </p:nvSpPr>
        <p:spPr bwMode="auto">
          <a:xfrm>
            <a:off x="1588" y="6313488"/>
            <a:ext cx="1809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/>
            </a:r>
            <a:br>
              <a:rPr lang="ru-RU">
                <a:solidFill>
                  <a:srgbClr val="000000"/>
                </a:solidFill>
              </a:rPr>
            </a:br>
            <a:endParaRPr lang="ru-RU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9159" name="Rectangle 9"/>
          <p:cNvSpPr>
            <a:spLocks noChangeArrowheads="1"/>
          </p:cNvSpPr>
          <p:nvPr/>
        </p:nvSpPr>
        <p:spPr bwMode="auto">
          <a:xfrm>
            <a:off x="0" y="366713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6395" name="Group 11"/>
          <p:cNvGraphicFramePr>
            <a:graphicFrameLocks noGrp="1"/>
          </p:cNvGraphicFramePr>
          <p:nvPr/>
        </p:nvGraphicFramePr>
        <p:xfrm>
          <a:off x="0" y="366713"/>
          <a:ext cx="217488" cy="5210175"/>
        </p:xfrm>
        <a:graphic>
          <a:graphicData uri="http://schemas.openxmlformats.org/drawingml/2006/table">
            <a:tbl>
              <a:tblPr/>
              <a:tblGrid>
                <a:gridCol w="217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10175">
                <a:tc>
                  <a:txBody>
                    <a:bodyPr/>
                    <a:lstStyle/>
                    <a:p>
                      <a:pPr marL="19521488" marR="0" lvl="0" indent="4071938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9521488" algn="l"/>
                          <a:tab pos="20435888" algn="l"/>
                          <a:tab pos="21350288" algn="l"/>
                          <a:tab pos="22264688" algn="l"/>
                          <a:tab pos="23179088" algn="l"/>
                          <a:tab pos="24093488" algn="l"/>
                          <a:tab pos="25007888" algn="l"/>
                          <a:tab pos="25922288" algn="l"/>
                          <a:tab pos="26836688" algn="l"/>
                          <a:tab pos="27751088" algn="l"/>
                          <a:tab pos="28665488" algn="l"/>
                          <a:tab pos="29579888" algn="l"/>
                        </a:tabLst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Arial" charset="0"/>
                      </a:endParaRPr>
                    </a:p>
                  </a:txBody>
                  <a:tcPr marL="90000" marR="90000" marT="7149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9163" name="Rectangle 13"/>
          <p:cNvSpPr>
            <a:spLocks noChangeArrowheads="1"/>
          </p:cNvSpPr>
          <p:nvPr/>
        </p:nvSpPr>
        <p:spPr bwMode="auto">
          <a:xfrm>
            <a:off x="1588" y="5576888"/>
            <a:ext cx="1809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/>
            </a:r>
            <a:br>
              <a:rPr lang="ru-RU">
                <a:solidFill>
                  <a:srgbClr val="000000"/>
                </a:solidFill>
              </a:rPr>
            </a:br>
            <a:endParaRPr lang="ru-RU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9164" name="Заголовок 1"/>
          <p:cNvSpPr>
            <a:spLocks noGrp="1"/>
          </p:cNvSpPr>
          <p:nvPr>
            <p:ph type="title"/>
          </p:nvPr>
        </p:nvSpPr>
        <p:spPr>
          <a:xfrm>
            <a:off x="1588" y="1"/>
            <a:ext cx="9142412" cy="836712"/>
          </a:xfrm>
        </p:spPr>
        <p:txBody>
          <a:bodyPr>
            <a:normAutofit/>
          </a:bodyPr>
          <a:lstStyle/>
          <a:p>
            <a:r>
              <a:rPr lang="uk-UA" dirty="0" smtClean="0"/>
              <a:t>Приклади використання бренду</a:t>
            </a:r>
          </a:p>
        </p:txBody>
      </p:sp>
      <p:cxnSp>
        <p:nvCxnSpPr>
          <p:cNvPr id="12" name="Пряма сполучна лінія 9"/>
          <p:cNvCxnSpPr/>
          <p:nvPr/>
        </p:nvCxnSpPr>
        <p:spPr>
          <a:xfrm>
            <a:off x="482600" y="764704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vezha.vn.ua/wp-content/uploads/2019/05/Znimok-ekrana-o-16.50.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70587"/>
            <a:ext cx="3264297" cy="189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ezha.vn.ua/wp-content/uploads/2019/05/Znimok-ekrana-o-16.58.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440" y="2745370"/>
            <a:ext cx="283396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vezha.vn.ua/wp-content/uploads/2019/05/Znimok-ekrana-o-16.50.05.png.pagespeed.ce.hpzpwpqT8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535352"/>
            <a:ext cx="3256558" cy="174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vezha.vn.ua/wp-content/uploads/2019/05/Znimok-ekrana-o-16.55.5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94" y="5524190"/>
            <a:ext cx="2309416" cy="111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" y="764704"/>
            <a:ext cx="590317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17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05273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uk-UA" sz="2600" dirty="0"/>
              <a:t>Стратегічний план економічного розвитку </a:t>
            </a:r>
            <a:br>
              <a:rPr lang="uk-UA" sz="2600" dirty="0"/>
            </a:br>
            <a:r>
              <a:rPr lang="uk-UA" sz="1800" dirty="0" smtClean="0"/>
              <a:t>м</a:t>
            </a:r>
            <a:r>
              <a:rPr lang="uk-UA" sz="2600" dirty="0" smtClean="0"/>
              <a:t>. Павлоград</a:t>
            </a:r>
            <a:endParaRPr lang="uk-UA" sz="2600" dirty="0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741363" y="1213091"/>
            <a:ext cx="7543800" cy="619125"/>
          </a:xfrm>
          <a:prstGeom prst="rect">
            <a:avLst/>
          </a:prstGeom>
          <a:solidFill>
            <a:srgbClr val="FFFFFF"/>
          </a:solidFill>
          <a:ln w="9360">
            <a:solidFill>
              <a:srgbClr val="205867"/>
            </a:solidFill>
            <a:miter lim="800000"/>
            <a:headEnd/>
            <a:tailEnd/>
          </a:ln>
        </p:spPr>
        <p:txBody>
          <a:bodyPr lIns="72360" tIns="36000" rIns="72360" bIns="36000"/>
          <a:lstStyle/>
          <a:p>
            <a:pPr algn="ctr">
              <a:spcBef>
                <a:spcPts val="900"/>
              </a:spcBef>
              <a:spcAft>
                <a:spcPts val="9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1" u="sng" dirty="0">
                <a:solidFill>
                  <a:srgbClr val="C0504D"/>
                </a:solidFill>
              </a:rPr>
              <a:t>Стратегічний напрям А</a:t>
            </a:r>
            <a:r>
              <a:rPr lang="ru-RU" sz="1600" b="1" u="sng" dirty="0">
                <a:solidFill>
                  <a:srgbClr val="C0504D"/>
                </a:solidFill>
              </a:rPr>
              <a:t>.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Сталий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економічний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розвиток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та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підвищення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конкурентоспроможності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міста</a:t>
            </a:r>
            <a:endParaRPr lang="en-US" sz="1600" b="1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1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8" name="Oval 3"/>
          <p:cNvSpPr>
            <a:spLocks noChangeArrowheads="1"/>
          </p:cNvSpPr>
          <p:nvPr/>
        </p:nvSpPr>
        <p:spPr bwMode="auto">
          <a:xfrm>
            <a:off x="2438400" y="1840176"/>
            <a:ext cx="2312988" cy="1371600"/>
          </a:xfrm>
          <a:prstGeom prst="ellipse">
            <a:avLst/>
          </a:prstGeom>
          <a:solidFill>
            <a:srgbClr val="92CDDC"/>
          </a:solidFill>
          <a:ln w="38160">
            <a:solidFill>
              <a:srgbClr val="F2F2F2"/>
            </a:solidFill>
            <a:miter lim="800000"/>
            <a:headEnd/>
            <a:tailEnd/>
          </a:ln>
          <a:effectLst>
            <a:outerShdw dist="17819" dir="2700000" algn="ctr" rotWithShape="0">
              <a:srgbClr val="205867">
                <a:alpha val="50026"/>
              </a:srgbClr>
            </a:outerShdw>
          </a:effectLst>
        </p:spPr>
        <p:txBody>
          <a:bodyPr lIns="72360" tIns="36000" rIns="72360" bIns="36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400" b="1" u="sng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1" u="sng">
                <a:solidFill>
                  <a:srgbClr val="000000"/>
                </a:solidFill>
                <a:latin typeface="Arial" pitchFamily="34" charset="0"/>
              </a:rPr>
              <a:t>С</a:t>
            </a:r>
            <a:r>
              <a:rPr lang="uk-UA" sz="1400" b="1" u="sng">
                <a:solidFill>
                  <a:srgbClr val="000000"/>
                </a:solidFill>
                <a:latin typeface="Arial" pitchFamily="34" charset="0"/>
              </a:rPr>
              <a:t>тратегічна ціль  А</a:t>
            </a:r>
            <a:r>
              <a:rPr lang="ru-RU" sz="1400" b="1" u="sng">
                <a:solidFill>
                  <a:srgbClr val="000000"/>
                </a:solidFill>
                <a:latin typeface="Arial" pitchFamily="34" charset="0"/>
              </a:rPr>
              <a:t>.2.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>
                <a:solidFill>
                  <a:srgbClr val="000000"/>
                </a:solidFill>
                <a:latin typeface="Arial" pitchFamily="34" charset="0"/>
              </a:rPr>
              <a:t>Розвиток </a:t>
            </a:r>
            <a:r>
              <a:rPr lang="ru-RU" sz="1600" b="1">
                <a:solidFill>
                  <a:srgbClr val="FF0000"/>
                </a:solidFill>
                <a:latin typeface="Arial" pitchFamily="34" charset="0"/>
              </a:rPr>
              <a:t>інвестиційної </a:t>
            </a:r>
            <a:r>
              <a:rPr lang="ru-RU" sz="1600" b="1">
                <a:solidFill>
                  <a:srgbClr val="000000"/>
                </a:solidFill>
                <a:latin typeface="Arial" pitchFamily="34" charset="0"/>
              </a:rPr>
              <a:t>діяльності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4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9" name="Oval 4"/>
          <p:cNvSpPr>
            <a:spLocks noChangeArrowheads="1"/>
          </p:cNvSpPr>
          <p:nvPr/>
        </p:nvSpPr>
        <p:spPr bwMode="auto">
          <a:xfrm>
            <a:off x="0" y="1840176"/>
            <a:ext cx="2390775" cy="1331913"/>
          </a:xfrm>
          <a:prstGeom prst="ellipse">
            <a:avLst/>
          </a:prstGeom>
          <a:solidFill>
            <a:srgbClr val="205867"/>
          </a:solidFill>
          <a:ln w="38160">
            <a:solidFill>
              <a:srgbClr val="F2F2F2"/>
            </a:solidFill>
            <a:miter lim="800000"/>
            <a:headEnd/>
            <a:tailEnd/>
          </a:ln>
          <a:effectLst>
            <a:outerShdw dist="17819" dir="2700000" algn="ctr" rotWithShape="0">
              <a:srgbClr val="205867">
                <a:alpha val="50026"/>
              </a:srgbClr>
            </a:outerShdw>
          </a:effectLst>
        </p:spPr>
        <p:txBody>
          <a:bodyPr lIns="72360" tIns="36000" rIns="72360" bIns="36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200" b="1" u="sng">
                <a:solidFill>
                  <a:srgbClr val="FFFFFF"/>
                </a:solidFill>
                <a:latin typeface="Arial" pitchFamily="34" charset="0"/>
              </a:rPr>
              <a:t>С</a:t>
            </a:r>
            <a:r>
              <a:rPr lang="uk-UA" sz="1200" b="1" u="sng">
                <a:solidFill>
                  <a:srgbClr val="FFFFFF"/>
                </a:solidFill>
                <a:latin typeface="Arial" pitchFamily="34" charset="0"/>
              </a:rPr>
              <a:t>тратегічна ціль</a:t>
            </a:r>
            <a:r>
              <a:rPr lang="ru-RU" sz="1200" b="1" u="sng">
                <a:solidFill>
                  <a:srgbClr val="FFFFFF"/>
                </a:solidFill>
                <a:latin typeface="Arial" pitchFamily="34" charset="0"/>
              </a:rPr>
              <a:t> А.1.</a:t>
            </a:r>
            <a:r>
              <a:rPr lang="ru-RU" sz="1200" b="1">
                <a:solidFill>
                  <a:srgbClr val="FFFFFF"/>
                </a:solidFill>
                <a:latin typeface="Arial" pitchFamily="34" charset="0"/>
              </a:rPr>
              <a:t> Диверсіфікація економіки та підтримка місцевого  </a:t>
            </a:r>
            <a:r>
              <a:rPr lang="uk-UA" sz="1200" b="1">
                <a:solidFill>
                  <a:srgbClr val="FFFFFF"/>
                </a:solidFill>
                <a:latin typeface="Arial" pitchFamily="34" charset="0"/>
              </a:rPr>
              <a:t>т</a:t>
            </a:r>
            <a:r>
              <a:rPr lang="ru-RU" sz="1200" b="1">
                <a:solidFill>
                  <a:srgbClr val="FFFFFF"/>
                </a:solidFill>
                <a:latin typeface="Arial" pitchFamily="34" charset="0"/>
              </a:rPr>
              <a:t>оваровиробник</a:t>
            </a:r>
            <a:r>
              <a:rPr lang="uk-UA" sz="1200" b="1">
                <a:solidFill>
                  <a:srgbClr val="FFFFFF"/>
                </a:solidFill>
                <a:latin typeface="Arial" pitchFamily="34" charset="0"/>
              </a:rPr>
              <a:t>а</a:t>
            </a:r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4876800" y="1840176"/>
            <a:ext cx="2117725" cy="1447800"/>
          </a:xfrm>
          <a:prstGeom prst="ellipse">
            <a:avLst/>
          </a:prstGeom>
          <a:solidFill>
            <a:srgbClr val="205867"/>
          </a:solidFill>
          <a:ln w="38160">
            <a:solidFill>
              <a:srgbClr val="F2F2F2"/>
            </a:solidFill>
            <a:miter lim="800000"/>
            <a:headEnd/>
            <a:tailEnd/>
          </a:ln>
          <a:effectLst>
            <a:outerShdw dist="17819" dir="2700000" algn="ctr" rotWithShape="0">
              <a:srgbClr val="205867">
                <a:alpha val="50026"/>
              </a:srgbClr>
            </a:outerShdw>
          </a:effectLst>
        </p:spPr>
        <p:txBody>
          <a:bodyPr lIns="72360" tIns="36000" rIns="72360" bIns="36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200" b="1" u="sng" dirty="0">
                <a:solidFill>
                  <a:srgbClr val="FFFFFF"/>
                </a:solidFill>
                <a:latin typeface="Arial" pitchFamily="34" charset="0"/>
              </a:rPr>
              <a:t>С</a:t>
            </a:r>
            <a:r>
              <a:rPr lang="uk-UA" sz="1200" b="1" u="sng" dirty="0">
                <a:solidFill>
                  <a:srgbClr val="FFFFFF"/>
                </a:solidFill>
                <a:latin typeface="Arial" pitchFamily="34" charset="0"/>
              </a:rPr>
              <a:t>тратегічна ціль  А</a:t>
            </a:r>
            <a:r>
              <a:rPr lang="ru-RU" sz="1200" b="1" u="sng" dirty="0">
                <a:solidFill>
                  <a:srgbClr val="FFFFFF"/>
                </a:solidFill>
                <a:latin typeface="Arial" pitchFamily="34" charset="0"/>
              </a:rPr>
              <a:t>.</a:t>
            </a:r>
            <a:r>
              <a:rPr lang="uk-UA" sz="1200" b="1" u="sng" dirty="0">
                <a:solidFill>
                  <a:srgbClr val="FFFFFF"/>
                </a:solidFill>
                <a:latin typeface="Arial" pitchFamily="34" charset="0"/>
              </a:rPr>
              <a:t>3</a:t>
            </a:r>
            <a:r>
              <a:rPr lang="ru-RU" sz="1200" b="1" u="sng" dirty="0">
                <a:solidFill>
                  <a:srgbClr val="FFFFFF"/>
                </a:solidFill>
                <a:latin typeface="Arial" pitchFamily="34" charset="0"/>
              </a:rPr>
              <a:t>.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200" b="1" dirty="0" err="1">
                <a:solidFill>
                  <a:srgbClr val="FFFFFF"/>
                </a:solidFill>
                <a:latin typeface="Arial" pitchFamily="34" charset="0"/>
              </a:rPr>
              <a:t>Розвиток</a:t>
            </a:r>
            <a:r>
              <a:rPr lang="ru-RU" sz="1200" b="1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uk-UA" sz="1200" b="1" dirty="0">
                <a:solidFill>
                  <a:srgbClr val="FFFFFF"/>
                </a:solidFill>
                <a:latin typeface="Arial" pitchFamily="34" charset="0"/>
              </a:rPr>
              <a:t>малого та середнього бізнесу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uk-UA" sz="12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151" name="Oval 6"/>
          <p:cNvSpPr>
            <a:spLocks noChangeArrowheads="1"/>
          </p:cNvSpPr>
          <p:nvPr/>
        </p:nvSpPr>
        <p:spPr bwMode="auto">
          <a:xfrm>
            <a:off x="7097713" y="1763976"/>
            <a:ext cx="2046287" cy="1447800"/>
          </a:xfrm>
          <a:prstGeom prst="ellipse">
            <a:avLst/>
          </a:prstGeom>
          <a:solidFill>
            <a:srgbClr val="92CDDC"/>
          </a:solidFill>
          <a:ln w="38160">
            <a:solidFill>
              <a:srgbClr val="F2F2F2"/>
            </a:solidFill>
            <a:miter lim="800000"/>
            <a:headEnd/>
            <a:tailEnd/>
          </a:ln>
          <a:effectLst>
            <a:outerShdw dist="17819" dir="2700000" algn="ctr" rotWithShape="0">
              <a:srgbClr val="205867">
                <a:alpha val="50026"/>
              </a:srgbClr>
            </a:outerShdw>
          </a:effectLst>
        </p:spPr>
        <p:txBody>
          <a:bodyPr lIns="72360" tIns="36000" rIns="72360" bIns="36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200" b="1" u="sng" dirty="0">
                <a:solidFill>
                  <a:srgbClr val="000000"/>
                </a:solidFill>
                <a:latin typeface="Arial" pitchFamily="34" charset="0"/>
              </a:rPr>
              <a:t>С</a:t>
            </a:r>
            <a:r>
              <a:rPr lang="uk-UA" sz="1200" b="1" u="sng" dirty="0">
                <a:solidFill>
                  <a:srgbClr val="000000"/>
                </a:solidFill>
                <a:latin typeface="Arial" pitchFamily="34" charset="0"/>
              </a:rPr>
              <a:t>тратегічна ціль</a:t>
            </a:r>
            <a:r>
              <a:rPr lang="ru-RU" sz="1200" b="1" u="sng" dirty="0">
                <a:solidFill>
                  <a:srgbClr val="000000"/>
                </a:solidFill>
                <a:latin typeface="Arial" pitchFamily="34" charset="0"/>
              </a:rPr>
              <a:t>  А.</a:t>
            </a:r>
            <a:r>
              <a:rPr lang="uk-UA" sz="1200" b="1" u="sng" dirty="0">
                <a:solidFill>
                  <a:srgbClr val="000000"/>
                </a:solidFill>
                <a:latin typeface="Arial" pitchFamily="34" charset="0"/>
              </a:rPr>
              <a:t>4</a:t>
            </a:r>
            <a:r>
              <a:rPr lang="ru-RU" sz="1200" b="1" u="sng" dirty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200" b="1" dirty="0" err="1">
                <a:solidFill>
                  <a:srgbClr val="000000"/>
                </a:solidFill>
                <a:latin typeface="Arial" pitchFamily="34" charset="0"/>
              </a:rPr>
              <a:t>Розвиток</a:t>
            </a:r>
            <a:r>
              <a:rPr lang="ru-RU" sz="12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uk-UA" sz="1200" b="1" dirty="0">
                <a:solidFill>
                  <a:srgbClr val="000000"/>
                </a:solidFill>
                <a:latin typeface="Arial" pitchFamily="34" charset="0"/>
              </a:rPr>
              <a:t>трудового потенціалу міста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uk-UA" sz="1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2057400" y="3200400"/>
            <a:ext cx="3124200" cy="1066800"/>
          </a:xfrm>
          <a:prstGeom prst="rect">
            <a:avLst/>
          </a:prstGeom>
          <a:solidFill>
            <a:srgbClr val="92CDDC"/>
          </a:solidFill>
          <a:ln w="38160">
            <a:solidFill>
              <a:srgbClr val="F2F2F2"/>
            </a:solidFill>
            <a:miter lim="800000"/>
            <a:headEnd/>
            <a:tailEnd/>
          </a:ln>
          <a:effectLst>
            <a:outerShdw dist="17819" dir="2700000" algn="ctr" rotWithShape="0">
              <a:srgbClr val="205867">
                <a:alpha val="50026"/>
              </a:srgbClr>
            </a:outerShdw>
          </a:effectLst>
        </p:spPr>
        <p:txBody>
          <a:bodyPr lIns="72360" tIns="36000" rIns="72360" bIns="36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u="sng" dirty="0">
                <a:solidFill>
                  <a:srgbClr val="000000"/>
                </a:solidFill>
                <a:latin typeface="Arial" pitchFamily="34" charset="0"/>
              </a:rPr>
              <a:t>Оперативна </a:t>
            </a:r>
            <a:r>
              <a:rPr lang="ru-RU" b="1" u="sng" dirty="0" err="1">
                <a:solidFill>
                  <a:srgbClr val="000000"/>
                </a:solidFill>
                <a:latin typeface="Arial" pitchFamily="34" charset="0"/>
              </a:rPr>
              <a:t>ціль</a:t>
            </a:r>
            <a:r>
              <a:rPr lang="ru-RU" b="1" u="sng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uk-UA" b="1" u="sng" dirty="0">
                <a:solidFill>
                  <a:srgbClr val="000000"/>
                </a:solidFill>
                <a:latin typeface="Arial" pitchFamily="34" charset="0"/>
              </a:rPr>
              <a:t>А</a:t>
            </a:r>
            <a:r>
              <a:rPr lang="ru-RU" b="1" u="sng" dirty="0">
                <a:solidFill>
                  <a:srgbClr val="000000"/>
                </a:solidFill>
                <a:latin typeface="Arial" pitchFamily="34" charset="0"/>
              </a:rPr>
              <a:t>.2.</a:t>
            </a:r>
            <a:r>
              <a:rPr lang="uk-UA" b="1" u="sng" dirty="0">
                <a:solidFill>
                  <a:srgbClr val="000000"/>
                </a:solidFill>
                <a:latin typeface="Arial" pitchFamily="34" charset="0"/>
              </a:rPr>
              <a:t>2.</a:t>
            </a:r>
            <a:r>
              <a:rPr lang="uk-UA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Маркетинг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</a:rPr>
              <a:t>інвестиційних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</a:rPr>
              <a:t>можливостей</a:t>
            </a:r>
            <a:r>
              <a:rPr lang="uk-UA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</a:rPr>
              <a:t>міста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1917709" y="4365104"/>
            <a:ext cx="6337300" cy="21161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b="1" u="sng" dirty="0">
                <a:solidFill>
                  <a:srgbClr val="000000"/>
                </a:solidFill>
              </a:rPr>
              <a:t>Демонстраційний проект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400" b="1" dirty="0">
                <a:solidFill>
                  <a:srgbClr val="FF0000"/>
                </a:solidFill>
              </a:rPr>
              <a:t>Розробка та впровадження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400" b="1" u="sng" dirty="0">
                <a:solidFill>
                  <a:srgbClr val="FF0000"/>
                </a:solidFill>
              </a:rPr>
              <a:t>МАРКЕТИНГОВОЇ</a:t>
            </a:r>
            <a:r>
              <a:rPr lang="uk-UA" sz="2400" b="1" dirty="0">
                <a:solidFill>
                  <a:srgbClr val="FF0000"/>
                </a:solidFill>
              </a:rPr>
              <a:t> СТРАТЕГІЇ з </a:t>
            </a:r>
            <a:r>
              <a:rPr lang="uk-UA" sz="2400" b="1" dirty="0" smtClean="0">
                <a:solidFill>
                  <a:srgbClr val="FF0000"/>
                </a:solidFill>
              </a:rPr>
              <a:t>залучення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400" b="1" dirty="0" smtClean="0">
                <a:solidFill>
                  <a:srgbClr val="FF0000"/>
                </a:solidFill>
              </a:rPr>
              <a:t>інвестицій та створення бренду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400" b="1" dirty="0" smtClean="0">
                <a:solidFill>
                  <a:srgbClr val="FF0000"/>
                </a:solidFill>
              </a:rPr>
              <a:t>міста </a:t>
            </a:r>
            <a:r>
              <a:rPr lang="uk-UA" sz="2400" b="1" dirty="0">
                <a:solidFill>
                  <a:srgbClr val="FF0000"/>
                </a:solidFill>
              </a:rPr>
              <a:t>Павлоград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482600" y="953779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416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07504" y="1081456"/>
            <a:ext cx="8856984" cy="525440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2945" tIns="41473" rIns="82945" bIns="41473">
            <a:spAutoFit/>
          </a:bodyPr>
          <a:lstStyle/>
          <a:p>
            <a:pPr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Центр Західного 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Донбасу (10)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uk-UA" sz="2400" u="sng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Шахтарська слава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Місто військових заводів, будівників ракет (9)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400" u="sng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гарант мирной политики Украины,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sz="2400" u="sng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уничтожает оружие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Расположение (5)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u="sng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между городами </a:t>
            </a:r>
            <a:r>
              <a:rPr lang="ru-RU" sz="2400" u="sng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миллионниками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Розміщене між р. Вовча та р. Самара (4)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«Семиречье».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Історичне місто (27)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uk-UA" sz="2400" u="sng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переправі таємного козацького шляху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400" u="sng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Павлоградский</a:t>
            </a:r>
            <a:r>
              <a:rPr lang="ru-RU" sz="2400" u="sng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гусарский полк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uk-UA" sz="2400" u="sng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Кутузов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(5)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«Война и мир».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Назване </a:t>
            </a:r>
            <a:r>
              <a:rPr lang="uk-UA" sz="2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Екатериною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ІІ на честь сина Павла (3).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Місто партизанської слави (8)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Унікальне підземне озеро питної води (7)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Унікальний людський потенціал (18)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u="sng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Город энергичных, предприимчивых</a:t>
            </a:r>
            <a:r>
              <a:rPr lang="uk-UA" sz="2400" u="sng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u="sng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трудолюбивы</a:t>
            </a:r>
            <a:r>
              <a:rPr lang="uk-UA" sz="2400" u="sng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х </a:t>
            </a:r>
            <a:r>
              <a:rPr lang="ru-RU" sz="2400" u="sng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 гордых людей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" y="5895"/>
            <a:ext cx="9127748" cy="83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28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М</a:t>
            </a:r>
            <a:r>
              <a:rPr lang="uk-UA" sz="28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І</a:t>
            </a:r>
            <a:r>
              <a:rPr lang="ru-RU" sz="28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С</a:t>
            </a:r>
            <a:r>
              <a:rPr lang="uk-UA" sz="28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І</a:t>
            </a:r>
            <a:r>
              <a:rPr lang="ru-RU" sz="28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Я ПАВЛОГРАДА</a:t>
            </a:r>
            <a:r>
              <a:rPr lang="uk-UA" sz="28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 – основні складові</a:t>
            </a:r>
            <a:endParaRPr lang="ru-RU" sz="2800" b="1" cap="all" dirty="0">
              <a:solidFill>
                <a:srgbClr val="8700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cxnSp>
        <p:nvCxnSpPr>
          <p:cNvPr id="4" name="Пряма сполучна лінія 9"/>
          <p:cNvCxnSpPr/>
          <p:nvPr/>
        </p:nvCxnSpPr>
        <p:spPr>
          <a:xfrm>
            <a:off x="482600" y="803304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>
          <a:xfrm>
            <a:off x="457200" y="18501"/>
            <a:ext cx="8229600" cy="1139825"/>
          </a:xfrm>
        </p:spPr>
        <p:txBody>
          <a:bodyPr/>
          <a:lstStyle/>
          <a:p>
            <a:r>
              <a:rPr lang="uk-UA" sz="2800" dirty="0" smtClean="0"/>
              <a:t>Маркетингова</a:t>
            </a:r>
            <a:r>
              <a:rPr lang="uk-UA" dirty="0" smtClean="0"/>
              <a:t> стратегія досягнення містом: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412875"/>
            <a:ext cx="8228012" cy="4103688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uk-UA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БАЧЕННЯ</a:t>
            </a:r>
          </a:p>
          <a:p>
            <a:pPr>
              <a:defRPr/>
            </a:pPr>
            <a:r>
              <a:rPr lang="uk-UA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Павлоград </a:t>
            </a:r>
            <a:r>
              <a:rPr lang="uk-UA" sz="2800" b="1" dirty="0">
                <a:latin typeface="Tahoma" panose="020B0604030504040204" pitchFamily="34" charset="0"/>
                <a:cs typeface="Tahoma" panose="020B0604030504040204" pitchFamily="34" charset="0"/>
              </a:rPr>
              <a:t>– ... </a:t>
            </a:r>
            <a:r>
              <a:rPr lang="uk-UA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інвестиційно-привабливе місто </a:t>
            </a:r>
            <a:r>
              <a:rPr lang="uk-UA" sz="2800" b="1" dirty="0">
                <a:latin typeface="Tahoma" panose="020B0604030504040204" pitchFamily="34" charset="0"/>
                <a:cs typeface="Tahoma" panose="020B0604030504040204" pitchFamily="34" charset="0"/>
              </a:rPr>
              <a:t>з розвиненою інфраструктурою та сприятливими умовами для розвитку бізнесу. Територія з високою якістю життя та комфортними умовами проживання громадян</a:t>
            </a:r>
            <a:endParaRPr lang="ru-RU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ru-RU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82057" y="1669359"/>
            <a:ext cx="6048672" cy="3888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87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ts val="4200"/>
              </a:lnSpc>
            </a:pPr>
            <a:r>
              <a:rPr lang="uk-UA" sz="4000" b="1" kern="1200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Платформа бренду</a:t>
            </a:r>
            <a:endParaRPr lang="en-US" sz="4000" b="1" kern="1200" cap="all" dirty="0">
              <a:solidFill>
                <a:srgbClr val="8700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</a:endParaRPr>
          </a:p>
        </p:txBody>
      </p:sp>
      <p:sp>
        <p:nvSpPr>
          <p:cNvPr id="30722" name="Text Box 9"/>
          <p:cNvSpPr txBox="1">
            <a:spLocks noChangeArrowheads="1"/>
          </p:cNvSpPr>
          <p:nvPr/>
        </p:nvSpPr>
        <p:spPr bwMode="gray">
          <a:xfrm>
            <a:off x="3230241" y="3253535"/>
            <a:ext cx="2808287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2800" b="1" dirty="0">
                <a:solidFill>
                  <a:srgbClr val="678C9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Платформа бренду</a:t>
            </a:r>
          </a:p>
        </p:txBody>
      </p:sp>
      <p:grpSp>
        <p:nvGrpSpPr>
          <p:cNvPr id="2" name="Группа 7"/>
          <p:cNvGrpSpPr/>
          <p:nvPr/>
        </p:nvGrpSpPr>
        <p:grpSpPr>
          <a:xfrm>
            <a:off x="3419872" y="1052736"/>
            <a:ext cx="2507657" cy="1323183"/>
            <a:chOff x="2842370" y="69280"/>
            <a:chExt cx="2507657" cy="132318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842370" y="69280"/>
              <a:ext cx="2507657" cy="132318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2906962" y="133872"/>
              <a:ext cx="2378473" cy="1193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kern="1200" dirty="0" smtClean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Бачення</a:t>
              </a:r>
              <a:endParaRPr lang="uk-UA" sz="2800" kern="1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Группа 10"/>
          <p:cNvGrpSpPr/>
          <p:nvPr/>
        </p:nvGrpSpPr>
        <p:grpSpPr>
          <a:xfrm>
            <a:off x="6534968" y="1644820"/>
            <a:ext cx="2391521" cy="1218493"/>
            <a:chOff x="5985070" y="1005389"/>
            <a:chExt cx="2391521" cy="121849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985070" y="1005389"/>
              <a:ext cx="2391521" cy="121849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6044552" y="1064871"/>
              <a:ext cx="2272557" cy="10995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kern="1200" dirty="0" smtClean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Цільові аудиторії бренду</a:t>
              </a:r>
            </a:p>
          </p:txBody>
        </p:sp>
      </p:grpSp>
      <p:grpSp>
        <p:nvGrpSpPr>
          <p:cNvPr id="4" name="Группа 13"/>
          <p:cNvGrpSpPr/>
          <p:nvPr/>
        </p:nvGrpSpPr>
        <p:grpSpPr>
          <a:xfrm>
            <a:off x="6586441" y="3362812"/>
            <a:ext cx="2213048" cy="1141007"/>
            <a:chOff x="6163543" y="2880321"/>
            <a:chExt cx="2213048" cy="114100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163543" y="2880321"/>
              <a:ext cx="2213048" cy="114100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6219242" y="2936020"/>
              <a:ext cx="2101650" cy="10296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600" kern="1200" dirty="0" smtClean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Цілі створення бренду</a:t>
              </a:r>
            </a:p>
          </p:txBody>
        </p:sp>
      </p:grpSp>
      <p:grpSp>
        <p:nvGrpSpPr>
          <p:cNvPr id="6" name="Группа 16"/>
          <p:cNvGrpSpPr/>
          <p:nvPr/>
        </p:nvGrpSpPr>
        <p:grpSpPr>
          <a:xfrm>
            <a:off x="5862937" y="5053735"/>
            <a:ext cx="2947911" cy="859169"/>
            <a:chOff x="3888435" y="4392493"/>
            <a:chExt cx="2947911" cy="859169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888435" y="4392493"/>
              <a:ext cx="2833868" cy="85916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930375" y="4434434"/>
              <a:ext cx="2905971" cy="775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600" kern="1200" dirty="0" smtClean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Індивідуальність, унікальність</a:t>
              </a:r>
            </a:p>
          </p:txBody>
        </p:sp>
      </p:grpSp>
      <p:grpSp>
        <p:nvGrpSpPr>
          <p:cNvPr id="7" name="Группа 19"/>
          <p:cNvGrpSpPr/>
          <p:nvPr/>
        </p:nvGrpSpPr>
        <p:grpSpPr>
          <a:xfrm>
            <a:off x="956433" y="5072216"/>
            <a:ext cx="2528031" cy="805551"/>
            <a:chOff x="764809" y="4176462"/>
            <a:chExt cx="2528031" cy="805551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764809" y="4176462"/>
              <a:ext cx="2528031" cy="80555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804133" y="4215786"/>
              <a:ext cx="2449383" cy="726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kern="1200" dirty="0" smtClean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Стиль комунікацій</a:t>
              </a:r>
              <a:endParaRPr lang="uk-UA" sz="2800" kern="1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Группа 22"/>
          <p:cNvGrpSpPr/>
          <p:nvPr/>
        </p:nvGrpSpPr>
        <p:grpSpPr>
          <a:xfrm>
            <a:off x="482981" y="3350112"/>
            <a:ext cx="2398152" cy="1065301"/>
            <a:chOff x="237464" y="2880323"/>
            <a:chExt cx="2398152" cy="1065301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37464" y="2880323"/>
              <a:ext cx="2398152" cy="10653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289468" y="2932327"/>
              <a:ext cx="2294144" cy="9612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kern="1200" dirty="0" smtClean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Місія бренду </a:t>
              </a: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280165" y="1671929"/>
            <a:ext cx="2548468" cy="1243570"/>
            <a:chOff x="45058" y="1152126"/>
            <a:chExt cx="2548468" cy="124357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45058" y="1152126"/>
              <a:ext cx="2548468" cy="12435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105764" y="1212832"/>
              <a:ext cx="2427056" cy="11221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kern="1200" dirty="0" smtClean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Цінності бренду </a:t>
              </a:r>
            </a:p>
          </p:txBody>
        </p:sp>
      </p:grpSp>
      <p:cxnSp>
        <p:nvCxnSpPr>
          <p:cNvPr id="29" name="Пряма сполучна лінія 9"/>
          <p:cNvCxnSpPr/>
          <p:nvPr/>
        </p:nvCxnSpPr>
        <p:spPr>
          <a:xfrm>
            <a:off x="482600" y="836712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173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139825"/>
          </a:xfrm>
        </p:spPr>
        <p:txBody>
          <a:bodyPr/>
          <a:lstStyle/>
          <a:p>
            <a:r>
              <a:rPr lang="uk-UA" sz="2800" dirty="0" smtClean="0"/>
              <a:t>Маркетингова</a:t>
            </a:r>
            <a:r>
              <a:rPr lang="uk-UA" dirty="0" smtClean="0"/>
              <a:t> стратегія підтвердження: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305" y="1589285"/>
            <a:ext cx="8784976" cy="52562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МІСІЇ</a:t>
            </a:r>
            <a:r>
              <a:rPr lang="uk-UA" sz="2800" b="1" dirty="0">
                <a:latin typeface="Tahoma" panose="020B0604030504040204" pitchFamily="34" charset="0"/>
                <a:cs typeface="Tahoma" panose="020B0604030504040204" pitchFamily="34" charset="0"/>
              </a:rPr>
              <a:t> міста </a:t>
            </a:r>
            <a:endParaRPr lang="uk-UA" sz="28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uk-UA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Павлоград </a:t>
            </a:r>
            <a:r>
              <a:rPr lang="uk-UA" sz="2800" b="1" dirty="0">
                <a:latin typeface="Tahoma" panose="020B0604030504040204" pitchFamily="34" charset="0"/>
                <a:cs typeface="Tahoma" panose="020B0604030504040204" pitchFamily="34" charset="0"/>
              </a:rPr>
              <a:t> – ... город </a:t>
            </a:r>
            <a:r>
              <a:rPr lang="uk-UA" sz="2800" b="1" dirty="0" err="1">
                <a:latin typeface="Tahoma" panose="020B0604030504040204" pitchFamily="34" charset="0"/>
                <a:cs typeface="Tahoma" panose="020B0604030504040204" pitchFamily="34" charset="0"/>
              </a:rPr>
              <a:t>предпринимателей</a:t>
            </a:r>
            <a:r>
              <a:rPr lang="uk-UA" sz="2800" b="1" dirty="0">
                <a:latin typeface="Tahoma" panose="020B0604030504040204" pitchFamily="34" charset="0"/>
                <a:cs typeface="Tahoma" panose="020B0604030504040204" pitchFamily="34" charset="0"/>
              </a:rPr>
              <a:t> с </a:t>
            </a:r>
            <a:r>
              <a:rPr lang="uk-UA" sz="2800" b="1" dirty="0" err="1">
                <a:latin typeface="Tahoma" panose="020B0604030504040204" pitchFamily="34" charset="0"/>
                <a:cs typeface="Tahoma" panose="020B0604030504040204" pitchFamily="34" charset="0"/>
              </a:rPr>
              <a:t>традициями</a:t>
            </a:r>
            <a:r>
              <a:rPr lang="uk-UA" sz="28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800" b="1" dirty="0" err="1">
                <a:latin typeface="Tahoma" panose="020B0604030504040204" pitchFamily="34" charset="0"/>
                <a:cs typeface="Tahoma" panose="020B0604030504040204" pitchFamily="34" charset="0"/>
              </a:rPr>
              <a:t>купеческой</a:t>
            </a:r>
            <a:r>
              <a:rPr lang="uk-UA" sz="28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800" b="1" dirty="0" err="1">
                <a:latin typeface="Tahoma" panose="020B0604030504040204" pitchFamily="34" charset="0"/>
                <a:cs typeface="Tahoma" panose="020B0604030504040204" pitchFamily="34" charset="0"/>
              </a:rPr>
              <a:t>славы</a:t>
            </a:r>
            <a:r>
              <a:rPr lang="uk-UA" sz="2800" b="1" dirty="0">
                <a:latin typeface="Tahoma" panose="020B0604030504040204" pitchFamily="34" charset="0"/>
                <a:cs typeface="Tahoma" panose="020B0604030504040204" pitchFamily="34" charset="0"/>
              </a:rPr>
              <a:t>, ... с </a:t>
            </a:r>
            <a:r>
              <a:rPr lang="uk-UA" sz="2800" b="1" dirty="0" err="1">
                <a:latin typeface="Tahoma" panose="020B0604030504040204" pitchFamily="34" charset="0"/>
                <a:cs typeface="Tahoma" panose="020B0604030504040204" pitchFamily="34" charset="0"/>
              </a:rPr>
              <a:t>уникальным</a:t>
            </a:r>
            <a:r>
              <a:rPr lang="uk-UA" sz="28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800" b="1" dirty="0" err="1">
                <a:latin typeface="Tahoma" panose="020B0604030504040204" pitchFamily="34" charset="0"/>
                <a:cs typeface="Tahoma" panose="020B0604030504040204" pitchFamily="34" charset="0"/>
              </a:rPr>
              <a:t>творческим</a:t>
            </a:r>
            <a:r>
              <a:rPr lang="uk-UA" sz="28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800" b="1" dirty="0" err="1">
                <a:latin typeface="Tahoma" panose="020B0604030504040204" pitchFamily="34" charset="0"/>
                <a:cs typeface="Tahoma" panose="020B0604030504040204" pitchFamily="34" charset="0"/>
              </a:rPr>
              <a:t>потенциалом</a:t>
            </a:r>
            <a:r>
              <a:rPr lang="uk-UA" sz="2800" b="1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uk-UA" sz="2800" b="1" dirty="0" err="1">
                <a:latin typeface="Tahoma" panose="020B0604030504040204" pitchFamily="34" charset="0"/>
                <a:cs typeface="Tahoma" panose="020B0604030504040204" pitchFamily="34" charset="0"/>
              </a:rPr>
              <a:t>удобное</a:t>
            </a:r>
            <a:r>
              <a:rPr lang="uk-UA" sz="28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800" b="1" dirty="0" err="1">
                <a:latin typeface="Tahoma" panose="020B0604030504040204" pitchFamily="34" charset="0"/>
                <a:cs typeface="Tahoma" panose="020B0604030504040204" pitchFamily="34" charset="0"/>
              </a:rPr>
              <a:t>место</a:t>
            </a:r>
            <a:r>
              <a:rPr lang="uk-UA" sz="2800" b="1" dirty="0">
                <a:latin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lang="uk-UA" sz="2800" b="1" dirty="0" err="1">
                <a:latin typeface="Tahoma" panose="020B0604030504040204" pitchFamily="34" charset="0"/>
                <a:cs typeface="Tahoma" panose="020B0604030504040204" pitchFamily="34" charset="0"/>
              </a:rPr>
              <a:t>развития</a:t>
            </a:r>
            <a:r>
              <a:rPr lang="uk-UA" sz="28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800" b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бизнес-коммуникаций</a:t>
            </a:r>
            <a:r>
              <a:rPr lang="uk-UA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uk-UA" sz="2800" b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высокотехнологической</a:t>
            </a:r>
            <a:r>
              <a:rPr lang="uk-UA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800" b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промышленности</a:t>
            </a:r>
            <a:r>
              <a:rPr lang="ru-RU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Дата 1"/>
          <p:cNvSpPr>
            <a:spLocks noGrp="1"/>
          </p:cNvSpPr>
          <p:nvPr>
            <p:ph type="dt" sz="half" idx="10"/>
          </p:nvPr>
        </p:nvSpPr>
        <p:spPr>
          <a:xfrm>
            <a:off x="0" y="15498"/>
            <a:ext cx="9144000" cy="67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uk-UA" sz="24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СХЕМА МАРКЕТИНГОВОЇ СТРАТЕГІЇ ПАВЛОГРАДА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5911" y="585370"/>
          <a:ext cx="9073008" cy="6055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0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6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1342">
                <a:tc gridSpan="2"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tabLst>
                          <a:tab pos="8877935" algn="l"/>
                        </a:tabLst>
                      </a:pPr>
                      <a:r>
                        <a:rPr lang="uk-UA" sz="1600" b="1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НАПРЯМОК А. ПОЗІЦІОНУВАННЯ МІСТА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tabLst>
                          <a:tab pos="8877935" algn="l"/>
                        </a:tabLst>
                      </a:pPr>
                      <a:r>
                        <a:rPr lang="uk-UA" sz="1600" b="1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НАПРЯМОК В. ПРОМОЦІЯ </a:t>
                      </a:r>
                      <a:r>
                        <a:rPr lang="uk-UA" sz="1600" b="1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БРЕНДУ </a:t>
                      </a:r>
                      <a:r>
                        <a:rPr lang="uk-UA" sz="1600" b="1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МІСТА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3567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  <a:tabLst>
                          <a:tab pos="457200" algn="l"/>
                          <a:tab pos="8877935" algn="l"/>
                        </a:tabLst>
                      </a:pPr>
                      <a:r>
                        <a:rPr lang="uk-UA" sz="15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Стратегічна мета А.1. Формування </a:t>
                      </a:r>
                      <a:r>
                        <a:rPr lang="uk-UA" sz="1500" b="1" u="sng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КОНЦЕПЦІЇ</a:t>
                      </a:r>
                      <a:r>
                        <a:rPr lang="uk-UA" sz="15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бренду </a:t>
                      </a:r>
                      <a:r>
                        <a:rPr lang="uk-UA" sz="15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міста 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  <a:tabLst>
                          <a:tab pos="8877935" algn="l"/>
                        </a:tabLst>
                      </a:pPr>
                      <a:r>
                        <a:rPr lang="uk-UA" sz="15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Стратегічна мета А.2. Відображення бренду у міському </a:t>
                      </a:r>
                      <a:r>
                        <a:rPr lang="uk-UA" sz="1500" b="1" u="sng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СЕРЕДОВИЩІ</a:t>
                      </a:r>
                      <a:endParaRPr lang="ru-RU" sz="1500" b="1" u="sng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  <a:tabLst>
                          <a:tab pos="8877935" algn="l"/>
                        </a:tabLst>
                      </a:pPr>
                      <a:r>
                        <a:rPr lang="uk-UA" sz="1500" b="1" dirty="0">
                          <a:solidFill>
                            <a:srgbClr val="FF505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Стратегічна мета В.1. Підбір </a:t>
                      </a:r>
                      <a:r>
                        <a:rPr lang="uk-UA" sz="1500" b="1" u="sng" dirty="0" smtClean="0">
                          <a:solidFill>
                            <a:srgbClr val="FF505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ІНСТРУМЕНТІВ</a:t>
                      </a:r>
                      <a:r>
                        <a:rPr lang="uk-UA" sz="1500" b="1" dirty="0" smtClean="0">
                          <a:solidFill>
                            <a:srgbClr val="FF505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маркетингової </a:t>
                      </a:r>
                      <a:r>
                        <a:rPr lang="uk-UA" sz="1500" b="1" dirty="0">
                          <a:solidFill>
                            <a:srgbClr val="FF505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комунікації</a:t>
                      </a:r>
                      <a:endParaRPr lang="ru-RU" sz="1500" b="1" dirty="0">
                        <a:solidFill>
                          <a:srgbClr val="FF5050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77935" algn="l"/>
                        </a:tabLst>
                      </a:pPr>
                      <a:r>
                        <a:rPr lang="uk-UA" sz="1500" b="1" dirty="0">
                          <a:solidFill>
                            <a:srgbClr val="FF505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Стратегічна мета В.2. </a:t>
                      </a:r>
                      <a:r>
                        <a:rPr lang="uk-UA" sz="1500" b="1" u="sng" dirty="0" smtClean="0">
                          <a:solidFill>
                            <a:srgbClr val="FF505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ІНФОРМУВАННЯ</a:t>
                      </a:r>
                      <a:r>
                        <a:rPr lang="uk-UA" sz="1500" b="1" dirty="0" smtClean="0">
                          <a:solidFill>
                            <a:srgbClr val="FF505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цільових </a:t>
                      </a:r>
                      <a:r>
                        <a:rPr lang="uk-UA" sz="15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аудиторій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215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  <a:tabLst>
                          <a:tab pos="457200" algn="l"/>
                          <a:tab pos="8877935" algn="l"/>
                        </a:tabLs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  <a:tabLst>
                          <a:tab pos="8877935" algn="l"/>
                        </a:tabLs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  <a:tabLst>
                          <a:tab pos="8877935" algn="l"/>
                        </a:tabLs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77935" algn="l"/>
                        </a:tabLs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5320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  <a:tabLst>
                          <a:tab pos="457200" algn="l"/>
                          <a:tab pos="8877935" algn="l"/>
                        </a:tabLst>
                      </a:pPr>
                      <a:r>
                        <a:rPr lang="uk-UA" sz="13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МЕТА А.1.1. Створення системи досліджень та періодичного аналізу </a:t>
                      </a:r>
                      <a:r>
                        <a:rPr lang="uk-UA" sz="1300" b="1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ЦІЛЬОВОЇ АУДИТОРІЇ</a:t>
                      </a:r>
                      <a:endParaRPr lang="ru-RU" sz="13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  <a:tabLst>
                          <a:tab pos="457200" algn="l"/>
                          <a:tab pos="8877935" algn="l"/>
                        </a:tabLst>
                      </a:pPr>
                      <a:r>
                        <a:rPr lang="uk-UA" sz="13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МЕТА А.2.1. Формування міського </a:t>
                      </a:r>
                      <a:r>
                        <a:rPr lang="uk-UA" sz="1300" b="1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ПРОСТОРУ (</a:t>
                      </a:r>
                      <a:r>
                        <a:rPr lang="uk-UA" sz="13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візуалізація бренду).</a:t>
                      </a:r>
                      <a:endParaRPr lang="ru-RU" sz="13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  <a:tabLst>
                          <a:tab pos="457200" algn="l"/>
                          <a:tab pos="8877935" algn="l"/>
                        </a:tabLst>
                      </a:pPr>
                      <a:r>
                        <a:rPr lang="uk-UA" sz="13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МЕТА В.1.1. Маркетингове </a:t>
                      </a:r>
                      <a:r>
                        <a:rPr lang="uk-UA" sz="1300" b="1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ПОСЛАННЯ міста </a:t>
                      </a:r>
                      <a:r>
                        <a:rPr lang="uk-UA" sz="13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(унікальна інвестиційна пропозиція міста) </a:t>
                      </a:r>
                      <a:endParaRPr lang="ru-RU" sz="13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  <a:tab pos="8877935" algn="l"/>
                        </a:tabLst>
                      </a:pPr>
                      <a:r>
                        <a:rPr lang="uk-UA" sz="13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МЕТА В.2.1. Вибір інформаційних </a:t>
                      </a:r>
                      <a:r>
                        <a:rPr lang="uk-UA" sz="1300" b="1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КАНАЛІВ впливу </a:t>
                      </a:r>
                      <a:r>
                        <a:rPr lang="uk-UA" sz="13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на цільову аудиторію</a:t>
                      </a:r>
                      <a:endParaRPr lang="ru-RU" sz="13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  <a:tabLst>
                          <a:tab pos="457200" algn="l"/>
                          <a:tab pos="8877935" algn="l"/>
                        </a:tabLst>
                      </a:pPr>
                      <a:endParaRPr lang="ru-RU" sz="8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  <a:tabLst>
                          <a:tab pos="457200" algn="l"/>
                          <a:tab pos="8877935" algn="l"/>
                        </a:tabLst>
                      </a:pPr>
                      <a:endParaRPr lang="ru-RU" sz="8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  <a:tabLst>
                          <a:tab pos="457200" algn="l"/>
                          <a:tab pos="8877935" algn="l"/>
                        </a:tabLst>
                      </a:pPr>
                      <a:endParaRPr lang="ru-RU" sz="8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  <a:tab pos="8877935" algn="l"/>
                        </a:tabLst>
                      </a:pPr>
                      <a:endParaRPr lang="ru-RU" sz="8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61817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  <a:tabLst>
                          <a:tab pos="457200" algn="l"/>
                          <a:tab pos="8877935" algn="l"/>
                        </a:tabLst>
                      </a:pPr>
                      <a:r>
                        <a:rPr lang="uk-UA" sz="13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МЕТА А.1.2. Нормативне та </a:t>
                      </a:r>
                      <a:r>
                        <a:rPr lang="uk-UA" sz="1300" b="1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ІНСТИТУЦІЙНЕ  забезпечення </a:t>
                      </a:r>
                      <a:r>
                        <a:rPr lang="uk-UA" sz="13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формування сприятливого інвестиційного клімату.</a:t>
                      </a:r>
                      <a:endParaRPr lang="ru-RU" sz="13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  <a:tabLst>
                          <a:tab pos="457200" algn="l"/>
                          <a:tab pos="8877935" algn="l"/>
                        </a:tabLst>
                      </a:pPr>
                      <a:r>
                        <a:rPr lang="uk-UA" sz="13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МЕТА А.2.2. Використання міської </a:t>
                      </a:r>
                      <a:r>
                        <a:rPr lang="uk-UA" sz="1300" b="1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ІНФРАСТРУКТУРИ для </a:t>
                      </a:r>
                      <a:r>
                        <a:rPr lang="uk-UA" sz="13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закріплення бренду</a:t>
                      </a:r>
                      <a:endParaRPr lang="ru-RU" sz="13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  <a:tabLst>
                          <a:tab pos="457200" algn="l"/>
                          <a:tab pos="8877935" algn="l"/>
                        </a:tabLst>
                      </a:pPr>
                      <a:r>
                        <a:rPr lang="uk-UA" sz="13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МЕТА В.1.2. Розробка </a:t>
                      </a:r>
                      <a:r>
                        <a:rPr lang="uk-UA" sz="1300" b="1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промоційних</a:t>
                      </a:r>
                      <a:r>
                        <a:rPr lang="uk-UA" sz="13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uk-UA" sz="1300" b="1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МАТЕРІАЛІВ та </a:t>
                      </a:r>
                      <a:r>
                        <a:rPr lang="uk-UA" sz="13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продуктів</a:t>
                      </a:r>
                      <a:endParaRPr lang="ru-RU" sz="13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МЕТА В.2.2. Впровадження Плану </a:t>
                      </a:r>
                      <a:r>
                        <a:rPr lang="uk-UA" sz="1300" b="1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КОМУНІКАЦІЇ «</a:t>
                      </a:r>
                      <a:r>
                        <a:rPr lang="uk-UA" sz="13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влада-інвестор»</a:t>
                      </a:r>
                      <a:endParaRPr lang="ru-RU" sz="13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  <a:tab pos="8877935" algn="l"/>
                        </a:tabLst>
                      </a:pPr>
                      <a:r>
                        <a:rPr lang="uk-UA" sz="13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3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416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  <a:tabLst>
                          <a:tab pos="8877935" algn="l"/>
                        </a:tabLst>
                      </a:pPr>
                      <a:r>
                        <a:rPr lang="ru-RU" sz="8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8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  <a:tabLst>
                          <a:tab pos="457200" algn="l"/>
                          <a:tab pos="8877935" algn="l"/>
                        </a:tabLst>
                      </a:pPr>
                      <a:r>
                        <a:rPr lang="uk-UA" sz="8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8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  <a:tabLst>
                          <a:tab pos="457200" algn="l"/>
                          <a:tab pos="8877935" algn="l"/>
                        </a:tabLs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  <a:tab pos="8877935" algn="l"/>
                        </a:tabLst>
                      </a:pPr>
                      <a:r>
                        <a:rPr lang="uk-UA" sz="8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8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0566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  <a:tabLst>
                          <a:tab pos="457200" algn="l"/>
                          <a:tab pos="8877935" algn="l"/>
                        </a:tabLst>
                      </a:pPr>
                      <a:r>
                        <a:rPr lang="uk-UA" sz="13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МЕТА А.1.3. Формування </a:t>
                      </a:r>
                      <a:r>
                        <a:rPr lang="uk-UA" sz="1300" b="1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ІНВЕСТИЦІЙНИХ продуктів </a:t>
                      </a:r>
                      <a:r>
                        <a:rPr lang="uk-UA" sz="13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та пропозицій </a:t>
                      </a:r>
                      <a:endParaRPr lang="ru-RU" sz="13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  <a:tabLst>
                          <a:tab pos="457200" algn="l"/>
                          <a:tab pos="8877935" algn="l"/>
                        </a:tabLst>
                      </a:pPr>
                      <a:r>
                        <a:rPr lang="uk-UA" sz="13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МЕТА А.2.3. </a:t>
                      </a:r>
                      <a:r>
                        <a:rPr lang="uk-UA" sz="1300" b="1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КУЛЬТУРНЕ життя </a:t>
                      </a:r>
                      <a:r>
                        <a:rPr lang="uk-UA" sz="13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у місті (пожвавлення бренду)</a:t>
                      </a:r>
                      <a:endParaRPr lang="ru-RU" sz="13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  <a:tabLst>
                          <a:tab pos="457200" algn="l"/>
                          <a:tab pos="8877935" algn="l"/>
                        </a:tabLst>
                      </a:pPr>
                      <a:r>
                        <a:rPr lang="uk-UA" sz="13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  <a:tab pos="8877935" algn="l"/>
                        </a:tabLst>
                      </a:pPr>
                      <a:r>
                        <a:rPr lang="uk-UA" sz="13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МЕТА В.2.3. Внутрішній маркетинг, розвиток міської </a:t>
                      </a:r>
                      <a:r>
                        <a:rPr lang="uk-UA" sz="1300" b="1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ІДЕНТИЧНОСТІ та місцевої </a:t>
                      </a:r>
                      <a:r>
                        <a:rPr lang="uk-UA" sz="13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самосвідомості.</a:t>
                      </a:r>
                      <a:endParaRPr lang="ru-RU" sz="13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016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  <a:tabLst>
                          <a:tab pos="457200" algn="l"/>
                          <a:tab pos="8877935" algn="l"/>
                        </a:tabLst>
                      </a:pPr>
                      <a:r>
                        <a:rPr lang="uk-UA" sz="8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8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  <a:tabLst>
                          <a:tab pos="457200" algn="l"/>
                          <a:tab pos="8877935" algn="l"/>
                        </a:tabLst>
                      </a:pPr>
                      <a:r>
                        <a:rPr lang="uk-UA" sz="8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8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77935" algn="l"/>
                        </a:tabLs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77935" algn="l"/>
                        </a:tabLs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05880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  <a:tabLst>
                          <a:tab pos="457200" algn="l"/>
                          <a:tab pos="8877935" algn="l"/>
                        </a:tabLst>
                      </a:pPr>
                      <a:r>
                        <a:rPr lang="uk-UA" sz="13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МЕТА А.1.4. Формування </a:t>
                      </a:r>
                      <a:r>
                        <a:rPr lang="uk-UA" sz="1300" b="1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ДИЗАЙНУ продуктів </a:t>
                      </a:r>
                      <a:r>
                        <a:rPr lang="uk-UA" sz="13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бренду міста.</a:t>
                      </a:r>
                      <a:endParaRPr lang="ru-RU" sz="13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  <a:tabLst>
                          <a:tab pos="457200" algn="l"/>
                          <a:tab pos="8877935" algn="l"/>
                        </a:tabLst>
                      </a:pPr>
                      <a:r>
                        <a:rPr lang="uk-UA" sz="13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МЕТА А.2.4. </a:t>
                      </a:r>
                      <a:r>
                        <a:rPr lang="uk-UA" sz="1300" b="1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ОРГАНІЗАЦІЙНА основа </a:t>
                      </a:r>
                      <a:r>
                        <a:rPr lang="uk-UA" sz="1300" b="1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брендингу</a:t>
                      </a:r>
                      <a:r>
                        <a:rPr lang="uk-UA" sz="130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(управління брендом)</a:t>
                      </a:r>
                      <a:endParaRPr lang="ru-RU" sz="13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77935" algn="l"/>
                        </a:tabLs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77935" algn="l"/>
                        </a:tabLs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7642" marR="6764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cxnSp>
        <p:nvCxnSpPr>
          <p:cNvPr id="4" name="Пряма сполучна лінія 9"/>
          <p:cNvCxnSpPr/>
          <p:nvPr/>
        </p:nvCxnSpPr>
        <p:spPr>
          <a:xfrm>
            <a:off x="482600" y="515272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1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06488"/>
          </a:xfrm>
        </p:spPr>
        <p:txBody>
          <a:bodyPr rIns="132080">
            <a:normAutofit/>
          </a:bodyPr>
          <a:lstStyle/>
          <a:p>
            <a:pPr eaLnBrk="1" hangingPunct="1"/>
            <a:r>
              <a:rPr lang="uk-UA" sz="2800" dirty="0">
                <a:sym typeface="Lucida Grande"/>
              </a:rPr>
              <a:t>ЗАЛУЧЕННЯ ЖИТЕЛІВ У  РОЗРОБКУ БРЕНДУ</a:t>
            </a:r>
            <a:endParaRPr lang="en-US" sz="2800" dirty="0">
              <a:sym typeface="Lucida Grande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/>
          </p:nvPr>
        </p:nvGraphicFramePr>
        <p:xfrm>
          <a:off x="-900608" y="1052736"/>
          <a:ext cx="1065718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 сполучна лінія 9"/>
          <p:cNvCxnSpPr/>
          <p:nvPr/>
        </p:nvCxnSpPr>
        <p:spPr>
          <a:xfrm>
            <a:off x="179512" y="1052736"/>
            <a:ext cx="8784976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1372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A6961-4FB0-46BA-B3EE-22B1F0480C35}" type="slidenum">
              <a:rPr lang="uk-UA" altLang="en-US" smtClean="0"/>
              <a:pPr>
                <a:defRPr/>
              </a:pPr>
              <a:t>23</a:t>
            </a:fld>
            <a:endParaRPr lang="uk-UA" altLang="en-US" dirty="0"/>
          </a:p>
        </p:txBody>
      </p:sp>
      <p:pic>
        <p:nvPicPr>
          <p:cNvPr id="6" name="Рисунок 5" descr="Логотипы Ярославля и Перми, разработанные в студии Артемия Лебедева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880" y="3573016"/>
            <a:ext cx="5525120" cy="30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3779912" y="3789040"/>
            <a:ext cx="3004716" cy="263458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uk-UA" dirty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uk-UA" dirty="0">
                <a:solidFill>
                  <a:schemeClr val="tx1"/>
                </a:solidFill>
              </a:rPr>
              <a:t>Місто?</a:t>
            </a:r>
          </a:p>
          <a:p>
            <a:pPr marL="0" indent="0" algn="ctr">
              <a:buFont typeface="Wingdings" pitchFamily="2" charset="2"/>
              <a:buNone/>
            </a:pPr>
            <a:r>
              <a:rPr lang="uk-UA" dirty="0">
                <a:solidFill>
                  <a:schemeClr val="bg1"/>
                </a:solidFill>
              </a:rPr>
              <a:t>Місто ?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b="1" kern="1200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9pPr>
          </a:lstStyle>
          <a:p>
            <a:r>
              <a:rPr lang="uk-UA"/>
              <a:t>Впізнай місто</a:t>
            </a:r>
            <a:endParaRPr lang="uk-UA" dirty="0"/>
          </a:p>
        </p:txBody>
      </p:sp>
      <p:pic>
        <p:nvPicPr>
          <p:cNvPr id="11" name="Місце для вмісту 10" descr="http://www.tourism.poltava.ua/db/news/2016-01-22%2008-00-00/84615a59.jpg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3810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77072"/>
            <a:ext cx="4211960" cy="720080"/>
          </a:xfrm>
          <a:solidFill>
            <a:srgbClr val="00B050"/>
          </a:solidFill>
        </p:spPr>
        <p:txBody>
          <a:bodyPr/>
          <a:lstStyle/>
          <a:p>
            <a:r>
              <a:rPr lang="uk-UA" dirty="0"/>
              <a:t>Місто?</a:t>
            </a:r>
          </a:p>
        </p:txBody>
      </p:sp>
    </p:spTree>
    <p:extLst>
      <p:ext uri="{BB962C8B-B14F-4D97-AF65-F5344CB8AC3E}">
        <p14:creationId xmlns:p14="http://schemas.microsoft.com/office/powerpoint/2010/main" val="34963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3"/>
          </a:xfrm>
        </p:spPr>
        <p:txBody>
          <a:bodyPr/>
          <a:lstStyle/>
          <a:p>
            <a:r>
              <a:rPr lang="ru-RU" dirty="0" smtClean="0"/>
              <a:t>ПРИ  </a:t>
            </a:r>
            <a:r>
              <a:rPr lang="uk-UA" dirty="0" err="1" smtClean="0"/>
              <a:t>ФОРМУВАННі</a:t>
            </a:r>
            <a:r>
              <a:rPr lang="ru-RU" dirty="0" smtClean="0"/>
              <a:t>  БРЕНДУ МІСТА НЕОБХІДНО:</a:t>
            </a:r>
            <a:endParaRPr lang="uk-UA" dirty="0" smtClean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7463" indent="0">
              <a:buFont typeface="Arial" pitchFamily="34" charset="0"/>
              <a:buNone/>
              <a:defRPr/>
            </a:pPr>
            <a:r>
              <a:rPr lang="ru-RU" sz="2800" dirty="0">
                <a:solidFill>
                  <a:srgbClr val="262626"/>
                </a:solidFill>
              </a:rPr>
              <a:t>1. </a:t>
            </a:r>
            <a:r>
              <a:rPr lang="uk-UA" sz="2800" dirty="0" smtClean="0">
                <a:solidFill>
                  <a:srgbClr val="262626"/>
                </a:solidFill>
              </a:rPr>
              <a:t>спиратися на </a:t>
            </a:r>
            <a:r>
              <a:rPr lang="uk-UA" sz="2800" b="1" dirty="0" smtClean="0">
                <a:solidFill>
                  <a:srgbClr val="FF0000"/>
                </a:solidFill>
              </a:rPr>
              <a:t>ПОЗИТИВНІ АСПЕКТИ </a:t>
            </a:r>
            <a:r>
              <a:rPr lang="uk-UA" sz="2800" dirty="0" smtClean="0">
                <a:solidFill>
                  <a:srgbClr val="262626"/>
                </a:solidFill>
              </a:rPr>
              <a:t>міської ідентичності при передачі характера міста і його </a:t>
            </a:r>
            <a:r>
              <a:rPr lang="uk-UA" sz="2800" u="sng" dirty="0" smtClean="0">
                <a:solidFill>
                  <a:srgbClr val="262626"/>
                </a:solidFill>
              </a:rPr>
              <a:t>конкурентних</a:t>
            </a:r>
            <a:r>
              <a:rPr lang="uk-UA" sz="2800" dirty="0" smtClean="0">
                <a:solidFill>
                  <a:srgbClr val="262626"/>
                </a:solidFill>
              </a:rPr>
              <a:t> переваг</a:t>
            </a:r>
            <a:r>
              <a:rPr lang="ru-RU" sz="2800" dirty="0" smtClean="0">
                <a:solidFill>
                  <a:srgbClr val="262626"/>
                </a:solidFill>
              </a:rPr>
              <a:t>. </a:t>
            </a:r>
            <a:endParaRPr lang="ru-RU" sz="2800" dirty="0">
              <a:solidFill>
                <a:srgbClr val="262626"/>
              </a:solidFill>
            </a:endParaRPr>
          </a:p>
          <a:p>
            <a:pPr marL="17463" indent="0">
              <a:buFont typeface="Arial" pitchFamily="34" charset="0"/>
              <a:buNone/>
              <a:defRPr/>
            </a:pPr>
            <a:r>
              <a:rPr lang="ru-RU" sz="2800" dirty="0">
                <a:solidFill>
                  <a:srgbClr val="262626"/>
                </a:solidFill>
              </a:rPr>
              <a:t>2. </a:t>
            </a:r>
            <a:r>
              <a:rPr lang="uk-UA" sz="2800" dirty="0" smtClean="0">
                <a:solidFill>
                  <a:srgbClr val="262626"/>
                </a:solidFill>
              </a:rPr>
              <a:t>не ігнорувати </a:t>
            </a:r>
            <a:r>
              <a:rPr lang="uk-UA" sz="2800" b="1" dirty="0" smtClean="0">
                <a:solidFill>
                  <a:srgbClr val="0070C0"/>
                </a:solidFill>
              </a:rPr>
              <a:t>НЕГАТИВНІ СТОРОНИ </a:t>
            </a:r>
            <a:r>
              <a:rPr lang="uk-UA" sz="2800" dirty="0" smtClean="0">
                <a:solidFill>
                  <a:srgbClr val="262626"/>
                </a:solidFill>
              </a:rPr>
              <a:t>міської ідентичності, а передбачати </a:t>
            </a:r>
            <a:r>
              <a:rPr lang="uk-UA" sz="2800" u="sng" dirty="0" smtClean="0">
                <a:solidFill>
                  <a:srgbClr val="262626"/>
                </a:solidFill>
              </a:rPr>
              <a:t>план дій </a:t>
            </a:r>
            <a:r>
              <a:rPr lang="uk-UA" sz="2800" dirty="0" smtClean="0">
                <a:solidFill>
                  <a:srgbClr val="262626"/>
                </a:solidFill>
              </a:rPr>
              <a:t>з їх аналізу та виправленню</a:t>
            </a:r>
            <a:r>
              <a:rPr lang="ru-RU" dirty="0" smtClean="0">
                <a:solidFill>
                  <a:srgbClr val="262626"/>
                </a:solidFill>
              </a:rPr>
              <a:t>. </a:t>
            </a:r>
            <a:endParaRPr lang="ru-RU" dirty="0">
              <a:solidFill>
                <a:srgbClr val="262626"/>
              </a:solidFill>
            </a:endParaRPr>
          </a:p>
          <a:p>
            <a:pPr marL="17463" indent="0">
              <a:buFont typeface="Arial" pitchFamily="34" charset="0"/>
              <a:buNone/>
              <a:defRPr/>
            </a:pPr>
            <a:endParaRPr lang="ru-RU" dirty="0">
              <a:solidFill>
                <a:srgbClr val="262626"/>
              </a:solidFill>
            </a:endParaRPr>
          </a:p>
          <a:p>
            <a:pPr marL="17463" indent="0" algn="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262626"/>
                </a:solidFill>
              </a:rPr>
              <a:t>Завдання брендингу міста:  </a:t>
            </a:r>
          </a:p>
          <a:p>
            <a:pPr marL="17463" indent="0" algn="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262626"/>
                </a:solidFill>
              </a:rPr>
              <a:t>не  виправлення  </a:t>
            </a:r>
            <a:r>
              <a:rPr lang="uk-UA" b="1" dirty="0" smtClean="0">
                <a:solidFill>
                  <a:srgbClr val="0070C0"/>
                </a:solidFill>
              </a:rPr>
              <a:t>ІМІДЖУ</a:t>
            </a:r>
            <a:r>
              <a:rPr lang="uk-UA" b="1" dirty="0" smtClean="0">
                <a:solidFill>
                  <a:srgbClr val="262626"/>
                </a:solidFill>
              </a:rPr>
              <a:t>,  </a:t>
            </a:r>
          </a:p>
          <a:p>
            <a:pPr marL="17463" indent="0" algn="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262626"/>
                </a:solidFill>
              </a:rPr>
              <a:t>а  виправлення </a:t>
            </a:r>
            <a:r>
              <a:rPr lang="uk-UA" b="1" dirty="0" smtClean="0">
                <a:solidFill>
                  <a:srgbClr val="FF0000"/>
                </a:solidFill>
              </a:rPr>
              <a:t>дійсності</a:t>
            </a:r>
          </a:p>
          <a:p>
            <a:pPr>
              <a:defRPr/>
            </a:pPr>
            <a:endParaRPr lang="uk-UA" dirty="0"/>
          </a:p>
        </p:txBody>
      </p:sp>
      <p:cxnSp>
        <p:nvCxnSpPr>
          <p:cNvPr id="4" name="Пряма сполучна лінія 9"/>
          <p:cNvCxnSpPr/>
          <p:nvPr/>
        </p:nvCxnSpPr>
        <p:spPr>
          <a:xfrm>
            <a:off x="611560" y="1268760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5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95178875"/>
              </p:ext>
            </p:extLst>
          </p:nvPr>
        </p:nvGraphicFramePr>
        <p:xfrm>
          <a:off x="467544" y="1238124"/>
          <a:ext cx="8677438" cy="5431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30635"/>
            <a:ext cx="9144000" cy="12687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uk-UA" sz="2800" dirty="0"/>
              <a:t>Міська ІДЕНТИЧНІСТЬ. </a:t>
            </a:r>
            <a:br>
              <a:rPr lang="uk-UA" sz="2800" dirty="0"/>
            </a:br>
            <a:r>
              <a:rPr lang="uk-UA" sz="2800" dirty="0"/>
              <a:t>4 НАПРЯМИ «вирощування» БРЕНДУ в міському середовищі</a:t>
            </a:r>
          </a:p>
        </p:txBody>
      </p:sp>
    </p:spTree>
    <p:extLst>
      <p:ext uri="{BB962C8B-B14F-4D97-AF65-F5344CB8AC3E}">
        <p14:creationId xmlns:p14="http://schemas.microsoft.com/office/powerpoint/2010/main" val="14824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0" y="2937"/>
            <a:ext cx="9144000" cy="1143000"/>
          </a:xfrm>
        </p:spPr>
        <p:txBody>
          <a:bodyPr>
            <a:normAutofit/>
          </a:bodyPr>
          <a:lstStyle/>
          <a:p>
            <a:pPr>
              <a:lnSpc>
                <a:spcPts val="4200"/>
              </a:lnSpc>
            </a:pPr>
            <a:r>
              <a:rPr lang="uk-UA" sz="28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НАПРЯМИ «вирощування» БРЕНДУ</a:t>
            </a:r>
          </a:p>
        </p:txBody>
      </p:sp>
      <p:sp>
        <p:nvSpPr>
          <p:cNvPr id="27650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1. Міський простір</a:t>
            </a:r>
          </a:p>
        </p:txBody>
      </p:sp>
      <p:sp>
        <p:nvSpPr>
          <p:cNvPr id="27653" name="Місце для вмісту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Архітектурні проекти</a:t>
            </a:r>
          </a:p>
          <a:p>
            <a:r>
              <a:rPr lang="uk-UA" dirty="0" smtClean="0"/>
              <a:t>Ландшафтний дизайн</a:t>
            </a:r>
          </a:p>
          <a:p>
            <a:r>
              <a:rPr lang="uk-UA" dirty="0" smtClean="0"/>
              <a:t>Тематичне зонування</a:t>
            </a:r>
          </a:p>
          <a:p>
            <a:r>
              <a:rPr lang="uk-UA" dirty="0" smtClean="0"/>
              <a:t>Впровадження елементів дизайну бренду в міське середовище</a:t>
            </a:r>
          </a:p>
          <a:p>
            <a:endParaRPr lang="uk-UA" dirty="0" smtClean="0"/>
          </a:p>
        </p:txBody>
      </p:sp>
      <p:sp>
        <p:nvSpPr>
          <p:cNvPr id="27651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3438" y="1484313"/>
            <a:ext cx="4041775" cy="639762"/>
          </a:xfrm>
        </p:spPr>
        <p:txBody>
          <a:bodyPr/>
          <a:lstStyle/>
          <a:p>
            <a:r>
              <a:rPr lang="uk-UA" smtClean="0"/>
              <a:t>2.Культурне життя </a:t>
            </a:r>
          </a:p>
        </p:txBody>
      </p:sp>
      <p:sp>
        <p:nvSpPr>
          <p:cNvPr id="27652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067175" y="2174875"/>
            <a:ext cx="4968875" cy="3951288"/>
          </a:xfrm>
        </p:spPr>
        <p:txBody>
          <a:bodyPr/>
          <a:lstStyle/>
          <a:p>
            <a:r>
              <a:rPr lang="uk-UA" dirty="0" smtClean="0"/>
              <a:t>Організація символічних подій</a:t>
            </a:r>
          </a:p>
          <a:p>
            <a:r>
              <a:rPr lang="uk-UA" dirty="0" smtClean="0"/>
              <a:t>Геній місця</a:t>
            </a:r>
          </a:p>
          <a:p>
            <a:r>
              <a:rPr lang="uk-UA" dirty="0" smtClean="0"/>
              <a:t>Управління культурними ресурсами</a:t>
            </a:r>
          </a:p>
          <a:p>
            <a:r>
              <a:rPr lang="uk-UA" dirty="0" smtClean="0"/>
              <a:t>Міфологія міста</a:t>
            </a:r>
          </a:p>
          <a:p>
            <a:r>
              <a:rPr lang="uk-UA" dirty="0" err="1" smtClean="0"/>
              <a:t>Public</a:t>
            </a:r>
            <a:r>
              <a:rPr lang="uk-UA" dirty="0" smtClean="0"/>
              <a:t> </a:t>
            </a:r>
            <a:r>
              <a:rPr lang="uk-UA" dirty="0" err="1" smtClean="0"/>
              <a:t>Art</a:t>
            </a:r>
            <a:endParaRPr lang="uk-UA" dirty="0" smtClean="0"/>
          </a:p>
          <a:p>
            <a:r>
              <a:rPr lang="uk-UA" dirty="0" smtClean="0"/>
              <a:t>Специфічне середовище для мобілізації творчого класу</a:t>
            </a:r>
          </a:p>
          <a:p>
            <a:r>
              <a:rPr lang="uk-UA" dirty="0" smtClean="0"/>
              <a:t>Соціокультурне проектування</a:t>
            </a:r>
          </a:p>
          <a:p>
            <a:endParaRPr lang="uk-UA" dirty="0" smtClean="0"/>
          </a:p>
        </p:txBody>
      </p:sp>
      <p:cxnSp>
        <p:nvCxnSpPr>
          <p:cNvPr id="7" name="Пряма сполучна лінія 9"/>
          <p:cNvCxnSpPr/>
          <p:nvPr/>
        </p:nvCxnSpPr>
        <p:spPr>
          <a:xfrm>
            <a:off x="482600" y="1268760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8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8910" y="18435"/>
            <a:ext cx="9135090" cy="1143000"/>
          </a:xfrm>
        </p:spPr>
        <p:txBody>
          <a:bodyPr>
            <a:normAutofit/>
          </a:bodyPr>
          <a:lstStyle/>
          <a:p>
            <a:pPr>
              <a:lnSpc>
                <a:spcPts val="4200"/>
              </a:lnSpc>
            </a:pPr>
            <a:r>
              <a:rPr lang="uk-UA" sz="28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НАПРЯМИ «вирощування» БРЕНДУ</a:t>
            </a:r>
          </a:p>
        </p:txBody>
      </p:sp>
      <p:sp>
        <p:nvSpPr>
          <p:cNvPr id="28674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480521"/>
            <a:ext cx="4258816" cy="639762"/>
          </a:xfrm>
        </p:spPr>
        <p:txBody>
          <a:bodyPr/>
          <a:lstStyle/>
          <a:p>
            <a:r>
              <a:rPr lang="uk-UA" dirty="0" smtClean="0"/>
              <a:t>3. Міська інфраструктура</a:t>
            </a:r>
          </a:p>
        </p:txBody>
      </p:sp>
      <p:sp>
        <p:nvSpPr>
          <p:cNvPr id="28677" name="Місце для вмісту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Комфортність міського середовища</a:t>
            </a:r>
          </a:p>
          <a:p>
            <a:r>
              <a:rPr lang="uk-UA" dirty="0" smtClean="0"/>
              <a:t>Доступність міста для жителів і гостей</a:t>
            </a:r>
          </a:p>
          <a:p>
            <a:r>
              <a:rPr lang="uk-UA" dirty="0" smtClean="0"/>
              <a:t>Знакові інфраструктурні проекти</a:t>
            </a:r>
          </a:p>
          <a:p>
            <a:r>
              <a:rPr lang="uk-UA" dirty="0" smtClean="0"/>
              <a:t>Інфраструктура для цільових аудиторій</a:t>
            </a:r>
          </a:p>
          <a:p>
            <a:r>
              <a:rPr lang="uk-UA" dirty="0" smtClean="0"/>
              <a:t>Ефект масштабу</a:t>
            </a:r>
          </a:p>
        </p:txBody>
      </p:sp>
      <p:sp>
        <p:nvSpPr>
          <p:cNvPr id="2867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3438" y="1484313"/>
            <a:ext cx="4500562" cy="639762"/>
          </a:xfrm>
        </p:spPr>
        <p:txBody>
          <a:bodyPr/>
          <a:lstStyle/>
          <a:p>
            <a:r>
              <a:rPr lang="uk-UA" dirty="0" smtClean="0"/>
              <a:t>4.Управління, партнерство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3438" y="2174875"/>
            <a:ext cx="4392612" cy="3951288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Якість міського управління</a:t>
            </a:r>
            <a:endParaRPr lang="uk-UA" dirty="0"/>
          </a:p>
          <a:p>
            <a:pPr>
              <a:defRPr/>
            </a:pPr>
            <a:r>
              <a:rPr lang="uk-UA" dirty="0" smtClean="0"/>
              <a:t>Здатність населення до самоорганізації</a:t>
            </a:r>
            <a:endParaRPr lang="uk-UA" dirty="0"/>
          </a:p>
          <a:p>
            <a:pPr>
              <a:defRPr/>
            </a:pPr>
            <a:r>
              <a:rPr lang="uk-UA" dirty="0" smtClean="0"/>
              <a:t>ДПП. Просування місцевих товарів і послуг</a:t>
            </a:r>
          </a:p>
          <a:p>
            <a:pPr>
              <a:defRPr/>
            </a:pPr>
            <a:r>
              <a:rPr lang="uk-UA" dirty="0" smtClean="0"/>
              <a:t>Проектна культура</a:t>
            </a:r>
          </a:p>
          <a:p>
            <a:pPr>
              <a:defRPr/>
            </a:pPr>
            <a:r>
              <a:rPr lang="uk-UA" dirty="0" smtClean="0"/>
              <a:t>Інститути маркетингу</a:t>
            </a:r>
          </a:p>
          <a:p>
            <a:pPr marL="0" indent="0">
              <a:buFontTx/>
              <a:buNone/>
              <a:defRPr/>
            </a:pPr>
            <a:endParaRPr lang="uk-UA" dirty="0"/>
          </a:p>
        </p:txBody>
      </p:sp>
      <p:cxnSp>
        <p:nvCxnSpPr>
          <p:cNvPr id="7" name="Пряма сполучна лінія 9"/>
          <p:cNvCxnSpPr/>
          <p:nvPr/>
        </p:nvCxnSpPr>
        <p:spPr>
          <a:xfrm>
            <a:off x="482600" y="1196752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3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74088" cy="12687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2800" dirty="0" smtClean="0"/>
              <a:t>Пошук </a:t>
            </a:r>
            <a:r>
              <a:rPr lang="uk-UA" sz="2800" dirty="0"/>
              <a:t>ідентичності міста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19704" y="1484784"/>
            <a:ext cx="8229600" cy="4932548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uk-UA" sz="2800" dirty="0">
                <a:latin typeface="Tahoma" panose="020B0604030504040204" pitchFamily="34" charset="0"/>
                <a:cs typeface="Tahoma" panose="020B0604030504040204" pitchFamily="34" charset="0"/>
              </a:rPr>
              <a:t>Бачення міста з середини </a:t>
            </a:r>
            <a:r>
              <a:rPr lang="uk-UA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– </a:t>
            </a:r>
          </a:p>
          <a:p>
            <a:pPr algn="ctr">
              <a:buNone/>
              <a:defRPr/>
            </a:pPr>
            <a:r>
              <a:rPr lang="uk-UA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МІСЬКА ІДЕНТИЧНІСТЬ</a:t>
            </a:r>
            <a:endParaRPr lang="uk-UA" sz="2800" b="1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endParaRPr lang="uk-UA" sz="28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uk-UA" sz="2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ідеологічна основа для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uk-UA" sz="2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розробки бренду</a:t>
            </a:r>
            <a:endParaRPr lang="en-US" sz="2800" b="1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uk-UA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Сприйняття </a:t>
            </a:r>
            <a:r>
              <a:rPr lang="uk-UA" sz="2800" dirty="0">
                <a:latin typeface="Tahoma" panose="020B0604030504040204" pitchFamily="34" charset="0"/>
                <a:cs typeface="Tahoma" panose="020B0604030504040204" pitchFamily="34" charset="0"/>
              </a:rPr>
              <a:t>міста ззовні </a:t>
            </a:r>
            <a:r>
              <a:rPr lang="uk-UA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– </a:t>
            </a:r>
          </a:p>
          <a:p>
            <a:pPr algn="ctr">
              <a:buNone/>
              <a:defRPr/>
            </a:pPr>
            <a:r>
              <a:rPr lang="uk-UA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ІМІДЖ міста</a:t>
            </a:r>
          </a:p>
          <a:p>
            <a:pPr algn="ctr">
              <a:buNone/>
              <a:defRPr/>
            </a:pPr>
            <a:endParaRPr lang="uk-UA" sz="28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  <a:defRPr/>
            </a:pPr>
            <a:r>
              <a:rPr lang="uk-UA" sz="2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бажаний </a:t>
            </a:r>
            <a:r>
              <a:rPr lang="uk-UA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результат формування бренду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067944" y="2492896"/>
            <a:ext cx="108012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995936" y="4869160"/>
            <a:ext cx="108012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630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uk-UA" sz="3000" dirty="0" smtClean="0"/>
              <a:t>Цінності бренду міста</a:t>
            </a:r>
            <a:endParaRPr lang="en-US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200800" cy="4680520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ru-RU" dirty="0" err="1" smtClean="0"/>
              <a:t>унікальні</a:t>
            </a:r>
            <a:r>
              <a:rPr lang="ru-RU" dirty="0" smtClean="0"/>
              <a:t> </a:t>
            </a:r>
            <a:r>
              <a:rPr lang="ru-RU" b="1" dirty="0" err="1" smtClean="0"/>
              <a:t>конкурентні</a:t>
            </a:r>
            <a:r>
              <a:rPr lang="ru-RU" b="1" dirty="0" smtClean="0"/>
              <a:t> </a:t>
            </a:r>
            <a:r>
              <a:rPr lang="ru-RU" b="1" dirty="0" err="1" smtClean="0"/>
              <a:t>переваги</a:t>
            </a:r>
            <a:r>
              <a:rPr lang="ru-RU" b="1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практичну</a:t>
            </a:r>
            <a:r>
              <a:rPr lang="ru-RU" dirty="0" smtClean="0"/>
              <a:t> </a:t>
            </a:r>
            <a:r>
              <a:rPr lang="ru-RU" dirty="0" err="1" smtClean="0"/>
              <a:t>вигоду</a:t>
            </a:r>
            <a:r>
              <a:rPr lang="ru-RU" dirty="0" smtClean="0"/>
              <a:t> для </a:t>
            </a:r>
            <a:r>
              <a:rPr lang="ru-RU" dirty="0" err="1" smtClean="0"/>
              <a:t>цільових</a:t>
            </a:r>
            <a:r>
              <a:rPr lang="ru-RU" dirty="0" smtClean="0"/>
              <a:t> </a:t>
            </a:r>
            <a:r>
              <a:rPr lang="ru-RU" dirty="0" err="1" smtClean="0"/>
              <a:t>аудиторій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pPr marL="342900" lvl="1" indent="-342900" algn="just">
              <a:buClr>
                <a:schemeClr val="folHlink"/>
              </a:buClr>
              <a:buSzPct val="90000"/>
              <a:buFontTx/>
              <a:buChar char="-"/>
              <a:defRPr/>
            </a:pPr>
            <a:endParaRPr lang="uk-UA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 descr="b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861048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91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630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uk-UA" sz="3000" dirty="0" smtClean="0"/>
              <a:t>Ціннісні кластери</a:t>
            </a:r>
            <a:endParaRPr lang="en-US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2520280"/>
          </a:xfrm>
        </p:spPr>
        <p:txBody>
          <a:bodyPr>
            <a:normAutofit fontScale="92500" lnSpcReduction="20000"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dirty="0" err="1" smtClean="0"/>
              <a:t>творчість</a:t>
            </a:r>
            <a:r>
              <a:rPr lang="ru-RU" dirty="0" smtClean="0"/>
              <a:t>, </a:t>
            </a:r>
            <a:r>
              <a:rPr lang="ru-RU" dirty="0" err="1" smtClean="0"/>
              <a:t>винахідливість</a:t>
            </a:r>
            <a:r>
              <a:rPr lang="ru-RU" dirty="0" smtClean="0"/>
              <a:t>, </a:t>
            </a:r>
            <a:r>
              <a:rPr lang="ru-RU" dirty="0" err="1" smtClean="0"/>
              <a:t>інноваційність</a:t>
            </a:r>
            <a:endParaRPr lang="ru-RU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</a:pPr>
            <a:r>
              <a:rPr lang="uk-UA" dirty="0" smtClean="0"/>
              <a:t> затишок – гостинність, доступність, чистота</a:t>
            </a:r>
          </a:p>
          <a:p>
            <a:pPr indent="0">
              <a:lnSpc>
                <a:spcPct val="120000"/>
              </a:lnSpc>
              <a:spcBef>
                <a:spcPts val="0"/>
              </a:spcBef>
            </a:pPr>
            <a:r>
              <a:rPr lang="uk-UA" dirty="0" smtClean="0"/>
              <a:t> відкритість, комунікабельність</a:t>
            </a:r>
          </a:p>
          <a:p>
            <a:pPr indent="0">
              <a:lnSpc>
                <a:spcPct val="120000"/>
              </a:lnSpc>
              <a:spcBef>
                <a:spcPts val="0"/>
              </a:spcBef>
            </a:pPr>
            <a:r>
              <a:rPr lang="uk-UA" dirty="0" smtClean="0"/>
              <a:t> інтернаціоналізм, космополітизм, толерантність, єдність несхожих</a:t>
            </a:r>
          </a:p>
          <a:p>
            <a:pPr marL="342900" lvl="1" indent="-342900" algn="just">
              <a:lnSpc>
                <a:spcPct val="120000"/>
              </a:lnSpc>
              <a:buClr>
                <a:schemeClr val="folHlink"/>
              </a:buClr>
              <a:buSzPct val="90000"/>
              <a:buFontTx/>
              <a:buChar char="-"/>
              <a:defRPr/>
            </a:pPr>
            <a:endParaRPr lang="uk-UA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Содержимое 4" descr="02_lviv_2017_sty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64088" y="4442715"/>
            <a:ext cx="3419872" cy="241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be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789040"/>
            <a:ext cx="2257425" cy="2019300"/>
          </a:xfrm>
          <a:prstGeom prst="rect">
            <a:avLst/>
          </a:prstGeom>
        </p:spPr>
      </p:pic>
      <p:pic>
        <p:nvPicPr>
          <p:cNvPr id="6" name="Рисунок 5" descr="kop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789040"/>
            <a:ext cx="2592288" cy="12363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630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uk-UA" sz="3000" dirty="0" smtClean="0"/>
              <a:t>Ціннісні кластери</a:t>
            </a:r>
            <a:endParaRPr lang="en-US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2880320"/>
          </a:xfrm>
        </p:spPr>
        <p:txBody>
          <a:bodyPr>
            <a:normAutofit fontScale="77500" lnSpcReduction="20000"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 </a:t>
            </a:r>
            <a:r>
              <a:rPr lang="uk-UA" dirty="0" smtClean="0"/>
              <a:t>стійкість, сила, лідерство</a:t>
            </a:r>
          </a:p>
          <a:p>
            <a:pPr indent="0">
              <a:lnSpc>
                <a:spcPct val="120000"/>
              </a:lnSpc>
              <a:spcBef>
                <a:spcPts val="0"/>
              </a:spcBef>
            </a:pPr>
            <a:r>
              <a:rPr lang="uk-UA" dirty="0" smtClean="0"/>
              <a:t> стиль, вишуканість, дизайн</a:t>
            </a:r>
          </a:p>
          <a:p>
            <a:pPr indent="0">
              <a:lnSpc>
                <a:spcPct val="120000"/>
              </a:lnSpc>
              <a:spcBef>
                <a:spcPts val="0"/>
              </a:spcBef>
            </a:pPr>
            <a:r>
              <a:rPr lang="uk-UA" dirty="0" smtClean="0"/>
              <a:t> підприємницький дух, активність, стрімкий рух</a:t>
            </a:r>
          </a:p>
          <a:p>
            <a:pPr indent="0">
              <a:lnSpc>
                <a:spcPct val="120000"/>
              </a:lnSpc>
              <a:spcBef>
                <a:spcPts val="0"/>
              </a:spcBef>
            </a:pPr>
            <a:r>
              <a:rPr lang="uk-UA" dirty="0" smtClean="0"/>
              <a:t> наповненість життя, радість, шоу (живе місто)</a:t>
            </a:r>
          </a:p>
          <a:p>
            <a:pPr indent="0">
              <a:lnSpc>
                <a:spcPct val="120000"/>
              </a:lnSpc>
              <a:spcBef>
                <a:spcPts val="0"/>
              </a:spcBef>
            </a:pPr>
            <a:r>
              <a:rPr lang="uk-UA" dirty="0" smtClean="0"/>
              <a:t> романтизм, ностальгія, спогади про велике минуле</a:t>
            </a:r>
          </a:p>
          <a:p>
            <a:pPr indent="0">
              <a:lnSpc>
                <a:spcPct val="120000"/>
              </a:lnSpc>
              <a:spcBef>
                <a:spcPts val="0"/>
              </a:spcBef>
            </a:pPr>
            <a:r>
              <a:rPr lang="uk-UA" dirty="0" smtClean="0"/>
              <a:t> справжність, </a:t>
            </a:r>
            <a:r>
              <a:rPr lang="uk-UA" dirty="0" err="1" smtClean="0"/>
              <a:t>аутентичність</a:t>
            </a:r>
            <a:r>
              <a:rPr lang="uk-UA" dirty="0" smtClean="0"/>
              <a:t>, природність</a:t>
            </a:r>
            <a:endParaRPr lang="ru-RU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</a:pPr>
            <a:endParaRPr lang="uk-UA" dirty="0" smtClean="0"/>
          </a:p>
          <a:p>
            <a:pPr marL="342900" lvl="1" indent="-342900" algn="just">
              <a:lnSpc>
                <a:spcPct val="120000"/>
              </a:lnSpc>
              <a:buClr>
                <a:schemeClr val="folHlink"/>
              </a:buClr>
              <a:buSzPct val="90000"/>
              <a:buFontTx/>
              <a:buChar char="-"/>
              <a:defRPr/>
            </a:pPr>
            <a:endParaRPr lang="uk-UA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 descr="dni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05064"/>
            <a:ext cx="2659575" cy="1769827"/>
          </a:xfrm>
          <a:prstGeom prst="rect">
            <a:avLst/>
          </a:prstGeom>
        </p:spPr>
      </p:pic>
      <p:pic>
        <p:nvPicPr>
          <p:cNvPr id="5" name="Рисунок 4" descr="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293096"/>
            <a:ext cx="2219325" cy="2057400"/>
          </a:xfrm>
          <a:prstGeom prst="rect">
            <a:avLst/>
          </a:prstGeom>
        </p:spPr>
      </p:pic>
      <p:pic>
        <p:nvPicPr>
          <p:cNvPr id="6" name="Рисунок 5" descr="kh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077072"/>
            <a:ext cx="2619375" cy="1527051"/>
          </a:xfrm>
          <a:prstGeom prst="rect">
            <a:avLst/>
          </a:prstGeom>
        </p:spPr>
      </p:pic>
      <p:pic>
        <p:nvPicPr>
          <p:cNvPr id="7" name="Рисунок 6" descr="v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5229200"/>
            <a:ext cx="2381250" cy="11525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630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uk-UA" sz="3000" dirty="0" smtClean="0"/>
              <a:t>Цільові аудиторії</a:t>
            </a:r>
            <a:endParaRPr lang="en-US" sz="3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388" y="1600200"/>
          <a:ext cx="8713787" cy="424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4115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ЦІЛЬОВІ АУДИТОРІЇ (СЕГМЕНТИ) </a:t>
            </a:r>
            <a:r>
              <a:rPr lang="mr-IN" dirty="0" smtClean="0"/>
              <a:t>–</a:t>
            </a:r>
            <a:r>
              <a:rPr lang="ru-RU" dirty="0" smtClean="0"/>
              <a:t> </a:t>
            </a:r>
            <a:r>
              <a:rPr lang="ru-RU" sz="2000" b="0" cap="none" dirty="0" smtClean="0"/>
              <a:t>проект </a:t>
            </a:r>
            <a:r>
              <a:rPr lang="ru-RU" sz="2000" b="0" cap="none" dirty="0" err="1" smtClean="0"/>
              <a:t>маркетингової</a:t>
            </a:r>
            <a:r>
              <a:rPr lang="ru-RU" sz="2000" b="0" cap="none" dirty="0" smtClean="0"/>
              <a:t> </a:t>
            </a:r>
            <a:r>
              <a:rPr lang="ru-RU" sz="2000" b="0" cap="none" dirty="0" err="1" smtClean="0"/>
              <a:t>стратегії</a:t>
            </a:r>
            <a:r>
              <a:rPr lang="ru-RU" sz="2000" b="0" cap="none" dirty="0" smtClean="0"/>
              <a:t> </a:t>
            </a:r>
            <a:r>
              <a:rPr lang="ru-RU" sz="2000" b="0" cap="none" dirty="0" err="1" smtClean="0"/>
              <a:t>м.Вінниця</a:t>
            </a:r>
            <a:endParaRPr lang="ru-RU" sz="2000" b="0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err="1" smtClean="0">
                <a:latin typeface="Tahoma" charset="0"/>
                <a:ea typeface="Tahoma" charset="0"/>
                <a:cs typeface="Tahoma" charset="0"/>
              </a:rPr>
              <a:t>Інвестори</a:t>
            </a:r>
            <a:r>
              <a:rPr lang="ru-RU" sz="2400" dirty="0" smtClean="0"/>
              <a:t> </a:t>
            </a:r>
            <a:r>
              <a:rPr lang="mr-IN" sz="2400" dirty="0" smtClean="0"/>
              <a:t>–</a:t>
            </a:r>
            <a:r>
              <a:rPr lang="ru-RU" sz="2400" dirty="0" smtClean="0"/>
              <a:t> </a:t>
            </a:r>
            <a:r>
              <a:rPr lang="uk-UA" sz="2400" dirty="0" smtClean="0">
                <a:latin typeface="Tahoma" charset="0"/>
                <a:ea typeface="Tahoma" charset="0"/>
                <a:cs typeface="Tahoma" charset="0"/>
              </a:rPr>
              <a:t>агропромисловий </a:t>
            </a:r>
            <a:r>
              <a:rPr lang="uk-UA" sz="2400" dirty="0">
                <a:latin typeface="Tahoma" charset="0"/>
                <a:ea typeface="Tahoma" charset="0"/>
                <a:cs typeface="Tahoma" charset="0"/>
              </a:rPr>
              <a:t>комплекс, зокрема, харчова та переробна (нешкідлива для довкілля) промисловість з високою доданою </a:t>
            </a:r>
            <a:r>
              <a:rPr lang="uk-UA" sz="2400" dirty="0" smtClean="0">
                <a:latin typeface="Tahoma" charset="0"/>
                <a:ea typeface="Tahoma" charset="0"/>
                <a:cs typeface="Tahoma" charset="0"/>
              </a:rPr>
              <a:t>вартістю; </a:t>
            </a:r>
            <a:r>
              <a:rPr lang="uk-UA" sz="2400" dirty="0">
                <a:latin typeface="Tahoma" charset="0"/>
                <a:ea typeface="Tahoma" charset="0"/>
                <a:cs typeface="Tahoma" charset="0"/>
              </a:rPr>
              <a:t>IТ-бізнес, креативні </a:t>
            </a:r>
            <a:r>
              <a:rPr lang="uk-UA" sz="2400" dirty="0" smtClean="0">
                <a:latin typeface="Tahoma" charset="0"/>
                <a:ea typeface="Tahoma" charset="0"/>
                <a:cs typeface="Tahoma" charset="0"/>
              </a:rPr>
              <a:t>індустрії; туристичний</a:t>
            </a:r>
            <a:r>
              <a:rPr lang="uk-UA" sz="2400" dirty="0">
                <a:latin typeface="Tahoma" charset="0"/>
                <a:ea typeface="Tahoma" charset="0"/>
                <a:cs typeface="Tahoma" charset="0"/>
              </a:rPr>
              <a:t>, зокрема, готельний та ресторанний бізнес, бізнес розваг і відпочинку (сфера гостинності</a:t>
            </a:r>
            <a:r>
              <a:rPr lang="uk-UA" sz="2400" dirty="0" smtClean="0">
                <a:latin typeface="Tahoma" charset="0"/>
                <a:ea typeface="Tahoma" charset="0"/>
                <a:cs typeface="Tahoma" charset="0"/>
              </a:rPr>
              <a:t>)</a:t>
            </a:r>
          </a:p>
          <a:p>
            <a:r>
              <a:rPr lang="ru-RU" sz="2400" b="1" dirty="0" err="1" smtClean="0">
                <a:latin typeface="Tahoma" charset="0"/>
                <a:ea typeface="Tahoma" charset="0"/>
                <a:cs typeface="Tahoma" charset="0"/>
              </a:rPr>
              <a:t>Туристи</a:t>
            </a:r>
            <a:r>
              <a:rPr lang="ru-RU" sz="2400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mr-IN" sz="2400" dirty="0" smtClean="0">
                <a:latin typeface="Tahoma" charset="0"/>
                <a:ea typeface="Tahoma" charset="0"/>
                <a:cs typeface="Tahoma" charset="0"/>
              </a:rPr>
              <a:t>–</a:t>
            </a:r>
            <a:r>
              <a:rPr lang="ru-RU" sz="2400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ru-RU" sz="2400" dirty="0" err="1" smtClean="0">
                <a:latin typeface="Tahoma" charset="0"/>
                <a:ea typeface="Tahoma" charset="0"/>
                <a:cs typeface="Tahoma" charset="0"/>
              </a:rPr>
              <a:t>закордонні</a:t>
            </a:r>
            <a:r>
              <a:rPr lang="ru-RU" sz="2400" dirty="0" smtClean="0">
                <a:latin typeface="Tahoma" charset="0"/>
                <a:ea typeface="Tahoma" charset="0"/>
                <a:cs typeface="Tahoma" charset="0"/>
              </a:rPr>
              <a:t> та </a:t>
            </a:r>
            <a:r>
              <a:rPr lang="ru-RU" sz="2400" dirty="0" err="1" smtClean="0">
                <a:latin typeface="Tahoma" charset="0"/>
                <a:ea typeface="Tahoma" charset="0"/>
                <a:cs typeface="Tahoma" charset="0"/>
              </a:rPr>
              <a:t>вітчизняні</a:t>
            </a:r>
            <a:r>
              <a:rPr lang="ru-RU" sz="2400" dirty="0" smtClean="0">
                <a:latin typeface="Tahoma" charset="0"/>
                <a:ea typeface="Tahoma" charset="0"/>
                <a:cs typeface="Tahoma" charset="0"/>
              </a:rPr>
              <a:t> з </a:t>
            </a:r>
            <a:r>
              <a:rPr lang="ru-RU" sz="2400" dirty="0" err="1" smtClean="0">
                <a:latin typeface="Tahoma" charset="0"/>
                <a:ea typeface="Tahoma" charset="0"/>
                <a:cs typeface="Tahoma" charset="0"/>
              </a:rPr>
              <a:t>середнім</a:t>
            </a:r>
            <a:r>
              <a:rPr lang="ru-RU" sz="2400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ru-RU" sz="2400" dirty="0" err="1" smtClean="0">
                <a:latin typeface="Tahoma" charset="0"/>
                <a:ea typeface="Tahoma" charset="0"/>
                <a:cs typeface="Tahoma" charset="0"/>
              </a:rPr>
              <a:t>рівнем</a:t>
            </a:r>
            <a:r>
              <a:rPr lang="ru-RU" sz="2400" dirty="0" smtClean="0">
                <a:latin typeface="Tahoma" charset="0"/>
                <a:ea typeface="Tahoma" charset="0"/>
                <a:cs typeface="Tahoma" charset="0"/>
              </a:rPr>
              <a:t> доходу</a:t>
            </a:r>
          </a:p>
          <a:p>
            <a:r>
              <a:rPr lang="ru-RU" sz="2400" b="1" dirty="0" err="1" smtClean="0">
                <a:latin typeface="Tahoma" charset="0"/>
                <a:ea typeface="Tahoma" charset="0"/>
                <a:cs typeface="Tahoma" charset="0"/>
              </a:rPr>
              <a:t>Мешканці</a:t>
            </a:r>
            <a:r>
              <a:rPr lang="ru-RU" sz="2400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mr-IN" sz="2400" dirty="0" smtClean="0">
                <a:latin typeface="Tahoma" charset="0"/>
                <a:ea typeface="Tahoma" charset="0"/>
                <a:cs typeface="Tahoma" charset="0"/>
              </a:rPr>
              <a:t>–</a:t>
            </a:r>
            <a:r>
              <a:rPr lang="ru-RU" sz="2400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ru-RU" sz="2400" dirty="0" err="1" smtClean="0">
                <a:latin typeface="Tahoma" charset="0"/>
                <a:ea typeface="Tahoma" charset="0"/>
                <a:cs typeface="Tahoma" charset="0"/>
              </a:rPr>
              <a:t>загалом</a:t>
            </a:r>
            <a:r>
              <a:rPr lang="ru-RU" sz="2400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ru-RU" sz="2400" dirty="0" err="1" smtClean="0">
                <a:latin typeface="Tahoma" charset="0"/>
                <a:ea typeface="Tahoma" charset="0"/>
                <a:cs typeface="Tahoma" charset="0"/>
              </a:rPr>
              <a:t>усі</a:t>
            </a:r>
            <a:r>
              <a:rPr lang="ru-RU" sz="2400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ru-RU" sz="2400" dirty="0" err="1" smtClean="0">
                <a:latin typeface="Tahoma" charset="0"/>
                <a:ea typeface="Tahoma" charset="0"/>
                <a:cs typeface="Tahoma" charset="0"/>
              </a:rPr>
              <a:t>мешканці</a:t>
            </a:r>
            <a:r>
              <a:rPr lang="ru-RU" sz="2400" dirty="0" smtClean="0">
                <a:latin typeface="Tahoma" charset="0"/>
                <a:ea typeface="Tahoma" charset="0"/>
                <a:cs typeface="Tahoma" charset="0"/>
              </a:rPr>
              <a:t>; </a:t>
            </a:r>
            <a:r>
              <a:rPr lang="ru-RU" sz="2400" dirty="0" err="1" smtClean="0">
                <a:latin typeface="Tahoma" charset="0"/>
                <a:ea typeface="Tahoma" charset="0"/>
                <a:cs typeface="Tahoma" charset="0"/>
              </a:rPr>
              <a:t>особлива</a:t>
            </a:r>
            <a:r>
              <a:rPr lang="ru-RU" sz="2400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ru-RU" sz="2400" dirty="0" err="1" smtClean="0">
                <a:latin typeface="Tahoma" charset="0"/>
                <a:ea typeface="Tahoma" charset="0"/>
                <a:cs typeface="Tahoma" charset="0"/>
              </a:rPr>
              <a:t>увага</a:t>
            </a:r>
            <a:r>
              <a:rPr lang="ru-RU" sz="2400" dirty="0" smtClean="0">
                <a:latin typeface="Tahoma" charset="0"/>
                <a:ea typeface="Tahoma" charset="0"/>
                <a:cs typeface="Tahoma" charset="0"/>
              </a:rPr>
              <a:t> на молодь,</a:t>
            </a:r>
            <a:r>
              <a:rPr lang="uk-UA" sz="2400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uk-UA" sz="2400" dirty="0">
                <a:latin typeface="Tahoma" charset="0"/>
                <a:ea typeface="Tahoma" charset="0"/>
                <a:cs typeface="Tahoma" charset="0"/>
              </a:rPr>
              <a:t>зокрема, студентів, людей середнього (працездатного) віку, соціально активних громадян</a:t>
            </a:r>
            <a:endParaRPr lang="ru-RU" sz="2400" dirty="0">
              <a:latin typeface="Tahoma" charset="0"/>
              <a:ea typeface="Tahoma" charset="0"/>
              <a:cs typeface="Tahoma" charset="0"/>
            </a:endParaRPr>
          </a:p>
          <a:p>
            <a:endParaRPr lang="ru-RU" dirty="0" smtClean="0">
              <a:latin typeface="Tahoma" charset="0"/>
              <a:ea typeface="Tahoma" charset="0"/>
              <a:cs typeface="Tahoma" charset="0"/>
            </a:endParaRPr>
          </a:p>
          <a:p>
            <a:endParaRPr lang="ru-RU" dirty="0" smtClean="0">
              <a:latin typeface="Tahoma" charset="0"/>
              <a:ea typeface="Tahoma" charset="0"/>
              <a:cs typeface="Tahoma" charset="0"/>
            </a:endParaRPr>
          </a:p>
          <a:p>
            <a:endParaRPr lang="ru-RU" dirty="0">
              <a:latin typeface="Tahoma" charset="0"/>
              <a:ea typeface="Tahoma" charset="0"/>
              <a:cs typeface="Tahoma" charset="0"/>
            </a:endParaRPr>
          </a:p>
          <a:p>
            <a:pPr lvl="0"/>
            <a:endParaRPr lang="ru-RU" dirty="0">
              <a:latin typeface="Tahoma" charset="0"/>
              <a:ea typeface="Tahoma" charset="0"/>
              <a:cs typeface="Tahoma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E3E03-F277-417A-9E8B-C8F573FBF20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630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uk-UA" sz="3000" dirty="0" smtClean="0"/>
              <a:t>Цільові аудиторії</a:t>
            </a:r>
            <a:endParaRPr lang="en-US" sz="3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/>
              <a:t>Важливо визначити:</a:t>
            </a:r>
          </a:p>
          <a:p>
            <a:r>
              <a:rPr lang="uk-UA" dirty="0" smtClean="0"/>
              <a:t>якими є очікування / потреби цільових груп</a:t>
            </a:r>
          </a:p>
          <a:p>
            <a:r>
              <a:rPr lang="uk-UA" dirty="0" smtClean="0"/>
              <a:t>яким є рівень готовності цільової аудиторії до очікуваної поведінки</a:t>
            </a:r>
          </a:p>
          <a:p>
            <a:r>
              <a:rPr lang="uk-UA" dirty="0" smtClean="0"/>
              <a:t>яким є бажаний рівень лояльності до бренду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557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630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uk-UA" sz="3000" dirty="0" smtClean="0"/>
              <a:t>Дизайн бренду міста</a:t>
            </a:r>
            <a:endParaRPr lang="en-US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1584176"/>
          </a:xfrm>
        </p:spPr>
        <p:txBody>
          <a:bodyPr>
            <a:norm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/>
              <a:t>система </a:t>
            </a:r>
            <a:r>
              <a:rPr lang="ru-RU" sz="2400" dirty="0" err="1" smtClean="0"/>
              <a:t>взаємопов</a:t>
            </a:r>
            <a:r>
              <a:rPr lang="en-US" sz="2400" dirty="0" smtClean="0"/>
              <a:t>`</a:t>
            </a:r>
            <a:r>
              <a:rPr lang="ru-RU" sz="2400" dirty="0" err="1" smtClean="0"/>
              <a:t>язаних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взаємодопонюючих</a:t>
            </a:r>
            <a:r>
              <a:rPr lang="ru-RU" sz="2400" dirty="0" smtClean="0"/>
              <a:t> </a:t>
            </a:r>
            <a:r>
              <a:rPr lang="uk-UA" sz="2400" dirty="0" smtClean="0"/>
              <a:t>ВЕРБАЛЬНИХ, ВІЗУАЛЬНИХ і СИМВОЛІЧНИХ атрибутів (зображень) ідеї бренду міста</a:t>
            </a:r>
          </a:p>
          <a:p>
            <a:pPr marL="342900" lvl="1" indent="-342900" algn="just">
              <a:lnSpc>
                <a:spcPct val="120000"/>
              </a:lnSpc>
              <a:buClr>
                <a:schemeClr val="folHlink"/>
              </a:buClr>
              <a:buSzPct val="90000"/>
              <a:buFontTx/>
              <a:buChar char="-"/>
              <a:defRPr/>
            </a:pPr>
            <a:endParaRPr lang="uk-UA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 descr="slogan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645024"/>
            <a:ext cx="1428750" cy="2162175"/>
          </a:xfrm>
          <a:prstGeom prst="rect">
            <a:avLst/>
          </a:prstGeom>
        </p:spPr>
      </p:pic>
      <p:pic>
        <p:nvPicPr>
          <p:cNvPr id="11" name="Рисунок 10" descr="slogan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2636912"/>
            <a:ext cx="1224136" cy="1853691"/>
          </a:xfrm>
          <a:prstGeom prst="rect">
            <a:avLst/>
          </a:prstGeom>
        </p:spPr>
      </p:pic>
      <p:pic>
        <p:nvPicPr>
          <p:cNvPr id="12" name="Рисунок 11" descr="slogan-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2852936"/>
            <a:ext cx="1170727" cy="1772815"/>
          </a:xfrm>
          <a:prstGeom prst="rect">
            <a:avLst/>
          </a:prstGeom>
        </p:spPr>
      </p:pic>
      <p:pic>
        <p:nvPicPr>
          <p:cNvPr id="13" name="Рисунок 12" descr="slogan-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4797152"/>
            <a:ext cx="2520280" cy="1702589"/>
          </a:xfrm>
          <a:prstGeom prst="rect">
            <a:avLst/>
          </a:prstGeom>
        </p:spPr>
      </p:pic>
      <p:pic>
        <p:nvPicPr>
          <p:cNvPr id="14" name="Рисунок 13" descr="style-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3086100"/>
            <a:ext cx="2376264" cy="1584176"/>
          </a:xfrm>
          <a:prstGeom prst="rect">
            <a:avLst/>
          </a:prstGeom>
        </p:spPr>
      </p:pic>
      <p:pic>
        <p:nvPicPr>
          <p:cNvPr id="15" name="Рисунок 14" descr="style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4797152"/>
            <a:ext cx="2342034" cy="1561356"/>
          </a:xfrm>
          <a:prstGeom prst="rect">
            <a:avLst/>
          </a:prstGeom>
        </p:spPr>
      </p:pic>
      <p:pic>
        <p:nvPicPr>
          <p:cNvPr id="9" name="Рисунок 8" descr="uz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2924944"/>
            <a:ext cx="1556792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99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іальне оформлення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3570</TotalTime>
  <Words>989</Words>
  <Application>Microsoft Office PowerPoint</Application>
  <PresentationFormat>Экран (4:3)</PresentationFormat>
  <Paragraphs>217</Paragraphs>
  <Slides>28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Спеціальне оформлення</vt:lpstr>
      <vt:lpstr>3.2. МАРКЕТИНГ І БРЕНДИНГ ТЕРИТОРІЇ  3.2.5. Розробка платформи бренду і концепції бренду. Вирощування бренду в міському середовищі </vt:lpstr>
      <vt:lpstr>Платформа бренду</vt:lpstr>
      <vt:lpstr>Цінності бренду міста</vt:lpstr>
      <vt:lpstr>Ціннісні кластери</vt:lpstr>
      <vt:lpstr>Ціннісні кластери</vt:lpstr>
      <vt:lpstr>Цільові аудиторії</vt:lpstr>
      <vt:lpstr>ЦІЛЬОВІ АУДИТОРІЇ (СЕГМЕНТИ) – проект маркетингової стратегії м.Вінниця</vt:lpstr>
      <vt:lpstr>Цільові аудиторії</vt:lpstr>
      <vt:lpstr>Дизайн бренду міста</vt:lpstr>
      <vt:lpstr>Дизайн бренду міста</vt:lpstr>
      <vt:lpstr>Повідомлення клієнтам    Елементи міського бренду</vt:lpstr>
      <vt:lpstr>Презентация PowerPoint</vt:lpstr>
      <vt:lpstr>Херсонська область</vt:lpstr>
      <vt:lpstr>Презентация PowerPoint</vt:lpstr>
      <vt:lpstr>Презентация PowerPoint</vt:lpstr>
      <vt:lpstr>Приклади використання бренду</vt:lpstr>
      <vt:lpstr>Стратегічний план економічного розвитку  м. Павлоград</vt:lpstr>
      <vt:lpstr>Презентация PowerPoint</vt:lpstr>
      <vt:lpstr>Маркетингова стратегія досягнення містом:</vt:lpstr>
      <vt:lpstr>Маркетингова стратегія підтвердження:</vt:lpstr>
      <vt:lpstr>Презентация PowerPoint</vt:lpstr>
      <vt:lpstr>ЗАЛУЧЕННЯ ЖИТЕЛІВ У  РОЗРОБКУ БРЕНДУ</vt:lpstr>
      <vt:lpstr>Місто?</vt:lpstr>
      <vt:lpstr>ПРИ  ФОРМУВАННі  БРЕНДУ МІСТА НЕОБХІДНО:</vt:lpstr>
      <vt:lpstr>Міська ІДЕНТИЧНІСТЬ.  4 НАПРЯМИ «вирощування» БРЕНДУ в міському середовищі</vt:lpstr>
      <vt:lpstr>НАПРЯМИ «вирощування» БРЕНДУ</vt:lpstr>
      <vt:lpstr>НАПРЯМИ «вирощування» БРЕНДУ</vt:lpstr>
      <vt:lpstr>Пошук ідентичності міста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Olga Mazurenko MLED UA</dc:creator>
  <cp:lastModifiedBy>Владелец</cp:lastModifiedBy>
  <cp:revision>155</cp:revision>
  <cp:lastPrinted>2015-11-30T14:09:02Z</cp:lastPrinted>
  <dcterms:created xsi:type="dcterms:W3CDTF">2015-09-24T10:53:48Z</dcterms:created>
  <dcterms:modified xsi:type="dcterms:W3CDTF">2022-01-25T19:37:35Z</dcterms:modified>
</cp:coreProperties>
</file>