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9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04710D-24EB-4E53-AACF-AB0B6996CB27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98F5C3C-45A6-4DF6-A99B-AD6EA4706A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Децентралізація влади в Україні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План</a:t>
            </a:r>
            <a:endParaRPr lang="ru-RU" b="1" dirty="0"/>
          </a:p>
          <a:p>
            <a:pPr marL="514350" lvl="0" indent="-514350">
              <a:buAutoNum type="arabicPeriod"/>
            </a:pPr>
            <a:r>
              <a:rPr lang="uk-UA" dirty="0" smtClean="0"/>
              <a:t>Необхідність </a:t>
            </a:r>
            <a:r>
              <a:rPr lang="uk-UA" dirty="0"/>
              <a:t>проведення адміністративно-територіальної реформи в Україні. Проблеми, які існують на базовому і регіональному рівнях </a:t>
            </a:r>
            <a:r>
              <a:rPr lang="uk-UA" dirty="0" smtClean="0"/>
              <a:t>управління.</a:t>
            </a:r>
          </a:p>
          <a:p>
            <a:pPr marL="514350" lvl="0" indent="-514350">
              <a:buAutoNum type="arabicPeriod"/>
            </a:pPr>
            <a:r>
              <a:rPr lang="uk-UA" dirty="0" smtClean="0"/>
              <a:t>Сутність </a:t>
            </a:r>
            <a:r>
              <a:rPr lang="uk-UA" dirty="0"/>
              <a:t>децентралізації (мета, завдання) і програмні документи, які забезпечують проведення реформи </a:t>
            </a:r>
            <a:r>
              <a:rPr lang="uk-UA" dirty="0" smtClean="0"/>
              <a:t>децентралізації</a:t>
            </a:r>
            <a:r>
              <a:rPr lang="uk-UA" b="1" dirty="0" smtClean="0"/>
              <a:t>. </a:t>
            </a:r>
          </a:p>
          <a:p>
            <a:pPr marL="514350" lvl="0" indent="-514350">
              <a:buAutoNum type="arabicPeriod"/>
            </a:pPr>
            <a:r>
              <a:rPr lang="uk-UA" dirty="0" smtClean="0"/>
              <a:t>Модель </a:t>
            </a:r>
            <a:r>
              <a:rPr lang="uk-UA" dirty="0"/>
              <a:t>реформованої системи органів публічної влади на місцях. </a:t>
            </a:r>
            <a:endParaRPr lang="ru-RU" dirty="0"/>
          </a:p>
          <a:p>
            <a:r>
              <a:rPr lang="uk-UA" dirty="0"/>
              <a:t>а) керівні органи громад і компетенції </a:t>
            </a:r>
            <a:r>
              <a:rPr lang="uk-UA" dirty="0" smtClean="0"/>
              <a:t>громад.</a:t>
            </a:r>
            <a:endParaRPr lang="ru-RU" dirty="0"/>
          </a:p>
          <a:p>
            <a:r>
              <a:rPr lang="uk-UA" dirty="0"/>
              <a:t>б) керівні органи районів і компетенції </a:t>
            </a:r>
            <a:r>
              <a:rPr lang="uk-UA" dirty="0" smtClean="0"/>
              <a:t>районів.</a:t>
            </a:r>
            <a:endParaRPr lang="ru-RU" dirty="0"/>
          </a:p>
          <a:p>
            <a:r>
              <a:rPr lang="uk-UA" dirty="0"/>
              <a:t>в) керівні органи регіонів і компетенції регіонів. Повноваження префектів. </a:t>
            </a:r>
            <a:endParaRPr lang="ru-RU" dirty="0"/>
          </a:p>
          <a:p>
            <a:pPr marL="0" indent="0" algn="just">
              <a:buNone/>
            </a:pPr>
            <a:r>
              <a:rPr lang="uk-UA" dirty="0" smtClean="0"/>
              <a:t>4. Утворення </a:t>
            </a:r>
            <a:r>
              <a:rPr lang="uk-UA" dirty="0"/>
              <a:t>територіальних громад як один з першочергових кроків децентралізації. Принципи їх формування. Проблеми в утворенні громад на сучасному </a:t>
            </a:r>
            <a:r>
              <a:rPr lang="uk-UA" dirty="0" smtClean="0"/>
              <a:t>етапі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7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Нормативні документи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uk-UA" i="1" dirty="0" smtClean="0"/>
              <a:t>Концепція</a:t>
            </a:r>
            <a:r>
              <a:rPr lang="uk-UA" b="1" i="1" dirty="0" smtClean="0"/>
              <a:t> </a:t>
            </a:r>
            <a:r>
              <a:rPr lang="uk-UA" i="1" dirty="0" smtClean="0"/>
              <a:t>реформування місцевого самоврядування та територіальної організації влади в Україні (2014 р.), </a:t>
            </a:r>
          </a:p>
          <a:p>
            <a:pPr marL="514350" lvl="0" indent="-514350">
              <a:buAutoNum type="arabicPeriod"/>
            </a:pPr>
            <a:r>
              <a:rPr lang="uk-UA" i="1" dirty="0" smtClean="0"/>
              <a:t>Проект Закону України </a:t>
            </a:r>
            <a:r>
              <a:rPr lang="uk-UA" i="1" cap="all" dirty="0" smtClean="0"/>
              <a:t>«</a:t>
            </a:r>
            <a:r>
              <a:rPr lang="uk-UA" i="1" dirty="0" smtClean="0"/>
              <a:t>Про внесення змін до Конституції України (щодо децентралізації влади)» (2015 р.), </a:t>
            </a:r>
          </a:p>
          <a:p>
            <a:pPr marL="514350" lvl="0" indent="-514350">
              <a:buAutoNum type="arabicPeriod"/>
            </a:pPr>
            <a:r>
              <a:rPr lang="uk-UA" i="1" dirty="0" smtClean="0"/>
              <a:t>Закон України «Про добровільне об’єднання територіальних громад» (2015 р.).</a:t>
            </a:r>
          </a:p>
          <a:p>
            <a:pPr marL="514350" lvl="0" indent="-514350">
              <a:buAutoNum type="arabicPeriod"/>
            </a:pPr>
            <a:r>
              <a:rPr lang="uk-UA" i="1" dirty="0" smtClean="0"/>
              <a:t>Закон України «Про засади державної регіональної політики» (2015 р.)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76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0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Напрями децентралізації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вдосконалення системи </a:t>
            </a:r>
            <a:r>
              <a:rPr lang="uk-UA" dirty="0" err="1" smtClean="0"/>
              <a:t>теориторіальних</a:t>
            </a:r>
            <a:r>
              <a:rPr lang="uk-UA" dirty="0" smtClean="0"/>
              <a:t> органів влади і укрупнення </a:t>
            </a:r>
            <a:r>
              <a:rPr lang="uk-UA" dirty="0" err="1" smtClean="0"/>
              <a:t>теориторіальних</a:t>
            </a:r>
            <a:r>
              <a:rPr lang="uk-UA" dirty="0" smtClean="0"/>
              <a:t> одиниць. Є дві моделі утворення ОТГ – жорстка/активна і м’яка/пасивна.</a:t>
            </a:r>
          </a:p>
          <a:p>
            <a:r>
              <a:rPr lang="uk-UA" dirty="0" smtClean="0"/>
              <a:t>2. вдосконалення інституційної організації</a:t>
            </a:r>
            <a:r>
              <a:rPr lang="ru-RU" dirty="0" smtClean="0"/>
              <a:t> –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префектів</a:t>
            </a:r>
            <a:endParaRPr lang="ru-RU" dirty="0" smtClean="0"/>
          </a:p>
          <a:p>
            <a:r>
              <a:rPr lang="uk-UA" dirty="0" smtClean="0"/>
              <a:t>3. чітке розмежування повноважень</a:t>
            </a:r>
          </a:p>
          <a:p>
            <a:r>
              <a:rPr lang="uk-UA" dirty="0" smtClean="0"/>
              <a:t>4. фінансова децентралізація</a:t>
            </a:r>
          </a:p>
        </p:txBody>
      </p:sp>
    </p:spTree>
    <p:extLst>
      <p:ext uri="{BB962C8B-B14F-4D97-AF65-F5344CB8AC3E}">
        <p14:creationId xmlns:p14="http://schemas.microsoft.com/office/powerpoint/2010/main" val="4287513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243</TotalTime>
  <Words>205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Городская</vt:lpstr>
      <vt:lpstr>Децентралізація влади в Україні </vt:lpstr>
      <vt:lpstr>Нормативні документи</vt:lpstr>
      <vt:lpstr>Презентация PowerPoint</vt:lpstr>
      <vt:lpstr>Напрями децентралізації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2020-10-27T05:11:24Z</dcterms:created>
  <dcterms:modified xsi:type="dcterms:W3CDTF">2020-10-27T09:14:57Z</dcterms:modified>
</cp:coreProperties>
</file>