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sldIdLst>
    <p:sldId id="275" r:id="rId2"/>
    <p:sldId id="292" r:id="rId3"/>
    <p:sldId id="257" r:id="rId4"/>
    <p:sldId id="298" r:id="rId5"/>
    <p:sldId id="278" r:id="rId6"/>
    <p:sldId id="287" r:id="rId7"/>
    <p:sldId id="305" r:id="rId8"/>
    <p:sldId id="294" r:id="rId9"/>
    <p:sldId id="279" r:id="rId10"/>
    <p:sldId id="289" r:id="rId11"/>
    <p:sldId id="291" r:id="rId12"/>
    <p:sldId id="258" r:id="rId13"/>
    <p:sldId id="288" r:id="rId14"/>
    <p:sldId id="260" r:id="rId15"/>
    <p:sldId id="259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5" autoAdjust="0"/>
    <p:restoredTop sz="94667" autoAdjust="0"/>
  </p:normalViewPr>
  <p:slideViewPr>
    <p:cSldViewPr>
      <p:cViewPr varScale="1">
        <p:scale>
          <a:sx n="83" d="100"/>
          <a:sy n="83" d="100"/>
        </p:scale>
        <p:origin x="1435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0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1560AE-E08D-454B-A381-83C802489F20}" type="doc">
      <dgm:prSet loTypeId="urn:microsoft.com/office/officeart/2005/8/layout/vList5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uk-UA"/>
        </a:p>
      </dgm:t>
    </dgm:pt>
    <dgm:pt modelId="{DBBF097E-7719-414E-8B4C-4298A1F4897D}">
      <dgm:prSet/>
      <dgm:spPr/>
      <dgm:t>
        <a:bodyPr/>
        <a:lstStyle/>
        <a:p>
          <a:pPr rtl="0"/>
          <a:r>
            <a:rPr lang="ru-RU" b="1" dirty="0" err="1" smtClean="0"/>
            <a:t>Конституція</a:t>
          </a:r>
          <a:r>
            <a:rPr lang="ru-RU" b="1" dirty="0" smtClean="0"/>
            <a:t> </a:t>
          </a:r>
          <a:r>
            <a:rPr lang="ru-RU" b="1" dirty="0" err="1" smtClean="0"/>
            <a:t>України</a:t>
          </a:r>
          <a:r>
            <a:rPr lang="ru-RU" b="1" dirty="0" smtClean="0"/>
            <a:t> </a:t>
          </a:r>
          <a:r>
            <a:rPr lang="ru-RU" b="1" dirty="0" err="1" smtClean="0"/>
            <a:t>визнає</a:t>
          </a:r>
          <a:r>
            <a:rPr lang="ru-RU" b="1" dirty="0" smtClean="0"/>
            <a:t> нашу державу «</a:t>
          </a:r>
          <a:r>
            <a:rPr lang="ru-RU" b="1" dirty="0" err="1" smtClean="0"/>
            <a:t>соціальною</a:t>
          </a:r>
          <a:r>
            <a:rPr lang="ru-RU" b="1" dirty="0" smtClean="0"/>
            <a:t> державою»</a:t>
          </a:r>
          <a:endParaRPr lang="ru-RU" dirty="0"/>
        </a:p>
      </dgm:t>
    </dgm:pt>
    <dgm:pt modelId="{C9682C50-EFF3-463C-84C1-8F779068EA60}" type="parTrans" cxnId="{03334235-443A-479D-9076-62B3AF43B466}">
      <dgm:prSet/>
      <dgm:spPr/>
      <dgm:t>
        <a:bodyPr/>
        <a:lstStyle/>
        <a:p>
          <a:endParaRPr lang="uk-UA"/>
        </a:p>
      </dgm:t>
    </dgm:pt>
    <dgm:pt modelId="{625118D4-BEDA-471E-8CD2-CFDDA4239579}" type="sibTrans" cxnId="{03334235-443A-479D-9076-62B3AF43B466}">
      <dgm:prSet/>
      <dgm:spPr/>
      <dgm:t>
        <a:bodyPr/>
        <a:lstStyle/>
        <a:p>
          <a:endParaRPr lang="uk-UA"/>
        </a:p>
      </dgm:t>
    </dgm:pt>
    <dgm:pt modelId="{AAC0B649-16AE-47C4-ABFD-48A86F1A09C4}">
      <dgm:prSet/>
      <dgm:spPr/>
      <dgm:t>
        <a:bodyPr/>
        <a:lstStyle/>
        <a:p>
          <a:pPr rtl="0"/>
          <a:r>
            <a:rPr lang="ru-RU" b="1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Соціальна</a:t>
          </a:r>
          <a:r>
            <a:rPr lang="ru-RU" b="1" dirty="0" smtClean="0">
              <a:solidFill>
                <a:schemeClr val="tx1">
                  <a:lumMod val="90000"/>
                  <a:lumOff val="10000"/>
                </a:schemeClr>
              </a:solidFill>
            </a:rPr>
            <a:t> держава – </a:t>
          </a:r>
          <a:r>
            <a:rPr lang="ru-RU" b="1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конституційне</a:t>
          </a:r>
          <a:r>
            <a:rPr lang="ru-RU" b="1" dirty="0" smtClean="0">
              <a:solidFill>
                <a:schemeClr val="tx1">
                  <a:lumMod val="90000"/>
                  <a:lumOff val="10000"/>
                </a:schemeClr>
              </a:solidFill>
            </a:rPr>
            <a:t> </a:t>
          </a:r>
          <a:r>
            <a:rPr lang="ru-RU" b="1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поняття</a:t>
          </a:r>
          <a:r>
            <a:rPr lang="ru-RU" b="1" dirty="0" smtClean="0">
              <a:solidFill>
                <a:schemeClr val="tx1">
                  <a:lumMod val="90000"/>
                  <a:lumOff val="10000"/>
                </a:schemeClr>
              </a:solidFill>
            </a:rPr>
            <a:t>, яке </a:t>
          </a:r>
          <a:r>
            <a:rPr lang="ru-RU" b="1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означає</a:t>
          </a:r>
          <a:r>
            <a:rPr lang="ru-RU" b="1" dirty="0" smtClean="0">
              <a:solidFill>
                <a:schemeClr val="tx1">
                  <a:lumMod val="90000"/>
                  <a:lumOff val="10000"/>
                </a:schemeClr>
              </a:solidFill>
            </a:rPr>
            <a:t>, </a:t>
          </a:r>
          <a:r>
            <a:rPr lang="ru-RU" b="1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що</a:t>
          </a:r>
          <a:r>
            <a:rPr lang="ru-RU" b="1" dirty="0" smtClean="0">
              <a:solidFill>
                <a:schemeClr val="tx1">
                  <a:lumMod val="90000"/>
                  <a:lumOff val="10000"/>
                </a:schemeClr>
              </a:solidFill>
            </a:rPr>
            <a:t> держава </a:t>
          </a:r>
          <a:r>
            <a:rPr lang="ru-RU" b="1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зобов’язується</a:t>
          </a:r>
          <a:r>
            <a:rPr lang="ru-RU" b="1" dirty="0" smtClean="0">
              <a:solidFill>
                <a:schemeClr val="tx1">
                  <a:lumMod val="90000"/>
                  <a:lumOff val="10000"/>
                </a:schemeClr>
              </a:solidFill>
            </a:rPr>
            <a:t> </a:t>
          </a:r>
          <a:r>
            <a:rPr lang="ru-RU" b="1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забезпечити</a:t>
          </a:r>
          <a:r>
            <a:rPr lang="ru-RU" b="1" dirty="0" smtClean="0">
              <a:solidFill>
                <a:schemeClr val="tx1">
                  <a:lumMod val="90000"/>
                  <a:lumOff val="10000"/>
                </a:schemeClr>
              </a:solidFill>
            </a:rPr>
            <a:t> </a:t>
          </a:r>
          <a:r>
            <a:rPr lang="ru-RU" b="1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певний</a:t>
          </a:r>
          <a:r>
            <a:rPr lang="ru-RU" b="1" dirty="0" smtClean="0">
              <a:solidFill>
                <a:schemeClr val="tx1">
                  <a:lumMod val="90000"/>
                  <a:lumOff val="10000"/>
                </a:schemeClr>
              </a:solidFill>
            </a:rPr>
            <a:t> </a:t>
          </a:r>
          <a:r>
            <a:rPr lang="ru-RU" b="1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рівень</a:t>
          </a:r>
          <a:r>
            <a:rPr lang="ru-RU" b="1" dirty="0" smtClean="0">
              <a:solidFill>
                <a:schemeClr val="tx1">
                  <a:lumMod val="90000"/>
                  <a:lumOff val="10000"/>
                </a:schemeClr>
              </a:solidFill>
            </a:rPr>
            <a:t> </a:t>
          </a:r>
          <a:r>
            <a:rPr lang="ru-RU" b="1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життя</a:t>
          </a:r>
          <a:r>
            <a:rPr lang="ru-RU" b="1" dirty="0" smtClean="0">
              <a:solidFill>
                <a:schemeClr val="tx1">
                  <a:lumMod val="90000"/>
                  <a:lumOff val="10000"/>
                </a:schemeClr>
              </a:solidFill>
            </a:rPr>
            <a:t> </a:t>
          </a:r>
          <a:r>
            <a:rPr lang="ru-RU" b="1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своїм</a:t>
          </a:r>
          <a:r>
            <a:rPr lang="ru-RU" b="1" dirty="0" smtClean="0">
              <a:solidFill>
                <a:schemeClr val="tx1">
                  <a:lumMod val="90000"/>
                  <a:lumOff val="10000"/>
                </a:schemeClr>
              </a:solidFill>
            </a:rPr>
            <a:t> </a:t>
          </a:r>
          <a:r>
            <a:rPr lang="ru-RU" b="1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громадянам</a:t>
          </a:r>
          <a:r>
            <a:rPr lang="ru-RU" b="1" dirty="0" smtClean="0">
              <a:solidFill>
                <a:schemeClr val="tx1">
                  <a:lumMod val="90000"/>
                  <a:lumOff val="10000"/>
                </a:schemeClr>
              </a:solidFill>
            </a:rPr>
            <a:t>, </a:t>
          </a:r>
          <a:r>
            <a:rPr lang="ru-RU" b="1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задовольнити</a:t>
          </a:r>
          <a:r>
            <a:rPr lang="ru-RU" b="1" dirty="0" smtClean="0">
              <a:solidFill>
                <a:schemeClr val="tx1">
                  <a:lumMod val="90000"/>
                  <a:lumOff val="10000"/>
                </a:schemeClr>
              </a:solidFill>
            </a:rPr>
            <a:t> </a:t>
          </a:r>
          <a:r>
            <a:rPr lang="ru-RU" b="1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їх</a:t>
          </a:r>
          <a:r>
            <a:rPr lang="ru-RU" b="1" dirty="0" smtClean="0">
              <a:solidFill>
                <a:schemeClr val="tx1">
                  <a:lumMod val="90000"/>
                  <a:lumOff val="10000"/>
                </a:schemeClr>
              </a:solidFill>
            </a:rPr>
            <a:t> </a:t>
          </a:r>
          <a:r>
            <a:rPr lang="ru-RU" b="1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матеріальні</a:t>
          </a:r>
          <a:r>
            <a:rPr lang="ru-RU" b="1" dirty="0" smtClean="0">
              <a:solidFill>
                <a:schemeClr val="tx1">
                  <a:lumMod val="90000"/>
                  <a:lumOff val="10000"/>
                </a:schemeClr>
              </a:solidFill>
            </a:rPr>
            <a:t> та </a:t>
          </a:r>
          <a:r>
            <a:rPr lang="ru-RU" b="1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духовні</a:t>
          </a:r>
          <a:r>
            <a:rPr lang="ru-RU" b="1" smtClean="0">
              <a:solidFill>
                <a:schemeClr val="tx1">
                  <a:lumMod val="90000"/>
                  <a:lumOff val="10000"/>
                </a:schemeClr>
              </a:solidFill>
            </a:rPr>
            <a:t> потреби.</a:t>
          </a:r>
          <a:endParaRPr lang="ru-RU" dirty="0">
            <a:solidFill>
              <a:schemeClr val="tx1">
                <a:lumMod val="90000"/>
                <a:lumOff val="10000"/>
              </a:schemeClr>
            </a:solidFill>
          </a:endParaRPr>
        </a:p>
      </dgm:t>
    </dgm:pt>
    <dgm:pt modelId="{C777464A-A3A3-4FB6-9918-2DC067BE5C3E}" type="parTrans" cxnId="{782DD1FF-24AA-4A6A-A37D-11A98686F0F3}">
      <dgm:prSet/>
      <dgm:spPr/>
      <dgm:t>
        <a:bodyPr/>
        <a:lstStyle/>
        <a:p>
          <a:endParaRPr lang="uk-UA"/>
        </a:p>
      </dgm:t>
    </dgm:pt>
    <dgm:pt modelId="{6C83F7B3-D623-4290-83F9-1C5466A6422F}" type="sibTrans" cxnId="{782DD1FF-24AA-4A6A-A37D-11A98686F0F3}">
      <dgm:prSet/>
      <dgm:spPr/>
      <dgm:t>
        <a:bodyPr/>
        <a:lstStyle/>
        <a:p>
          <a:endParaRPr lang="uk-UA"/>
        </a:p>
      </dgm:t>
    </dgm:pt>
    <dgm:pt modelId="{9530B55D-D6A9-46AD-A95C-372C09E6BD3A}" type="pres">
      <dgm:prSet presAssocID="{311560AE-E08D-454B-A381-83C802489F2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0A51B04-5E8A-4D41-BA77-F3E54AB799AF}" type="pres">
      <dgm:prSet presAssocID="{DBBF097E-7719-414E-8B4C-4298A1F4897D}" presName="linNode" presStyleCnt="0"/>
      <dgm:spPr/>
    </dgm:pt>
    <dgm:pt modelId="{52DC34EE-3356-4CDF-B3BB-750968724F1A}" type="pres">
      <dgm:prSet presAssocID="{DBBF097E-7719-414E-8B4C-4298A1F4897D}" presName="parentText" presStyleLbl="node1" presStyleIdx="0" presStyleCnt="2" custScaleX="15549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373C301-9E60-4CE0-A981-3A5EEBA198D0}" type="pres">
      <dgm:prSet presAssocID="{625118D4-BEDA-471E-8CD2-CFDDA4239579}" presName="sp" presStyleCnt="0"/>
      <dgm:spPr/>
    </dgm:pt>
    <dgm:pt modelId="{DC521119-5BD8-4E51-8AE7-0ADF29553C5C}" type="pres">
      <dgm:prSet presAssocID="{AAC0B649-16AE-47C4-ABFD-48A86F1A09C4}" presName="linNode" presStyleCnt="0"/>
      <dgm:spPr/>
    </dgm:pt>
    <dgm:pt modelId="{C8641982-AF42-4316-936B-900FCC53D887}" type="pres">
      <dgm:prSet presAssocID="{AAC0B649-16AE-47C4-ABFD-48A86F1A09C4}" presName="parentText" presStyleLbl="node1" presStyleIdx="1" presStyleCnt="2" custScaleX="15549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59CE049-1949-42FE-ACCE-5BD26DCCB854}" type="presOf" srcId="{311560AE-E08D-454B-A381-83C802489F20}" destId="{9530B55D-D6A9-46AD-A95C-372C09E6BD3A}" srcOrd="0" destOrd="0" presId="urn:microsoft.com/office/officeart/2005/8/layout/vList5"/>
    <dgm:cxn modelId="{03334235-443A-479D-9076-62B3AF43B466}" srcId="{311560AE-E08D-454B-A381-83C802489F20}" destId="{DBBF097E-7719-414E-8B4C-4298A1F4897D}" srcOrd="0" destOrd="0" parTransId="{C9682C50-EFF3-463C-84C1-8F779068EA60}" sibTransId="{625118D4-BEDA-471E-8CD2-CFDDA4239579}"/>
    <dgm:cxn modelId="{1951DB90-601A-401A-8C49-0CEA4C43F1B8}" type="presOf" srcId="{AAC0B649-16AE-47C4-ABFD-48A86F1A09C4}" destId="{C8641982-AF42-4316-936B-900FCC53D887}" srcOrd="0" destOrd="0" presId="urn:microsoft.com/office/officeart/2005/8/layout/vList5"/>
    <dgm:cxn modelId="{47DB2450-B9AC-49DC-9782-1C9E8EA39B4F}" type="presOf" srcId="{DBBF097E-7719-414E-8B4C-4298A1F4897D}" destId="{52DC34EE-3356-4CDF-B3BB-750968724F1A}" srcOrd="0" destOrd="0" presId="urn:microsoft.com/office/officeart/2005/8/layout/vList5"/>
    <dgm:cxn modelId="{782DD1FF-24AA-4A6A-A37D-11A98686F0F3}" srcId="{311560AE-E08D-454B-A381-83C802489F20}" destId="{AAC0B649-16AE-47C4-ABFD-48A86F1A09C4}" srcOrd="1" destOrd="0" parTransId="{C777464A-A3A3-4FB6-9918-2DC067BE5C3E}" sibTransId="{6C83F7B3-D623-4290-83F9-1C5466A6422F}"/>
    <dgm:cxn modelId="{13233111-EEF0-4CC4-B67B-3C3AFF4332CF}" type="presParOf" srcId="{9530B55D-D6A9-46AD-A95C-372C09E6BD3A}" destId="{60A51B04-5E8A-4D41-BA77-F3E54AB799AF}" srcOrd="0" destOrd="0" presId="urn:microsoft.com/office/officeart/2005/8/layout/vList5"/>
    <dgm:cxn modelId="{90028B87-EE41-4F5D-BAB0-34A843C6F8D2}" type="presParOf" srcId="{60A51B04-5E8A-4D41-BA77-F3E54AB799AF}" destId="{52DC34EE-3356-4CDF-B3BB-750968724F1A}" srcOrd="0" destOrd="0" presId="urn:microsoft.com/office/officeart/2005/8/layout/vList5"/>
    <dgm:cxn modelId="{AE789F68-7026-477D-92A2-12AF3E2889C9}" type="presParOf" srcId="{9530B55D-D6A9-46AD-A95C-372C09E6BD3A}" destId="{6373C301-9E60-4CE0-A981-3A5EEBA198D0}" srcOrd="1" destOrd="0" presId="urn:microsoft.com/office/officeart/2005/8/layout/vList5"/>
    <dgm:cxn modelId="{E9AF06DF-D778-4C95-A8DE-E69673D18C1E}" type="presParOf" srcId="{9530B55D-D6A9-46AD-A95C-372C09E6BD3A}" destId="{DC521119-5BD8-4E51-8AE7-0ADF29553C5C}" srcOrd="2" destOrd="0" presId="urn:microsoft.com/office/officeart/2005/8/layout/vList5"/>
    <dgm:cxn modelId="{DB7A3FD0-DC5B-4E30-BF7F-752EFFBDAF90}" type="presParOf" srcId="{DC521119-5BD8-4E51-8AE7-0ADF29553C5C}" destId="{C8641982-AF42-4316-936B-900FCC53D887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438AFF-323E-4159-BABA-E386CE7116DE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uk-UA"/>
        </a:p>
      </dgm:t>
    </dgm:pt>
    <dgm:pt modelId="{BD90FF3F-0015-43EC-8796-E22E5877653F}">
      <dgm:prSet/>
      <dgm:spPr/>
      <dgm:t>
        <a:bodyPr/>
        <a:lstStyle/>
        <a:p>
          <a:pPr rtl="0"/>
          <a:r>
            <a:rPr lang="uk-UA" b="1" smtClean="0"/>
            <a:t>Термін соціальний захист  має широке і вузьке значення:</a:t>
          </a:r>
          <a:endParaRPr lang="ru-RU"/>
        </a:p>
      </dgm:t>
    </dgm:pt>
    <dgm:pt modelId="{BF1DFBE7-3C24-41E4-A12C-FB0A8AA3553D}" type="parTrans" cxnId="{B0C4FE6A-C546-4A32-A70C-00261E047D74}">
      <dgm:prSet/>
      <dgm:spPr/>
      <dgm:t>
        <a:bodyPr/>
        <a:lstStyle/>
        <a:p>
          <a:endParaRPr lang="uk-UA"/>
        </a:p>
      </dgm:t>
    </dgm:pt>
    <dgm:pt modelId="{75C38BBD-2EE5-458F-9F66-BB5A347B2C2D}" type="sibTrans" cxnId="{B0C4FE6A-C546-4A32-A70C-00261E047D74}">
      <dgm:prSet/>
      <dgm:spPr/>
      <dgm:t>
        <a:bodyPr/>
        <a:lstStyle/>
        <a:p>
          <a:endParaRPr lang="uk-UA"/>
        </a:p>
      </dgm:t>
    </dgm:pt>
    <dgm:pt modelId="{B40BEDF5-949B-4012-92C9-CD3A43A044A2}">
      <dgm:prSet/>
      <dgm:spPr/>
      <dgm:t>
        <a:bodyPr/>
        <a:lstStyle/>
        <a:p>
          <a:pPr rtl="0"/>
          <a:r>
            <a:rPr lang="uk-UA" b="1" smtClean="0"/>
            <a:t>У широкому – розглядають  як діяльність держави, спрямовану на забезпечення процесу формування та розвитку  повноцінної особистості, створення умов для самовизначення</a:t>
          </a:r>
          <a:endParaRPr lang="ru-RU"/>
        </a:p>
      </dgm:t>
    </dgm:pt>
    <dgm:pt modelId="{C0749970-0CD0-4F63-87E2-5D264DC5B419}" type="parTrans" cxnId="{E82B9038-CFAA-4AAF-AEF5-5A31847CAD54}">
      <dgm:prSet/>
      <dgm:spPr/>
      <dgm:t>
        <a:bodyPr/>
        <a:lstStyle/>
        <a:p>
          <a:endParaRPr lang="uk-UA"/>
        </a:p>
      </dgm:t>
    </dgm:pt>
    <dgm:pt modelId="{46A9D539-AB81-483B-970E-B32620EF14A2}" type="sibTrans" cxnId="{E82B9038-CFAA-4AAF-AEF5-5A31847CAD54}">
      <dgm:prSet/>
      <dgm:spPr/>
      <dgm:t>
        <a:bodyPr/>
        <a:lstStyle/>
        <a:p>
          <a:endParaRPr lang="uk-UA"/>
        </a:p>
      </dgm:t>
    </dgm:pt>
    <dgm:pt modelId="{677FCC60-5A80-4A24-9EA6-9CD5B84AD2EF}">
      <dgm:prSet/>
      <dgm:spPr/>
      <dgm:t>
        <a:bodyPr/>
        <a:lstStyle/>
        <a:p>
          <a:pPr rtl="0"/>
          <a:r>
            <a:rPr lang="uk-UA" b="1" smtClean="0"/>
            <a:t>У вузькому – соціальний захист розглядають  як сукупність додержання найважливіших соціальних прав громадян.</a:t>
          </a:r>
          <a:endParaRPr lang="ru-RU"/>
        </a:p>
      </dgm:t>
    </dgm:pt>
    <dgm:pt modelId="{3F3909FA-4E38-4F4D-824B-90610C2439E6}" type="parTrans" cxnId="{4D3297BA-416B-4895-A017-F24E8631915C}">
      <dgm:prSet/>
      <dgm:spPr/>
      <dgm:t>
        <a:bodyPr/>
        <a:lstStyle/>
        <a:p>
          <a:endParaRPr lang="uk-UA"/>
        </a:p>
      </dgm:t>
    </dgm:pt>
    <dgm:pt modelId="{1DA57538-E253-47DB-B76A-0C6C136E5A5C}" type="sibTrans" cxnId="{4D3297BA-416B-4895-A017-F24E8631915C}">
      <dgm:prSet/>
      <dgm:spPr/>
      <dgm:t>
        <a:bodyPr/>
        <a:lstStyle/>
        <a:p>
          <a:endParaRPr lang="uk-UA"/>
        </a:p>
      </dgm:t>
    </dgm:pt>
    <dgm:pt modelId="{1224A38D-9BFD-47EF-AF7F-7E5C246626A6}" type="pres">
      <dgm:prSet presAssocID="{AA438AFF-323E-4159-BABA-E386CE7116D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883D4E8D-1CB4-4C83-ACD3-56F605F5F529}" type="pres">
      <dgm:prSet presAssocID="{BD90FF3F-0015-43EC-8796-E22E5877653F}" presName="hierRoot1" presStyleCnt="0">
        <dgm:presLayoutVars>
          <dgm:hierBranch val="init"/>
        </dgm:presLayoutVars>
      </dgm:prSet>
      <dgm:spPr/>
    </dgm:pt>
    <dgm:pt modelId="{FD1768E6-73C7-414A-ACFF-633287746510}" type="pres">
      <dgm:prSet presAssocID="{BD90FF3F-0015-43EC-8796-E22E5877653F}" presName="rootComposite1" presStyleCnt="0"/>
      <dgm:spPr/>
    </dgm:pt>
    <dgm:pt modelId="{9B5496CF-672A-463D-92CD-92A5CB03EA8F}" type="pres">
      <dgm:prSet presAssocID="{BD90FF3F-0015-43EC-8796-E22E5877653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58DB0CC-043D-4E7B-84B4-E545F2645B7E}" type="pres">
      <dgm:prSet presAssocID="{BD90FF3F-0015-43EC-8796-E22E5877653F}" presName="rootConnector1" presStyleLbl="node1" presStyleIdx="0" presStyleCnt="0"/>
      <dgm:spPr/>
      <dgm:t>
        <a:bodyPr/>
        <a:lstStyle/>
        <a:p>
          <a:endParaRPr lang="uk-UA"/>
        </a:p>
      </dgm:t>
    </dgm:pt>
    <dgm:pt modelId="{931BDFBC-5601-45A9-8F89-E81BF9DBEC85}" type="pres">
      <dgm:prSet presAssocID="{BD90FF3F-0015-43EC-8796-E22E5877653F}" presName="hierChild2" presStyleCnt="0"/>
      <dgm:spPr/>
    </dgm:pt>
    <dgm:pt modelId="{9E0FBCAF-7547-415A-9218-FCA737F1010D}" type="pres">
      <dgm:prSet presAssocID="{C0749970-0CD0-4F63-87E2-5D264DC5B419}" presName="Name37" presStyleLbl="parChTrans1D2" presStyleIdx="0" presStyleCnt="2"/>
      <dgm:spPr/>
      <dgm:t>
        <a:bodyPr/>
        <a:lstStyle/>
        <a:p>
          <a:endParaRPr lang="uk-UA"/>
        </a:p>
      </dgm:t>
    </dgm:pt>
    <dgm:pt modelId="{429DF335-B572-43EB-97EE-DD5CC00348D2}" type="pres">
      <dgm:prSet presAssocID="{B40BEDF5-949B-4012-92C9-CD3A43A044A2}" presName="hierRoot2" presStyleCnt="0">
        <dgm:presLayoutVars>
          <dgm:hierBranch val="init"/>
        </dgm:presLayoutVars>
      </dgm:prSet>
      <dgm:spPr/>
    </dgm:pt>
    <dgm:pt modelId="{9C87C740-3C64-4933-82A6-261A0D37DF90}" type="pres">
      <dgm:prSet presAssocID="{B40BEDF5-949B-4012-92C9-CD3A43A044A2}" presName="rootComposite" presStyleCnt="0"/>
      <dgm:spPr/>
    </dgm:pt>
    <dgm:pt modelId="{D975CE71-8364-4C0F-8DAB-CA430F3A476E}" type="pres">
      <dgm:prSet presAssocID="{B40BEDF5-949B-4012-92C9-CD3A43A044A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1D2EA15-7280-4CCD-BB45-323694CD494F}" type="pres">
      <dgm:prSet presAssocID="{B40BEDF5-949B-4012-92C9-CD3A43A044A2}" presName="rootConnector" presStyleLbl="node2" presStyleIdx="0" presStyleCnt="2"/>
      <dgm:spPr/>
      <dgm:t>
        <a:bodyPr/>
        <a:lstStyle/>
        <a:p>
          <a:endParaRPr lang="uk-UA"/>
        </a:p>
      </dgm:t>
    </dgm:pt>
    <dgm:pt modelId="{1B9CBB6E-BE8F-478E-8385-A07A1EE00972}" type="pres">
      <dgm:prSet presAssocID="{B40BEDF5-949B-4012-92C9-CD3A43A044A2}" presName="hierChild4" presStyleCnt="0"/>
      <dgm:spPr/>
    </dgm:pt>
    <dgm:pt modelId="{8CFFA091-F498-4A8B-AAB0-18BE53FFAE00}" type="pres">
      <dgm:prSet presAssocID="{B40BEDF5-949B-4012-92C9-CD3A43A044A2}" presName="hierChild5" presStyleCnt="0"/>
      <dgm:spPr/>
    </dgm:pt>
    <dgm:pt modelId="{68A83E30-7BEC-4C6E-A47A-E201C7962CDB}" type="pres">
      <dgm:prSet presAssocID="{3F3909FA-4E38-4F4D-824B-90610C2439E6}" presName="Name37" presStyleLbl="parChTrans1D2" presStyleIdx="1" presStyleCnt="2"/>
      <dgm:spPr/>
      <dgm:t>
        <a:bodyPr/>
        <a:lstStyle/>
        <a:p>
          <a:endParaRPr lang="uk-UA"/>
        </a:p>
      </dgm:t>
    </dgm:pt>
    <dgm:pt modelId="{6AF8F9D8-6597-4628-99B1-128C085B73DE}" type="pres">
      <dgm:prSet presAssocID="{677FCC60-5A80-4A24-9EA6-9CD5B84AD2EF}" presName="hierRoot2" presStyleCnt="0">
        <dgm:presLayoutVars>
          <dgm:hierBranch val="init"/>
        </dgm:presLayoutVars>
      </dgm:prSet>
      <dgm:spPr/>
    </dgm:pt>
    <dgm:pt modelId="{31BAF767-61DC-4B66-BCE2-1AF51F3272BB}" type="pres">
      <dgm:prSet presAssocID="{677FCC60-5A80-4A24-9EA6-9CD5B84AD2EF}" presName="rootComposite" presStyleCnt="0"/>
      <dgm:spPr/>
    </dgm:pt>
    <dgm:pt modelId="{1F84C495-9312-4C25-A28D-69FC8D99D30A}" type="pres">
      <dgm:prSet presAssocID="{677FCC60-5A80-4A24-9EA6-9CD5B84AD2E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BC9124D-8404-4CC1-ACBE-9F3DB9873743}" type="pres">
      <dgm:prSet presAssocID="{677FCC60-5A80-4A24-9EA6-9CD5B84AD2EF}" presName="rootConnector" presStyleLbl="node2" presStyleIdx="1" presStyleCnt="2"/>
      <dgm:spPr/>
      <dgm:t>
        <a:bodyPr/>
        <a:lstStyle/>
        <a:p>
          <a:endParaRPr lang="uk-UA"/>
        </a:p>
      </dgm:t>
    </dgm:pt>
    <dgm:pt modelId="{9D330F5C-31A5-4E8C-A3E5-0294451E1928}" type="pres">
      <dgm:prSet presAssocID="{677FCC60-5A80-4A24-9EA6-9CD5B84AD2EF}" presName="hierChild4" presStyleCnt="0"/>
      <dgm:spPr/>
    </dgm:pt>
    <dgm:pt modelId="{EA7522DB-B02F-4237-8E78-3CA15E76C78B}" type="pres">
      <dgm:prSet presAssocID="{677FCC60-5A80-4A24-9EA6-9CD5B84AD2EF}" presName="hierChild5" presStyleCnt="0"/>
      <dgm:spPr/>
    </dgm:pt>
    <dgm:pt modelId="{9A545192-059B-46EF-ACF2-687A1A89325F}" type="pres">
      <dgm:prSet presAssocID="{BD90FF3F-0015-43EC-8796-E22E5877653F}" presName="hierChild3" presStyleCnt="0"/>
      <dgm:spPr/>
    </dgm:pt>
  </dgm:ptLst>
  <dgm:cxnLst>
    <dgm:cxn modelId="{73FB30E7-0D4B-4D84-8696-EA4E62020CF0}" type="presOf" srcId="{677FCC60-5A80-4A24-9EA6-9CD5B84AD2EF}" destId="{2BC9124D-8404-4CC1-ACBE-9F3DB9873743}" srcOrd="1" destOrd="0" presId="urn:microsoft.com/office/officeart/2005/8/layout/orgChart1"/>
    <dgm:cxn modelId="{B0C4FE6A-C546-4A32-A70C-00261E047D74}" srcId="{AA438AFF-323E-4159-BABA-E386CE7116DE}" destId="{BD90FF3F-0015-43EC-8796-E22E5877653F}" srcOrd="0" destOrd="0" parTransId="{BF1DFBE7-3C24-41E4-A12C-FB0A8AA3553D}" sibTransId="{75C38BBD-2EE5-458F-9F66-BB5A347B2C2D}"/>
    <dgm:cxn modelId="{128C22B1-175E-458D-A4D7-C9353CB05F3E}" type="presOf" srcId="{BD90FF3F-0015-43EC-8796-E22E5877653F}" destId="{9B5496CF-672A-463D-92CD-92A5CB03EA8F}" srcOrd="0" destOrd="0" presId="urn:microsoft.com/office/officeart/2005/8/layout/orgChart1"/>
    <dgm:cxn modelId="{7690DA52-7A92-464C-8191-2A1E8B29A5BC}" type="presOf" srcId="{BD90FF3F-0015-43EC-8796-E22E5877653F}" destId="{F58DB0CC-043D-4E7B-84B4-E545F2645B7E}" srcOrd="1" destOrd="0" presId="urn:microsoft.com/office/officeart/2005/8/layout/orgChart1"/>
    <dgm:cxn modelId="{9974B0DA-2BE9-4F15-AFCB-D66A2C78882B}" type="presOf" srcId="{677FCC60-5A80-4A24-9EA6-9CD5B84AD2EF}" destId="{1F84C495-9312-4C25-A28D-69FC8D99D30A}" srcOrd="0" destOrd="0" presId="urn:microsoft.com/office/officeart/2005/8/layout/orgChart1"/>
    <dgm:cxn modelId="{01613D35-1C20-418E-B895-E4B348FD28FC}" type="presOf" srcId="{B40BEDF5-949B-4012-92C9-CD3A43A044A2}" destId="{01D2EA15-7280-4CCD-BB45-323694CD494F}" srcOrd="1" destOrd="0" presId="urn:microsoft.com/office/officeart/2005/8/layout/orgChart1"/>
    <dgm:cxn modelId="{4B520D60-DA60-4511-9D81-EFBBAF1892EC}" type="presOf" srcId="{3F3909FA-4E38-4F4D-824B-90610C2439E6}" destId="{68A83E30-7BEC-4C6E-A47A-E201C7962CDB}" srcOrd="0" destOrd="0" presId="urn:microsoft.com/office/officeart/2005/8/layout/orgChart1"/>
    <dgm:cxn modelId="{E82B9038-CFAA-4AAF-AEF5-5A31847CAD54}" srcId="{BD90FF3F-0015-43EC-8796-E22E5877653F}" destId="{B40BEDF5-949B-4012-92C9-CD3A43A044A2}" srcOrd="0" destOrd="0" parTransId="{C0749970-0CD0-4F63-87E2-5D264DC5B419}" sibTransId="{46A9D539-AB81-483B-970E-B32620EF14A2}"/>
    <dgm:cxn modelId="{4D3297BA-416B-4895-A017-F24E8631915C}" srcId="{BD90FF3F-0015-43EC-8796-E22E5877653F}" destId="{677FCC60-5A80-4A24-9EA6-9CD5B84AD2EF}" srcOrd="1" destOrd="0" parTransId="{3F3909FA-4E38-4F4D-824B-90610C2439E6}" sibTransId="{1DA57538-E253-47DB-B76A-0C6C136E5A5C}"/>
    <dgm:cxn modelId="{48E45A86-BF24-4B05-92C0-2330F3F8002D}" type="presOf" srcId="{AA438AFF-323E-4159-BABA-E386CE7116DE}" destId="{1224A38D-9BFD-47EF-AF7F-7E5C246626A6}" srcOrd="0" destOrd="0" presId="urn:microsoft.com/office/officeart/2005/8/layout/orgChart1"/>
    <dgm:cxn modelId="{829D54E5-8CCD-43CD-A408-866A51C3E31D}" type="presOf" srcId="{B40BEDF5-949B-4012-92C9-CD3A43A044A2}" destId="{D975CE71-8364-4C0F-8DAB-CA430F3A476E}" srcOrd="0" destOrd="0" presId="urn:microsoft.com/office/officeart/2005/8/layout/orgChart1"/>
    <dgm:cxn modelId="{980498FE-E476-4F79-9433-CD5816B91530}" type="presOf" srcId="{C0749970-0CD0-4F63-87E2-5D264DC5B419}" destId="{9E0FBCAF-7547-415A-9218-FCA737F1010D}" srcOrd="0" destOrd="0" presId="urn:microsoft.com/office/officeart/2005/8/layout/orgChart1"/>
    <dgm:cxn modelId="{6FB83808-81B1-4E56-862D-93EFC9AB0851}" type="presParOf" srcId="{1224A38D-9BFD-47EF-AF7F-7E5C246626A6}" destId="{883D4E8D-1CB4-4C83-ACD3-56F605F5F529}" srcOrd="0" destOrd="0" presId="urn:microsoft.com/office/officeart/2005/8/layout/orgChart1"/>
    <dgm:cxn modelId="{92F6B6BF-0ED7-44A4-9852-B3C3618AE74B}" type="presParOf" srcId="{883D4E8D-1CB4-4C83-ACD3-56F605F5F529}" destId="{FD1768E6-73C7-414A-ACFF-633287746510}" srcOrd="0" destOrd="0" presId="urn:microsoft.com/office/officeart/2005/8/layout/orgChart1"/>
    <dgm:cxn modelId="{71627B2B-DA82-48B5-A5A0-5D7AA20BB92C}" type="presParOf" srcId="{FD1768E6-73C7-414A-ACFF-633287746510}" destId="{9B5496CF-672A-463D-92CD-92A5CB03EA8F}" srcOrd="0" destOrd="0" presId="urn:microsoft.com/office/officeart/2005/8/layout/orgChart1"/>
    <dgm:cxn modelId="{82BFAB5B-2863-4A9F-93AF-606F61DAD0FC}" type="presParOf" srcId="{FD1768E6-73C7-414A-ACFF-633287746510}" destId="{F58DB0CC-043D-4E7B-84B4-E545F2645B7E}" srcOrd="1" destOrd="0" presId="urn:microsoft.com/office/officeart/2005/8/layout/orgChart1"/>
    <dgm:cxn modelId="{0893F1A4-FB13-420D-97D3-B72AABF93809}" type="presParOf" srcId="{883D4E8D-1CB4-4C83-ACD3-56F605F5F529}" destId="{931BDFBC-5601-45A9-8F89-E81BF9DBEC85}" srcOrd="1" destOrd="0" presId="urn:microsoft.com/office/officeart/2005/8/layout/orgChart1"/>
    <dgm:cxn modelId="{B3D5BDA2-7090-4EF3-8C92-3784144B285E}" type="presParOf" srcId="{931BDFBC-5601-45A9-8F89-E81BF9DBEC85}" destId="{9E0FBCAF-7547-415A-9218-FCA737F1010D}" srcOrd="0" destOrd="0" presId="urn:microsoft.com/office/officeart/2005/8/layout/orgChart1"/>
    <dgm:cxn modelId="{DD2EC2CF-9269-4F17-8E29-58FA2D23207B}" type="presParOf" srcId="{931BDFBC-5601-45A9-8F89-E81BF9DBEC85}" destId="{429DF335-B572-43EB-97EE-DD5CC00348D2}" srcOrd="1" destOrd="0" presId="urn:microsoft.com/office/officeart/2005/8/layout/orgChart1"/>
    <dgm:cxn modelId="{CFB3A9F8-CD57-4853-AB5A-CE557677DA11}" type="presParOf" srcId="{429DF335-B572-43EB-97EE-DD5CC00348D2}" destId="{9C87C740-3C64-4933-82A6-261A0D37DF90}" srcOrd="0" destOrd="0" presId="urn:microsoft.com/office/officeart/2005/8/layout/orgChart1"/>
    <dgm:cxn modelId="{00D43DDB-8755-47B3-B3A7-B83496EEE3FD}" type="presParOf" srcId="{9C87C740-3C64-4933-82A6-261A0D37DF90}" destId="{D975CE71-8364-4C0F-8DAB-CA430F3A476E}" srcOrd="0" destOrd="0" presId="urn:microsoft.com/office/officeart/2005/8/layout/orgChart1"/>
    <dgm:cxn modelId="{1D4D4090-9DEC-4880-86A4-B4E14995CADA}" type="presParOf" srcId="{9C87C740-3C64-4933-82A6-261A0D37DF90}" destId="{01D2EA15-7280-4CCD-BB45-323694CD494F}" srcOrd="1" destOrd="0" presId="urn:microsoft.com/office/officeart/2005/8/layout/orgChart1"/>
    <dgm:cxn modelId="{DE8DDB8C-8921-47AF-829E-FDD9B3C96136}" type="presParOf" srcId="{429DF335-B572-43EB-97EE-DD5CC00348D2}" destId="{1B9CBB6E-BE8F-478E-8385-A07A1EE00972}" srcOrd="1" destOrd="0" presId="urn:microsoft.com/office/officeart/2005/8/layout/orgChart1"/>
    <dgm:cxn modelId="{E1FDFE55-A86B-4B23-9C66-7399ADA7B800}" type="presParOf" srcId="{429DF335-B572-43EB-97EE-DD5CC00348D2}" destId="{8CFFA091-F498-4A8B-AAB0-18BE53FFAE00}" srcOrd="2" destOrd="0" presId="urn:microsoft.com/office/officeart/2005/8/layout/orgChart1"/>
    <dgm:cxn modelId="{92B12C98-053C-4FDB-ACA9-BCB632D1A619}" type="presParOf" srcId="{931BDFBC-5601-45A9-8F89-E81BF9DBEC85}" destId="{68A83E30-7BEC-4C6E-A47A-E201C7962CDB}" srcOrd="2" destOrd="0" presId="urn:microsoft.com/office/officeart/2005/8/layout/orgChart1"/>
    <dgm:cxn modelId="{732A82F4-8C9F-4EA0-877B-50DB663332BC}" type="presParOf" srcId="{931BDFBC-5601-45A9-8F89-E81BF9DBEC85}" destId="{6AF8F9D8-6597-4628-99B1-128C085B73DE}" srcOrd="3" destOrd="0" presId="urn:microsoft.com/office/officeart/2005/8/layout/orgChart1"/>
    <dgm:cxn modelId="{1ED93385-68FD-4BDA-BA5A-22FC25243940}" type="presParOf" srcId="{6AF8F9D8-6597-4628-99B1-128C085B73DE}" destId="{31BAF767-61DC-4B66-BCE2-1AF51F3272BB}" srcOrd="0" destOrd="0" presId="urn:microsoft.com/office/officeart/2005/8/layout/orgChart1"/>
    <dgm:cxn modelId="{E7DEBC15-1113-41EE-B309-CDDD8124D0A0}" type="presParOf" srcId="{31BAF767-61DC-4B66-BCE2-1AF51F3272BB}" destId="{1F84C495-9312-4C25-A28D-69FC8D99D30A}" srcOrd="0" destOrd="0" presId="urn:microsoft.com/office/officeart/2005/8/layout/orgChart1"/>
    <dgm:cxn modelId="{306B12CB-5C3C-4F2A-9E10-620067400B4F}" type="presParOf" srcId="{31BAF767-61DC-4B66-BCE2-1AF51F3272BB}" destId="{2BC9124D-8404-4CC1-ACBE-9F3DB9873743}" srcOrd="1" destOrd="0" presId="urn:microsoft.com/office/officeart/2005/8/layout/orgChart1"/>
    <dgm:cxn modelId="{92D63636-6C3C-4735-8981-BA8E70ABB5AF}" type="presParOf" srcId="{6AF8F9D8-6597-4628-99B1-128C085B73DE}" destId="{9D330F5C-31A5-4E8C-A3E5-0294451E1928}" srcOrd="1" destOrd="0" presId="urn:microsoft.com/office/officeart/2005/8/layout/orgChart1"/>
    <dgm:cxn modelId="{5A9A10AD-5F28-4283-B25A-B9B35E7B1D20}" type="presParOf" srcId="{6AF8F9D8-6597-4628-99B1-128C085B73DE}" destId="{EA7522DB-B02F-4237-8E78-3CA15E76C78B}" srcOrd="2" destOrd="0" presId="urn:microsoft.com/office/officeart/2005/8/layout/orgChart1"/>
    <dgm:cxn modelId="{8C0C18F9-7518-4642-9DD9-FB99978A9211}" type="presParOf" srcId="{883D4E8D-1CB4-4C83-ACD3-56F605F5F529}" destId="{9A545192-059B-46EF-ACF2-687A1A8932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771579-D569-43B2-BA75-3FD64ECB8224}" type="doc">
      <dgm:prSet loTypeId="urn:microsoft.com/office/officeart/2005/8/layout/process1" loCatId="process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uk-UA"/>
        </a:p>
      </dgm:t>
    </dgm:pt>
    <dgm:pt modelId="{40005BF3-EA07-4009-B337-0D59AC7457AD}">
      <dgm:prSet/>
      <dgm:spPr/>
      <dgm:t>
        <a:bodyPr/>
        <a:lstStyle/>
        <a:p>
          <a:pPr rtl="0"/>
          <a:r>
            <a:rPr lang="uk-UA" b="1" smtClean="0"/>
            <a:t>Таким чином, поняття “соціальний захист” охоплює соціальні права людини такі як:</a:t>
          </a:r>
          <a:endParaRPr lang="ru-RU"/>
        </a:p>
      </dgm:t>
    </dgm:pt>
    <dgm:pt modelId="{C6FA3501-526D-4801-816C-2FDD983F24E9}" type="parTrans" cxnId="{12CA60BE-7850-4EB7-9420-AF7B5721C566}">
      <dgm:prSet/>
      <dgm:spPr/>
      <dgm:t>
        <a:bodyPr/>
        <a:lstStyle/>
        <a:p>
          <a:endParaRPr lang="uk-UA"/>
        </a:p>
      </dgm:t>
    </dgm:pt>
    <dgm:pt modelId="{5B910B57-9896-424B-A662-485D519070A8}" type="sibTrans" cxnId="{12CA60BE-7850-4EB7-9420-AF7B5721C566}">
      <dgm:prSet/>
      <dgm:spPr/>
      <dgm:t>
        <a:bodyPr/>
        <a:lstStyle/>
        <a:p>
          <a:endParaRPr lang="uk-UA"/>
        </a:p>
      </dgm:t>
    </dgm:pt>
    <dgm:pt modelId="{8225DD35-5063-4C80-9F2F-81903479C861}">
      <dgm:prSet/>
      <dgm:spPr/>
      <dgm:t>
        <a:bodyPr/>
        <a:lstStyle/>
        <a:p>
          <a:pPr rtl="0"/>
          <a:r>
            <a:rPr lang="uk-UA" b="1" smtClean="0"/>
            <a:t>право на працю;</a:t>
          </a:r>
          <a:endParaRPr lang="ru-RU"/>
        </a:p>
      </dgm:t>
    </dgm:pt>
    <dgm:pt modelId="{0EE1F133-27B6-4AEE-B2C6-6225EF7B86CD}" type="parTrans" cxnId="{DAB7384B-F4F4-4C63-876E-F87A1F88DA86}">
      <dgm:prSet/>
      <dgm:spPr/>
      <dgm:t>
        <a:bodyPr/>
        <a:lstStyle/>
        <a:p>
          <a:endParaRPr lang="uk-UA"/>
        </a:p>
      </dgm:t>
    </dgm:pt>
    <dgm:pt modelId="{B5B7DF0F-02FA-4CA1-98DE-9D6147FD149B}" type="sibTrans" cxnId="{DAB7384B-F4F4-4C63-876E-F87A1F88DA86}">
      <dgm:prSet/>
      <dgm:spPr/>
      <dgm:t>
        <a:bodyPr/>
        <a:lstStyle/>
        <a:p>
          <a:endParaRPr lang="uk-UA"/>
        </a:p>
      </dgm:t>
    </dgm:pt>
    <dgm:pt modelId="{7B46A0B6-61DD-491F-AD5D-EBC4732635A0}">
      <dgm:prSet/>
      <dgm:spPr/>
      <dgm:t>
        <a:bodyPr/>
        <a:lstStyle/>
        <a:p>
          <a:pPr rtl="0"/>
          <a:r>
            <a:rPr lang="uk-UA" b="1" smtClean="0"/>
            <a:t>право на освіту;</a:t>
          </a:r>
          <a:endParaRPr lang="ru-RU"/>
        </a:p>
      </dgm:t>
    </dgm:pt>
    <dgm:pt modelId="{5E176595-CA74-4461-8E02-74246BF9A021}" type="parTrans" cxnId="{3DC5AB68-A056-4D43-9D7A-47ED97AA1C9A}">
      <dgm:prSet/>
      <dgm:spPr/>
      <dgm:t>
        <a:bodyPr/>
        <a:lstStyle/>
        <a:p>
          <a:endParaRPr lang="uk-UA"/>
        </a:p>
      </dgm:t>
    </dgm:pt>
    <dgm:pt modelId="{5365AD4F-0CA0-4004-B116-3D29C0374CDF}" type="sibTrans" cxnId="{3DC5AB68-A056-4D43-9D7A-47ED97AA1C9A}">
      <dgm:prSet/>
      <dgm:spPr/>
      <dgm:t>
        <a:bodyPr/>
        <a:lstStyle/>
        <a:p>
          <a:endParaRPr lang="uk-UA"/>
        </a:p>
      </dgm:t>
    </dgm:pt>
    <dgm:pt modelId="{75808A70-C5E0-436C-B996-6B5714F29270}">
      <dgm:prSet/>
      <dgm:spPr/>
      <dgm:t>
        <a:bodyPr/>
        <a:lstStyle/>
        <a:p>
          <a:pPr rtl="0"/>
          <a:r>
            <a:rPr lang="uk-UA" b="1" smtClean="0"/>
            <a:t>право на відпочинок;</a:t>
          </a:r>
          <a:endParaRPr lang="ru-RU"/>
        </a:p>
      </dgm:t>
    </dgm:pt>
    <dgm:pt modelId="{57B8527B-4289-4436-9EEF-B236468E3DEB}" type="parTrans" cxnId="{E33C6FE2-F0D1-4100-93B3-91C4033AC79C}">
      <dgm:prSet/>
      <dgm:spPr/>
      <dgm:t>
        <a:bodyPr/>
        <a:lstStyle/>
        <a:p>
          <a:endParaRPr lang="uk-UA"/>
        </a:p>
      </dgm:t>
    </dgm:pt>
    <dgm:pt modelId="{D6E033C2-0C9C-4742-A189-676A428B0FE8}" type="sibTrans" cxnId="{E33C6FE2-F0D1-4100-93B3-91C4033AC79C}">
      <dgm:prSet/>
      <dgm:spPr/>
      <dgm:t>
        <a:bodyPr/>
        <a:lstStyle/>
        <a:p>
          <a:endParaRPr lang="uk-UA"/>
        </a:p>
      </dgm:t>
    </dgm:pt>
    <dgm:pt modelId="{05340784-1381-4CB7-A0A8-F4C56BD70E18}">
      <dgm:prSet/>
      <dgm:spPr/>
      <dgm:t>
        <a:bodyPr/>
        <a:lstStyle/>
        <a:p>
          <a:pPr rtl="0"/>
          <a:r>
            <a:rPr lang="uk-UA" b="1" smtClean="0"/>
            <a:t>право на безпечне довкілля;</a:t>
          </a:r>
          <a:endParaRPr lang="ru-RU"/>
        </a:p>
      </dgm:t>
    </dgm:pt>
    <dgm:pt modelId="{0C947F55-D9C8-4145-BB9A-9298E5A0373F}" type="parTrans" cxnId="{68E8DA68-C8B8-4188-8B0D-08608BB46898}">
      <dgm:prSet/>
      <dgm:spPr/>
      <dgm:t>
        <a:bodyPr/>
        <a:lstStyle/>
        <a:p>
          <a:endParaRPr lang="uk-UA"/>
        </a:p>
      </dgm:t>
    </dgm:pt>
    <dgm:pt modelId="{B5299CE6-F20B-42C8-BB35-5A50728C972E}" type="sibTrans" cxnId="{68E8DA68-C8B8-4188-8B0D-08608BB46898}">
      <dgm:prSet/>
      <dgm:spPr/>
      <dgm:t>
        <a:bodyPr/>
        <a:lstStyle/>
        <a:p>
          <a:endParaRPr lang="uk-UA"/>
        </a:p>
      </dgm:t>
    </dgm:pt>
    <dgm:pt modelId="{ECA2C28D-7DAC-4420-904E-D80CEFBBC662}">
      <dgm:prSet/>
      <dgm:spPr/>
      <dgm:t>
        <a:bodyPr/>
        <a:lstStyle/>
        <a:p>
          <a:pPr rtl="0"/>
          <a:r>
            <a:rPr lang="uk-UA" b="1" smtClean="0"/>
            <a:t>право на охорону здоров’я;</a:t>
          </a:r>
          <a:endParaRPr lang="ru-RU"/>
        </a:p>
      </dgm:t>
    </dgm:pt>
    <dgm:pt modelId="{4B28E7BA-D9AD-4CF6-A8B4-DAF1775BE3E2}" type="parTrans" cxnId="{EE4EF0A4-1694-4F6F-A160-E27227A781DC}">
      <dgm:prSet/>
      <dgm:spPr/>
      <dgm:t>
        <a:bodyPr/>
        <a:lstStyle/>
        <a:p>
          <a:endParaRPr lang="uk-UA"/>
        </a:p>
      </dgm:t>
    </dgm:pt>
    <dgm:pt modelId="{25036088-0ADD-4F31-96B7-C6A7AE3971B0}" type="sibTrans" cxnId="{EE4EF0A4-1694-4F6F-A160-E27227A781DC}">
      <dgm:prSet/>
      <dgm:spPr/>
      <dgm:t>
        <a:bodyPr/>
        <a:lstStyle/>
        <a:p>
          <a:endParaRPr lang="uk-UA"/>
        </a:p>
      </dgm:t>
    </dgm:pt>
    <dgm:pt modelId="{3C7DB95C-3F05-42E3-8FE8-97435683A74A}">
      <dgm:prSet/>
      <dgm:spPr/>
      <dgm:t>
        <a:bodyPr/>
        <a:lstStyle/>
        <a:p>
          <a:pPr rtl="0"/>
          <a:r>
            <a:rPr lang="uk-UA" b="1" smtClean="0"/>
            <a:t>право на достатній життєвий рівень;</a:t>
          </a:r>
          <a:endParaRPr lang="ru-RU"/>
        </a:p>
      </dgm:t>
    </dgm:pt>
    <dgm:pt modelId="{B7293F93-3982-4FC2-87A3-EF1B4DD38AA4}" type="parTrans" cxnId="{1B253A97-7845-472B-A7E5-1DC96D984734}">
      <dgm:prSet/>
      <dgm:spPr/>
      <dgm:t>
        <a:bodyPr/>
        <a:lstStyle/>
        <a:p>
          <a:endParaRPr lang="uk-UA"/>
        </a:p>
      </dgm:t>
    </dgm:pt>
    <dgm:pt modelId="{B718BE93-41ED-488E-B5CA-22670C1646C3}" type="sibTrans" cxnId="{1B253A97-7845-472B-A7E5-1DC96D984734}">
      <dgm:prSet/>
      <dgm:spPr/>
      <dgm:t>
        <a:bodyPr/>
        <a:lstStyle/>
        <a:p>
          <a:endParaRPr lang="uk-UA"/>
        </a:p>
      </dgm:t>
    </dgm:pt>
    <dgm:pt modelId="{2E018C9D-C4DB-45CB-9B3D-046E38E4A0BE}">
      <dgm:prSet/>
      <dgm:spPr/>
      <dgm:t>
        <a:bodyPr/>
        <a:lstStyle/>
        <a:p>
          <a:pPr rtl="0"/>
          <a:r>
            <a:rPr lang="uk-UA" b="1" smtClean="0"/>
            <a:t>право на безпечні умови праці;</a:t>
          </a:r>
          <a:endParaRPr lang="ru-RU"/>
        </a:p>
      </dgm:t>
    </dgm:pt>
    <dgm:pt modelId="{4AA9CBBF-C612-4724-A8EF-5A5F90559245}" type="parTrans" cxnId="{DCFFA14B-3EE9-4D72-8924-86B893B41DA1}">
      <dgm:prSet/>
      <dgm:spPr/>
      <dgm:t>
        <a:bodyPr/>
        <a:lstStyle/>
        <a:p>
          <a:endParaRPr lang="uk-UA"/>
        </a:p>
      </dgm:t>
    </dgm:pt>
    <dgm:pt modelId="{77BB6548-AD15-4C5B-A6EC-7D2773E87B4E}" type="sibTrans" cxnId="{DCFFA14B-3EE9-4D72-8924-86B893B41DA1}">
      <dgm:prSet/>
      <dgm:spPr/>
      <dgm:t>
        <a:bodyPr/>
        <a:lstStyle/>
        <a:p>
          <a:endParaRPr lang="uk-UA"/>
        </a:p>
      </dgm:t>
    </dgm:pt>
    <dgm:pt modelId="{146C44A1-BDFA-46D9-BCB5-24BFA56ACBBB}">
      <dgm:prSet/>
      <dgm:spPr/>
      <dgm:t>
        <a:bodyPr/>
        <a:lstStyle/>
        <a:p>
          <a:pPr rtl="0"/>
          <a:r>
            <a:rPr lang="uk-UA" b="1" smtClean="0"/>
            <a:t>право на зарплату не нижчу ніж встановлено державою та ін.</a:t>
          </a:r>
          <a:endParaRPr lang="ru-RU"/>
        </a:p>
      </dgm:t>
    </dgm:pt>
    <dgm:pt modelId="{BDF6711A-9D40-4583-A511-6682A2CA5184}" type="parTrans" cxnId="{97725B5F-C1F1-44FD-9531-C261A80E3342}">
      <dgm:prSet/>
      <dgm:spPr/>
      <dgm:t>
        <a:bodyPr/>
        <a:lstStyle/>
        <a:p>
          <a:endParaRPr lang="uk-UA"/>
        </a:p>
      </dgm:t>
    </dgm:pt>
    <dgm:pt modelId="{AB21C9D6-8BEE-4F2D-8628-DC173CF081D2}" type="sibTrans" cxnId="{97725B5F-C1F1-44FD-9531-C261A80E3342}">
      <dgm:prSet/>
      <dgm:spPr/>
      <dgm:t>
        <a:bodyPr/>
        <a:lstStyle/>
        <a:p>
          <a:endParaRPr lang="uk-UA"/>
        </a:p>
      </dgm:t>
    </dgm:pt>
    <dgm:pt modelId="{91455F53-5B25-4C51-9344-D4416D2CEA73}" type="pres">
      <dgm:prSet presAssocID="{36771579-D569-43B2-BA75-3FD64ECB822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3A2C08A-5649-41BA-8ACF-FAEBA8CC823C}" type="pres">
      <dgm:prSet presAssocID="{40005BF3-EA07-4009-B337-0D59AC7457AD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DC5AB68-A056-4D43-9D7A-47ED97AA1C9A}" srcId="{40005BF3-EA07-4009-B337-0D59AC7457AD}" destId="{7B46A0B6-61DD-491F-AD5D-EBC4732635A0}" srcOrd="1" destOrd="0" parTransId="{5E176595-CA74-4461-8E02-74246BF9A021}" sibTransId="{5365AD4F-0CA0-4004-B116-3D29C0374CDF}"/>
    <dgm:cxn modelId="{97725B5F-C1F1-44FD-9531-C261A80E3342}" srcId="{40005BF3-EA07-4009-B337-0D59AC7457AD}" destId="{146C44A1-BDFA-46D9-BCB5-24BFA56ACBBB}" srcOrd="7" destOrd="0" parTransId="{BDF6711A-9D40-4583-A511-6682A2CA5184}" sibTransId="{AB21C9D6-8BEE-4F2D-8628-DC173CF081D2}"/>
    <dgm:cxn modelId="{DAB7384B-F4F4-4C63-876E-F87A1F88DA86}" srcId="{40005BF3-EA07-4009-B337-0D59AC7457AD}" destId="{8225DD35-5063-4C80-9F2F-81903479C861}" srcOrd="0" destOrd="0" parTransId="{0EE1F133-27B6-4AEE-B2C6-6225EF7B86CD}" sibTransId="{B5B7DF0F-02FA-4CA1-98DE-9D6147FD149B}"/>
    <dgm:cxn modelId="{18901004-2572-4DC7-ACBD-DEBBA8F76AC9}" type="presOf" srcId="{75808A70-C5E0-436C-B996-6B5714F29270}" destId="{33A2C08A-5649-41BA-8ACF-FAEBA8CC823C}" srcOrd="0" destOrd="3" presId="urn:microsoft.com/office/officeart/2005/8/layout/process1"/>
    <dgm:cxn modelId="{6650993E-8F5E-48FB-98AC-8499343C0122}" type="presOf" srcId="{40005BF3-EA07-4009-B337-0D59AC7457AD}" destId="{33A2C08A-5649-41BA-8ACF-FAEBA8CC823C}" srcOrd="0" destOrd="0" presId="urn:microsoft.com/office/officeart/2005/8/layout/process1"/>
    <dgm:cxn modelId="{DCFFA14B-3EE9-4D72-8924-86B893B41DA1}" srcId="{40005BF3-EA07-4009-B337-0D59AC7457AD}" destId="{2E018C9D-C4DB-45CB-9B3D-046E38E4A0BE}" srcOrd="6" destOrd="0" parTransId="{4AA9CBBF-C612-4724-A8EF-5A5F90559245}" sibTransId="{77BB6548-AD15-4C5B-A6EC-7D2773E87B4E}"/>
    <dgm:cxn modelId="{12CA60BE-7850-4EB7-9420-AF7B5721C566}" srcId="{36771579-D569-43B2-BA75-3FD64ECB8224}" destId="{40005BF3-EA07-4009-B337-0D59AC7457AD}" srcOrd="0" destOrd="0" parTransId="{C6FA3501-526D-4801-816C-2FDD983F24E9}" sibTransId="{5B910B57-9896-424B-A662-485D519070A8}"/>
    <dgm:cxn modelId="{E94F5407-E9EA-451C-BFA9-E3FCEF43AD15}" type="presOf" srcId="{ECA2C28D-7DAC-4420-904E-D80CEFBBC662}" destId="{33A2C08A-5649-41BA-8ACF-FAEBA8CC823C}" srcOrd="0" destOrd="5" presId="urn:microsoft.com/office/officeart/2005/8/layout/process1"/>
    <dgm:cxn modelId="{9ABD91BB-2F61-4313-98E4-84A49BEB78C8}" type="presOf" srcId="{7B46A0B6-61DD-491F-AD5D-EBC4732635A0}" destId="{33A2C08A-5649-41BA-8ACF-FAEBA8CC823C}" srcOrd="0" destOrd="2" presId="urn:microsoft.com/office/officeart/2005/8/layout/process1"/>
    <dgm:cxn modelId="{22D4953E-5CF1-43D2-BFD5-5C513947EAAE}" type="presOf" srcId="{8225DD35-5063-4C80-9F2F-81903479C861}" destId="{33A2C08A-5649-41BA-8ACF-FAEBA8CC823C}" srcOrd="0" destOrd="1" presId="urn:microsoft.com/office/officeart/2005/8/layout/process1"/>
    <dgm:cxn modelId="{EE4EF0A4-1694-4F6F-A160-E27227A781DC}" srcId="{40005BF3-EA07-4009-B337-0D59AC7457AD}" destId="{ECA2C28D-7DAC-4420-904E-D80CEFBBC662}" srcOrd="4" destOrd="0" parTransId="{4B28E7BA-D9AD-4CF6-A8B4-DAF1775BE3E2}" sibTransId="{25036088-0ADD-4F31-96B7-C6A7AE3971B0}"/>
    <dgm:cxn modelId="{149656D6-2A4C-4147-9656-E392F3B5C84E}" type="presOf" srcId="{05340784-1381-4CB7-A0A8-F4C56BD70E18}" destId="{33A2C08A-5649-41BA-8ACF-FAEBA8CC823C}" srcOrd="0" destOrd="4" presId="urn:microsoft.com/office/officeart/2005/8/layout/process1"/>
    <dgm:cxn modelId="{AB96F174-891E-4E06-ACB0-6C06C3892535}" type="presOf" srcId="{3C7DB95C-3F05-42E3-8FE8-97435683A74A}" destId="{33A2C08A-5649-41BA-8ACF-FAEBA8CC823C}" srcOrd="0" destOrd="6" presId="urn:microsoft.com/office/officeart/2005/8/layout/process1"/>
    <dgm:cxn modelId="{1B253A97-7845-472B-A7E5-1DC96D984734}" srcId="{40005BF3-EA07-4009-B337-0D59AC7457AD}" destId="{3C7DB95C-3F05-42E3-8FE8-97435683A74A}" srcOrd="5" destOrd="0" parTransId="{B7293F93-3982-4FC2-87A3-EF1B4DD38AA4}" sibTransId="{B718BE93-41ED-488E-B5CA-22670C1646C3}"/>
    <dgm:cxn modelId="{68E8DA68-C8B8-4188-8B0D-08608BB46898}" srcId="{40005BF3-EA07-4009-B337-0D59AC7457AD}" destId="{05340784-1381-4CB7-A0A8-F4C56BD70E18}" srcOrd="3" destOrd="0" parTransId="{0C947F55-D9C8-4145-BB9A-9298E5A0373F}" sibTransId="{B5299CE6-F20B-42C8-BB35-5A50728C972E}"/>
    <dgm:cxn modelId="{4084DF7D-549C-4AF8-A37D-63CBC5654266}" type="presOf" srcId="{2E018C9D-C4DB-45CB-9B3D-046E38E4A0BE}" destId="{33A2C08A-5649-41BA-8ACF-FAEBA8CC823C}" srcOrd="0" destOrd="7" presId="urn:microsoft.com/office/officeart/2005/8/layout/process1"/>
    <dgm:cxn modelId="{C4A33D6A-F33A-4E2C-9052-3A655D41456C}" type="presOf" srcId="{36771579-D569-43B2-BA75-3FD64ECB8224}" destId="{91455F53-5B25-4C51-9344-D4416D2CEA73}" srcOrd="0" destOrd="0" presId="urn:microsoft.com/office/officeart/2005/8/layout/process1"/>
    <dgm:cxn modelId="{A80C87E6-90A3-4901-B186-799B848FA640}" type="presOf" srcId="{146C44A1-BDFA-46D9-BCB5-24BFA56ACBBB}" destId="{33A2C08A-5649-41BA-8ACF-FAEBA8CC823C}" srcOrd="0" destOrd="8" presId="urn:microsoft.com/office/officeart/2005/8/layout/process1"/>
    <dgm:cxn modelId="{E33C6FE2-F0D1-4100-93B3-91C4033AC79C}" srcId="{40005BF3-EA07-4009-B337-0D59AC7457AD}" destId="{75808A70-C5E0-436C-B996-6B5714F29270}" srcOrd="2" destOrd="0" parTransId="{57B8527B-4289-4436-9EEF-B236468E3DEB}" sibTransId="{D6E033C2-0C9C-4742-A189-676A428B0FE8}"/>
    <dgm:cxn modelId="{BB238450-B888-4FC5-B1E4-732C4173382E}" type="presParOf" srcId="{91455F53-5B25-4C51-9344-D4416D2CEA73}" destId="{33A2C08A-5649-41BA-8ACF-FAEBA8CC823C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446D9F-CBF4-478B-9943-AA411750F0B7}" type="doc">
      <dgm:prSet loTypeId="urn:microsoft.com/office/officeart/2005/8/layout/target3" loCatId="relationship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uk-UA"/>
        </a:p>
      </dgm:t>
    </dgm:pt>
    <dgm:pt modelId="{99EFC793-5D3F-4359-B9DB-D070D468D27C}">
      <dgm:prSet/>
      <dgm:spPr/>
      <dgm:t>
        <a:bodyPr/>
        <a:lstStyle/>
        <a:p>
          <a:pPr rtl="0"/>
          <a:r>
            <a:rPr lang="uk-UA" b="1" smtClean="0"/>
            <a:t>Пенсійне забезпечення.</a:t>
          </a:r>
          <a:endParaRPr lang="ru-RU"/>
        </a:p>
      </dgm:t>
    </dgm:pt>
    <dgm:pt modelId="{54F534FF-0DE1-42D5-ADBE-71A1D89F65C9}" type="parTrans" cxnId="{0882FBB0-CAC0-4B29-833E-E34B56DD3027}">
      <dgm:prSet/>
      <dgm:spPr/>
      <dgm:t>
        <a:bodyPr/>
        <a:lstStyle/>
        <a:p>
          <a:endParaRPr lang="uk-UA"/>
        </a:p>
      </dgm:t>
    </dgm:pt>
    <dgm:pt modelId="{A67F5048-3E59-42AB-BB41-90E4FA4E3941}" type="sibTrans" cxnId="{0882FBB0-CAC0-4B29-833E-E34B56DD3027}">
      <dgm:prSet/>
      <dgm:spPr/>
      <dgm:t>
        <a:bodyPr/>
        <a:lstStyle/>
        <a:p>
          <a:endParaRPr lang="uk-UA"/>
        </a:p>
      </dgm:t>
    </dgm:pt>
    <dgm:pt modelId="{C4EA1492-59EB-4E7D-BF82-97D276096C6F}">
      <dgm:prSet/>
      <dgm:spPr/>
      <dgm:t>
        <a:bodyPr/>
        <a:lstStyle/>
        <a:p>
          <a:pPr rtl="0"/>
          <a:r>
            <a:rPr lang="uk-UA" b="1" smtClean="0"/>
            <a:t>Утримання і обслуговування людей похилого віку та непрацездатних громадян у спеціально-створених для них будинках-інтернатах.</a:t>
          </a:r>
          <a:endParaRPr lang="ru-RU"/>
        </a:p>
      </dgm:t>
    </dgm:pt>
    <dgm:pt modelId="{ACE84E0B-4217-4AF7-A41C-9642230C823B}" type="parTrans" cxnId="{F384EAF3-63C3-47C2-91A5-030F794C6773}">
      <dgm:prSet/>
      <dgm:spPr/>
      <dgm:t>
        <a:bodyPr/>
        <a:lstStyle/>
        <a:p>
          <a:endParaRPr lang="uk-UA"/>
        </a:p>
      </dgm:t>
    </dgm:pt>
    <dgm:pt modelId="{BD7269DD-E8D6-493C-8ACA-DA2EE2CFEFDA}" type="sibTrans" cxnId="{F384EAF3-63C3-47C2-91A5-030F794C6773}">
      <dgm:prSet/>
      <dgm:spPr/>
      <dgm:t>
        <a:bodyPr/>
        <a:lstStyle/>
        <a:p>
          <a:endParaRPr lang="uk-UA"/>
        </a:p>
      </dgm:t>
    </dgm:pt>
    <dgm:pt modelId="{E0A74850-0502-4617-A777-FAB805D45C72}">
      <dgm:prSet/>
      <dgm:spPr/>
      <dgm:t>
        <a:bodyPr/>
        <a:lstStyle/>
        <a:p>
          <a:pPr rtl="0"/>
          <a:r>
            <a:rPr lang="uk-UA" b="1" smtClean="0"/>
            <a:t>Забезпечення громадян різними видами допомог і соціального страхування та інших соціальних виплат.</a:t>
          </a:r>
          <a:endParaRPr lang="ru-RU"/>
        </a:p>
      </dgm:t>
    </dgm:pt>
    <dgm:pt modelId="{A3980A3F-17B1-47B6-8347-8E303BD8F6B9}" type="parTrans" cxnId="{3DA1142D-7A08-4DFE-AE87-4C3EF3CDF1E6}">
      <dgm:prSet/>
      <dgm:spPr/>
      <dgm:t>
        <a:bodyPr/>
        <a:lstStyle/>
        <a:p>
          <a:endParaRPr lang="uk-UA"/>
        </a:p>
      </dgm:t>
    </dgm:pt>
    <dgm:pt modelId="{00E45FCA-B15D-4102-8679-8EBA775E5301}" type="sibTrans" cxnId="{3DA1142D-7A08-4DFE-AE87-4C3EF3CDF1E6}">
      <dgm:prSet/>
      <dgm:spPr/>
      <dgm:t>
        <a:bodyPr/>
        <a:lstStyle/>
        <a:p>
          <a:endParaRPr lang="uk-UA"/>
        </a:p>
      </dgm:t>
    </dgm:pt>
    <dgm:pt modelId="{FABE0C50-1888-419E-B6E0-2E7095B1A5F6}">
      <dgm:prSet/>
      <dgm:spPr/>
      <dgm:t>
        <a:bodyPr/>
        <a:lstStyle/>
        <a:p>
          <a:pPr rtl="0"/>
          <a:r>
            <a:rPr lang="uk-UA" b="1" smtClean="0"/>
            <a:t>Забезпечення інвалідів протезно-ортопедичними виробами та засобами пересування.</a:t>
          </a:r>
          <a:endParaRPr lang="ru-RU"/>
        </a:p>
      </dgm:t>
    </dgm:pt>
    <dgm:pt modelId="{67B77B49-645E-4AC2-AC83-EEDAC166A9D1}" type="parTrans" cxnId="{6767215D-CFB2-408B-8FC6-F341BCBFA98D}">
      <dgm:prSet/>
      <dgm:spPr/>
      <dgm:t>
        <a:bodyPr/>
        <a:lstStyle/>
        <a:p>
          <a:endParaRPr lang="uk-UA"/>
        </a:p>
      </dgm:t>
    </dgm:pt>
    <dgm:pt modelId="{347567EE-BB8A-4DD0-B8F8-354799040304}" type="sibTrans" cxnId="{6767215D-CFB2-408B-8FC6-F341BCBFA98D}">
      <dgm:prSet/>
      <dgm:spPr/>
      <dgm:t>
        <a:bodyPr/>
        <a:lstStyle/>
        <a:p>
          <a:endParaRPr lang="uk-UA"/>
        </a:p>
      </dgm:t>
    </dgm:pt>
    <dgm:pt modelId="{081049E3-26B2-446C-B412-B5C6EA4DB9C4}">
      <dgm:prSet/>
      <dgm:spPr/>
      <dgm:t>
        <a:bodyPr/>
        <a:lstStyle/>
        <a:p>
          <a:pPr rtl="0"/>
          <a:r>
            <a:rPr lang="uk-UA" b="1" smtClean="0"/>
            <a:t>Утримання та виховання дітей у дитячих будинках, інтернатах й інших закладах.</a:t>
          </a:r>
          <a:endParaRPr lang="ru-RU"/>
        </a:p>
      </dgm:t>
    </dgm:pt>
    <dgm:pt modelId="{1D0F9760-697A-45D3-B3B4-2093EB296ABC}" type="parTrans" cxnId="{612B113E-43FE-47A4-A53C-608B3620A03C}">
      <dgm:prSet/>
      <dgm:spPr/>
      <dgm:t>
        <a:bodyPr/>
        <a:lstStyle/>
        <a:p>
          <a:endParaRPr lang="uk-UA"/>
        </a:p>
      </dgm:t>
    </dgm:pt>
    <dgm:pt modelId="{57388666-B7C2-428A-92CA-750917FFE506}" type="sibTrans" cxnId="{612B113E-43FE-47A4-A53C-608B3620A03C}">
      <dgm:prSet/>
      <dgm:spPr/>
      <dgm:t>
        <a:bodyPr/>
        <a:lstStyle/>
        <a:p>
          <a:endParaRPr lang="uk-UA"/>
        </a:p>
      </dgm:t>
    </dgm:pt>
    <dgm:pt modelId="{AD1B04C2-206F-45BA-B939-3417395E6E2E}">
      <dgm:prSet/>
      <dgm:spPr/>
      <dgm:t>
        <a:bodyPr/>
        <a:lstStyle/>
        <a:p>
          <a:pPr rtl="0"/>
          <a:r>
            <a:rPr lang="uk-UA" b="1" smtClean="0"/>
            <a:t>Соціальна і трудова реабілітація інвалідів.</a:t>
          </a:r>
          <a:endParaRPr lang="ru-RU"/>
        </a:p>
      </dgm:t>
    </dgm:pt>
    <dgm:pt modelId="{F2BE030E-CCB7-4A83-94F8-CCBA8117C11D}" type="parTrans" cxnId="{09EBBB26-A1E4-4E09-BD90-5D1DC56D6ABD}">
      <dgm:prSet/>
      <dgm:spPr/>
      <dgm:t>
        <a:bodyPr/>
        <a:lstStyle/>
        <a:p>
          <a:endParaRPr lang="uk-UA"/>
        </a:p>
      </dgm:t>
    </dgm:pt>
    <dgm:pt modelId="{23A6E69E-6FAF-4851-85E2-173697398EB8}" type="sibTrans" cxnId="{09EBBB26-A1E4-4E09-BD90-5D1DC56D6ABD}">
      <dgm:prSet/>
      <dgm:spPr/>
      <dgm:t>
        <a:bodyPr/>
        <a:lstStyle/>
        <a:p>
          <a:endParaRPr lang="uk-UA"/>
        </a:p>
      </dgm:t>
    </dgm:pt>
    <dgm:pt modelId="{5EFE49AF-B6C8-47D0-8BA8-D41C72CFB609}">
      <dgm:prSet/>
      <dgm:spPr/>
      <dgm:t>
        <a:bodyPr/>
        <a:lstStyle/>
        <a:p>
          <a:pPr rtl="0"/>
          <a:r>
            <a:rPr lang="uk-UA" b="1" smtClean="0"/>
            <a:t>Санаторно-курортне та лікарське забезпечення населення.</a:t>
          </a:r>
          <a:endParaRPr lang="ru-RU"/>
        </a:p>
      </dgm:t>
    </dgm:pt>
    <dgm:pt modelId="{FA17A608-D733-4EFA-9B55-3B56CA6F5574}" type="parTrans" cxnId="{F7C25DC4-1E5F-4ACC-B36B-0ABB65FF0A6C}">
      <dgm:prSet/>
      <dgm:spPr/>
      <dgm:t>
        <a:bodyPr/>
        <a:lstStyle/>
        <a:p>
          <a:endParaRPr lang="uk-UA"/>
        </a:p>
      </dgm:t>
    </dgm:pt>
    <dgm:pt modelId="{1294620C-AE5C-4EE3-8950-FB94B8C9B184}" type="sibTrans" cxnId="{F7C25DC4-1E5F-4ACC-B36B-0ABB65FF0A6C}">
      <dgm:prSet/>
      <dgm:spPr/>
      <dgm:t>
        <a:bodyPr/>
        <a:lstStyle/>
        <a:p>
          <a:endParaRPr lang="uk-UA"/>
        </a:p>
      </dgm:t>
    </dgm:pt>
    <dgm:pt modelId="{97713B2A-C934-4E51-9B0B-3134ED564439}">
      <dgm:prSet/>
      <dgm:spPr/>
      <dgm:t>
        <a:bodyPr/>
        <a:lstStyle/>
        <a:p>
          <a:endParaRPr lang="uk-UA"/>
        </a:p>
      </dgm:t>
    </dgm:pt>
    <dgm:pt modelId="{9F82C296-A4E3-4D76-90A0-0342164F312A}" type="parTrans" cxnId="{E6DCA11B-88BE-4EFD-87C3-BF99BE9EC836}">
      <dgm:prSet/>
      <dgm:spPr/>
      <dgm:t>
        <a:bodyPr/>
        <a:lstStyle/>
        <a:p>
          <a:endParaRPr lang="uk-UA"/>
        </a:p>
      </dgm:t>
    </dgm:pt>
    <dgm:pt modelId="{CAB29648-2A67-4CB5-8C6A-8FD280EA3461}" type="sibTrans" cxnId="{E6DCA11B-88BE-4EFD-87C3-BF99BE9EC836}">
      <dgm:prSet/>
      <dgm:spPr/>
      <dgm:t>
        <a:bodyPr/>
        <a:lstStyle/>
        <a:p>
          <a:endParaRPr lang="uk-UA"/>
        </a:p>
      </dgm:t>
    </dgm:pt>
    <dgm:pt modelId="{802C5731-1EE4-4603-AB55-142744481655}" type="pres">
      <dgm:prSet presAssocID="{CF446D9F-CBF4-478B-9943-AA411750F0B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C8EB2E9-D63D-4C07-AD2E-17D9699585B4}" type="pres">
      <dgm:prSet presAssocID="{99EFC793-5D3F-4359-B9DB-D070D468D27C}" presName="circle1" presStyleLbl="node1" presStyleIdx="0" presStyleCnt="7"/>
      <dgm:spPr/>
    </dgm:pt>
    <dgm:pt modelId="{07B70F4E-63E7-4C16-BFCB-14CD1134A626}" type="pres">
      <dgm:prSet presAssocID="{99EFC793-5D3F-4359-B9DB-D070D468D27C}" presName="space" presStyleCnt="0"/>
      <dgm:spPr/>
    </dgm:pt>
    <dgm:pt modelId="{82DDE4E6-15A5-426D-BC73-2BD0DB222BCD}" type="pres">
      <dgm:prSet presAssocID="{99EFC793-5D3F-4359-B9DB-D070D468D27C}" presName="rect1" presStyleLbl="alignAcc1" presStyleIdx="0" presStyleCnt="7"/>
      <dgm:spPr/>
      <dgm:t>
        <a:bodyPr/>
        <a:lstStyle/>
        <a:p>
          <a:endParaRPr lang="uk-UA"/>
        </a:p>
      </dgm:t>
    </dgm:pt>
    <dgm:pt modelId="{5F1A3F5C-28B4-410F-BFEA-442FDE04E111}" type="pres">
      <dgm:prSet presAssocID="{C4EA1492-59EB-4E7D-BF82-97D276096C6F}" presName="vertSpace2" presStyleLbl="node1" presStyleIdx="0" presStyleCnt="7"/>
      <dgm:spPr/>
    </dgm:pt>
    <dgm:pt modelId="{AA7C2E81-57EB-4967-BEAB-9327B711FCFD}" type="pres">
      <dgm:prSet presAssocID="{C4EA1492-59EB-4E7D-BF82-97D276096C6F}" presName="circle2" presStyleLbl="node1" presStyleIdx="1" presStyleCnt="7"/>
      <dgm:spPr/>
    </dgm:pt>
    <dgm:pt modelId="{92879D4F-EDEE-41DD-ABC3-37F535AEE045}" type="pres">
      <dgm:prSet presAssocID="{C4EA1492-59EB-4E7D-BF82-97D276096C6F}" presName="rect2" presStyleLbl="alignAcc1" presStyleIdx="1" presStyleCnt="7"/>
      <dgm:spPr/>
      <dgm:t>
        <a:bodyPr/>
        <a:lstStyle/>
        <a:p>
          <a:endParaRPr lang="uk-UA"/>
        </a:p>
      </dgm:t>
    </dgm:pt>
    <dgm:pt modelId="{3CD90428-A81A-44E8-8E7E-9A3907A9411F}" type="pres">
      <dgm:prSet presAssocID="{E0A74850-0502-4617-A777-FAB805D45C72}" presName="vertSpace3" presStyleLbl="node1" presStyleIdx="1" presStyleCnt="7"/>
      <dgm:spPr/>
    </dgm:pt>
    <dgm:pt modelId="{A8E55DC9-69D8-4F99-A338-A5E8DEA093F3}" type="pres">
      <dgm:prSet presAssocID="{E0A74850-0502-4617-A777-FAB805D45C72}" presName="circle3" presStyleLbl="node1" presStyleIdx="2" presStyleCnt="7"/>
      <dgm:spPr/>
    </dgm:pt>
    <dgm:pt modelId="{163DA9BD-2A43-4789-9D42-5BE2C36BE775}" type="pres">
      <dgm:prSet presAssocID="{E0A74850-0502-4617-A777-FAB805D45C72}" presName="rect3" presStyleLbl="alignAcc1" presStyleIdx="2" presStyleCnt="7"/>
      <dgm:spPr/>
      <dgm:t>
        <a:bodyPr/>
        <a:lstStyle/>
        <a:p>
          <a:endParaRPr lang="uk-UA"/>
        </a:p>
      </dgm:t>
    </dgm:pt>
    <dgm:pt modelId="{AC838B25-EE64-4539-A200-15F0E44E8F16}" type="pres">
      <dgm:prSet presAssocID="{FABE0C50-1888-419E-B6E0-2E7095B1A5F6}" presName="vertSpace4" presStyleLbl="node1" presStyleIdx="2" presStyleCnt="7"/>
      <dgm:spPr/>
    </dgm:pt>
    <dgm:pt modelId="{305FC84E-43D3-46C9-840A-B7A33C03AE4B}" type="pres">
      <dgm:prSet presAssocID="{FABE0C50-1888-419E-B6E0-2E7095B1A5F6}" presName="circle4" presStyleLbl="node1" presStyleIdx="3" presStyleCnt="7"/>
      <dgm:spPr/>
    </dgm:pt>
    <dgm:pt modelId="{7368F47C-E23C-4FB2-A844-51BB0CE0F9A6}" type="pres">
      <dgm:prSet presAssocID="{FABE0C50-1888-419E-B6E0-2E7095B1A5F6}" presName="rect4" presStyleLbl="alignAcc1" presStyleIdx="3" presStyleCnt="7"/>
      <dgm:spPr/>
      <dgm:t>
        <a:bodyPr/>
        <a:lstStyle/>
        <a:p>
          <a:endParaRPr lang="uk-UA"/>
        </a:p>
      </dgm:t>
    </dgm:pt>
    <dgm:pt modelId="{E5E8C367-4184-47A4-9B6F-0815A71B019D}" type="pres">
      <dgm:prSet presAssocID="{081049E3-26B2-446C-B412-B5C6EA4DB9C4}" presName="vertSpace5" presStyleLbl="node1" presStyleIdx="3" presStyleCnt="7"/>
      <dgm:spPr/>
    </dgm:pt>
    <dgm:pt modelId="{F642A18C-6AB2-499E-A71D-BE4495D082FC}" type="pres">
      <dgm:prSet presAssocID="{081049E3-26B2-446C-B412-B5C6EA4DB9C4}" presName="circle5" presStyleLbl="node1" presStyleIdx="4" presStyleCnt="7"/>
      <dgm:spPr/>
    </dgm:pt>
    <dgm:pt modelId="{3811C107-510E-4F21-8098-E43B5237D48D}" type="pres">
      <dgm:prSet presAssocID="{081049E3-26B2-446C-B412-B5C6EA4DB9C4}" presName="rect5" presStyleLbl="alignAcc1" presStyleIdx="4" presStyleCnt="7"/>
      <dgm:spPr/>
      <dgm:t>
        <a:bodyPr/>
        <a:lstStyle/>
        <a:p>
          <a:endParaRPr lang="uk-UA"/>
        </a:p>
      </dgm:t>
    </dgm:pt>
    <dgm:pt modelId="{8AF37445-6206-4B58-996D-83C706E642E7}" type="pres">
      <dgm:prSet presAssocID="{AD1B04C2-206F-45BA-B939-3417395E6E2E}" presName="vertSpace6" presStyleLbl="node1" presStyleIdx="4" presStyleCnt="7"/>
      <dgm:spPr/>
    </dgm:pt>
    <dgm:pt modelId="{7912314B-5D31-4907-B214-F0448975EC34}" type="pres">
      <dgm:prSet presAssocID="{AD1B04C2-206F-45BA-B939-3417395E6E2E}" presName="circle6" presStyleLbl="node1" presStyleIdx="5" presStyleCnt="7"/>
      <dgm:spPr/>
    </dgm:pt>
    <dgm:pt modelId="{E5F4DEDE-AC53-476B-8E0D-FF6F7C1A9DFA}" type="pres">
      <dgm:prSet presAssocID="{AD1B04C2-206F-45BA-B939-3417395E6E2E}" presName="rect6" presStyleLbl="alignAcc1" presStyleIdx="5" presStyleCnt="7"/>
      <dgm:spPr/>
      <dgm:t>
        <a:bodyPr/>
        <a:lstStyle/>
        <a:p>
          <a:endParaRPr lang="uk-UA"/>
        </a:p>
      </dgm:t>
    </dgm:pt>
    <dgm:pt modelId="{ACFF2A45-2A34-4871-A95D-E078044B4DFC}" type="pres">
      <dgm:prSet presAssocID="{5EFE49AF-B6C8-47D0-8BA8-D41C72CFB609}" presName="vertSpace7" presStyleLbl="node1" presStyleIdx="5" presStyleCnt="7"/>
      <dgm:spPr/>
    </dgm:pt>
    <dgm:pt modelId="{DFE4DA98-91B4-4E6C-9104-2FC9AD5AE708}" type="pres">
      <dgm:prSet presAssocID="{5EFE49AF-B6C8-47D0-8BA8-D41C72CFB609}" presName="circle7" presStyleLbl="node1" presStyleIdx="6" presStyleCnt="7"/>
      <dgm:spPr/>
    </dgm:pt>
    <dgm:pt modelId="{56970478-1FFF-48C1-BA7F-A51A694FF3E5}" type="pres">
      <dgm:prSet presAssocID="{5EFE49AF-B6C8-47D0-8BA8-D41C72CFB609}" presName="rect7" presStyleLbl="alignAcc1" presStyleIdx="6" presStyleCnt="7"/>
      <dgm:spPr/>
      <dgm:t>
        <a:bodyPr/>
        <a:lstStyle/>
        <a:p>
          <a:endParaRPr lang="uk-UA"/>
        </a:p>
      </dgm:t>
    </dgm:pt>
    <dgm:pt modelId="{B20670B9-BF48-4D6A-9CA8-FE34FFFA3C23}" type="pres">
      <dgm:prSet presAssocID="{99EFC793-5D3F-4359-B9DB-D070D468D27C}" presName="rect1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208CB11-C373-4A66-970E-771EE0CC6CEA}" type="pres">
      <dgm:prSet presAssocID="{C4EA1492-59EB-4E7D-BF82-97D276096C6F}" presName="rect2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DF13345-E71E-4066-AA0B-3EC7F2C314D8}" type="pres">
      <dgm:prSet presAssocID="{E0A74850-0502-4617-A777-FAB805D45C72}" presName="rect3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56D2F07-27FA-4A42-AE03-467BD5A54C68}" type="pres">
      <dgm:prSet presAssocID="{FABE0C50-1888-419E-B6E0-2E7095B1A5F6}" presName="rect4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1921AE8-C822-47E8-BD58-E40C8B444DBD}" type="pres">
      <dgm:prSet presAssocID="{081049E3-26B2-446C-B412-B5C6EA4DB9C4}" presName="rect5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F8CC6EF-344C-411F-B377-AC837E740982}" type="pres">
      <dgm:prSet presAssocID="{AD1B04C2-206F-45BA-B939-3417395E6E2E}" presName="rect6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54862F5-7524-48C9-B000-20B7362854BA}" type="pres">
      <dgm:prSet presAssocID="{5EFE49AF-B6C8-47D0-8BA8-D41C72CFB609}" presName="rect7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BBEB562-1ECA-44E0-8E4C-A7F66B6B7C1A}" type="presOf" srcId="{FABE0C50-1888-419E-B6E0-2E7095B1A5F6}" destId="{7368F47C-E23C-4FB2-A844-51BB0CE0F9A6}" srcOrd="0" destOrd="0" presId="urn:microsoft.com/office/officeart/2005/8/layout/target3"/>
    <dgm:cxn modelId="{F7C25DC4-1E5F-4ACC-B36B-0ABB65FF0A6C}" srcId="{CF446D9F-CBF4-478B-9943-AA411750F0B7}" destId="{5EFE49AF-B6C8-47D0-8BA8-D41C72CFB609}" srcOrd="6" destOrd="0" parTransId="{FA17A608-D733-4EFA-9B55-3B56CA6F5574}" sibTransId="{1294620C-AE5C-4EE3-8950-FB94B8C9B184}"/>
    <dgm:cxn modelId="{09EBBB26-A1E4-4E09-BD90-5D1DC56D6ABD}" srcId="{CF446D9F-CBF4-478B-9943-AA411750F0B7}" destId="{AD1B04C2-206F-45BA-B939-3417395E6E2E}" srcOrd="5" destOrd="0" parTransId="{F2BE030E-CCB7-4A83-94F8-CCBA8117C11D}" sibTransId="{23A6E69E-6FAF-4851-85E2-173697398EB8}"/>
    <dgm:cxn modelId="{E6DCA11B-88BE-4EFD-87C3-BF99BE9EC836}" srcId="{CF446D9F-CBF4-478B-9943-AA411750F0B7}" destId="{97713B2A-C934-4E51-9B0B-3134ED564439}" srcOrd="7" destOrd="0" parTransId="{9F82C296-A4E3-4D76-90A0-0342164F312A}" sibTransId="{CAB29648-2A67-4CB5-8C6A-8FD280EA3461}"/>
    <dgm:cxn modelId="{FFB47F5F-4987-4211-820A-2B612E2A6E4B}" type="presOf" srcId="{C4EA1492-59EB-4E7D-BF82-97D276096C6F}" destId="{92879D4F-EDEE-41DD-ABC3-37F535AEE045}" srcOrd="0" destOrd="0" presId="urn:microsoft.com/office/officeart/2005/8/layout/target3"/>
    <dgm:cxn modelId="{E2138556-26AE-4597-90D6-2965011BA2C2}" type="presOf" srcId="{AD1B04C2-206F-45BA-B939-3417395E6E2E}" destId="{FF8CC6EF-344C-411F-B377-AC837E740982}" srcOrd="1" destOrd="0" presId="urn:microsoft.com/office/officeart/2005/8/layout/target3"/>
    <dgm:cxn modelId="{0E2A384C-6214-4587-BC0D-B05021A4DDF5}" type="presOf" srcId="{99EFC793-5D3F-4359-B9DB-D070D468D27C}" destId="{B20670B9-BF48-4D6A-9CA8-FE34FFFA3C23}" srcOrd="1" destOrd="0" presId="urn:microsoft.com/office/officeart/2005/8/layout/target3"/>
    <dgm:cxn modelId="{40897A11-E360-4B79-AF87-B7146A105958}" type="presOf" srcId="{FABE0C50-1888-419E-B6E0-2E7095B1A5F6}" destId="{956D2F07-27FA-4A42-AE03-467BD5A54C68}" srcOrd="1" destOrd="0" presId="urn:microsoft.com/office/officeart/2005/8/layout/target3"/>
    <dgm:cxn modelId="{612B113E-43FE-47A4-A53C-608B3620A03C}" srcId="{CF446D9F-CBF4-478B-9943-AA411750F0B7}" destId="{081049E3-26B2-446C-B412-B5C6EA4DB9C4}" srcOrd="4" destOrd="0" parTransId="{1D0F9760-697A-45D3-B3B4-2093EB296ABC}" sibTransId="{57388666-B7C2-428A-92CA-750917FFE506}"/>
    <dgm:cxn modelId="{F384EAF3-63C3-47C2-91A5-030F794C6773}" srcId="{CF446D9F-CBF4-478B-9943-AA411750F0B7}" destId="{C4EA1492-59EB-4E7D-BF82-97D276096C6F}" srcOrd="1" destOrd="0" parTransId="{ACE84E0B-4217-4AF7-A41C-9642230C823B}" sibTransId="{BD7269DD-E8D6-493C-8ACA-DA2EE2CFEFDA}"/>
    <dgm:cxn modelId="{3DA1142D-7A08-4DFE-AE87-4C3EF3CDF1E6}" srcId="{CF446D9F-CBF4-478B-9943-AA411750F0B7}" destId="{E0A74850-0502-4617-A777-FAB805D45C72}" srcOrd="2" destOrd="0" parTransId="{A3980A3F-17B1-47B6-8347-8E303BD8F6B9}" sibTransId="{00E45FCA-B15D-4102-8679-8EBA775E5301}"/>
    <dgm:cxn modelId="{F9D23D9A-489B-4094-A922-09877472171D}" type="presOf" srcId="{081049E3-26B2-446C-B412-B5C6EA4DB9C4}" destId="{3811C107-510E-4F21-8098-E43B5237D48D}" srcOrd="0" destOrd="0" presId="urn:microsoft.com/office/officeart/2005/8/layout/target3"/>
    <dgm:cxn modelId="{10B34B63-F1AC-4075-A284-C7B9ABF5D703}" type="presOf" srcId="{5EFE49AF-B6C8-47D0-8BA8-D41C72CFB609}" destId="{56970478-1FFF-48C1-BA7F-A51A694FF3E5}" srcOrd="0" destOrd="0" presId="urn:microsoft.com/office/officeart/2005/8/layout/target3"/>
    <dgm:cxn modelId="{878DD8AC-D58C-4F0A-BCE4-B6869028ED8C}" type="presOf" srcId="{E0A74850-0502-4617-A777-FAB805D45C72}" destId="{163DA9BD-2A43-4789-9D42-5BE2C36BE775}" srcOrd="0" destOrd="0" presId="urn:microsoft.com/office/officeart/2005/8/layout/target3"/>
    <dgm:cxn modelId="{0882FBB0-CAC0-4B29-833E-E34B56DD3027}" srcId="{CF446D9F-CBF4-478B-9943-AA411750F0B7}" destId="{99EFC793-5D3F-4359-B9DB-D070D468D27C}" srcOrd="0" destOrd="0" parTransId="{54F534FF-0DE1-42D5-ADBE-71A1D89F65C9}" sibTransId="{A67F5048-3E59-42AB-BB41-90E4FA4E3941}"/>
    <dgm:cxn modelId="{62CFC51F-6ADB-4654-861D-9E117C6B5274}" type="presOf" srcId="{E0A74850-0502-4617-A777-FAB805D45C72}" destId="{1DF13345-E71E-4066-AA0B-3EC7F2C314D8}" srcOrd="1" destOrd="0" presId="urn:microsoft.com/office/officeart/2005/8/layout/target3"/>
    <dgm:cxn modelId="{E7D9EE2E-023A-4CDF-AFFE-3B937AD5119B}" type="presOf" srcId="{99EFC793-5D3F-4359-B9DB-D070D468D27C}" destId="{82DDE4E6-15A5-426D-BC73-2BD0DB222BCD}" srcOrd="0" destOrd="0" presId="urn:microsoft.com/office/officeart/2005/8/layout/target3"/>
    <dgm:cxn modelId="{28C2BD63-DED7-4AD1-BDB2-40D4164D8CAB}" type="presOf" srcId="{C4EA1492-59EB-4E7D-BF82-97D276096C6F}" destId="{2208CB11-C373-4A66-970E-771EE0CC6CEA}" srcOrd="1" destOrd="0" presId="urn:microsoft.com/office/officeart/2005/8/layout/target3"/>
    <dgm:cxn modelId="{6767215D-CFB2-408B-8FC6-F341BCBFA98D}" srcId="{CF446D9F-CBF4-478B-9943-AA411750F0B7}" destId="{FABE0C50-1888-419E-B6E0-2E7095B1A5F6}" srcOrd="3" destOrd="0" parTransId="{67B77B49-645E-4AC2-AC83-EEDAC166A9D1}" sibTransId="{347567EE-BB8A-4DD0-B8F8-354799040304}"/>
    <dgm:cxn modelId="{349F7960-44D0-4CF7-ABB2-A3449A1ADF65}" type="presOf" srcId="{CF446D9F-CBF4-478B-9943-AA411750F0B7}" destId="{802C5731-1EE4-4603-AB55-142744481655}" srcOrd="0" destOrd="0" presId="urn:microsoft.com/office/officeart/2005/8/layout/target3"/>
    <dgm:cxn modelId="{A4C3CE40-2326-480B-85F6-6D98387A0A55}" type="presOf" srcId="{5EFE49AF-B6C8-47D0-8BA8-D41C72CFB609}" destId="{254862F5-7524-48C9-B000-20B7362854BA}" srcOrd="1" destOrd="0" presId="urn:microsoft.com/office/officeart/2005/8/layout/target3"/>
    <dgm:cxn modelId="{104462FE-3C91-4C40-A014-682AD1E43D33}" type="presOf" srcId="{081049E3-26B2-446C-B412-B5C6EA4DB9C4}" destId="{E1921AE8-C822-47E8-BD58-E40C8B444DBD}" srcOrd="1" destOrd="0" presId="urn:microsoft.com/office/officeart/2005/8/layout/target3"/>
    <dgm:cxn modelId="{65AA9AD5-9848-404C-A36F-2B5F0C12313A}" type="presOf" srcId="{AD1B04C2-206F-45BA-B939-3417395E6E2E}" destId="{E5F4DEDE-AC53-476B-8E0D-FF6F7C1A9DFA}" srcOrd="0" destOrd="0" presId="urn:microsoft.com/office/officeart/2005/8/layout/target3"/>
    <dgm:cxn modelId="{598C6671-7F7C-48DF-BE89-5908E6D7A35B}" type="presParOf" srcId="{802C5731-1EE4-4603-AB55-142744481655}" destId="{BC8EB2E9-D63D-4C07-AD2E-17D9699585B4}" srcOrd="0" destOrd="0" presId="urn:microsoft.com/office/officeart/2005/8/layout/target3"/>
    <dgm:cxn modelId="{EB9350BA-F31D-4EE9-AB0D-E9B2463D3F78}" type="presParOf" srcId="{802C5731-1EE4-4603-AB55-142744481655}" destId="{07B70F4E-63E7-4C16-BFCB-14CD1134A626}" srcOrd="1" destOrd="0" presId="urn:microsoft.com/office/officeart/2005/8/layout/target3"/>
    <dgm:cxn modelId="{6486FAE6-ADFD-4530-A24E-DB05E0A38A4E}" type="presParOf" srcId="{802C5731-1EE4-4603-AB55-142744481655}" destId="{82DDE4E6-15A5-426D-BC73-2BD0DB222BCD}" srcOrd="2" destOrd="0" presId="urn:microsoft.com/office/officeart/2005/8/layout/target3"/>
    <dgm:cxn modelId="{437997BE-DB8D-4C25-9A91-AA8C6D3D42E4}" type="presParOf" srcId="{802C5731-1EE4-4603-AB55-142744481655}" destId="{5F1A3F5C-28B4-410F-BFEA-442FDE04E111}" srcOrd="3" destOrd="0" presId="urn:microsoft.com/office/officeart/2005/8/layout/target3"/>
    <dgm:cxn modelId="{2F786A87-3E73-4EE7-BDBE-B01541032A96}" type="presParOf" srcId="{802C5731-1EE4-4603-AB55-142744481655}" destId="{AA7C2E81-57EB-4967-BEAB-9327B711FCFD}" srcOrd="4" destOrd="0" presId="urn:microsoft.com/office/officeart/2005/8/layout/target3"/>
    <dgm:cxn modelId="{71B720E3-FD02-4DF1-BB95-6CD0F937FFF3}" type="presParOf" srcId="{802C5731-1EE4-4603-AB55-142744481655}" destId="{92879D4F-EDEE-41DD-ABC3-37F535AEE045}" srcOrd="5" destOrd="0" presId="urn:microsoft.com/office/officeart/2005/8/layout/target3"/>
    <dgm:cxn modelId="{A1B39B26-A098-40B7-B565-542A03FEFAC8}" type="presParOf" srcId="{802C5731-1EE4-4603-AB55-142744481655}" destId="{3CD90428-A81A-44E8-8E7E-9A3907A9411F}" srcOrd="6" destOrd="0" presId="urn:microsoft.com/office/officeart/2005/8/layout/target3"/>
    <dgm:cxn modelId="{A0D52304-F926-440B-AA61-458D040B0884}" type="presParOf" srcId="{802C5731-1EE4-4603-AB55-142744481655}" destId="{A8E55DC9-69D8-4F99-A338-A5E8DEA093F3}" srcOrd="7" destOrd="0" presId="urn:microsoft.com/office/officeart/2005/8/layout/target3"/>
    <dgm:cxn modelId="{E8737CA1-3937-4BC8-9AFC-F07E3238AD87}" type="presParOf" srcId="{802C5731-1EE4-4603-AB55-142744481655}" destId="{163DA9BD-2A43-4789-9D42-5BE2C36BE775}" srcOrd="8" destOrd="0" presId="urn:microsoft.com/office/officeart/2005/8/layout/target3"/>
    <dgm:cxn modelId="{5179E7F5-7865-4753-B866-7ED1BBC5E98C}" type="presParOf" srcId="{802C5731-1EE4-4603-AB55-142744481655}" destId="{AC838B25-EE64-4539-A200-15F0E44E8F16}" srcOrd="9" destOrd="0" presId="urn:microsoft.com/office/officeart/2005/8/layout/target3"/>
    <dgm:cxn modelId="{6AE235E6-08C2-4B98-8D2B-B6983C4CFB02}" type="presParOf" srcId="{802C5731-1EE4-4603-AB55-142744481655}" destId="{305FC84E-43D3-46C9-840A-B7A33C03AE4B}" srcOrd="10" destOrd="0" presId="urn:microsoft.com/office/officeart/2005/8/layout/target3"/>
    <dgm:cxn modelId="{B6474B59-56C5-4057-B0D4-8167D90EBDDA}" type="presParOf" srcId="{802C5731-1EE4-4603-AB55-142744481655}" destId="{7368F47C-E23C-4FB2-A844-51BB0CE0F9A6}" srcOrd="11" destOrd="0" presId="urn:microsoft.com/office/officeart/2005/8/layout/target3"/>
    <dgm:cxn modelId="{00F37843-BF29-4739-A34E-6BE38200921F}" type="presParOf" srcId="{802C5731-1EE4-4603-AB55-142744481655}" destId="{E5E8C367-4184-47A4-9B6F-0815A71B019D}" srcOrd="12" destOrd="0" presId="urn:microsoft.com/office/officeart/2005/8/layout/target3"/>
    <dgm:cxn modelId="{9015094D-AEDF-41BE-926E-9B6D163E3618}" type="presParOf" srcId="{802C5731-1EE4-4603-AB55-142744481655}" destId="{F642A18C-6AB2-499E-A71D-BE4495D082FC}" srcOrd="13" destOrd="0" presId="urn:microsoft.com/office/officeart/2005/8/layout/target3"/>
    <dgm:cxn modelId="{72B37426-A705-4410-A6E5-0149EF03ED4D}" type="presParOf" srcId="{802C5731-1EE4-4603-AB55-142744481655}" destId="{3811C107-510E-4F21-8098-E43B5237D48D}" srcOrd="14" destOrd="0" presId="urn:microsoft.com/office/officeart/2005/8/layout/target3"/>
    <dgm:cxn modelId="{C501AAFD-AD2E-4749-91B2-7D92B25A2C78}" type="presParOf" srcId="{802C5731-1EE4-4603-AB55-142744481655}" destId="{8AF37445-6206-4B58-996D-83C706E642E7}" srcOrd="15" destOrd="0" presId="urn:microsoft.com/office/officeart/2005/8/layout/target3"/>
    <dgm:cxn modelId="{54644944-EAAD-4495-BAB7-F51C6BB55D8F}" type="presParOf" srcId="{802C5731-1EE4-4603-AB55-142744481655}" destId="{7912314B-5D31-4907-B214-F0448975EC34}" srcOrd="16" destOrd="0" presId="urn:microsoft.com/office/officeart/2005/8/layout/target3"/>
    <dgm:cxn modelId="{DB600F59-AECD-45A5-95F2-C7E9FDE731DC}" type="presParOf" srcId="{802C5731-1EE4-4603-AB55-142744481655}" destId="{E5F4DEDE-AC53-476B-8E0D-FF6F7C1A9DFA}" srcOrd="17" destOrd="0" presId="urn:microsoft.com/office/officeart/2005/8/layout/target3"/>
    <dgm:cxn modelId="{DCC3B6D7-CE4F-431B-9E26-7B46E4904342}" type="presParOf" srcId="{802C5731-1EE4-4603-AB55-142744481655}" destId="{ACFF2A45-2A34-4871-A95D-E078044B4DFC}" srcOrd="18" destOrd="0" presId="urn:microsoft.com/office/officeart/2005/8/layout/target3"/>
    <dgm:cxn modelId="{52243163-68A3-4509-BD06-7385B3DF0BDC}" type="presParOf" srcId="{802C5731-1EE4-4603-AB55-142744481655}" destId="{DFE4DA98-91B4-4E6C-9104-2FC9AD5AE708}" srcOrd="19" destOrd="0" presId="urn:microsoft.com/office/officeart/2005/8/layout/target3"/>
    <dgm:cxn modelId="{9421B8F1-9074-41E9-B81E-63FF93AB9DEE}" type="presParOf" srcId="{802C5731-1EE4-4603-AB55-142744481655}" destId="{56970478-1FFF-48C1-BA7F-A51A694FF3E5}" srcOrd="20" destOrd="0" presId="urn:microsoft.com/office/officeart/2005/8/layout/target3"/>
    <dgm:cxn modelId="{448E03A8-0BC1-44EA-A7A3-E51F716AC74C}" type="presParOf" srcId="{802C5731-1EE4-4603-AB55-142744481655}" destId="{B20670B9-BF48-4D6A-9CA8-FE34FFFA3C23}" srcOrd="21" destOrd="0" presId="urn:microsoft.com/office/officeart/2005/8/layout/target3"/>
    <dgm:cxn modelId="{87BDD2DD-D1E7-48B1-A6D0-A04D2AF24B40}" type="presParOf" srcId="{802C5731-1EE4-4603-AB55-142744481655}" destId="{2208CB11-C373-4A66-970E-771EE0CC6CEA}" srcOrd="22" destOrd="0" presId="urn:microsoft.com/office/officeart/2005/8/layout/target3"/>
    <dgm:cxn modelId="{0D62FB47-C106-49B5-AAD4-532EF7DBA3DB}" type="presParOf" srcId="{802C5731-1EE4-4603-AB55-142744481655}" destId="{1DF13345-E71E-4066-AA0B-3EC7F2C314D8}" srcOrd="23" destOrd="0" presId="urn:microsoft.com/office/officeart/2005/8/layout/target3"/>
    <dgm:cxn modelId="{7B8972FE-96A0-453B-ADAD-636651189F84}" type="presParOf" srcId="{802C5731-1EE4-4603-AB55-142744481655}" destId="{956D2F07-27FA-4A42-AE03-467BD5A54C68}" srcOrd="24" destOrd="0" presId="urn:microsoft.com/office/officeart/2005/8/layout/target3"/>
    <dgm:cxn modelId="{374E9021-8545-4BDF-8FAB-CF60B2BF45E6}" type="presParOf" srcId="{802C5731-1EE4-4603-AB55-142744481655}" destId="{E1921AE8-C822-47E8-BD58-E40C8B444DBD}" srcOrd="25" destOrd="0" presId="urn:microsoft.com/office/officeart/2005/8/layout/target3"/>
    <dgm:cxn modelId="{F55AD004-940E-4D50-9749-37386A590A39}" type="presParOf" srcId="{802C5731-1EE4-4603-AB55-142744481655}" destId="{FF8CC6EF-344C-411F-B377-AC837E740982}" srcOrd="26" destOrd="0" presId="urn:microsoft.com/office/officeart/2005/8/layout/target3"/>
    <dgm:cxn modelId="{780C7933-77D9-40C7-AE6E-438CEBBD2624}" type="presParOf" srcId="{802C5731-1EE4-4603-AB55-142744481655}" destId="{254862F5-7524-48C9-B000-20B7362854BA}" srcOrd="2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9248E1-F665-41F5-AD02-838AF278F89E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uk-UA"/>
        </a:p>
      </dgm:t>
    </dgm:pt>
    <dgm:pt modelId="{E4FB37ED-A125-4ABC-ABFB-233906897237}">
      <dgm:prSet/>
      <dgm:spPr/>
      <dgm:t>
        <a:bodyPr/>
        <a:lstStyle/>
        <a:p>
          <a:pPr rtl="0"/>
          <a:r>
            <a:rPr lang="uk-UA" b="1" smtClean="0"/>
            <a:t>Соціально-забезпечувальні</a:t>
          </a:r>
          <a:r>
            <a:rPr lang="ru-RU" b="1" smtClean="0"/>
            <a:t>– пенсійні правовідносини (основа предмета права соціального забезпечення - процедурні). </a:t>
          </a:r>
          <a:endParaRPr lang="ru-RU"/>
        </a:p>
      </dgm:t>
    </dgm:pt>
    <dgm:pt modelId="{DB50D78F-BECE-4298-BF6B-E8192CEA351B}" type="parTrans" cxnId="{B412E778-AC55-4D57-878C-686FD05544C4}">
      <dgm:prSet/>
      <dgm:spPr/>
      <dgm:t>
        <a:bodyPr/>
        <a:lstStyle/>
        <a:p>
          <a:endParaRPr lang="uk-UA"/>
        </a:p>
      </dgm:t>
    </dgm:pt>
    <dgm:pt modelId="{58E86BC4-7325-4DDD-8091-D36AB0F1CAA1}" type="sibTrans" cxnId="{B412E778-AC55-4D57-878C-686FD05544C4}">
      <dgm:prSet/>
      <dgm:spPr/>
      <dgm:t>
        <a:bodyPr/>
        <a:lstStyle/>
        <a:p>
          <a:endParaRPr lang="uk-UA"/>
        </a:p>
      </dgm:t>
    </dgm:pt>
    <dgm:pt modelId="{E7495D56-F016-40F3-8C42-FE5EE20434FC}">
      <dgm:prSet/>
      <dgm:spPr/>
      <dgm:t>
        <a:bodyPr/>
        <a:lstStyle/>
        <a:p>
          <a:pPr rtl="0"/>
          <a:r>
            <a:rPr lang="ru-RU" b="1" smtClean="0"/>
            <a:t>Соціально-страхові (в основі загальнообов’язкове державне соціальне страхування)</a:t>
          </a:r>
          <a:endParaRPr lang="ru-RU"/>
        </a:p>
      </dgm:t>
    </dgm:pt>
    <dgm:pt modelId="{11F59294-96EB-4810-A29E-DB37CC1FDD20}" type="parTrans" cxnId="{6A0D79F0-32D4-489A-9200-5918C00753A1}">
      <dgm:prSet/>
      <dgm:spPr/>
      <dgm:t>
        <a:bodyPr/>
        <a:lstStyle/>
        <a:p>
          <a:endParaRPr lang="uk-UA"/>
        </a:p>
      </dgm:t>
    </dgm:pt>
    <dgm:pt modelId="{B63F1E05-1534-4EEF-8D9F-788259D02DA4}" type="sibTrans" cxnId="{6A0D79F0-32D4-489A-9200-5918C00753A1}">
      <dgm:prSet/>
      <dgm:spPr/>
      <dgm:t>
        <a:bodyPr/>
        <a:lstStyle/>
        <a:p>
          <a:endParaRPr lang="uk-UA"/>
        </a:p>
      </dgm:t>
    </dgm:pt>
    <dgm:pt modelId="{C1AFF202-5292-4899-98DE-6BA71D7E8877}">
      <dgm:prSet/>
      <dgm:spPr/>
      <dgm:t>
        <a:bodyPr/>
        <a:lstStyle/>
        <a:p>
          <a:pPr rtl="0"/>
          <a:r>
            <a:rPr lang="ru-RU" b="1" smtClean="0"/>
            <a:t>Процесуальні відносини (адміністративно-правове регулювання)</a:t>
          </a:r>
          <a:r>
            <a:rPr lang="uk-UA" b="1" smtClean="0"/>
            <a:t> </a:t>
          </a:r>
          <a:r>
            <a:rPr lang="ru-RU" b="1" smtClean="0"/>
            <a:t>- це відносини з приводу встановлення юридичних фактів, які мають значення при вирішенні питання про право на той чи інший вид забезпечення.</a:t>
          </a:r>
          <a:endParaRPr lang="ru-RU"/>
        </a:p>
      </dgm:t>
    </dgm:pt>
    <dgm:pt modelId="{40197969-310A-4721-9DD2-B96E9A8C0739}" type="parTrans" cxnId="{A41FB6DD-3751-4C65-80CD-72567AE53FE7}">
      <dgm:prSet/>
      <dgm:spPr/>
      <dgm:t>
        <a:bodyPr/>
        <a:lstStyle/>
        <a:p>
          <a:endParaRPr lang="uk-UA"/>
        </a:p>
      </dgm:t>
    </dgm:pt>
    <dgm:pt modelId="{F8811527-C19F-4955-90F2-6DB2EA5FEC22}" type="sibTrans" cxnId="{A41FB6DD-3751-4C65-80CD-72567AE53FE7}">
      <dgm:prSet/>
      <dgm:spPr/>
      <dgm:t>
        <a:bodyPr/>
        <a:lstStyle/>
        <a:p>
          <a:endParaRPr lang="uk-UA"/>
        </a:p>
      </dgm:t>
    </dgm:pt>
    <dgm:pt modelId="{ADAED8F2-3AF1-48D6-9BE1-BE874357699F}" type="pres">
      <dgm:prSet presAssocID="{899248E1-F665-41F5-AD02-838AF278F89E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5C49174-1FE8-4F42-B4C2-E0F64CB7E14C}" type="pres">
      <dgm:prSet presAssocID="{E4FB37ED-A125-4ABC-ABFB-233906897237}" presName="circ1" presStyleLbl="vennNode1" presStyleIdx="0" presStyleCnt="3"/>
      <dgm:spPr/>
      <dgm:t>
        <a:bodyPr/>
        <a:lstStyle/>
        <a:p>
          <a:endParaRPr lang="uk-UA"/>
        </a:p>
      </dgm:t>
    </dgm:pt>
    <dgm:pt modelId="{D636F08A-7766-4B46-A72E-AAD74A74C4AF}" type="pres">
      <dgm:prSet presAssocID="{E4FB37ED-A125-4ABC-ABFB-23390689723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4CB21F9-8230-4D27-9D1F-4632C53FB5BA}" type="pres">
      <dgm:prSet presAssocID="{E7495D56-F016-40F3-8C42-FE5EE20434FC}" presName="circ2" presStyleLbl="vennNode1" presStyleIdx="1" presStyleCnt="3"/>
      <dgm:spPr/>
      <dgm:t>
        <a:bodyPr/>
        <a:lstStyle/>
        <a:p>
          <a:endParaRPr lang="uk-UA"/>
        </a:p>
      </dgm:t>
    </dgm:pt>
    <dgm:pt modelId="{1D3C2353-050D-4C2F-B51D-67B3E8D168B5}" type="pres">
      <dgm:prSet presAssocID="{E7495D56-F016-40F3-8C42-FE5EE20434F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6EF341F-1B45-45C8-8D2A-CB8638CCADCE}" type="pres">
      <dgm:prSet presAssocID="{C1AFF202-5292-4899-98DE-6BA71D7E8877}" presName="circ3" presStyleLbl="vennNode1" presStyleIdx="2" presStyleCnt="3"/>
      <dgm:spPr/>
      <dgm:t>
        <a:bodyPr/>
        <a:lstStyle/>
        <a:p>
          <a:endParaRPr lang="uk-UA"/>
        </a:p>
      </dgm:t>
    </dgm:pt>
    <dgm:pt modelId="{42B85DB6-FB5B-4761-93A8-8C875EBBB699}" type="pres">
      <dgm:prSet presAssocID="{C1AFF202-5292-4899-98DE-6BA71D7E887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41FB6DD-3751-4C65-80CD-72567AE53FE7}" srcId="{899248E1-F665-41F5-AD02-838AF278F89E}" destId="{C1AFF202-5292-4899-98DE-6BA71D7E8877}" srcOrd="2" destOrd="0" parTransId="{40197969-310A-4721-9DD2-B96E9A8C0739}" sibTransId="{F8811527-C19F-4955-90F2-6DB2EA5FEC22}"/>
    <dgm:cxn modelId="{9C2FF88C-EE7A-47D3-BD84-D1BF49CAAB8C}" type="presOf" srcId="{E4FB37ED-A125-4ABC-ABFB-233906897237}" destId="{B5C49174-1FE8-4F42-B4C2-E0F64CB7E14C}" srcOrd="0" destOrd="0" presId="urn:microsoft.com/office/officeart/2005/8/layout/venn1"/>
    <dgm:cxn modelId="{CF9B98E8-6D04-4B29-8843-AE3A47647087}" type="presOf" srcId="{899248E1-F665-41F5-AD02-838AF278F89E}" destId="{ADAED8F2-3AF1-48D6-9BE1-BE874357699F}" srcOrd="0" destOrd="0" presId="urn:microsoft.com/office/officeart/2005/8/layout/venn1"/>
    <dgm:cxn modelId="{B412E778-AC55-4D57-878C-686FD05544C4}" srcId="{899248E1-F665-41F5-AD02-838AF278F89E}" destId="{E4FB37ED-A125-4ABC-ABFB-233906897237}" srcOrd="0" destOrd="0" parTransId="{DB50D78F-BECE-4298-BF6B-E8192CEA351B}" sibTransId="{58E86BC4-7325-4DDD-8091-D36AB0F1CAA1}"/>
    <dgm:cxn modelId="{6A0D79F0-32D4-489A-9200-5918C00753A1}" srcId="{899248E1-F665-41F5-AD02-838AF278F89E}" destId="{E7495D56-F016-40F3-8C42-FE5EE20434FC}" srcOrd="1" destOrd="0" parTransId="{11F59294-96EB-4810-A29E-DB37CC1FDD20}" sibTransId="{B63F1E05-1534-4EEF-8D9F-788259D02DA4}"/>
    <dgm:cxn modelId="{8DA25397-7426-43C5-985D-719454D09EEC}" type="presOf" srcId="{C1AFF202-5292-4899-98DE-6BA71D7E8877}" destId="{06EF341F-1B45-45C8-8D2A-CB8638CCADCE}" srcOrd="0" destOrd="0" presId="urn:microsoft.com/office/officeart/2005/8/layout/venn1"/>
    <dgm:cxn modelId="{58FFDF18-22AB-4BF1-AB1B-86276A79EAE5}" type="presOf" srcId="{C1AFF202-5292-4899-98DE-6BA71D7E8877}" destId="{42B85DB6-FB5B-4761-93A8-8C875EBBB699}" srcOrd="1" destOrd="0" presId="urn:microsoft.com/office/officeart/2005/8/layout/venn1"/>
    <dgm:cxn modelId="{EFE11E43-22EB-43F9-BDC7-420B830456D0}" type="presOf" srcId="{E4FB37ED-A125-4ABC-ABFB-233906897237}" destId="{D636F08A-7766-4B46-A72E-AAD74A74C4AF}" srcOrd="1" destOrd="0" presId="urn:microsoft.com/office/officeart/2005/8/layout/venn1"/>
    <dgm:cxn modelId="{0789DBC3-F31E-43A8-BE71-2837722C3AD6}" type="presOf" srcId="{E7495D56-F016-40F3-8C42-FE5EE20434FC}" destId="{1D3C2353-050D-4C2F-B51D-67B3E8D168B5}" srcOrd="1" destOrd="0" presId="urn:microsoft.com/office/officeart/2005/8/layout/venn1"/>
    <dgm:cxn modelId="{A5207F3F-E47B-45B7-8F88-7AE16EBA4F41}" type="presOf" srcId="{E7495D56-F016-40F3-8C42-FE5EE20434FC}" destId="{84CB21F9-8230-4D27-9D1F-4632C53FB5BA}" srcOrd="0" destOrd="0" presId="urn:microsoft.com/office/officeart/2005/8/layout/venn1"/>
    <dgm:cxn modelId="{6F9F9E93-9C98-486D-9FF5-CA10C3D32CB5}" type="presParOf" srcId="{ADAED8F2-3AF1-48D6-9BE1-BE874357699F}" destId="{B5C49174-1FE8-4F42-B4C2-E0F64CB7E14C}" srcOrd="0" destOrd="0" presId="urn:microsoft.com/office/officeart/2005/8/layout/venn1"/>
    <dgm:cxn modelId="{BC9543E9-3593-47F1-BC94-EF1B07BF807A}" type="presParOf" srcId="{ADAED8F2-3AF1-48D6-9BE1-BE874357699F}" destId="{D636F08A-7766-4B46-A72E-AAD74A74C4AF}" srcOrd="1" destOrd="0" presId="urn:microsoft.com/office/officeart/2005/8/layout/venn1"/>
    <dgm:cxn modelId="{8C3CC964-C251-477F-B9E8-FC740721B101}" type="presParOf" srcId="{ADAED8F2-3AF1-48D6-9BE1-BE874357699F}" destId="{84CB21F9-8230-4D27-9D1F-4632C53FB5BA}" srcOrd="2" destOrd="0" presId="urn:microsoft.com/office/officeart/2005/8/layout/venn1"/>
    <dgm:cxn modelId="{FEF8E0E4-2E57-476A-8064-293F4DBAC2A8}" type="presParOf" srcId="{ADAED8F2-3AF1-48D6-9BE1-BE874357699F}" destId="{1D3C2353-050D-4C2F-B51D-67B3E8D168B5}" srcOrd="3" destOrd="0" presId="urn:microsoft.com/office/officeart/2005/8/layout/venn1"/>
    <dgm:cxn modelId="{D2F53B05-B9DF-4F5D-807B-9DAE757CD4F5}" type="presParOf" srcId="{ADAED8F2-3AF1-48D6-9BE1-BE874357699F}" destId="{06EF341F-1B45-45C8-8D2A-CB8638CCADCE}" srcOrd="4" destOrd="0" presId="urn:microsoft.com/office/officeart/2005/8/layout/venn1"/>
    <dgm:cxn modelId="{EF541F02-972F-436B-93BD-DE7B45B1E3D8}" type="presParOf" srcId="{ADAED8F2-3AF1-48D6-9BE1-BE874357699F}" destId="{42B85DB6-FB5B-4761-93A8-8C875EBBB699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DC34EE-3356-4CDF-B3BB-750968724F1A}">
      <dsp:nvSpPr>
        <dsp:cNvPr id="0" name=""/>
        <dsp:cNvSpPr/>
      </dsp:nvSpPr>
      <dsp:spPr>
        <a:xfrm>
          <a:off x="1768051" y="60"/>
          <a:ext cx="4496646" cy="2404422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Конституція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України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визнає</a:t>
          </a:r>
          <a:r>
            <a:rPr lang="ru-RU" sz="2000" b="1" kern="1200" dirty="0" smtClean="0"/>
            <a:t> нашу державу «</a:t>
          </a:r>
          <a:r>
            <a:rPr lang="ru-RU" sz="2000" b="1" kern="1200" dirty="0" err="1" smtClean="0"/>
            <a:t>соціальною</a:t>
          </a:r>
          <a:r>
            <a:rPr lang="ru-RU" sz="2000" b="1" kern="1200" dirty="0" smtClean="0"/>
            <a:t> державою»</a:t>
          </a:r>
          <a:endParaRPr lang="ru-RU" sz="2000" kern="1200" dirty="0"/>
        </a:p>
      </dsp:txBody>
      <dsp:txXfrm>
        <a:off x="1885425" y="117434"/>
        <a:ext cx="4261898" cy="2169674"/>
      </dsp:txXfrm>
    </dsp:sp>
    <dsp:sp modelId="{C8641982-AF42-4316-936B-900FCC53D887}">
      <dsp:nvSpPr>
        <dsp:cNvPr id="0" name=""/>
        <dsp:cNvSpPr/>
      </dsp:nvSpPr>
      <dsp:spPr>
        <a:xfrm>
          <a:off x="1768051" y="2524704"/>
          <a:ext cx="4496646" cy="2404422"/>
        </a:xfrm>
        <a:prstGeom prst="roundRect">
          <a:avLst/>
        </a:prstGeom>
        <a:solidFill>
          <a:schemeClr val="accent1">
            <a:shade val="80000"/>
            <a:hueOff val="-75026"/>
            <a:satOff val="13451"/>
            <a:lumOff val="174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Соціальна</a:t>
          </a:r>
          <a:r>
            <a:rPr lang="ru-RU" sz="2000" b="1" kern="1200" dirty="0" smtClean="0">
              <a:solidFill>
                <a:schemeClr val="tx1">
                  <a:lumMod val="90000"/>
                  <a:lumOff val="10000"/>
                </a:schemeClr>
              </a:solidFill>
            </a:rPr>
            <a:t> держава – </a:t>
          </a:r>
          <a:r>
            <a:rPr lang="ru-RU" sz="2000" b="1" kern="1200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конституційне</a:t>
          </a:r>
          <a:r>
            <a:rPr lang="ru-RU" sz="2000" b="1" kern="1200" dirty="0" smtClean="0">
              <a:solidFill>
                <a:schemeClr val="tx1">
                  <a:lumMod val="90000"/>
                  <a:lumOff val="10000"/>
                </a:schemeClr>
              </a:solidFill>
            </a:rPr>
            <a:t> </a:t>
          </a:r>
          <a:r>
            <a:rPr lang="ru-RU" sz="2000" b="1" kern="1200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поняття</a:t>
          </a:r>
          <a:r>
            <a:rPr lang="ru-RU" sz="2000" b="1" kern="1200" dirty="0" smtClean="0">
              <a:solidFill>
                <a:schemeClr val="tx1">
                  <a:lumMod val="90000"/>
                  <a:lumOff val="10000"/>
                </a:schemeClr>
              </a:solidFill>
            </a:rPr>
            <a:t>, яке </a:t>
          </a:r>
          <a:r>
            <a:rPr lang="ru-RU" sz="2000" b="1" kern="1200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означає</a:t>
          </a:r>
          <a:r>
            <a:rPr lang="ru-RU" sz="2000" b="1" kern="1200" dirty="0" smtClean="0">
              <a:solidFill>
                <a:schemeClr val="tx1">
                  <a:lumMod val="90000"/>
                  <a:lumOff val="10000"/>
                </a:schemeClr>
              </a:solidFill>
            </a:rPr>
            <a:t>, </a:t>
          </a:r>
          <a:r>
            <a:rPr lang="ru-RU" sz="2000" b="1" kern="1200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що</a:t>
          </a:r>
          <a:r>
            <a:rPr lang="ru-RU" sz="2000" b="1" kern="1200" dirty="0" smtClean="0">
              <a:solidFill>
                <a:schemeClr val="tx1">
                  <a:lumMod val="90000"/>
                  <a:lumOff val="10000"/>
                </a:schemeClr>
              </a:solidFill>
            </a:rPr>
            <a:t> держава </a:t>
          </a:r>
          <a:r>
            <a:rPr lang="ru-RU" sz="2000" b="1" kern="1200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зобов’язується</a:t>
          </a:r>
          <a:r>
            <a:rPr lang="ru-RU" sz="2000" b="1" kern="1200" dirty="0" smtClean="0">
              <a:solidFill>
                <a:schemeClr val="tx1">
                  <a:lumMod val="90000"/>
                  <a:lumOff val="10000"/>
                </a:schemeClr>
              </a:solidFill>
            </a:rPr>
            <a:t> </a:t>
          </a:r>
          <a:r>
            <a:rPr lang="ru-RU" sz="2000" b="1" kern="1200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забезпечити</a:t>
          </a:r>
          <a:r>
            <a:rPr lang="ru-RU" sz="2000" b="1" kern="1200" dirty="0" smtClean="0">
              <a:solidFill>
                <a:schemeClr val="tx1">
                  <a:lumMod val="90000"/>
                  <a:lumOff val="10000"/>
                </a:schemeClr>
              </a:solidFill>
            </a:rPr>
            <a:t> </a:t>
          </a:r>
          <a:r>
            <a:rPr lang="ru-RU" sz="2000" b="1" kern="1200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певний</a:t>
          </a:r>
          <a:r>
            <a:rPr lang="ru-RU" sz="2000" b="1" kern="1200" dirty="0" smtClean="0">
              <a:solidFill>
                <a:schemeClr val="tx1">
                  <a:lumMod val="90000"/>
                  <a:lumOff val="10000"/>
                </a:schemeClr>
              </a:solidFill>
            </a:rPr>
            <a:t> </a:t>
          </a:r>
          <a:r>
            <a:rPr lang="ru-RU" sz="2000" b="1" kern="1200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рівень</a:t>
          </a:r>
          <a:r>
            <a:rPr lang="ru-RU" sz="2000" b="1" kern="1200" dirty="0" smtClean="0">
              <a:solidFill>
                <a:schemeClr val="tx1">
                  <a:lumMod val="90000"/>
                  <a:lumOff val="10000"/>
                </a:schemeClr>
              </a:solidFill>
            </a:rPr>
            <a:t> </a:t>
          </a:r>
          <a:r>
            <a:rPr lang="ru-RU" sz="2000" b="1" kern="1200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життя</a:t>
          </a:r>
          <a:r>
            <a:rPr lang="ru-RU" sz="2000" b="1" kern="1200" dirty="0" smtClean="0">
              <a:solidFill>
                <a:schemeClr val="tx1">
                  <a:lumMod val="90000"/>
                  <a:lumOff val="10000"/>
                </a:schemeClr>
              </a:solidFill>
            </a:rPr>
            <a:t> </a:t>
          </a:r>
          <a:r>
            <a:rPr lang="ru-RU" sz="2000" b="1" kern="1200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своїм</a:t>
          </a:r>
          <a:r>
            <a:rPr lang="ru-RU" sz="2000" b="1" kern="1200" dirty="0" smtClean="0">
              <a:solidFill>
                <a:schemeClr val="tx1">
                  <a:lumMod val="90000"/>
                  <a:lumOff val="10000"/>
                </a:schemeClr>
              </a:solidFill>
            </a:rPr>
            <a:t> </a:t>
          </a:r>
          <a:r>
            <a:rPr lang="ru-RU" sz="2000" b="1" kern="1200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громадянам</a:t>
          </a:r>
          <a:r>
            <a:rPr lang="ru-RU" sz="2000" b="1" kern="1200" dirty="0" smtClean="0">
              <a:solidFill>
                <a:schemeClr val="tx1">
                  <a:lumMod val="90000"/>
                  <a:lumOff val="10000"/>
                </a:schemeClr>
              </a:solidFill>
            </a:rPr>
            <a:t>, </a:t>
          </a:r>
          <a:r>
            <a:rPr lang="ru-RU" sz="2000" b="1" kern="1200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задовольнити</a:t>
          </a:r>
          <a:r>
            <a:rPr lang="ru-RU" sz="2000" b="1" kern="1200" dirty="0" smtClean="0">
              <a:solidFill>
                <a:schemeClr val="tx1">
                  <a:lumMod val="90000"/>
                  <a:lumOff val="10000"/>
                </a:schemeClr>
              </a:solidFill>
            </a:rPr>
            <a:t> </a:t>
          </a:r>
          <a:r>
            <a:rPr lang="ru-RU" sz="2000" b="1" kern="1200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їх</a:t>
          </a:r>
          <a:r>
            <a:rPr lang="ru-RU" sz="2000" b="1" kern="1200" dirty="0" smtClean="0">
              <a:solidFill>
                <a:schemeClr val="tx1">
                  <a:lumMod val="90000"/>
                  <a:lumOff val="10000"/>
                </a:schemeClr>
              </a:solidFill>
            </a:rPr>
            <a:t> </a:t>
          </a:r>
          <a:r>
            <a:rPr lang="ru-RU" sz="2000" b="1" kern="1200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матеріальні</a:t>
          </a:r>
          <a:r>
            <a:rPr lang="ru-RU" sz="2000" b="1" kern="1200" dirty="0" smtClean="0">
              <a:solidFill>
                <a:schemeClr val="tx1">
                  <a:lumMod val="90000"/>
                  <a:lumOff val="10000"/>
                </a:schemeClr>
              </a:solidFill>
            </a:rPr>
            <a:t> та </a:t>
          </a:r>
          <a:r>
            <a:rPr lang="ru-RU" sz="2000" b="1" kern="1200" dirty="0" err="1" smtClean="0">
              <a:solidFill>
                <a:schemeClr val="tx1">
                  <a:lumMod val="90000"/>
                  <a:lumOff val="10000"/>
                </a:schemeClr>
              </a:solidFill>
            </a:rPr>
            <a:t>духовні</a:t>
          </a:r>
          <a:r>
            <a:rPr lang="ru-RU" sz="2000" b="1" kern="1200" smtClean="0">
              <a:solidFill>
                <a:schemeClr val="tx1">
                  <a:lumMod val="90000"/>
                  <a:lumOff val="10000"/>
                </a:schemeClr>
              </a:solidFill>
            </a:rPr>
            <a:t> потреби.</a:t>
          </a:r>
          <a:endParaRPr lang="ru-RU" sz="2000" kern="1200" dirty="0">
            <a:solidFill>
              <a:schemeClr val="tx1">
                <a:lumMod val="90000"/>
                <a:lumOff val="10000"/>
              </a:schemeClr>
            </a:solidFill>
          </a:endParaRPr>
        </a:p>
      </dsp:txBody>
      <dsp:txXfrm>
        <a:off x="1885425" y="2642078"/>
        <a:ext cx="4261898" cy="21696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A83E30-7BEC-4C6E-A47A-E201C7962CDB}">
      <dsp:nvSpPr>
        <dsp:cNvPr id="0" name=""/>
        <dsp:cNvSpPr/>
      </dsp:nvSpPr>
      <dsp:spPr>
        <a:xfrm>
          <a:off x="3600016" y="2518831"/>
          <a:ext cx="1970099" cy="6838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918"/>
              </a:lnTo>
              <a:lnTo>
                <a:pt x="1970099" y="341918"/>
              </a:lnTo>
              <a:lnTo>
                <a:pt x="1970099" y="68383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0FBCAF-7547-415A-9218-FCA737F1010D}">
      <dsp:nvSpPr>
        <dsp:cNvPr id="0" name=""/>
        <dsp:cNvSpPr/>
      </dsp:nvSpPr>
      <dsp:spPr>
        <a:xfrm>
          <a:off x="1629916" y="2518831"/>
          <a:ext cx="1970099" cy="683836"/>
        </a:xfrm>
        <a:custGeom>
          <a:avLst/>
          <a:gdLst/>
          <a:ahLst/>
          <a:cxnLst/>
          <a:rect l="0" t="0" r="0" b="0"/>
          <a:pathLst>
            <a:path>
              <a:moveTo>
                <a:pt x="1970099" y="0"/>
              </a:moveTo>
              <a:lnTo>
                <a:pt x="1970099" y="341918"/>
              </a:lnTo>
              <a:lnTo>
                <a:pt x="0" y="341918"/>
              </a:lnTo>
              <a:lnTo>
                <a:pt x="0" y="68383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5496CF-672A-463D-92CD-92A5CB03EA8F}">
      <dsp:nvSpPr>
        <dsp:cNvPr id="0" name=""/>
        <dsp:cNvSpPr/>
      </dsp:nvSpPr>
      <dsp:spPr>
        <a:xfrm>
          <a:off x="1971834" y="890650"/>
          <a:ext cx="3256362" cy="16281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smtClean="0"/>
            <a:t>Термін соціальний захист  має широке і вузьке значення:</a:t>
          </a:r>
          <a:endParaRPr lang="ru-RU" sz="1700" kern="1200"/>
        </a:p>
      </dsp:txBody>
      <dsp:txXfrm>
        <a:off x="1971834" y="890650"/>
        <a:ext cx="3256362" cy="1628181"/>
      </dsp:txXfrm>
    </dsp:sp>
    <dsp:sp modelId="{D975CE71-8364-4C0F-8DAB-CA430F3A476E}">
      <dsp:nvSpPr>
        <dsp:cNvPr id="0" name=""/>
        <dsp:cNvSpPr/>
      </dsp:nvSpPr>
      <dsp:spPr>
        <a:xfrm>
          <a:off x="1735" y="3202667"/>
          <a:ext cx="3256362" cy="16281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smtClean="0"/>
            <a:t>У широкому – розглядають  як діяльність держави, спрямовану на забезпечення процесу формування та розвитку  повноцінної особистості, створення умов для самовизначення</a:t>
          </a:r>
          <a:endParaRPr lang="ru-RU" sz="1700" kern="1200"/>
        </a:p>
      </dsp:txBody>
      <dsp:txXfrm>
        <a:off x="1735" y="3202667"/>
        <a:ext cx="3256362" cy="1628181"/>
      </dsp:txXfrm>
    </dsp:sp>
    <dsp:sp modelId="{1F84C495-9312-4C25-A28D-69FC8D99D30A}">
      <dsp:nvSpPr>
        <dsp:cNvPr id="0" name=""/>
        <dsp:cNvSpPr/>
      </dsp:nvSpPr>
      <dsp:spPr>
        <a:xfrm>
          <a:off x="3941934" y="3202667"/>
          <a:ext cx="3256362" cy="16281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smtClean="0"/>
            <a:t>У вузькому – соціальний захист розглядають  як сукупність додержання найважливіших соціальних прав громадян.</a:t>
          </a:r>
          <a:endParaRPr lang="ru-RU" sz="1700" kern="1200"/>
        </a:p>
      </dsp:txBody>
      <dsp:txXfrm>
        <a:off x="3941934" y="3202667"/>
        <a:ext cx="3256362" cy="16281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A2C08A-5649-41BA-8ACF-FAEBA8CC823C}">
      <dsp:nvSpPr>
        <dsp:cNvPr id="0" name=""/>
        <dsp:cNvSpPr/>
      </dsp:nvSpPr>
      <dsp:spPr>
        <a:xfrm>
          <a:off x="0" y="875605"/>
          <a:ext cx="7560965" cy="45365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b="1" kern="1200" smtClean="0"/>
            <a:t>Таким чином, поняття “соціальний захист” охоплює соціальні права людини такі як:</a:t>
          </a:r>
          <a:endParaRPr lang="ru-RU" sz="27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b="1" kern="1200" smtClean="0"/>
            <a:t>право на працю;</a:t>
          </a:r>
          <a:endParaRPr lang="ru-RU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b="1" kern="1200" smtClean="0"/>
            <a:t>право на освіту;</a:t>
          </a:r>
          <a:endParaRPr lang="ru-RU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b="1" kern="1200" smtClean="0"/>
            <a:t>право на відпочинок;</a:t>
          </a:r>
          <a:endParaRPr lang="ru-RU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b="1" kern="1200" smtClean="0"/>
            <a:t>право на безпечне довкілля;</a:t>
          </a:r>
          <a:endParaRPr lang="ru-RU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b="1" kern="1200" smtClean="0"/>
            <a:t>право на охорону здоров’я;</a:t>
          </a:r>
          <a:endParaRPr lang="ru-RU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b="1" kern="1200" smtClean="0"/>
            <a:t>право на достатній життєвий рівень;</a:t>
          </a:r>
          <a:endParaRPr lang="ru-RU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b="1" kern="1200" smtClean="0"/>
            <a:t>право на безпечні умови праці;</a:t>
          </a:r>
          <a:endParaRPr lang="ru-RU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b="1" kern="1200" smtClean="0"/>
            <a:t>право на зарплату не нижчу ніж встановлено державою та ін.</a:t>
          </a:r>
          <a:endParaRPr lang="ru-RU" sz="2100" kern="1200"/>
        </a:p>
      </dsp:txBody>
      <dsp:txXfrm>
        <a:off x="132872" y="1008477"/>
        <a:ext cx="7295221" cy="42708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8EB2E9-D63D-4C07-AD2E-17D9699585B4}">
      <dsp:nvSpPr>
        <dsp:cNvPr id="0" name=""/>
        <dsp:cNvSpPr/>
      </dsp:nvSpPr>
      <dsp:spPr>
        <a:xfrm>
          <a:off x="0" y="0"/>
          <a:ext cx="4515396" cy="451539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DDE4E6-15A5-426D-BC73-2BD0DB222BCD}">
      <dsp:nvSpPr>
        <dsp:cNvPr id="0" name=""/>
        <dsp:cNvSpPr/>
      </dsp:nvSpPr>
      <dsp:spPr>
        <a:xfrm>
          <a:off x="2257698" y="0"/>
          <a:ext cx="5303142" cy="45153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smtClean="0"/>
            <a:t>Пенсійне забезпечення.</a:t>
          </a:r>
          <a:endParaRPr lang="ru-RU" sz="1100" kern="1200"/>
        </a:p>
      </dsp:txBody>
      <dsp:txXfrm>
        <a:off x="2257698" y="0"/>
        <a:ext cx="5303142" cy="451538"/>
      </dsp:txXfrm>
    </dsp:sp>
    <dsp:sp modelId="{AA7C2E81-57EB-4967-BEAB-9327B711FCFD}">
      <dsp:nvSpPr>
        <dsp:cNvPr id="0" name=""/>
        <dsp:cNvSpPr/>
      </dsp:nvSpPr>
      <dsp:spPr>
        <a:xfrm>
          <a:off x="338654" y="451538"/>
          <a:ext cx="3838087" cy="383808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50000"/>
            <a:hueOff val="-29124"/>
            <a:satOff val="8717"/>
            <a:lumOff val="98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879D4F-EDEE-41DD-ABC3-37F535AEE045}">
      <dsp:nvSpPr>
        <dsp:cNvPr id="0" name=""/>
        <dsp:cNvSpPr/>
      </dsp:nvSpPr>
      <dsp:spPr>
        <a:xfrm>
          <a:off x="2257698" y="451538"/>
          <a:ext cx="5303142" cy="38380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-29124"/>
              <a:satOff val="8717"/>
              <a:lumOff val="98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smtClean="0"/>
            <a:t>Утримання і обслуговування людей похилого віку та непрацездатних громадян у спеціально-створених для них будинках-інтернатах.</a:t>
          </a:r>
          <a:endParaRPr lang="ru-RU" sz="1100" kern="1200"/>
        </a:p>
      </dsp:txBody>
      <dsp:txXfrm>
        <a:off x="2257698" y="451538"/>
        <a:ext cx="5303142" cy="451538"/>
      </dsp:txXfrm>
    </dsp:sp>
    <dsp:sp modelId="{A8E55DC9-69D8-4F99-A338-A5E8DEA093F3}">
      <dsp:nvSpPr>
        <dsp:cNvPr id="0" name=""/>
        <dsp:cNvSpPr/>
      </dsp:nvSpPr>
      <dsp:spPr>
        <a:xfrm>
          <a:off x="677308" y="903077"/>
          <a:ext cx="3160778" cy="316077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50000"/>
            <a:hueOff val="-58247"/>
            <a:satOff val="17433"/>
            <a:lumOff val="1962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3DA9BD-2A43-4789-9D42-5BE2C36BE775}">
      <dsp:nvSpPr>
        <dsp:cNvPr id="0" name=""/>
        <dsp:cNvSpPr/>
      </dsp:nvSpPr>
      <dsp:spPr>
        <a:xfrm>
          <a:off x="2257698" y="903077"/>
          <a:ext cx="5303142" cy="31607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-58247"/>
              <a:satOff val="17433"/>
              <a:lumOff val="196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smtClean="0"/>
            <a:t>Забезпечення громадян різними видами допомог і соціального страхування та інших соціальних виплат.</a:t>
          </a:r>
          <a:endParaRPr lang="ru-RU" sz="1100" kern="1200"/>
        </a:p>
      </dsp:txBody>
      <dsp:txXfrm>
        <a:off x="2257698" y="903077"/>
        <a:ext cx="5303142" cy="451538"/>
      </dsp:txXfrm>
    </dsp:sp>
    <dsp:sp modelId="{305FC84E-43D3-46C9-840A-B7A33C03AE4B}">
      <dsp:nvSpPr>
        <dsp:cNvPr id="0" name=""/>
        <dsp:cNvSpPr/>
      </dsp:nvSpPr>
      <dsp:spPr>
        <a:xfrm>
          <a:off x="1015963" y="1354616"/>
          <a:ext cx="2483469" cy="248346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50000"/>
            <a:hueOff val="-87371"/>
            <a:satOff val="26150"/>
            <a:lumOff val="294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68F47C-E23C-4FB2-A844-51BB0CE0F9A6}">
      <dsp:nvSpPr>
        <dsp:cNvPr id="0" name=""/>
        <dsp:cNvSpPr/>
      </dsp:nvSpPr>
      <dsp:spPr>
        <a:xfrm>
          <a:off x="2257698" y="1354616"/>
          <a:ext cx="5303142" cy="24834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-87371"/>
              <a:satOff val="26150"/>
              <a:lumOff val="294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smtClean="0"/>
            <a:t>Забезпечення інвалідів протезно-ортопедичними виробами та засобами пересування.</a:t>
          </a:r>
          <a:endParaRPr lang="ru-RU" sz="1100" kern="1200"/>
        </a:p>
      </dsp:txBody>
      <dsp:txXfrm>
        <a:off x="2257698" y="1354616"/>
        <a:ext cx="5303142" cy="451543"/>
      </dsp:txXfrm>
    </dsp:sp>
    <dsp:sp modelId="{F642A18C-6AB2-499E-A71D-BE4495D082FC}">
      <dsp:nvSpPr>
        <dsp:cNvPr id="0" name=""/>
        <dsp:cNvSpPr/>
      </dsp:nvSpPr>
      <dsp:spPr>
        <a:xfrm>
          <a:off x="1354619" y="1806160"/>
          <a:ext cx="1806156" cy="180615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50000"/>
            <a:hueOff val="-87371"/>
            <a:satOff val="26150"/>
            <a:lumOff val="294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11C107-510E-4F21-8098-E43B5237D48D}">
      <dsp:nvSpPr>
        <dsp:cNvPr id="0" name=""/>
        <dsp:cNvSpPr/>
      </dsp:nvSpPr>
      <dsp:spPr>
        <a:xfrm>
          <a:off x="2257698" y="1806160"/>
          <a:ext cx="5303142" cy="18061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-87371"/>
              <a:satOff val="26150"/>
              <a:lumOff val="294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smtClean="0"/>
            <a:t>Утримання та виховання дітей у дитячих будинках, інтернатах й інших закладах.</a:t>
          </a:r>
          <a:endParaRPr lang="ru-RU" sz="1100" kern="1200"/>
        </a:p>
      </dsp:txBody>
      <dsp:txXfrm>
        <a:off x="2257698" y="1806160"/>
        <a:ext cx="5303142" cy="451538"/>
      </dsp:txXfrm>
    </dsp:sp>
    <dsp:sp modelId="{7912314B-5D31-4907-B214-F0448975EC34}">
      <dsp:nvSpPr>
        <dsp:cNvPr id="0" name=""/>
        <dsp:cNvSpPr/>
      </dsp:nvSpPr>
      <dsp:spPr>
        <a:xfrm>
          <a:off x="1693274" y="2257699"/>
          <a:ext cx="1128847" cy="112884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50000"/>
            <a:hueOff val="-58247"/>
            <a:satOff val="17433"/>
            <a:lumOff val="1962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F4DEDE-AC53-476B-8E0D-FF6F7C1A9DFA}">
      <dsp:nvSpPr>
        <dsp:cNvPr id="0" name=""/>
        <dsp:cNvSpPr/>
      </dsp:nvSpPr>
      <dsp:spPr>
        <a:xfrm>
          <a:off x="2257698" y="2257699"/>
          <a:ext cx="5303142" cy="11288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-58247"/>
              <a:satOff val="17433"/>
              <a:lumOff val="196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smtClean="0"/>
            <a:t>Соціальна і трудова реабілітація інвалідів.</a:t>
          </a:r>
          <a:endParaRPr lang="ru-RU" sz="1100" kern="1200"/>
        </a:p>
      </dsp:txBody>
      <dsp:txXfrm>
        <a:off x="2257698" y="2257699"/>
        <a:ext cx="5303142" cy="451538"/>
      </dsp:txXfrm>
    </dsp:sp>
    <dsp:sp modelId="{DFE4DA98-91B4-4E6C-9104-2FC9AD5AE708}">
      <dsp:nvSpPr>
        <dsp:cNvPr id="0" name=""/>
        <dsp:cNvSpPr/>
      </dsp:nvSpPr>
      <dsp:spPr>
        <a:xfrm>
          <a:off x="2031928" y="2709238"/>
          <a:ext cx="451538" cy="45153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50000"/>
            <a:hueOff val="-29124"/>
            <a:satOff val="8717"/>
            <a:lumOff val="98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970478-1FFF-48C1-BA7F-A51A694FF3E5}">
      <dsp:nvSpPr>
        <dsp:cNvPr id="0" name=""/>
        <dsp:cNvSpPr/>
      </dsp:nvSpPr>
      <dsp:spPr>
        <a:xfrm>
          <a:off x="2257698" y="2709238"/>
          <a:ext cx="5303142" cy="4515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-29124"/>
              <a:satOff val="8717"/>
              <a:lumOff val="98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smtClean="0"/>
            <a:t>Санаторно-курортне та лікарське забезпечення населення.</a:t>
          </a:r>
          <a:endParaRPr lang="ru-RU" sz="1100" kern="1200"/>
        </a:p>
      </dsp:txBody>
      <dsp:txXfrm>
        <a:off x="2257698" y="2709238"/>
        <a:ext cx="5303142" cy="4515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C49174-1FE8-4F42-B4C2-E0F64CB7E14C}">
      <dsp:nvSpPr>
        <dsp:cNvPr id="0" name=""/>
        <dsp:cNvSpPr/>
      </dsp:nvSpPr>
      <dsp:spPr>
        <a:xfrm>
          <a:off x="2895607" y="59431"/>
          <a:ext cx="2852722" cy="285272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b="1" kern="1200" smtClean="0"/>
            <a:t>Соціально-забезпечувальні</a:t>
          </a:r>
          <a:r>
            <a:rPr lang="ru-RU" sz="1000" b="1" kern="1200" smtClean="0"/>
            <a:t>– пенсійні правовідносини (основа предмета права соціального забезпечення - процедурні). </a:t>
          </a:r>
          <a:endParaRPr lang="ru-RU" sz="1000" kern="1200"/>
        </a:p>
      </dsp:txBody>
      <dsp:txXfrm>
        <a:off x="3275970" y="558658"/>
        <a:ext cx="2091996" cy="1283725"/>
      </dsp:txXfrm>
    </dsp:sp>
    <dsp:sp modelId="{84CB21F9-8230-4D27-9D1F-4632C53FB5BA}">
      <dsp:nvSpPr>
        <dsp:cNvPr id="0" name=""/>
        <dsp:cNvSpPr/>
      </dsp:nvSpPr>
      <dsp:spPr>
        <a:xfrm>
          <a:off x="3924964" y="1842383"/>
          <a:ext cx="2852722" cy="2852722"/>
        </a:xfrm>
        <a:prstGeom prst="ellipse">
          <a:avLst/>
        </a:prstGeom>
        <a:solidFill>
          <a:schemeClr val="accent5">
            <a:alpha val="50000"/>
            <a:hueOff val="368206"/>
            <a:satOff val="20270"/>
            <a:lumOff val="-2460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smtClean="0"/>
            <a:t>Соціально-страхові (в основі загальнообов’язкове державне соціальне страхування)</a:t>
          </a:r>
          <a:endParaRPr lang="ru-RU" sz="1000" kern="1200"/>
        </a:p>
      </dsp:txBody>
      <dsp:txXfrm>
        <a:off x="4797422" y="2579336"/>
        <a:ext cx="1711633" cy="1568997"/>
      </dsp:txXfrm>
    </dsp:sp>
    <dsp:sp modelId="{06EF341F-1B45-45C8-8D2A-CB8638CCADCE}">
      <dsp:nvSpPr>
        <dsp:cNvPr id="0" name=""/>
        <dsp:cNvSpPr/>
      </dsp:nvSpPr>
      <dsp:spPr>
        <a:xfrm>
          <a:off x="1866249" y="1842383"/>
          <a:ext cx="2852722" cy="2852722"/>
        </a:xfrm>
        <a:prstGeom prst="ellipse">
          <a:avLst/>
        </a:prstGeom>
        <a:solidFill>
          <a:schemeClr val="accent5">
            <a:alpha val="50000"/>
            <a:hueOff val="736411"/>
            <a:satOff val="40540"/>
            <a:lumOff val="-492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smtClean="0"/>
            <a:t>Процесуальні відносини (адміністративно-правове регулювання)</a:t>
          </a:r>
          <a:r>
            <a:rPr lang="uk-UA" sz="1000" b="1" kern="1200" smtClean="0"/>
            <a:t> </a:t>
          </a:r>
          <a:r>
            <a:rPr lang="ru-RU" sz="1000" b="1" kern="1200" smtClean="0"/>
            <a:t>- це відносини з приводу встановлення юридичних фактів, які мають значення при вирішенні питання про право на той чи інший вид забезпечення.</a:t>
          </a:r>
          <a:endParaRPr lang="ru-RU" sz="1000" kern="1200"/>
        </a:p>
      </dsp:txBody>
      <dsp:txXfrm>
        <a:off x="2134881" y="2579336"/>
        <a:ext cx="1711633" cy="1568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738438" y="1381125"/>
            <a:ext cx="6253162" cy="2333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uk-UA" noProof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4124325"/>
            <a:ext cx="6249987" cy="12858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uk-UA" noProof="0" smtClean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2743200" y="5410200"/>
            <a:ext cx="6248400" cy="457200"/>
          </a:xfrm>
        </p:spPr>
        <p:txBody>
          <a:bodyPr wrap="none"/>
          <a:lstStyle>
            <a:lvl1pPr>
              <a:defRPr sz="3200" b="1">
                <a:latin typeface="+mn-lt"/>
              </a:defRPr>
            </a:lvl1pPr>
          </a:lstStyle>
          <a:p>
            <a:pPr>
              <a:defRPr/>
            </a:pPr>
            <a:fld id="{69346798-1BEE-4BE9-9019-E2B124F1C52B}" type="datetimeFigureOut">
              <a:rPr lang="ru-RU" smtClean="0"/>
              <a:pPr>
                <a:defRPr/>
              </a:pPr>
              <a:t>27.01.2022</a:t>
            </a:fld>
            <a:endParaRPr lang="ru-RU"/>
          </a:p>
        </p:txBody>
      </p:sp>
      <p:grpSp>
        <p:nvGrpSpPr>
          <p:cNvPr id="17413" name="Group 5"/>
          <p:cNvGrpSpPr>
            <a:grpSpLocks/>
          </p:cNvGrpSpPr>
          <p:nvPr/>
        </p:nvGrpSpPr>
        <p:grpSpPr bwMode="auto">
          <a:xfrm>
            <a:off x="0" y="0"/>
            <a:ext cx="1557338" cy="6878638"/>
            <a:chOff x="0" y="-6"/>
            <a:chExt cx="981" cy="4333"/>
          </a:xfrm>
        </p:grpSpPr>
        <p:sp>
          <p:nvSpPr>
            <p:cNvPr id="17414" name="Rectangle 6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15" name="Rectangle 7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kumimoji="1" lang="ru-RU" sz="2400"/>
            </a:p>
          </p:txBody>
        </p:sp>
        <p:sp>
          <p:nvSpPr>
            <p:cNvPr id="17416" name="Rectangle 8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kumimoji="1" lang="ru-RU" sz="2400"/>
            </a:p>
          </p:txBody>
        </p:sp>
        <p:sp>
          <p:nvSpPr>
            <p:cNvPr id="17418" name="Freeform 10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19" name="Freeform 11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20" name="Freeform 12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21" name="Freeform 13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22" name="Freeform 14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23" name="Freeform 15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>
                <a:gd name="T0" fmla="*/ 264 w 265"/>
                <a:gd name="T1" fmla="*/ 52 h 392"/>
                <a:gd name="T2" fmla="*/ 264 w 265"/>
                <a:gd name="T3" fmla="*/ 194 h 392"/>
                <a:gd name="T4" fmla="*/ 256 w 265"/>
                <a:gd name="T5" fmla="*/ 188 h 392"/>
                <a:gd name="T6" fmla="*/ 236 w 265"/>
                <a:gd name="T7" fmla="*/ 188 h 392"/>
                <a:gd name="T8" fmla="*/ 221 w 265"/>
                <a:gd name="T9" fmla="*/ 194 h 392"/>
                <a:gd name="T10" fmla="*/ 205 w 265"/>
                <a:gd name="T11" fmla="*/ 209 h 392"/>
                <a:gd name="T12" fmla="*/ 162 w 265"/>
                <a:gd name="T13" fmla="*/ 261 h 392"/>
                <a:gd name="T14" fmla="*/ 66 w 265"/>
                <a:gd name="T15" fmla="*/ 366 h 392"/>
                <a:gd name="T16" fmla="*/ 45 w 265"/>
                <a:gd name="T17" fmla="*/ 391 h 392"/>
                <a:gd name="T18" fmla="*/ 0 w 265"/>
                <a:gd name="T19" fmla="*/ 391 h 392"/>
                <a:gd name="T20" fmla="*/ 178 w 265"/>
                <a:gd name="T21" fmla="*/ 190 h 392"/>
                <a:gd name="T22" fmla="*/ 218 w 265"/>
                <a:gd name="T23" fmla="*/ 138 h 392"/>
                <a:gd name="T24" fmla="*/ 233 w 265"/>
                <a:gd name="T25" fmla="*/ 111 h 392"/>
                <a:gd name="T26" fmla="*/ 246 w 265"/>
                <a:gd name="T27" fmla="*/ 84 h 392"/>
                <a:gd name="T28" fmla="*/ 256 w 265"/>
                <a:gd name="T29" fmla="*/ 39 h 392"/>
                <a:gd name="T30" fmla="*/ 264 w 265"/>
                <a:gd name="T31" fmla="*/ 0 h 392"/>
                <a:gd name="T32" fmla="*/ 264 w 265"/>
                <a:gd name="T33" fmla="*/ 1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24" name="Freeform 16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25" name="Freeform 17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>
                <a:gd name="T0" fmla="*/ 345 w 346"/>
                <a:gd name="T1" fmla="*/ 0 h 575"/>
                <a:gd name="T2" fmla="*/ 343 w 346"/>
                <a:gd name="T3" fmla="*/ 122 h 575"/>
                <a:gd name="T4" fmla="*/ 336 w 346"/>
                <a:gd name="T5" fmla="*/ 116 h 575"/>
                <a:gd name="T6" fmla="*/ 315 w 346"/>
                <a:gd name="T7" fmla="*/ 116 h 575"/>
                <a:gd name="T8" fmla="*/ 300 w 346"/>
                <a:gd name="T9" fmla="*/ 122 h 575"/>
                <a:gd name="T10" fmla="*/ 285 w 346"/>
                <a:gd name="T11" fmla="*/ 137 h 575"/>
                <a:gd name="T12" fmla="*/ 242 w 346"/>
                <a:gd name="T13" fmla="*/ 188 h 575"/>
                <a:gd name="T14" fmla="*/ 146 w 346"/>
                <a:gd name="T15" fmla="*/ 294 h 575"/>
                <a:gd name="T16" fmla="*/ 50 w 346"/>
                <a:gd name="T17" fmla="*/ 403 h 575"/>
                <a:gd name="T18" fmla="*/ 30 w 346"/>
                <a:gd name="T19" fmla="*/ 433 h 575"/>
                <a:gd name="T20" fmla="*/ 17 w 346"/>
                <a:gd name="T21" fmla="*/ 463 h 575"/>
                <a:gd name="T22" fmla="*/ 10 w 346"/>
                <a:gd name="T23" fmla="*/ 510 h 575"/>
                <a:gd name="T24" fmla="*/ 0 w 346"/>
                <a:gd name="T25" fmla="*/ 574 h 575"/>
                <a:gd name="T26" fmla="*/ 0 w 346"/>
                <a:gd name="T27" fmla="*/ 293 h 575"/>
                <a:gd name="T28" fmla="*/ 5 w 346"/>
                <a:gd name="T29" fmla="*/ 320 h 575"/>
                <a:gd name="T30" fmla="*/ 10 w 346"/>
                <a:gd name="T31" fmla="*/ 332 h 575"/>
                <a:gd name="T32" fmla="*/ 20 w 346"/>
                <a:gd name="T33" fmla="*/ 338 h 575"/>
                <a:gd name="T34" fmla="*/ 30 w 346"/>
                <a:gd name="T35" fmla="*/ 341 h 575"/>
                <a:gd name="T36" fmla="*/ 45 w 346"/>
                <a:gd name="T37" fmla="*/ 341 h 575"/>
                <a:gd name="T38" fmla="*/ 60 w 346"/>
                <a:gd name="T39" fmla="*/ 335 h 575"/>
                <a:gd name="T40" fmla="*/ 257 w 346"/>
                <a:gd name="T41" fmla="*/ 117 h 575"/>
                <a:gd name="T42" fmla="*/ 298 w 346"/>
                <a:gd name="T43" fmla="*/ 66 h 575"/>
                <a:gd name="T44" fmla="*/ 313 w 346"/>
                <a:gd name="T45" fmla="*/ 39 h 575"/>
                <a:gd name="T46" fmla="*/ 326 w 346"/>
                <a:gd name="T47" fmla="*/ 12 h 575"/>
                <a:gd name="T48" fmla="*/ 329 w 346"/>
                <a:gd name="T49" fmla="*/ 0 h 575"/>
                <a:gd name="T50" fmla="*/ 345 w 346"/>
                <a:gd name="T51" fmla="*/ 3 h 575"/>
                <a:gd name="T52" fmla="*/ 343 w 346"/>
                <a:gd name="T53" fmla="*/ 4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kumimoji="1" lang="ru-RU" sz="2400"/>
            </a:p>
          </p:txBody>
        </p:sp>
        <p:sp>
          <p:nvSpPr>
            <p:cNvPr id="17428" name="Rectangle 20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29" name="Rectangle 21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kumimoji="1" lang="ru-RU" sz="2400"/>
            </a:p>
          </p:txBody>
        </p:sp>
        <p:sp>
          <p:nvSpPr>
            <p:cNvPr id="17430" name="Freeform 22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31" name="Freeform 23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32" name="Freeform 24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33" name="Freeform 25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34" name="Freeform 26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35" name="Freeform 27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>
                <a:gd name="T0" fmla="*/ 345 w 349"/>
                <a:gd name="T1" fmla="*/ 52 h 149"/>
                <a:gd name="T2" fmla="*/ 348 w 349"/>
                <a:gd name="T3" fmla="*/ 144 h 149"/>
                <a:gd name="T4" fmla="*/ 0 w 349"/>
                <a:gd name="T5" fmla="*/ 148 h 149"/>
                <a:gd name="T6" fmla="*/ 299 w 349"/>
                <a:gd name="T7" fmla="*/ 143 h 149"/>
                <a:gd name="T8" fmla="*/ 315 w 349"/>
                <a:gd name="T9" fmla="*/ 111 h 149"/>
                <a:gd name="T10" fmla="*/ 328 w 349"/>
                <a:gd name="T11" fmla="*/ 84 h 149"/>
                <a:gd name="T12" fmla="*/ 338 w 349"/>
                <a:gd name="T13" fmla="*/ 39 h 149"/>
                <a:gd name="T14" fmla="*/ 345 w 349"/>
                <a:gd name="T15" fmla="*/ 0 h 149"/>
                <a:gd name="T16" fmla="*/ 345 w 349"/>
                <a:gd name="T17" fmla="*/ 11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36" name="Freeform 28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37" name="Freeform 29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>
                <a:gd name="T0" fmla="*/ 345 w 346"/>
                <a:gd name="T1" fmla="*/ 0 h 574"/>
                <a:gd name="T2" fmla="*/ 343 w 346"/>
                <a:gd name="T3" fmla="*/ 122 h 574"/>
                <a:gd name="T4" fmla="*/ 336 w 346"/>
                <a:gd name="T5" fmla="*/ 116 h 574"/>
                <a:gd name="T6" fmla="*/ 315 w 346"/>
                <a:gd name="T7" fmla="*/ 116 h 574"/>
                <a:gd name="T8" fmla="*/ 300 w 346"/>
                <a:gd name="T9" fmla="*/ 122 h 574"/>
                <a:gd name="T10" fmla="*/ 285 w 346"/>
                <a:gd name="T11" fmla="*/ 137 h 574"/>
                <a:gd name="T12" fmla="*/ 242 w 346"/>
                <a:gd name="T13" fmla="*/ 188 h 574"/>
                <a:gd name="T14" fmla="*/ 146 w 346"/>
                <a:gd name="T15" fmla="*/ 294 h 574"/>
                <a:gd name="T16" fmla="*/ 50 w 346"/>
                <a:gd name="T17" fmla="*/ 402 h 574"/>
                <a:gd name="T18" fmla="*/ 30 w 346"/>
                <a:gd name="T19" fmla="*/ 432 h 574"/>
                <a:gd name="T20" fmla="*/ 17 w 346"/>
                <a:gd name="T21" fmla="*/ 462 h 574"/>
                <a:gd name="T22" fmla="*/ 10 w 346"/>
                <a:gd name="T23" fmla="*/ 509 h 574"/>
                <a:gd name="T24" fmla="*/ 0 w 346"/>
                <a:gd name="T25" fmla="*/ 573 h 574"/>
                <a:gd name="T26" fmla="*/ 0 w 346"/>
                <a:gd name="T27" fmla="*/ 292 h 574"/>
                <a:gd name="T28" fmla="*/ 5 w 346"/>
                <a:gd name="T29" fmla="*/ 319 h 574"/>
                <a:gd name="T30" fmla="*/ 10 w 346"/>
                <a:gd name="T31" fmla="*/ 331 h 574"/>
                <a:gd name="T32" fmla="*/ 20 w 346"/>
                <a:gd name="T33" fmla="*/ 337 h 574"/>
                <a:gd name="T34" fmla="*/ 30 w 346"/>
                <a:gd name="T35" fmla="*/ 340 h 574"/>
                <a:gd name="T36" fmla="*/ 45 w 346"/>
                <a:gd name="T37" fmla="*/ 340 h 574"/>
                <a:gd name="T38" fmla="*/ 60 w 346"/>
                <a:gd name="T39" fmla="*/ 334 h 574"/>
                <a:gd name="T40" fmla="*/ 257 w 346"/>
                <a:gd name="T41" fmla="*/ 117 h 574"/>
                <a:gd name="T42" fmla="*/ 298 w 346"/>
                <a:gd name="T43" fmla="*/ 66 h 574"/>
                <a:gd name="T44" fmla="*/ 313 w 346"/>
                <a:gd name="T45" fmla="*/ 39 h 574"/>
                <a:gd name="T46" fmla="*/ 326 w 346"/>
                <a:gd name="T47" fmla="*/ 12 h 574"/>
                <a:gd name="T48" fmla="*/ 329 w 346"/>
                <a:gd name="T49" fmla="*/ 0 h 574"/>
                <a:gd name="T50" fmla="*/ 345 w 346"/>
                <a:gd name="T51" fmla="*/ 3 h 574"/>
                <a:gd name="T52" fmla="*/ 343 w 346"/>
                <a:gd name="T53" fmla="*/ 4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38" name="Freeform 30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>
                <a:gd name="T0" fmla="*/ 153 w 154"/>
                <a:gd name="T1" fmla="*/ 3 h 294"/>
                <a:gd name="T2" fmla="*/ 50 w 154"/>
                <a:gd name="T3" fmla="*/ 122 h 294"/>
                <a:gd name="T4" fmla="*/ 30 w 154"/>
                <a:gd name="T5" fmla="*/ 152 h 294"/>
                <a:gd name="T6" fmla="*/ 17 w 154"/>
                <a:gd name="T7" fmla="*/ 182 h 294"/>
                <a:gd name="T8" fmla="*/ 10 w 154"/>
                <a:gd name="T9" fmla="*/ 229 h 294"/>
                <a:gd name="T10" fmla="*/ 0 w 154"/>
                <a:gd name="T11" fmla="*/ 293 h 294"/>
                <a:gd name="T12" fmla="*/ 0 w 154"/>
                <a:gd name="T13" fmla="*/ 12 h 294"/>
                <a:gd name="T14" fmla="*/ 5 w 154"/>
                <a:gd name="T15" fmla="*/ 39 h 294"/>
                <a:gd name="T16" fmla="*/ 10 w 154"/>
                <a:gd name="T17" fmla="*/ 51 h 294"/>
                <a:gd name="T18" fmla="*/ 20 w 154"/>
                <a:gd name="T19" fmla="*/ 57 h 294"/>
                <a:gd name="T20" fmla="*/ 30 w 154"/>
                <a:gd name="T21" fmla="*/ 60 h 294"/>
                <a:gd name="T22" fmla="*/ 45 w 154"/>
                <a:gd name="T23" fmla="*/ 60 h 294"/>
                <a:gd name="T24" fmla="*/ 60 w 154"/>
                <a:gd name="T25" fmla="*/ 54 h 294"/>
                <a:gd name="T26" fmla="*/ 110 w 154"/>
                <a:gd name="T27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39" name="Freeform 31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17443" name="Group 35"/>
          <p:cNvGrpSpPr>
            <a:grpSpLocks/>
          </p:cNvGrpSpPr>
          <p:nvPr/>
        </p:nvGrpSpPr>
        <p:grpSpPr bwMode="auto">
          <a:xfrm>
            <a:off x="523875" y="1428750"/>
            <a:ext cx="2095500" cy="2095500"/>
            <a:chOff x="330" y="900"/>
            <a:chExt cx="1320" cy="1320"/>
          </a:xfrm>
        </p:grpSpPr>
        <p:sp>
          <p:nvSpPr>
            <p:cNvPr id="17444" name="Rectangle 36"/>
            <p:cNvSpPr>
              <a:spLocks noChangeArrowheads="1"/>
            </p:cNvSpPr>
            <p:nvPr/>
          </p:nvSpPr>
          <p:spPr bwMode="auto">
            <a:xfrm>
              <a:off x="975" y="900"/>
              <a:ext cx="675" cy="1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grpSp>
          <p:nvGrpSpPr>
            <p:cNvPr id="17445" name="Group 37"/>
            <p:cNvGrpSpPr>
              <a:grpSpLocks/>
            </p:cNvGrpSpPr>
            <p:nvPr/>
          </p:nvGrpSpPr>
          <p:grpSpPr bwMode="auto">
            <a:xfrm>
              <a:off x="330" y="1015"/>
              <a:ext cx="1079" cy="1060"/>
              <a:chOff x="330" y="1015"/>
              <a:chExt cx="1079" cy="1060"/>
            </a:xfrm>
          </p:grpSpPr>
          <p:grpSp>
            <p:nvGrpSpPr>
              <p:cNvPr id="17446" name="Group 38"/>
              <p:cNvGrpSpPr>
                <a:grpSpLocks/>
              </p:cNvGrpSpPr>
              <p:nvPr/>
            </p:nvGrpSpPr>
            <p:grpSpPr bwMode="auto">
              <a:xfrm>
                <a:off x="330" y="1015"/>
                <a:ext cx="1079" cy="1060"/>
                <a:chOff x="330" y="1015"/>
                <a:chExt cx="1079" cy="1060"/>
              </a:xfrm>
            </p:grpSpPr>
            <p:grpSp>
              <p:nvGrpSpPr>
                <p:cNvPr id="17447" name="Group 39"/>
                <p:cNvGrpSpPr>
                  <a:grpSpLocks/>
                </p:cNvGrpSpPr>
                <p:nvPr/>
              </p:nvGrpSpPr>
              <p:grpSpPr bwMode="auto">
                <a:xfrm>
                  <a:off x="330" y="1015"/>
                  <a:ext cx="1079" cy="1060"/>
                  <a:chOff x="330" y="1015"/>
                  <a:chExt cx="1079" cy="1060"/>
                </a:xfrm>
              </p:grpSpPr>
              <p:sp>
                <p:nvSpPr>
                  <p:cNvPr id="17448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910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uk-UA"/>
                  </a:p>
                </p:txBody>
              </p:sp>
              <p:sp>
                <p:nvSpPr>
                  <p:cNvPr id="17449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015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uk-UA"/>
                  </a:p>
                </p:txBody>
              </p:sp>
              <p:sp>
                <p:nvSpPr>
                  <p:cNvPr id="17450" name="AutoShape 42"/>
                  <p:cNvSpPr>
                    <a:spLocks noChangeArrowheads="1"/>
                  </p:cNvSpPr>
                  <p:nvPr/>
                </p:nvSpPr>
                <p:spPr bwMode="auto">
                  <a:xfrm rot="5400000" flipV="1">
                    <a:off x="-91" y="144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uk-UA"/>
                  </a:p>
                </p:txBody>
              </p:sp>
              <p:sp>
                <p:nvSpPr>
                  <p:cNvPr id="17451" name="AutoShape 43"/>
                  <p:cNvSpPr>
                    <a:spLocks noChangeArrowheads="1"/>
                  </p:cNvSpPr>
                  <p:nvPr/>
                </p:nvSpPr>
                <p:spPr bwMode="auto">
                  <a:xfrm rot="-5400000" flipH="1" flipV="1">
                    <a:off x="802" y="143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uk-UA"/>
                  </a:p>
                </p:txBody>
              </p:sp>
            </p:grpSp>
            <p:sp>
              <p:nvSpPr>
                <p:cNvPr id="17452" name="Rectangle 44"/>
                <p:cNvSpPr>
                  <a:spLocks noChangeArrowheads="1"/>
                </p:cNvSpPr>
                <p:nvPr/>
              </p:nvSpPr>
              <p:spPr bwMode="auto">
                <a:xfrm>
                  <a:off x="433" y="1111"/>
                  <a:ext cx="874" cy="868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7453" name="Oval 45"/>
                <p:cNvSpPr>
                  <a:spLocks noChangeArrowheads="1"/>
                </p:cNvSpPr>
                <p:nvPr/>
              </p:nvSpPr>
              <p:spPr bwMode="auto">
                <a:xfrm>
                  <a:off x="484" y="1170"/>
                  <a:ext cx="772" cy="75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pPr>
                    <a:spcBef>
                      <a:spcPct val="50000"/>
                    </a:spcBef>
                  </a:pPr>
                  <a:endParaRPr kumimoji="1" lang="ru-RU" sz="2400"/>
                </a:p>
              </p:txBody>
            </p:sp>
            <p:sp>
              <p:nvSpPr>
                <p:cNvPr id="17454" name="Oval 46"/>
                <p:cNvSpPr>
                  <a:spLocks noChangeArrowheads="1"/>
                </p:cNvSpPr>
                <p:nvPr/>
              </p:nvSpPr>
              <p:spPr bwMode="auto">
                <a:xfrm>
                  <a:off x="559" y="1241"/>
                  <a:ext cx="622" cy="60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pPr>
                    <a:spcBef>
                      <a:spcPct val="50000"/>
                    </a:spcBef>
                  </a:pPr>
                  <a:endParaRPr kumimoji="1" lang="ru-RU" sz="2400"/>
                </a:p>
              </p:txBody>
            </p:sp>
            <p:sp>
              <p:nvSpPr>
                <p:cNvPr id="17455" name="Oval 47"/>
                <p:cNvSpPr>
                  <a:spLocks noChangeArrowheads="1"/>
                </p:cNvSpPr>
                <p:nvPr/>
              </p:nvSpPr>
              <p:spPr bwMode="auto">
                <a:xfrm>
                  <a:off x="624" y="1303"/>
                  <a:ext cx="492" cy="48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pPr>
                    <a:spcBef>
                      <a:spcPct val="50000"/>
                    </a:spcBef>
                  </a:pPr>
                  <a:endParaRPr kumimoji="1" lang="ru-RU" sz="2400"/>
                </a:p>
              </p:txBody>
            </p:sp>
          </p:grpSp>
          <p:grpSp>
            <p:nvGrpSpPr>
              <p:cNvPr id="17456" name="Group 48"/>
              <p:cNvGrpSpPr>
                <a:grpSpLocks/>
              </p:cNvGrpSpPr>
              <p:nvPr/>
            </p:nvGrpSpPr>
            <p:grpSpPr bwMode="auto">
              <a:xfrm>
                <a:off x="634" y="1345"/>
                <a:ext cx="447" cy="402"/>
                <a:chOff x="634" y="1345"/>
                <a:chExt cx="447" cy="402"/>
              </a:xfrm>
            </p:grpSpPr>
            <p:sp>
              <p:nvSpPr>
                <p:cNvPr id="17457" name="Arc 49"/>
                <p:cNvSpPr>
                  <a:spLocks/>
                </p:cNvSpPr>
                <p:nvPr/>
              </p:nvSpPr>
              <p:spPr bwMode="auto">
                <a:xfrm>
                  <a:off x="856" y="1409"/>
                  <a:ext cx="34" cy="28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200"/>
                    <a:gd name="T2" fmla="*/ 0 w 21600"/>
                    <a:gd name="T3" fmla="*/ 43200 h 43200"/>
                    <a:gd name="T4" fmla="*/ 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</a:path>
                    <a:path w="21600" h="432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7458" name="Arc 50"/>
                <p:cNvSpPr>
                  <a:spLocks/>
                </p:cNvSpPr>
                <p:nvPr/>
              </p:nvSpPr>
              <p:spPr bwMode="auto">
                <a:xfrm>
                  <a:off x="827" y="1409"/>
                  <a:ext cx="34" cy="288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21600 w 21600"/>
                    <a:gd name="T1" fmla="*/ 43200 h 43200"/>
                    <a:gd name="T2" fmla="*/ 21600 w 21600"/>
                    <a:gd name="T3" fmla="*/ 0 h 43200"/>
                    <a:gd name="T4" fmla="*/ 2160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</a:path>
                    <a:path w="21600" h="43200" stroke="0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7459" name="AutoShape 51"/>
                <p:cNvSpPr>
                  <a:spLocks noChangeArrowheads="1"/>
                </p:cNvSpPr>
                <p:nvPr/>
              </p:nvSpPr>
              <p:spPr bwMode="auto">
                <a:xfrm>
                  <a:off x="798" y="1694"/>
                  <a:ext cx="122" cy="53"/>
                </a:xfrm>
                <a:prstGeom prst="roundRect">
                  <a:avLst>
                    <a:gd name="adj" fmla="val 49995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7460" name="Freeform 52"/>
                <p:cNvSpPr>
                  <a:spLocks/>
                </p:cNvSpPr>
                <p:nvPr/>
              </p:nvSpPr>
              <p:spPr bwMode="auto">
                <a:xfrm>
                  <a:off x="634" y="1467"/>
                  <a:ext cx="221" cy="230"/>
                </a:xfrm>
                <a:custGeom>
                  <a:avLst/>
                  <a:gdLst>
                    <a:gd name="T0" fmla="*/ 212 w 221"/>
                    <a:gd name="T1" fmla="*/ 204 h 230"/>
                    <a:gd name="T2" fmla="*/ 194 w 221"/>
                    <a:gd name="T3" fmla="*/ 158 h 230"/>
                    <a:gd name="T4" fmla="*/ 188 w 221"/>
                    <a:gd name="T5" fmla="*/ 111 h 230"/>
                    <a:gd name="T6" fmla="*/ 183 w 221"/>
                    <a:gd name="T7" fmla="*/ 72 h 230"/>
                    <a:gd name="T8" fmla="*/ 178 w 221"/>
                    <a:gd name="T9" fmla="*/ 52 h 230"/>
                    <a:gd name="T10" fmla="*/ 169 w 221"/>
                    <a:gd name="T11" fmla="*/ 37 h 230"/>
                    <a:gd name="T12" fmla="*/ 157 w 221"/>
                    <a:gd name="T13" fmla="*/ 24 h 230"/>
                    <a:gd name="T14" fmla="*/ 143 w 221"/>
                    <a:gd name="T15" fmla="*/ 13 h 230"/>
                    <a:gd name="T16" fmla="*/ 124 w 221"/>
                    <a:gd name="T17" fmla="*/ 5 h 230"/>
                    <a:gd name="T18" fmla="*/ 100 w 221"/>
                    <a:gd name="T19" fmla="*/ 0 h 230"/>
                    <a:gd name="T20" fmla="*/ 76 w 221"/>
                    <a:gd name="T21" fmla="*/ 0 h 230"/>
                    <a:gd name="T22" fmla="*/ 54 w 221"/>
                    <a:gd name="T23" fmla="*/ 7 h 230"/>
                    <a:gd name="T24" fmla="*/ 35 w 221"/>
                    <a:gd name="T25" fmla="*/ 16 h 230"/>
                    <a:gd name="T26" fmla="*/ 18 w 221"/>
                    <a:gd name="T27" fmla="*/ 31 h 230"/>
                    <a:gd name="T28" fmla="*/ 5 w 221"/>
                    <a:gd name="T29" fmla="*/ 51 h 230"/>
                    <a:gd name="T30" fmla="*/ 0 w 221"/>
                    <a:gd name="T31" fmla="*/ 73 h 230"/>
                    <a:gd name="T32" fmla="*/ 3 w 221"/>
                    <a:gd name="T33" fmla="*/ 72 h 230"/>
                    <a:gd name="T34" fmla="*/ 15 w 221"/>
                    <a:gd name="T35" fmla="*/ 64 h 230"/>
                    <a:gd name="T36" fmla="*/ 35 w 221"/>
                    <a:gd name="T37" fmla="*/ 58 h 230"/>
                    <a:gd name="T38" fmla="*/ 56 w 221"/>
                    <a:gd name="T39" fmla="*/ 57 h 230"/>
                    <a:gd name="T40" fmla="*/ 74 w 221"/>
                    <a:gd name="T41" fmla="*/ 63 h 230"/>
                    <a:gd name="T42" fmla="*/ 87 w 221"/>
                    <a:gd name="T43" fmla="*/ 73 h 230"/>
                    <a:gd name="T44" fmla="*/ 93 w 221"/>
                    <a:gd name="T45" fmla="*/ 85 h 230"/>
                    <a:gd name="T46" fmla="*/ 96 w 221"/>
                    <a:gd name="T47" fmla="*/ 102 h 230"/>
                    <a:gd name="T48" fmla="*/ 100 w 221"/>
                    <a:gd name="T49" fmla="*/ 124 h 230"/>
                    <a:gd name="T50" fmla="*/ 106 w 221"/>
                    <a:gd name="T51" fmla="*/ 147 h 230"/>
                    <a:gd name="T52" fmla="*/ 116 w 221"/>
                    <a:gd name="T53" fmla="*/ 168 h 230"/>
                    <a:gd name="T54" fmla="*/ 131 w 221"/>
                    <a:gd name="T55" fmla="*/ 190 h 230"/>
                    <a:gd name="T56" fmla="*/ 150 w 221"/>
                    <a:gd name="T57" fmla="*/ 207 h 230"/>
                    <a:gd name="T58" fmla="*/ 172 w 221"/>
                    <a:gd name="T59" fmla="*/ 219 h 230"/>
                    <a:gd name="T60" fmla="*/ 194 w 221"/>
                    <a:gd name="T61" fmla="*/ 226 h 230"/>
                    <a:gd name="T62" fmla="*/ 220 w 221"/>
                    <a:gd name="T63" fmla="*/ 229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221" h="230">
                      <a:moveTo>
                        <a:pt x="220" y="229"/>
                      </a:moveTo>
                      <a:lnTo>
                        <a:pt x="212" y="204"/>
                      </a:lnTo>
                      <a:lnTo>
                        <a:pt x="202" y="180"/>
                      </a:lnTo>
                      <a:lnTo>
                        <a:pt x="194" y="158"/>
                      </a:lnTo>
                      <a:lnTo>
                        <a:pt x="190" y="136"/>
                      </a:lnTo>
                      <a:lnTo>
                        <a:pt x="188" y="111"/>
                      </a:lnTo>
                      <a:lnTo>
                        <a:pt x="185" y="85"/>
                      </a:lnTo>
                      <a:lnTo>
                        <a:pt x="183" y="72"/>
                      </a:lnTo>
                      <a:lnTo>
                        <a:pt x="181" y="61"/>
                      </a:lnTo>
                      <a:lnTo>
                        <a:pt x="178" y="52"/>
                      </a:lnTo>
                      <a:lnTo>
                        <a:pt x="173" y="43"/>
                      </a:lnTo>
                      <a:lnTo>
                        <a:pt x="169" y="37"/>
                      </a:lnTo>
                      <a:lnTo>
                        <a:pt x="164" y="30"/>
                      </a:lnTo>
                      <a:lnTo>
                        <a:pt x="157" y="24"/>
                      </a:lnTo>
                      <a:lnTo>
                        <a:pt x="150" y="18"/>
                      </a:lnTo>
                      <a:lnTo>
                        <a:pt x="143" y="13"/>
                      </a:lnTo>
                      <a:lnTo>
                        <a:pt x="134" y="9"/>
                      </a:lnTo>
                      <a:lnTo>
                        <a:pt x="124" y="5"/>
                      </a:lnTo>
                      <a:lnTo>
                        <a:pt x="112" y="2"/>
                      </a:lnTo>
                      <a:lnTo>
                        <a:pt x="100" y="0"/>
                      </a:lnTo>
                      <a:lnTo>
                        <a:pt x="88" y="0"/>
                      </a:lnTo>
                      <a:lnTo>
                        <a:pt x="76" y="0"/>
                      </a:lnTo>
                      <a:lnTo>
                        <a:pt x="65" y="2"/>
                      </a:lnTo>
                      <a:lnTo>
                        <a:pt x="54" y="7"/>
                      </a:lnTo>
                      <a:lnTo>
                        <a:pt x="45" y="10"/>
                      </a:lnTo>
                      <a:lnTo>
                        <a:pt x="35" y="16"/>
                      </a:lnTo>
                      <a:lnTo>
                        <a:pt x="25" y="24"/>
                      </a:lnTo>
                      <a:lnTo>
                        <a:pt x="18" y="31"/>
                      </a:lnTo>
                      <a:lnTo>
                        <a:pt x="11" y="41"/>
                      </a:lnTo>
                      <a:lnTo>
                        <a:pt x="5" y="51"/>
                      </a:lnTo>
                      <a:lnTo>
                        <a:pt x="1" y="63"/>
                      </a:lnTo>
                      <a:lnTo>
                        <a:pt x="0" y="73"/>
                      </a:lnTo>
                      <a:lnTo>
                        <a:pt x="0" y="79"/>
                      </a:lnTo>
                      <a:lnTo>
                        <a:pt x="3" y="72"/>
                      </a:lnTo>
                      <a:lnTo>
                        <a:pt x="8" y="67"/>
                      </a:lnTo>
                      <a:lnTo>
                        <a:pt x="15" y="64"/>
                      </a:lnTo>
                      <a:lnTo>
                        <a:pt x="25" y="60"/>
                      </a:lnTo>
                      <a:lnTo>
                        <a:pt x="35" y="58"/>
                      </a:lnTo>
                      <a:lnTo>
                        <a:pt x="46" y="57"/>
                      </a:lnTo>
                      <a:lnTo>
                        <a:pt x="56" y="57"/>
                      </a:lnTo>
                      <a:lnTo>
                        <a:pt x="67" y="60"/>
                      </a:lnTo>
                      <a:lnTo>
                        <a:pt x="74" y="63"/>
                      </a:lnTo>
                      <a:lnTo>
                        <a:pt x="81" y="67"/>
                      </a:lnTo>
                      <a:lnTo>
                        <a:pt x="87" y="73"/>
                      </a:lnTo>
                      <a:lnTo>
                        <a:pt x="91" y="78"/>
                      </a:lnTo>
                      <a:lnTo>
                        <a:pt x="93" y="85"/>
                      </a:lnTo>
                      <a:lnTo>
                        <a:pt x="95" y="92"/>
                      </a:lnTo>
                      <a:lnTo>
                        <a:pt x="96" y="102"/>
                      </a:lnTo>
                      <a:lnTo>
                        <a:pt x="98" y="112"/>
                      </a:lnTo>
                      <a:lnTo>
                        <a:pt x="100" y="124"/>
                      </a:lnTo>
                      <a:lnTo>
                        <a:pt x="103" y="135"/>
                      </a:lnTo>
                      <a:lnTo>
                        <a:pt x="106" y="147"/>
                      </a:lnTo>
                      <a:lnTo>
                        <a:pt x="111" y="158"/>
                      </a:lnTo>
                      <a:lnTo>
                        <a:pt x="116" y="168"/>
                      </a:lnTo>
                      <a:lnTo>
                        <a:pt x="123" y="180"/>
                      </a:lnTo>
                      <a:lnTo>
                        <a:pt x="131" y="190"/>
                      </a:lnTo>
                      <a:lnTo>
                        <a:pt x="140" y="199"/>
                      </a:lnTo>
                      <a:lnTo>
                        <a:pt x="150" y="207"/>
                      </a:lnTo>
                      <a:lnTo>
                        <a:pt x="163" y="215"/>
                      </a:lnTo>
                      <a:lnTo>
                        <a:pt x="172" y="219"/>
                      </a:lnTo>
                      <a:lnTo>
                        <a:pt x="183" y="223"/>
                      </a:lnTo>
                      <a:lnTo>
                        <a:pt x="194" y="226"/>
                      </a:lnTo>
                      <a:lnTo>
                        <a:pt x="207" y="228"/>
                      </a:lnTo>
                      <a:lnTo>
                        <a:pt x="22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7461" name="Freeform 53"/>
                <p:cNvSpPr>
                  <a:spLocks/>
                </p:cNvSpPr>
                <p:nvPr/>
              </p:nvSpPr>
              <p:spPr bwMode="auto">
                <a:xfrm>
                  <a:off x="859" y="1467"/>
                  <a:ext cx="222" cy="230"/>
                </a:xfrm>
                <a:custGeom>
                  <a:avLst/>
                  <a:gdLst>
                    <a:gd name="T0" fmla="*/ 7 w 222"/>
                    <a:gd name="T1" fmla="*/ 204 h 230"/>
                    <a:gd name="T2" fmla="*/ 25 w 222"/>
                    <a:gd name="T3" fmla="*/ 158 h 230"/>
                    <a:gd name="T4" fmla="*/ 31 w 222"/>
                    <a:gd name="T5" fmla="*/ 111 h 230"/>
                    <a:gd name="T6" fmla="*/ 36 w 222"/>
                    <a:gd name="T7" fmla="*/ 72 h 230"/>
                    <a:gd name="T8" fmla="*/ 41 w 222"/>
                    <a:gd name="T9" fmla="*/ 52 h 230"/>
                    <a:gd name="T10" fmla="*/ 50 w 222"/>
                    <a:gd name="T11" fmla="*/ 37 h 230"/>
                    <a:gd name="T12" fmla="*/ 62 w 222"/>
                    <a:gd name="T13" fmla="*/ 24 h 230"/>
                    <a:gd name="T14" fmla="*/ 77 w 222"/>
                    <a:gd name="T15" fmla="*/ 13 h 230"/>
                    <a:gd name="T16" fmla="*/ 96 w 222"/>
                    <a:gd name="T17" fmla="*/ 5 h 230"/>
                    <a:gd name="T18" fmla="*/ 120 w 222"/>
                    <a:gd name="T19" fmla="*/ 0 h 230"/>
                    <a:gd name="T20" fmla="*/ 143 w 222"/>
                    <a:gd name="T21" fmla="*/ 0 h 230"/>
                    <a:gd name="T22" fmla="*/ 165 w 222"/>
                    <a:gd name="T23" fmla="*/ 7 h 230"/>
                    <a:gd name="T24" fmla="*/ 184 w 222"/>
                    <a:gd name="T25" fmla="*/ 16 h 230"/>
                    <a:gd name="T26" fmla="*/ 201 w 222"/>
                    <a:gd name="T27" fmla="*/ 31 h 230"/>
                    <a:gd name="T28" fmla="*/ 215 w 222"/>
                    <a:gd name="T29" fmla="*/ 51 h 230"/>
                    <a:gd name="T30" fmla="*/ 221 w 222"/>
                    <a:gd name="T31" fmla="*/ 73 h 230"/>
                    <a:gd name="T32" fmla="*/ 217 w 222"/>
                    <a:gd name="T33" fmla="*/ 72 h 230"/>
                    <a:gd name="T34" fmla="*/ 205 w 222"/>
                    <a:gd name="T35" fmla="*/ 64 h 230"/>
                    <a:gd name="T36" fmla="*/ 184 w 222"/>
                    <a:gd name="T37" fmla="*/ 58 h 230"/>
                    <a:gd name="T38" fmla="*/ 164 w 222"/>
                    <a:gd name="T39" fmla="*/ 57 h 230"/>
                    <a:gd name="T40" fmla="*/ 145 w 222"/>
                    <a:gd name="T41" fmla="*/ 63 h 230"/>
                    <a:gd name="T42" fmla="*/ 132 w 222"/>
                    <a:gd name="T43" fmla="*/ 73 h 230"/>
                    <a:gd name="T44" fmla="*/ 127 w 222"/>
                    <a:gd name="T45" fmla="*/ 85 h 230"/>
                    <a:gd name="T46" fmla="*/ 123 w 222"/>
                    <a:gd name="T47" fmla="*/ 102 h 230"/>
                    <a:gd name="T48" fmla="*/ 120 w 222"/>
                    <a:gd name="T49" fmla="*/ 124 h 230"/>
                    <a:gd name="T50" fmla="*/ 113 w 222"/>
                    <a:gd name="T51" fmla="*/ 147 h 230"/>
                    <a:gd name="T52" fmla="*/ 104 w 222"/>
                    <a:gd name="T53" fmla="*/ 168 h 230"/>
                    <a:gd name="T54" fmla="*/ 89 w 222"/>
                    <a:gd name="T55" fmla="*/ 190 h 230"/>
                    <a:gd name="T56" fmla="*/ 69 w 222"/>
                    <a:gd name="T57" fmla="*/ 207 h 230"/>
                    <a:gd name="T58" fmla="*/ 47 w 222"/>
                    <a:gd name="T59" fmla="*/ 219 h 230"/>
                    <a:gd name="T60" fmla="*/ 25 w 222"/>
                    <a:gd name="T61" fmla="*/ 226 h 230"/>
                    <a:gd name="T62" fmla="*/ 0 w 222"/>
                    <a:gd name="T63" fmla="*/ 229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222" h="230">
                      <a:moveTo>
                        <a:pt x="0" y="229"/>
                      </a:moveTo>
                      <a:lnTo>
                        <a:pt x="7" y="204"/>
                      </a:lnTo>
                      <a:lnTo>
                        <a:pt x="17" y="180"/>
                      </a:lnTo>
                      <a:lnTo>
                        <a:pt x="25" y="158"/>
                      </a:lnTo>
                      <a:lnTo>
                        <a:pt x="29" y="136"/>
                      </a:lnTo>
                      <a:lnTo>
                        <a:pt x="31" y="111"/>
                      </a:lnTo>
                      <a:lnTo>
                        <a:pt x="34" y="85"/>
                      </a:lnTo>
                      <a:lnTo>
                        <a:pt x="36" y="72"/>
                      </a:lnTo>
                      <a:lnTo>
                        <a:pt x="38" y="61"/>
                      </a:lnTo>
                      <a:lnTo>
                        <a:pt x="41" y="52"/>
                      </a:lnTo>
                      <a:lnTo>
                        <a:pt x="46" y="43"/>
                      </a:lnTo>
                      <a:lnTo>
                        <a:pt x="50" y="37"/>
                      </a:lnTo>
                      <a:lnTo>
                        <a:pt x="56" y="30"/>
                      </a:lnTo>
                      <a:lnTo>
                        <a:pt x="62" y="24"/>
                      </a:lnTo>
                      <a:lnTo>
                        <a:pt x="69" y="18"/>
                      </a:lnTo>
                      <a:lnTo>
                        <a:pt x="77" y="13"/>
                      </a:lnTo>
                      <a:lnTo>
                        <a:pt x="86" y="9"/>
                      </a:lnTo>
                      <a:lnTo>
                        <a:pt x="96" y="5"/>
                      </a:lnTo>
                      <a:lnTo>
                        <a:pt x="108" y="2"/>
                      </a:lnTo>
                      <a:lnTo>
                        <a:pt x="120" y="0"/>
                      </a:lnTo>
                      <a:lnTo>
                        <a:pt x="132" y="0"/>
                      </a:lnTo>
                      <a:lnTo>
                        <a:pt x="143" y="0"/>
                      </a:lnTo>
                      <a:lnTo>
                        <a:pt x="155" y="2"/>
                      </a:lnTo>
                      <a:lnTo>
                        <a:pt x="165" y="7"/>
                      </a:lnTo>
                      <a:lnTo>
                        <a:pt x="175" y="10"/>
                      </a:lnTo>
                      <a:lnTo>
                        <a:pt x="184" y="16"/>
                      </a:lnTo>
                      <a:lnTo>
                        <a:pt x="195" y="24"/>
                      </a:lnTo>
                      <a:lnTo>
                        <a:pt x="201" y="31"/>
                      </a:lnTo>
                      <a:lnTo>
                        <a:pt x="209" y="41"/>
                      </a:lnTo>
                      <a:lnTo>
                        <a:pt x="215" y="51"/>
                      </a:lnTo>
                      <a:lnTo>
                        <a:pt x="219" y="63"/>
                      </a:lnTo>
                      <a:lnTo>
                        <a:pt x="221" y="73"/>
                      </a:lnTo>
                      <a:lnTo>
                        <a:pt x="220" y="79"/>
                      </a:lnTo>
                      <a:lnTo>
                        <a:pt x="217" y="72"/>
                      </a:lnTo>
                      <a:lnTo>
                        <a:pt x="212" y="67"/>
                      </a:lnTo>
                      <a:lnTo>
                        <a:pt x="205" y="64"/>
                      </a:lnTo>
                      <a:lnTo>
                        <a:pt x="195" y="60"/>
                      </a:lnTo>
                      <a:lnTo>
                        <a:pt x="184" y="58"/>
                      </a:lnTo>
                      <a:lnTo>
                        <a:pt x="174" y="57"/>
                      </a:lnTo>
                      <a:lnTo>
                        <a:pt x="164" y="57"/>
                      </a:lnTo>
                      <a:lnTo>
                        <a:pt x="153" y="60"/>
                      </a:lnTo>
                      <a:lnTo>
                        <a:pt x="145" y="63"/>
                      </a:lnTo>
                      <a:lnTo>
                        <a:pt x="139" y="67"/>
                      </a:lnTo>
                      <a:lnTo>
                        <a:pt x="132" y="73"/>
                      </a:lnTo>
                      <a:lnTo>
                        <a:pt x="129" y="78"/>
                      </a:lnTo>
                      <a:lnTo>
                        <a:pt x="127" y="85"/>
                      </a:lnTo>
                      <a:lnTo>
                        <a:pt x="125" y="92"/>
                      </a:lnTo>
                      <a:lnTo>
                        <a:pt x="123" y="102"/>
                      </a:lnTo>
                      <a:lnTo>
                        <a:pt x="122" y="112"/>
                      </a:lnTo>
                      <a:lnTo>
                        <a:pt x="120" y="124"/>
                      </a:lnTo>
                      <a:lnTo>
                        <a:pt x="117" y="135"/>
                      </a:lnTo>
                      <a:lnTo>
                        <a:pt x="113" y="147"/>
                      </a:lnTo>
                      <a:lnTo>
                        <a:pt x="109" y="158"/>
                      </a:lnTo>
                      <a:lnTo>
                        <a:pt x="104" y="168"/>
                      </a:lnTo>
                      <a:lnTo>
                        <a:pt x="97" y="180"/>
                      </a:lnTo>
                      <a:lnTo>
                        <a:pt x="89" y="190"/>
                      </a:lnTo>
                      <a:lnTo>
                        <a:pt x="79" y="199"/>
                      </a:lnTo>
                      <a:lnTo>
                        <a:pt x="69" y="207"/>
                      </a:lnTo>
                      <a:lnTo>
                        <a:pt x="57" y="215"/>
                      </a:lnTo>
                      <a:lnTo>
                        <a:pt x="47" y="219"/>
                      </a:lnTo>
                      <a:lnTo>
                        <a:pt x="37" y="223"/>
                      </a:lnTo>
                      <a:lnTo>
                        <a:pt x="25" y="226"/>
                      </a:lnTo>
                      <a:lnTo>
                        <a:pt x="12" y="228"/>
                      </a:lnTo>
                      <a:lnTo>
                        <a:pt x="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7462" name="Oval 54"/>
                <p:cNvSpPr>
                  <a:spLocks noChangeArrowheads="1"/>
                </p:cNvSpPr>
                <p:nvPr/>
              </p:nvSpPr>
              <p:spPr bwMode="auto">
                <a:xfrm>
                  <a:off x="829" y="1345"/>
                  <a:ext cx="56" cy="5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pPr>
                    <a:spcBef>
                      <a:spcPct val="50000"/>
                    </a:spcBef>
                  </a:pPr>
                  <a:endParaRPr kumimoji="1" lang="ru-RU" sz="2400"/>
                </a:p>
              </p:txBody>
            </p:sp>
          </p:grpSp>
        </p:grpSp>
      </p:grpSp>
      <p:sp>
        <p:nvSpPr>
          <p:cNvPr id="17463" name="Rectangle 5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64" name="Rectangle 5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29792-611E-44D5-88D2-3875EF07CD6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89CD7-0647-4576-9A3F-98624705D040}" type="datetimeFigureOut">
              <a:rPr lang="ru-RU" smtClean="0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6026B-0A34-485B-B621-28777759B4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29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19938" y="228600"/>
            <a:ext cx="1871662" cy="60102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00188" y="228600"/>
            <a:ext cx="5467350" cy="60102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05377-B9DB-4D48-94A3-B676FE8C53D9}" type="datetimeFigureOut">
              <a:rPr lang="ru-RU" smtClean="0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88A70-D89D-47E0-BC85-BFE01ADEB4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035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78BD7-68E0-4113-9548-086FD933D900}" type="datetimeFigureOut">
              <a:rPr lang="ru-RU" smtClean="0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47146-2919-48D5-A963-E6920692DE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887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BFF20-C537-4D9D-A9F2-EF3F1F9EB4EA}" type="datetimeFigureOut">
              <a:rPr lang="ru-RU" smtClean="0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C09BB-725E-4519-B3FC-4EB54F76C8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298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00188" y="1524000"/>
            <a:ext cx="3668712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21300" y="1524000"/>
            <a:ext cx="3670300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FF6E8-5E36-405B-AE64-2E6B71557DEE}" type="datetimeFigureOut">
              <a:rPr lang="ru-RU" smtClean="0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4B1CA-77AF-46E9-92FD-6A2C048591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088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57286-0C8D-483A-B6E5-3A60EF701A29}" type="datetimeFigureOut">
              <a:rPr lang="ru-RU" smtClean="0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26A7D-4683-4C47-B1AA-BFEEB33B91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133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504F9-02EB-477B-895D-CA94D6EBBD9D}" type="datetimeFigureOut">
              <a:rPr lang="ru-RU" smtClean="0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256DE-FF8E-4C01-9845-116B8DB9D6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478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F62A3-FA6E-44DB-98B6-12D66DF42B25}" type="datetimeFigureOut">
              <a:rPr lang="ru-RU" smtClean="0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585E-C357-47D4-A059-6991A1CDA09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58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1F8A2-4531-4FF6-8DFD-D129FE7B9704}" type="datetimeFigureOut">
              <a:rPr lang="ru-RU" smtClean="0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69BC2-18BE-494D-B928-E25B3435C7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767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6AC1C-8C2F-474F-B088-97847101F040}" type="datetimeFigureOut">
              <a:rPr lang="ru-RU" smtClean="0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38DF7-D628-4682-B3AF-DAA0D28767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18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-9525"/>
            <a:ext cx="1557338" cy="6878638"/>
            <a:chOff x="0" y="-6"/>
            <a:chExt cx="981" cy="4333"/>
          </a:xfrm>
        </p:grpSpPr>
        <p:sp>
          <p:nvSpPr>
            <p:cNvPr id="16387" name="Rectangle 3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388" name="Rectangle 4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kumimoji="1" lang="ru-RU" sz="2400"/>
            </a:p>
          </p:txBody>
        </p:sp>
        <p:sp>
          <p:nvSpPr>
            <p:cNvPr id="16389" name="Rectangle 5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390" name="Rectangle 6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kumimoji="1" lang="ru-RU" sz="2400"/>
            </a:p>
          </p:txBody>
        </p:sp>
        <p:sp>
          <p:nvSpPr>
            <p:cNvPr id="16391" name="Freeform 7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392" name="Freeform 8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393" name="Freeform 9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394" name="Freeform 10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395" name="Freeform 11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396" name="Freeform 12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>
                <a:gd name="T0" fmla="*/ 264 w 265"/>
                <a:gd name="T1" fmla="*/ 52 h 392"/>
                <a:gd name="T2" fmla="*/ 264 w 265"/>
                <a:gd name="T3" fmla="*/ 194 h 392"/>
                <a:gd name="T4" fmla="*/ 256 w 265"/>
                <a:gd name="T5" fmla="*/ 188 h 392"/>
                <a:gd name="T6" fmla="*/ 236 w 265"/>
                <a:gd name="T7" fmla="*/ 188 h 392"/>
                <a:gd name="T8" fmla="*/ 221 w 265"/>
                <a:gd name="T9" fmla="*/ 194 h 392"/>
                <a:gd name="T10" fmla="*/ 205 w 265"/>
                <a:gd name="T11" fmla="*/ 209 h 392"/>
                <a:gd name="T12" fmla="*/ 162 w 265"/>
                <a:gd name="T13" fmla="*/ 261 h 392"/>
                <a:gd name="T14" fmla="*/ 66 w 265"/>
                <a:gd name="T15" fmla="*/ 366 h 392"/>
                <a:gd name="T16" fmla="*/ 45 w 265"/>
                <a:gd name="T17" fmla="*/ 391 h 392"/>
                <a:gd name="T18" fmla="*/ 0 w 265"/>
                <a:gd name="T19" fmla="*/ 391 h 392"/>
                <a:gd name="T20" fmla="*/ 178 w 265"/>
                <a:gd name="T21" fmla="*/ 190 h 392"/>
                <a:gd name="T22" fmla="*/ 218 w 265"/>
                <a:gd name="T23" fmla="*/ 138 h 392"/>
                <a:gd name="T24" fmla="*/ 233 w 265"/>
                <a:gd name="T25" fmla="*/ 111 h 392"/>
                <a:gd name="T26" fmla="*/ 246 w 265"/>
                <a:gd name="T27" fmla="*/ 84 h 392"/>
                <a:gd name="T28" fmla="*/ 256 w 265"/>
                <a:gd name="T29" fmla="*/ 39 h 392"/>
                <a:gd name="T30" fmla="*/ 264 w 265"/>
                <a:gd name="T31" fmla="*/ 0 h 392"/>
                <a:gd name="T32" fmla="*/ 264 w 265"/>
                <a:gd name="T33" fmla="*/ 1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397" name="Freeform 13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398" name="Freeform 14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>
                <a:gd name="T0" fmla="*/ 345 w 346"/>
                <a:gd name="T1" fmla="*/ 0 h 575"/>
                <a:gd name="T2" fmla="*/ 343 w 346"/>
                <a:gd name="T3" fmla="*/ 122 h 575"/>
                <a:gd name="T4" fmla="*/ 336 w 346"/>
                <a:gd name="T5" fmla="*/ 116 h 575"/>
                <a:gd name="T6" fmla="*/ 315 w 346"/>
                <a:gd name="T7" fmla="*/ 116 h 575"/>
                <a:gd name="T8" fmla="*/ 300 w 346"/>
                <a:gd name="T9" fmla="*/ 122 h 575"/>
                <a:gd name="T10" fmla="*/ 285 w 346"/>
                <a:gd name="T11" fmla="*/ 137 h 575"/>
                <a:gd name="T12" fmla="*/ 242 w 346"/>
                <a:gd name="T13" fmla="*/ 188 h 575"/>
                <a:gd name="T14" fmla="*/ 146 w 346"/>
                <a:gd name="T15" fmla="*/ 294 h 575"/>
                <a:gd name="T16" fmla="*/ 50 w 346"/>
                <a:gd name="T17" fmla="*/ 403 h 575"/>
                <a:gd name="T18" fmla="*/ 30 w 346"/>
                <a:gd name="T19" fmla="*/ 433 h 575"/>
                <a:gd name="T20" fmla="*/ 17 w 346"/>
                <a:gd name="T21" fmla="*/ 463 h 575"/>
                <a:gd name="T22" fmla="*/ 10 w 346"/>
                <a:gd name="T23" fmla="*/ 510 h 575"/>
                <a:gd name="T24" fmla="*/ 0 w 346"/>
                <a:gd name="T25" fmla="*/ 574 h 575"/>
                <a:gd name="T26" fmla="*/ 0 w 346"/>
                <a:gd name="T27" fmla="*/ 293 h 575"/>
                <a:gd name="T28" fmla="*/ 5 w 346"/>
                <a:gd name="T29" fmla="*/ 320 h 575"/>
                <a:gd name="T30" fmla="*/ 10 w 346"/>
                <a:gd name="T31" fmla="*/ 332 h 575"/>
                <a:gd name="T32" fmla="*/ 20 w 346"/>
                <a:gd name="T33" fmla="*/ 338 h 575"/>
                <a:gd name="T34" fmla="*/ 30 w 346"/>
                <a:gd name="T35" fmla="*/ 341 h 575"/>
                <a:gd name="T36" fmla="*/ 45 w 346"/>
                <a:gd name="T37" fmla="*/ 341 h 575"/>
                <a:gd name="T38" fmla="*/ 60 w 346"/>
                <a:gd name="T39" fmla="*/ 335 h 575"/>
                <a:gd name="T40" fmla="*/ 257 w 346"/>
                <a:gd name="T41" fmla="*/ 117 h 575"/>
                <a:gd name="T42" fmla="*/ 298 w 346"/>
                <a:gd name="T43" fmla="*/ 66 h 575"/>
                <a:gd name="T44" fmla="*/ 313 w 346"/>
                <a:gd name="T45" fmla="*/ 39 h 575"/>
                <a:gd name="T46" fmla="*/ 326 w 346"/>
                <a:gd name="T47" fmla="*/ 12 h 575"/>
                <a:gd name="T48" fmla="*/ 329 w 346"/>
                <a:gd name="T49" fmla="*/ 0 h 575"/>
                <a:gd name="T50" fmla="*/ 345 w 346"/>
                <a:gd name="T51" fmla="*/ 3 h 575"/>
                <a:gd name="T52" fmla="*/ 343 w 346"/>
                <a:gd name="T53" fmla="*/ 4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399" name="Rectangle 15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400" name="Rectangle 16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kumimoji="1" lang="ru-RU" sz="2400"/>
            </a:p>
          </p:txBody>
        </p:sp>
        <p:sp>
          <p:nvSpPr>
            <p:cNvPr id="16401" name="Rectangle 17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402" name="Rectangle 18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kumimoji="1" lang="ru-RU" sz="2400"/>
            </a:p>
          </p:txBody>
        </p:sp>
        <p:sp>
          <p:nvSpPr>
            <p:cNvPr id="16403" name="Freeform 19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404" name="Freeform 20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405" name="Freeform 21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406" name="Freeform 22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407" name="Freeform 23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408" name="Freeform 24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>
                <a:gd name="T0" fmla="*/ 345 w 349"/>
                <a:gd name="T1" fmla="*/ 52 h 149"/>
                <a:gd name="T2" fmla="*/ 348 w 349"/>
                <a:gd name="T3" fmla="*/ 144 h 149"/>
                <a:gd name="T4" fmla="*/ 0 w 349"/>
                <a:gd name="T5" fmla="*/ 148 h 149"/>
                <a:gd name="T6" fmla="*/ 299 w 349"/>
                <a:gd name="T7" fmla="*/ 143 h 149"/>
                <a:gd name="T8" fmla="*/ 315 w 349"/>
                <a:gd name="T9" fmla="*/ 111 h 149"/>
                <a:gd name="T10" fmla="*/ 328 w 349"/>
                <a:gd name="T11" fmla="*/ 84 h 149"/>
                <a:gd name="T12" fmla="*/ 338 w 349"/>
                <a:gd name="T13" fmla="*/ 39 h 149"/>
                <a:gd name="T14" fmla="*/ 345 w 349"/>
                <a:gd name="T15" fmla="*/ 0 h 149"/>
                <a:gd name="T16" fmla="*/ 345 w 349"/>
                <a:gd name="T17" fmla="*/ 11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409" name="Freeform 25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410" name="Freeform 26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>
                <a:gd name="T0" fmla="*/ 345 w 346"/>
                <a:gd name="T1" fmla="*/ 0 h 574"/>
                <a:gd name="T2" fmla="*/ 343 w 346"/>
                <a:gd name="T3" fmla="*/ 122 h 574"/>
                <a:gd name="T4" fmla="*/ 336 w 346"/>
                <a:gd name="T5" fmla="*/ 116 h 574"/>
                <a:gd name="T6" fmla="*/ 315 w 346"/>
                <a:gd name="T7" fmla="*/ 116 h 574"/>
                <a:gd name="T8" fmla="*/ 300 w 346"/>
                <a:gd name="T9" fmla="*/ 122 h 574"/>
                <a:gd name="T10" fmla="*/ 285 w 346"/>
                <a:gd name="T11" fmla="*/ 137 h 574"/>
                <a:gd name="T12" fmla="*/ 242 w 346"/>
                <a:gd name="T13" fmla="*/ 188 h 574"/>
                <a:gd name="T14" fmla="*/ 146 w 346"/>
                <a:gd name="T15" fmla="*/ 294 h 574"/>
                <a:gd name="T16" fmla="*/ 50 w 346"/>
                <a:gd name="T17" fmla="*/ 402 h 574"/>
                <a:gd name="T18" fmla="*/ 30 w 346"/>
                <a:gd name="T19" fmla="*/ 432 h 574"/>
                <a:gd name="T20" fmla="*/ 17 w 346"/>
                <a:gd name="T21" fmla="*/ 462 h 574"/>
                <a:gd name="T22" fmla="*/ 10 w 346"/>
                <a:gd name="T23" fmla="*/ 509 h 574"/>
                <a:gd name="T24" fmla="*/ 0 w 346"/>
                <a:gd name="T25" fmla="*/ 573 h 574"/>
                <a:gd name="T26" fmla="*/ 0 w 346"/>
                <a:gd name="T27" fmla="*/ 292 h 574"/>
                <a:gd name="T28" fmla="*/ 5 w 346"/>
                <a:gd name="T29" fmla="*/ 319 h 574"/>
                <a:gd name="T30" fmla="*/ 10 w 346"/>
                <a:gd name="T31" fmla="*/ 331 h 574"/>
                <a:gd name="T32" fmla="*/ 20 w 346"/>
                <a:gd name="T33" fmla="*/ 337 h 574"/>
                <a:gd name="T34" fmla="*/ 30 w 346"/>
                <a:gd name="T35" fmla="*/ 340 h 574"/>
                <a:gd name="T36" fmla="*/ 45 w 346"/>
                <a:gd name="T37" fmla="*/ 340 h 574"/>
                <a:gd name="T38" fmla="*/ 60 w 346"/>
                <a:gd name="T39" fmla="*/ 334 h 574"/>
                <a:gd name="T40" fmla="*/ 257 w 346"/>
                <a:gd name="T41" fmla="*/ 117 h 574"/>
                <a:gd name="T42" fmla="*/ 298 w 346"/>
                <a:gd name="T43" fmla="*/ 66 h 574"/>
                <a:gd name="T44" fmla="*/ 313 w 346"/>
                <a:gd name="T45" fmla="*/ 39 h 574"/>
                <a:gd name="T46" fmla="*/ 326 w 346"/>
                <a:gd name="T47" fmla="*/ 12 h 574"/>
                <a:gd name="T48" fmla="*/ 329 w 346"/>
                <a:gd name="T49" fmla="*/ 0 h 574"/>
                <a:gd name="T50" fmla="*/ 345 w 346"/>
                <a:gd name="T51" fmla="*/ 3 h 574"/>
                <a:gd name="T52" fmla="*/ 343 w 346"/>
                <a:gd name="T53" fmla="*/ 4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411" name="Freeform 27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>
                <a:gd name="T0" fmla="*/ 153 w 154"/>
                <a:gd name="T1" fmla="*/ 3 h 294"/>
                <a:gd name="T2" fmla="*/ 50 w 154"/>
                <a:gd name="T3" fmla="*/ 122 h 294"/>
                <a:gd name="T4" fmla="*/ 30 w 154"/>
                <a:gd name="T5" fmla="*/ 152 h 294"/>
                <a:gd name="T6" fmla="*/ 17 w 154"/>
                <a:gd name="T7" fmla="*/ 182 h 294"/>
                <a:gd name="T8" fmla="*/ 10 w 154"/>
                <a:gd name="T9" fmla="*/ 229 h 294"/>
                <a:gd name="T10" fmla="*/ 0 w 154"/>
                <a:gd name="T11" fmla="*/ 293 h 294"/>
                <a:gd name="T12" fmla="*/ 0 w 154"/>
                <a:gd name="T13" fmla="*/ 12 h 294"/>
                <a:gd name="T14" fmla="*/ 5 w 154"/>
                <a:gd name="T15" fmla="*/ 39 h 294"/>
                <a:gd name="T16" fmla="*/ 10 w 154"/>
                <a:gd name="T17" fmla="*/ 51 h 294"/>
                <a:gd name="T18" fmla="*/ 20 w 154"/>
                <a:gd name="T19" fmla="*/ 57 h 294"/>
                <a:gd name="T20" fmla="*/ 30 w 154"/>
                <a:gd name="T21" fmla="*/ 60 h 294"/>
                <a:gd name="T22" fmla="*/ 45 w 154"/>
                <a:gd name="T23" fmla="*/ 60 h 294"/>
                <a:gd name="T24" fmla="*/ 60 w 154"/>
                <a:gd name="T25" fmla="*/ 54 h 294"/>
                <a:gd name="T26" fmla="*/ 110 w 154"/>
                <a:gd name="T27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412" name="Freeform 28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413" name="Rectangle 29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414" name="Line 30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6415" name="Line 31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6416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228600"/>
            <a:ext cx="74914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заголовка</a:t>
            </a:r>
          </a:p>
        </p:txBody>
      </p:sp>
      <p:sp>
        <p:nvSpPr>
          <p:cNvPr id="16417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0188" y="1524000"/>
            <a:ext cx="7491412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</a:p>
        </p:txBody>
      </p:sp>
      <p:sp>
        <p:nvSpPr>
          <p:cNvPr id="16418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324600"/>
            <a:ext cx="14097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69346798-1BEE-4BE9-9019-E2B124F1C52B}" type="datetimeFigureOut">
              <a:rPr lang="ru-RU" smtClean="0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16419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42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E829792-611E-44D5-88D2-3875EF07CD6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uastudent.com/tag/%d1%81%d0%be%d1%86%d1%96%d0%b0%d0%bb%d1%8c%d0%bd%d0%b8%d0%b9-%d0%b7%d0%b0%d1%85%d0%b8%d1%81%d1%82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/>
          </p:cNvSpPr>
          <p:nvPr>
            <p:ph type="title"/>
          </p:nvPr>
        </p:nvSpPr>
        <p:spPr>
          <a:xfrm>
            <a:off x="755650" y="260350"/>
            <a:ext cx="8218488" cy="1143000"/>
          </a:xfrm>
        </p:spPr>
        <p:txBody>
          <a:bodyPr/>
          <a:lstStyle/>
          <a:p>
            <a:pPr algn="ctr" eaLnBrk="1" hangingPunct="1"/>
            <a:r>
              <a:rPr lang="uk-UA" sz="4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</a:rPr>
              <a:t/>
            </a:r>
            <a:br>
              <a:rPr lang="uk-UA" sz="4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</a:rPr>
            </a:br>
            <a:r>
              <a:rPr lang="uk-UA" sz="4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</a:rPr>
              <a:t/>
            </a:r>
            <a:br>
              <a:rPr lang="uk-UA" sz="4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</a:rPr>
            </a:br>
            <a:r>
              <a:rPr lang="uk-UA" sz="4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</a:rPr>
              <a:t/>
            </a:r>
            <a:br>
              <a:rPr lang="uk-UA" sz="4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</a:rPr>
            </a:br>
            <a:r>
              <a:rPr lang="uk-UA" sz="4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</a:rPr>
              <a:t/>
            </a:r>
            <a:br>
              <a:rPr lang="uk-UA" sz="4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</a:rPr>
            </a:br>
            <a:r>
              <a:rPr lang="uk-UA" sz="48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</a:rPr>
              <a:t>  </a:t>
            </a:r>
            <a:br>
              <a:rPr lang="uk-UA" sz="48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</a:rPr>
            </a:br>
            <a:r>
              <a:rPr lang="uk-UA" sz="48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</a:rPr>
              <a:t>Право соціального захисту</a:t>
            </a:r>
            <a:endParaRPr lang="ru-RU" sz="4800" b="1" dirty="0" smtClean="0">
              <a:solidFill>
                <a:schemeClr val="tx1">
                  <a:lumMod val="90000"/>
                  <a:lumOff val="1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691680" y="2060848"/>
            <a:ext cx="2667149" cy="44399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uk-UA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Право соціального захисту </a:t>
            </a:r>
            <a:r>
              <a:rPr lang="uk-UA" dirty="0">
                <a:solidFill>
                  <a:schemeClr val="tx1">
                    <a:lumMod val="90000"/>
                    <a:lumOff val="10000"/>
                  </a:schemeClr>
                </a:solidFill>
              </a:rPr>
              <a:t>– це система норм, які регулюють суспільні відносини щодо реалізації, охорони і захисту соціальних прав людини і громадянина з метою збереження, відтворення та розвитку людського суспільства.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652120" y="2041126"/>
            <a:ext cx="2814587" cy="44399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uk-UA" b="1" dirty="0">
                <a:solidFill>
                  <a:schemeClr val="tx1">
                    <a:lumMod val="90000"/>
                    <a:lumOff val="10000"/>
                  </a:schemeClr>
                </a:solidFill>
                <a:cs typeface="Arial" charset="0"/>
              </a:rPr>
              <a:t>Право соціального забезпечення </a:t>
            </a:r>
            <a:r>
              <a:rPr lang="uk-UA" dirty="0">
                <a:solidFill>
                  <a:schemeClr val="tx1">
                    <a:lumMod val="90000"/>
                    <a:lumOff val="10000"/>
                  </a:schemeClr>
                </a:solidFill>
                <a:cs typeface="Arial" charset="0"/>
              </a:rPr>
              <a:t>– це система норм, які регулюють суспільні відносини, що направлені на матеріальний захист людини і громадянина з метою матеріального покращення існування людини і громадянина та надання соціальних послуг.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47664" y="260648"/>
            <a:ext cx="73820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2. Поняття права соціального забезпечення </a:t>
            </a:r>
            <a:endParaRPr lang="uk-UA" sz="2800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 bwMode="auto">
          <a:xfrm>
            <a:off x="4499992" y="3789040"/>
            <a:ext cx="936104" cy="47206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257418" cy="1697171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24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Право соціального забезпечення є частиною (елементом) права соціального захисту</a:t>
            </a:r>
            <a:endParaRPr lang="ru-RU" sz="240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031803" y="2480319"/>
            <a:ext cx="3926210" cy="403331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/>
              <a:t>                     </a:t>
            </a:r>
            <a:r>
              <a:rPr lang="uk-UA" sz="4000" b="1" dirty="0">
                <a:solidFill>
                  <a:schemeClr val="bg1"/>
                </a:solidFill>
              </a:rPr>
              <a:t>60 %</a:t>
            </a:r>
          </a:p>
        </p:txBody>
      </p:sp>
      <p:sp>
        <p:nvSpPr>
          <p:cNvPr id="21" name="Пирог 20"/>
          <p:cNvSpPr/>
          <p:nvPr/>
        </p:nvSpPr>
        <p:spPr>
          <a:xfrm>
            <a:off x="3031802" y="2480319"/>
            <a:ext cx="3741067" cy="4033318"/>
          </a:xfrm>
          <a:prstGeom prst="pie">
            <a:avLst>
              <a:gd name="adj1" fmla="val 7100121"/>
              <a:gd name="adj2" fmla="val 1606336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uk-UA" sz="4000" b="1" dirty="0">
                <a:solidFill>
                  <a:schemeClr val="tx1"/>
                </a:solidFill>
              </a:rPr>
              <a:t>40%</a:t>
            </a:r>
            <a:endParaRPr lang="ru-RU" sz="4000" b="1" dirty="0">
              <a:solidFill>
                <a:schemeClr val="tx1"/>
              </a:solidFill>
            </a:endParaRPr>
          </a:p>
        </p:txBody>
      </p:sp>
      <p:pic>
        <p:nvPicPr>
          <p:cNvPr id="23556" name="Picture 2" descr="http://t1.gstatic.com/images?q=tbn:ANd9GcRH03yvR4UexBaYVaq55svdjm3rR4vrtUoK_ACgam6j5gxdUDw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8063" y="3789040"/>
            <a:ext cx="1613739" cy="1635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4" descr="http://sn.vn.ua/wp-content/uploads/2010/09/fss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84129" y="3861048"/>
            <a:ext cx="1699568" cy="169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Содержимое 2"/>
          <p:cNvSpPr>
            <a:spLocks noGrp="1"/>
          </p:cNvSpPr>
          <p:nvPr>
            <p:ph idx="1"/>
          </p:nvPr>
        </p:nvSpPr>
        <p:spPr>
          <a:xfrm>
            <a:off x="1619672" y="332657"/>
            <a:ext cx="6984578" cy="5649044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uk-UA" sz="2400" dirty="0" smtClean="0"/>
              <a:t>Конституція України (ст.46) встановила право громадян на соціальний захист, що включає право на забезпечення в разі повної, часткової втрати працездатності, втрати годувальника, безробіття, а також у старості та в інших випадках, передбачених законом. В Конституції йдеться про право на соціальний захист,  а не право на соціальне забезпечення.</a:t>
            </a:r>
          </a:p>
          <a:p>
            <a:pPr eaLnBrk="1" hangingPunct="1"/>
            <a:endParaRPr lang="ru-RU" dirty="0" smtClean="0"/>
          </a:p>
        </p:txBody>
      </p:sp>
      <p:pic>
        <p:nvPicPr>
          <p:cNvPr id="24578" name="Picture 2" descr="https://encrypted-tbn3.gstatic.com/images?q=tbn:ANd9GcQ-kQ6hYZnZiuVzOSi1XBDYChGJq72EW6XIUMkVQoPm9Ap6kaxSc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7984" y="4209623"/>
            <a:ext cx="180975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Текст 2"/>
          <p:cNvSpPr>
            <a:spLocks noGrp="1"/>
          </p:cNvSpPr>
          <p:nvPr>
            <p:ph type="body" idx="1"/>
          </p:nvPr>
        </p:nvSpPr>
        <p:spPr>
          <a:xfrm>
            <a:off x="1331640" y="692696"/>
            <a:ext cx="7632973" cy="5647779"/>
          </a:xfrm>
        </p:spPr>
        <p:txBody>
          <a:bodyPr/>
          <a:lstStyle/>
          <a:p>
            <a:pPr algn="ctr" eaLnBrk="1" hangingPunct="1"/>
            <a:r>
              <a:rPr lang="uk-UA" dirty="0" smtClean="0"/>
              <a:t>     </a:t>
            </a:r>
            <a:r>
              <a:rPr lang="uk-UA" sz="24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Право соціального забезпечення належить до соціальних прав. Це одне з природжених прав людини, яке визнане світовим співтовариством і закріплене в основних міжнародно-правових документах: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uk-UA" dirty="0" smtClean="0"/>
              <a:t>Загальна декларація прав людини (ООН, 1948 р.)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uk-UA" dirty="0" smtClean="0"/>
              <a:t>Міжнародний пакт про економічні, соціальні, та культурні права (ООН,1966 р.)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uk-UA" dirty="0" smtClean="0"/>
              <a:t>Європейська соціальна хартія  (Рада Європи 1961р.) переглянута в 1996р. </a:t>
            </a:r>
          </a:p>
          <a:p>
            <a:pPr marL="342900" indent="-342900" eaLnBrk="1" hangingPunct="1">
              <a:buFont typeface="Arial" pitchFamily="34" charset="0"/>
              <a:buChar char="•"/>
            </a:pPr>
            <a:r>
              <a:rPr lang="uk-UA" dirty="0" smtClean="0"/>
              <a:t>Постанова Верховної Ради України від 21 грудня 1993 р.</a:t>
            </a:r>
          </a:p>
          <a:p>
            <a:pPr algn="just" eaLnBrk="1" hangingPunct="1"/>
            <a:r>
              <a:rPr lang="uk-UA" dirty="0" smtClean="0"/>
              <a:t>      У Міжнародному пакті про економічні, соціальні, культурні права, який Україна ратифікувала 19 жовтня 1973 року визнається право кожної особи на соціальне забезпечення.</a:t>
            </a:r>
          </a:p>
          <a:p>
            <a:pPr eaLnBrk="1" hangingPunct="1">
              <a:buFont typeface="Wingdings" pitchFamily="2" charset="2"/>
              <a:buChar char="v"/>
            </a:pPr>
            <a:endParaRPr lang="ru-RU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700" y="260648"/>
            <a:ext cx="7704137" cy="11430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uk-UA" sz="28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Предмет права соціального забезпечення формують відносини</a:t>
            </a:r>
            <a:r>
              <a:rPr lang="ru-RU" sz="28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: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665649"/>
              </p:ext>
            </p:extLst>
          </p:nvPr>
        </p:nvGraphicFramePr>
        <p:xfrm>
          <a:off x="1043608" y="1628800"/>
          <a:ext cx="8643937" cy="4754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31837"/>
            <a:ext cx="7602537" cy="190102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Схематичне зображення процесу виникнення соціально-забезпечувальних відносин:</a:t>
            </a:r>
            <a:r>
              <a:rPr lang="ru-RU" sz="28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/>
            </a:r>
            <a:br>
              <a:rPr lang="ru-RU" sz="28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</a:br>
            <a:endParaRPr lang="ru-RU" sz="2800" b="1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6049700"/>
              </p:ext>
            </p:extLst>
          </p:nvPr>
        </p:nvGraphicFramePr>
        <p:xfrm>
          <a:off x="1502122" y="2179893"/>
          <a:ext cx="1857388" cy="113402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57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34026">
                <a:tc>
                  <a:txBody>
                    <a:bodyPr/>
                    <a:lstStyle/>
                    <a:p>
                      <a:r>
                        <a:rPr kumimoji="0" lang="uk-UA" sz="1800" kern="1200" dirty="0" smtClean="0"/>
                        <a:t>право на соціальне забезпечення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788135" y="2156963"/>
            <a:ext cx="2071687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bg1"/>
                </a:solidFill>
              </a:rPr>
              <a:t>соціальний ризик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3359510" y="2729257"/>
            <a:ext cx="428625" cy="7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6354111" y="2144713"/>
            <a:ext cx="2071687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bg1"/>
                </a:solidFill>
              </a:rPr>
              <a:t>звернення особи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5854049" y="2726875"/>
            <a:ext cx="500062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4068110" y="3770359"/>
            <a:ext cx="4357688" cy="18573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рішення компетентного органу про призначення матеріального забезпечення</a:t>
            </a:r>
            <a:endParaRPr lang="ru-RU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flipH="1">
            <a:off x="7388365" y="3311680"/>
            <a:ext cx="1589" cy="47736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710" name="Picture 4" descr="http://t0.gstatic.com/images?q=tbn:ANd9GcT5XvY7u2bp0AJJ98X3muccPADPnptS2qq0bFVRQSK_943132k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2138" y="3746546"/>
            <a:ext cx="24003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Текст 2"/>
          <p:cNvSpPr>
            <a:spLocks noGrp="1"/>
          </p:cNvSpPr>
          <p:nvPr>
            <p:ph type="body" idx="1"/>
          </p:nvPr>
        </p:nvSpPr>
        <p:spPr>
          <a:xfrm>
            <a:off x="1257300" y="2780928"/>
            <a:ext cx="7886700" cy="3816424"/>
          </a:xfrm>
        </p:spPr>
        <p:txBody>
          <a:bodyPr/>
          <a:lstStyle/>
          <a:p>
            <a:pPr algn="ctr" eaLnBrk="1" hangingPunct="1"/>
            <a:r>
              <a:rPr lang="ru-RU" sz="2800" b="1" dirty="0" err="1" smtClean="0">
                <a:latin typeface="Arial Black" pitchFamily="34" charset="0"/>
              </a:rPr>
              <a:t>Вступ</a:t>
            </a:r>
            <a:endParaRPr lang="en-US" sz="2800" b="1" dirty="0" smtClean="0">
              <a:latin typeface="Arial Black" pitchFamily="34" charset="0"/>
            </a:endParaRPr>
          </a:p>
          <a:p>
            <a:pPr algn="ctr" eaLnBrk="1" hangingPunct="1"/>
            <a:r>
              <a:rPr lang="uk-UA" sz="28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 Black" pitchFamily="34" charset="0"/>
              </a:rPr>
              <a:t>Право соціального забезпечення </a:t>
            </a:r>
            <a:r>
              <a:rPr lang="uk-UA" sz="2800" dirty="0" smtClean="0"/>
              <a:t>є невід’ємною складовою загальної системи національного права України. </a:t>
            </a:r>
          </a:p>
          <a:p>
            <a:pPr algn="just" eaLnBrk="1" hangingPunct="1"/>
            <a:r>
              <a:rPr lang="uk-UA" sz="28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Основне завдання цієї галузі </a:t>
            </a:r>
            <a:r>
              <a:rPr lang="uk-UA" sz="2800" dirty="0" smtClean="0"/>
              <a:t>– регулювання суспільних відносин у сфері матеріального забезпечення і соціального обслуговування найбільш незахищених верств населення України – пенсіонерів, інвалідів, громадян похилого віку, інших непрацездатних осіб, сімей з дітьми, малозабезпечених сімей тощо.</a:t>
            </a:r>
            <a:endParaRPr lang="en-US" sz="2800" dirty="0" smtClean="0"/>
          </a:p>
          <a:p>
            <a:pPr eaLnBrk="1" hangingPunct="1"/>
            <a:endParaRPr lang="uk-UA" sz="2800" dirty="0" smtClean="0"/>
          </a:p>
          <a:p>
            <a:pPr eaLnBrk="1" hangingPunct="1"/>
            <a:endParaRPr lang="ru-RU" dirty="0" smtClean="0"/>
          </a:p>
        </p:txBody>
      </p:sp>
      <p:sp>
        <p:nvSpPr>
          <p:cNvPr id="13314" name="WordArt 5"/>
          <p:cNvSpPr>
            <a:spLocks noChangeArrowheads="1" noChangeShapeType="1" noTextEdit="1"/>
          </p:cNvSpPr>
          <p:nvPr/>
        </p:nvSpPr>
        <p:spPr bwMode="auto">
          <a:xfrm>
            <a:off x="2987675" y="549275"/>
            <a:ext cx="2663825" cy="595313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596470" y="188640"/>
            <a:ext cx="8534400" cy="1214438"/>
          </a:xfrm>
        </p:spPr>
        <p:txBody>
          <a:bodyPr/>
          <a:lstStyle/>
          <a:p>
            <a:pPr algn="ctr" eaLnBrk="1" hangingPunct="1"/>
            <a:r>
              <a:rPr lang="uk-UA" sz="28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 Black" pitchFamily="34" charset="0"/>
              </a:rPr>
              <a:t>1. Поняття «соціальний захист» та «соціальне забезпечення».</a:t>
            </a:r>
            <a:r>
              <a:rPr lang="uk-UA" sz="28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/>
            </a:r>
            <a:br>
              <a:rPr lang="uk-UA" sz="28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endParaRPr lang="ru-RU" sz="2800" b="1" dirty="0" smtClean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0680208"/>
              </p:ext>
            </p:extLst>
          </p:nvPr>
        </p:nvGraphicFramePr>
        <p:xfrm>
          <a:off x="827584" y="1052736"/>
          <a:ext cx="8032750" cy="4929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19672" y="476672"/>
            <a:ext cx="6984776" cy="4714875"/>
          </a:xfrm>
        </p:spPr>
        <p:txBody>
          <a:bodyPr/>
          <a:lstStyle/>
          <a:p>
            <a:pPr marL="36512" algn="just" eaLnBrk="1" hangingPunct="1">
              <a:lnSpc>
                <a:spcPct val="80000"/>
              </a:lnSpc>
              <a:defRPr/>
            </a:pPr>
            <a:r>
              <a:rPr lang="uk-UA" sz="2800" u="sng" dirty="0" smtClean="0">
                <a:hlinkClick r:id="rId2" tooltip="Подивитись всі публікації в Соціальний захист"/>
              </a:rPr>
              <a:t>Соціальний захист</a:t>
            </a:r>
            <a:r>
              <a:rPr lang="uk-UA" sz="2800" dirty="0" smtClean="0"/>
              <a:t> – це система державних гарантій для реалізації прав громадян на працю і допомогу під час безробіття, надання державної допомоги, пільг та інших видів державної підтримки малозабезпеченим громадянам та сім’ям, які виховують дітей, матеріальне забезпечення при досягненні пенсійного віку тощо.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ru-RU" sz="1600" dirty="0" smtClean="0"/>
          </a:p>
          <a:p>
            <a:pPr algn="just" eaLnBrk="1" hangingPunct="1">
              <a:defRPr/>
            </a:pPr>
            <a:endParaRPr lang="uk-UA" dirty="0"/>
          </a:p>
        </p:txBody>
      </p:sp>
      <p:pic>
        <p:nvPicPr>
          <p:cNvPr id="15363" name="Picture 2" descr="https://encrypted-tbn3.gstatic.com/images?q=tbn:ANd9GcQt_KKPhhwrMEuv3RgbRuy_WcbpHV1UAT-33fXr_MXk1ylZhElnH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13" y="4786313"/>
            <a:ext cx="2441575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189523"/>
              </p:ext>
            </p:extLst>
          </p:nvPr>
        </p:nvGraphicFramePr>
        <p:xfrm>
          <a:off x="1475656" y="404664"/>
          <a:ext cx="7200032" cy="5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6386" name="Picture 2" descr="http://t3.gstatic.com/images?q=tbn:ANd9GcRt0Aons6fSZ0fr84FbwTysBzjP59q7_l9Vb_S-xeT7NAxJVmaVh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67650" y="5327650"/>
            <a:ext cx="1150938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774693173"/>
              </p:ext>
            </p:extLst>
          </p:nvPr>
        </p:nvGraphicFramePr>
        <p:xfrm>
          <a:off x="1403648" y="260649"/>
          <a:ext cx="7560965" cy="6287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7410" name="Picture 2" descr="http://www.deafconsul.narod.ru/snu1209b.jpg?rand=22634700258550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32588" y="2276475"/>
            <a:ext cx="2166937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168729692"/>
              </p:ext>
            </p:extLst>
          </p:nvPr>
        </p:nvGraphicFramePr>
        <p:xfrm>
          <a:off x="1331640" y="1556792"/>
          <a:ext cx="7560840" cy="4515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19672" y="116632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Основні види соціального забезпечення</a:t>
            </a:r>
            <a:endParaRPr lang="uk-UA" sz="2800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Текст 2"/>
          <p:cNvSpPr>
            <a:spLocks noGrp="1"/>
          </p:cNvSpPr>
          <p:nvPr>
            <p:ph type="body" idx="1"/>
          </p:nvPr>
        </p:nvSpPr>
        <p:spPr>
          <a:xfrm>
            <a:off x="1475656" y="692696"/>
            <a:ext cx="7458075" cy="4032448"/>
          </a:xfrm>
        </p:spPr>
        <p:txBody>
          <a:bodyPr/>
          <a:lstStyle/>
          <a:p>
            <a:pPr algn="just" eaLnBrk="1" hangingPunct="1"/>
            <a:r>
              <a:rPr lang="uk-UA" dirty="0" smtClean="0"/>
              <a:t>Отже, </a:t>
            </a:r>
            <a:r>
              <a:rPr lang="uk-UA" b="1" u="sng" dirty="0" smtClean="0"/>
              <a:t>соціальне забезпечення</a:t>
            </a:r>
            <a:r>
              <a:rPr lang="uk-UA" b="1" dirty="0" smtClean="0"/>
              <a:t> </a:t>
            </a:r>
            <a:r>
              <a:rPr lang="uk-UA" dirty="0" smtClean="0"/>
              <a:t>це організаційно-правова діяльність держави щодо матеріального забезпечення, соціального обслуговування, надання медичної допомоги за рахунок спеціально створених фінансових джерел осіб, які зазнали соціального ризику, в наслідок якого відбулась втрата здоров’я та (або) засобів до існування і не можуть матеріально забезпечити себе та своїх утриманців.</a:t>
            </a:r>
            <a:endParaRPr lang="ru-RU" dirty="0" smtClean="0"/>
          </a:p>
          <a:p>
            <a:pPr algn="ctr" eaLnBrk="1" hangingPunct="1"/>
            <a:endParaRPr lang="ru-RU" sz="1800" dirty="0" smtClean="0"/>
          </a:p>
        </p:txBody>
      </p:sp>
      <p:pic>
        <p:nvPicPr>
          <p:cNvPr id="20482" name="Picture 2" descr="https://encrypted-tbn0.gstatic.com/images?q=tbn:ANd9GcRpK40ZZd8OqLaqJbCvZ4r-gHcpgwtGlirNnH9mCAmZp5nrDQX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8363" y="4808538"/>
            <a:ext cx="1898650" cy="204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/>
          </p:cNvSpPr>
          <p:nvPr>
            <p:ph idx="1"/>
          </p:nvPr>
        </p:nvSpPr>
        <p:spPr>
          <a:xfrm>
            <a:off x="1259631" y="260648"/>
            <a:ext cx="7463681" cy="5911552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r>
              <a:rPr lang="uk-UA" sz="2000" dirty="0" smtClean="0"/>
              <a:t>Держава у відповідності до Конституції України гарантує всім громадянам реалізацію їх прав у сфері соціального захисту шляхом організації та проведення системи державних та громадських заходів щодо забезпечення соціального захисту населення.</a:t>
            </a:r>
          </a:p>
          <a:p>
            <a:pPr algn="ctr" eaLnBrk="1" hangingPunct="1">
              <a:buFont typeface="Wingdings 2" pitchFamily="18" charset="2"/>
              <a:buNone/>
              <a:defRPr/>
            </a:pPr>
            <a:r>
              <a:rPr lang="uk-UA" sz="20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До таких заходів відносять: </a:t>
            </a:r>
          </a:p>
          <a:p>
            <a:pPr algn="just">
              <a:defRPr/>
            </a:pPr>
            <a:r>
              <a:rPr lang="uk-UA" sz="2000" dirty="0"/>
              <a:t>с</a:t>
            </a:r>
            <a:r>
              <a:rPr lang="uk-UA" sz="2000" dirty="0" smtClean="0"/>
              <a:t>творення розгалуженої мережі закладів соціально-культурних послуг та соціального забезпечення;</a:t>
            </a:r>
          </a:p>
          <a:p>
            <a:pPr algn="just">
              <a:defRPr/>
            </a:pPr>
            <a:r>
              <a:rPr lang="uk-UA" sz="2000" dirty="0"/>
              <a:t>н</a:t>
            </a:r>
            <a:r>
              <a:rPr lang="uk-UA" sz="2000" dirty="0" smtClean="0"/>
              <a:t>адання громадянам гарантованого рівня соціального забезпечення та соціального обслуговування, що визначається на підставі соціальних нормативів;</a:t>
            </a:r>
          </a:p>
          <a:p>
            <a:pPr algn="just">
              <a:defRPr/>
            </a:pPr>
            <a:r>
              <a:rPr lang="uk-UA" sz="2000" dirty="0"/>
              <a:t>в</a:t>
            </a:r>
            <a:r>
              <a:rPr lang="uk-UA" sz="2000" dirty="0" smtClean="0"/>
              <a:t>становлення відповідальності за порушення прав і законних інтересів громадян щодо соціального захисту.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uk-UA" sz="1400" dirty="0" smtClean="0"/>
              <a:t>(існує близько 200 соціальних програм та 275 центрів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uk-UA" sz="1400" dirty="0" smtClean="0"/>
              <a:t>Соціальних служб для молоді)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endParaRPr lang="uk-UA" sz="2400" dirty="0" smtClean="0"/>
          </a:p>
          <a:p>
            <a:pPr eaLnBrk="1" hangingPunct="1">
              <a:defRPr/>
            </a:pPr>
            <a:endParaRPr lang="uk-UA" sz="2800" dirty="0" smtClean="0"/>
          </a:p>
          <a:p>
            <a:pPr eaLnBrk="1" hangingPunct="1">
              <a:defRPr/>
            </a:pPr>
            <a:endParaRPr lang="uk-UA" sz="2800" dirty="0" smtClean="0"/>
          </a:p>
          <a:p>
            <a:pPr eaLnBrk="1" hangingPunct="1">
              <a:defRPr/>
            </a:pPr>
            <a:endParaRPr lang="uk-UA" sz="2800" dirty="0" smtClean="0"/>
          </a:p>
          <a:p>
            <a:pPr eaLnBrk="1" hangingPunct="1">
              <a:defRPr/>
            </a:pPr>
            <a:endParaRPr lang="uk-UA" sz="2800" dirty="0" smtClean="0"/>
          </a:p>
          <a:p>
            <a:pPr eaLnBrk="1" hangingPunct="1">
              <a:defRPr/>
            </a:pPr>
            <a:endParaRPr lang="uk-UA" sz="2800" dirty="0" smtClean="0"/>
          </a:p>
          <a:p>
            <a:pPr eaLnBrk="1" hangingPunct="1">
              <a:defRPr/>
            </a:pPr>
            <a:endParaRPr lang="uk-UA" sz="2800" dirty="0" smtClean="0"/>
          </a:p>
          <a:p>
            <a:pPr eaLnBrk="1" hangingPunct="1">
              <a:buFont typeface="Wingdings 2" pitchFamily="18" charset="2"/>
              <a:buNone/>
              <a:defRPr/>
            </a:pPr>
            <a:endParaRPr lang="ru-RU" sz="2800" dirty="0" smtClean="0"/>
          </a:p>
        </p:txBody>
      </p:sp>
      <p:pic>
        <p:nvPicPr>
          <p:cNvPr id="21506" name="Picture 2" descr="https://encrypted-tbn3.gstatic.com/images?q=tbn:ANd9GcQ1OHYjDNqcLtY3rRfcx8_na_CfbUXecwXKAgCpBTxvaaMpwVz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00" y="4869160"/>
            <a:ext cx="2376488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Тема Office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Тема Offic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ма Office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1057</TotalTime>
  <Words>785</Words>
  <Application>Microsoft Office PowerPoint</Application>
  <PresentationFormat>Экран (4:3)</PresentationFormat>
  <Paragraphs>64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Times New Roman</vt:lpstr>
      <vt:lpstr>Wingdings</vt:lpstr>
      <vt:lpstr>Wingdings 2</vt:lpstr>
      <vt:lpstr>Тема1</vt:lpstr>
      <vt:lpstr>       Право соціального захисту</vt:lpstr>
      <vt:lpstr>Презентация PowerPoint</vt:lpstr>
      <vt:lpstr>1. Поняття «соціальний захист» та «соціальне забезпечення».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Право соціального забезпечення є частиною (елементом) права соціального захисту</vt:lpstr>
      <vt:lpstr>Презентация PowerPoint</vt:lpstr>
      <vt:lpstr>Презентация PowerPoint</vt:lpstr>
      <vt:lpstr>Предмет права соціального забезпечення формують відносини:</vt:lpstr>
      <vt:lpstr>Схематичне зображення процесу виникнення соціально-забезпечувальних відносин: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 : “Поняття соціального забезпечення”</dc:title>
  <dc:creator>Богдан</dc:creator>
  <cp:lastModifiedBy>Наташа</cp:lastModifiedBy>
  <cp:revision>120</cp:revision>
  <dcterms:created xsi:type="dcterms:W3CDTF">2012-09-24T16:14:51Z</dcterms:created>
  <dcterms:modified xsi:type="dcterms:W3CDTF">2022-01-27T11:03:27Z</dcterms:modified>
</cp:coreProperties>
</file>