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7" r:id="rId1"/>
    <p:sldMasterId id="2147483795" r:id="rId2"/>
    <p:sldMasterId id="2147483813" r:id="rId3"/>
    <p:sldMasterId id="2147483831" r:id="rId4"/>
    <p:sldMasterId id="2147483843" r:id="rId5"/>
  </p:sldMasterIdLst>
  <p:notesMasterIdLst>
    <p:notesMasterId r:id="rId60"/>
  </p:notesMasterIdLst>
  <p:sldIdLst>
    <p:sldId id="256" r:id="rId6"/>
    <p:sldId id="291" r:id="rId7"/>
    <p:sldId id="285" r:id="rId8"/>
    <p:sldId id="258" r:id="rId9"/>
    <p:sldId id="309" r:id="rId10"/>
    <p:sldId id="257" r:id="rId11"/>
    <p:sldId id="292" r:id="rId12"/>
    <p:sldId id="284" r:id="rId13"/>
    <p:sldId id="295" r:id="rId14"/>
    <p:sldId id="310" r:id="rId15"/>
    <p:sldId id="261" r:id="rId16"/>
    <p:sldId id="260" r:id="rId17"/>
    <p:sldId id="296" r:id="rId18"/>
    <p:sldId id="297" r:id="rId19"/>
    <p:sldId id="311" r:id="rId20"/>
    <p:sldId id="298" r:id="rId21"/>
    <p:sldId id="312" r:id="rId22"/>
    <p:sldId id="289" r:id="rId23"/>
    <p:sldId id="313" r:id="rId24"/>
    <p:sldId id="286" r:id="rId25"/>
    <p:sldId id="305" r:id="rId26"/>
    <p:sldId id="306" r:id="rId27"/>
    <p:sldId id="307" r:id="rId28"/>
    <p:sldId id="308" r:id="rId29"/>
    <p:sldId id="287" r:id="rId30"/>
    <p:sldId id="300" r:id="rId31"/>
    <p:sldId id="301" r:id="rId32"/>
    <p:sldId id="302" r:id="rId33"/>
    <p:sldId id="303" r:id="rId34"/>
    <p:sldId id="304" r:id="rId35"/>
    <p:sldId id="265" r:id="rId36"/>
    <p:sldId id="262" r:id="rId37"/>
    <p:sldId id="263" r:id="rId38"/>
    <p:sldId id="288" r:id="rId39"/>
    <p:sldId id="272" r:id="rId40"/>
    <p:sldId id="273" r:id="rId41"/>
    <p:sldId id="274" r:id="rId42"/>
    <p:sldId id="276" r:id="rId43"/>
    <p:sldId id="271" r:id="rId44"/>
    <p:sldId id="270" r:id="rId45"/>
    <p:sldId id="269" r:id="rId46"/>
    <p:sldId id="277" r:id="rId47"/>
    <p:sldId id="278" r:id="rId48"/>
    <p:sldId id="279" r:id="rId49"/>
    <p:sldId id="280" r:id="rId50"/>
    <p:sldId id="314" r:id="rId51"/>
    <p:sldId id="290" r:id="rId52"/>
    <p:sldId id="282" r:id="rId53"/>
    <p:sldId id="275" r:id="rId54"/>
    <p:sldId id="299" r:id="rId55"/>
    <p:sldId id="259" r:id="rId56"/>
    <p:sldId id="293" r:id="rId57"/>
    <p:sldId id="283" r:id="rId58"/>
    <p:sldId id="294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3737"/>
    <a:srgbClr val="B5A753"/>
    <a:srgbClr val="CDCD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42247932303867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83BF-48BD-B7A7-8CD50B8EE7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83BF-48BD-B7A7-8CD50B8EE7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83BF-48BD-B7A7-8CD50B8EE7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83BF-48BD-B7A7-8CD50B8EE7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83BF-48BD-B7A7-8CD50B8EE7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прибуток</c:v>
                </c:pt>
                <c:pt idx="1">
                  <c:v>скоріше за все прибуток</c:v>
                </c:pt>
                <c:pt idx="2">
                  <c:v>прибуток- збиток</c:v>
                </c:pt>
                <c:pt idx="3">
                  <c:v>скоріше за все збиток</c:v>
                </c:pt>
                <c:pt idx="4">
                  <c:v>збиток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1.5</c:v>
                </c:pt>
                <c:pt idx="1">
                  <c:v>23</c:v>
                </c:pt>
                <c:pt idx="2">
                  <c:v>37</c:v>
                </c:pt>
                <c:pt idx="3">
                  <c:v>28.5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3BF-48BD-B7A7-8CD50B8EE74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13046744387588E-2"/>
          <c:y val="0.88670105733423354"/>
          <c:w val="0.87973894153778776"/>
          <c:h val="9.8490122205806857E-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Структура </a:t>
            </a:r>
            <a:r>
              <a:rPr lang="ru-RU" dirty="0" err="1"/>
              <a:t>добровільного</a:t>
            </a:r>
            <a:r>
              <a:rPr lang="ru-RU" dirty="0"/>
              <a:t> </a:t>
            </a:r>
            <a:r>
              <a:rPr lang="ru-RU" dirty="0" err="1"/>
              <a:t>майнового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 по </a:t>
            </a:r>
            <a:r>
              <a:rPr lang="uk-UA" dirty="0"/>
              <a:t>Україні</a:t>
            </a:r>
            <a:r>
              <a:rPr lang="ru-RU" dirty="0"/>
              <a:t> (тис.)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128449326301924E-2"/>
          <c:y val="0.16821894066837281"/>
          <c:w val="0.66415795048812898"/>
          <c:h val="0.806758634080077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добровільного майнового страхування (тис.)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7F9-4AAE-8522-78C19C1752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7F9-4AAE-8522-78C19C1752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7F9-4AAE-8522-78C19C1752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7F9-4AAE-8522-78C19C1752F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Страхування майна </c:v>
                </c:pt>
                <c:pt idx="1">
                  <c:v>Страхування автотранспорту</c:v>
                </c:pt>
                <c:pt idx="2">
                  <c:v>На нанесення шкоди</c:v>
                </c:pt>
                <c:pt idx="3">
                  <c:v>Інше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1">
                  <c:v>3</c:v>
                </c:pt>
                <c:pt idx="2">
                  <c:v>1.4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F9-4AAE-8522-78C19C1752F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1A0-473A-99FD-82D12A086A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1A0-473A-99FD-82D12A086A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1A0-473A-99FD-82D12A086A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1A0-473A-99FD-82D12A086A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1A0-473A-99FD-82D12A086A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F1A0-473A-99FD-82D12A086A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F1A0-473A-99FD-82D12A086A0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механічні пошкодження капіталу</c:v>
                </c:pt>
                <c:pt idx="1">
                  <c:v>природні катастрофи</c:v>
                </c:pt>
                <c:pt idx="2">
                  <c:v>неякісна сировина</c:v>
                </c:pt>
                <c:pt idx="3">
                  <c:v>помилки у експлуатації обладнання</c:v>
                </c:pt>
                <c:pt idx="4">
                  <c:v>некваліфіковані працівники</c:v>
                </c:pt>
                <c:pt idx="5">
                  <c:v>помилки у розрахунках проекту</c:v>
                </c:pt>
                <c:pt idx="6">
                  <c:v>невідомі причини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41</c:v>
                </c:pt>
                <c:pt idx="1">
                  <c:v>20</c:v>
                </c:pt>
                <c:pt idx="2">
                  <c:v>39</c:v>
                </c:pt>
                <c:pt idx="3">
                  <c:v>6</c:v>
                </c:pt>
                <c:pt idx="4">
                  <c:v>8</c:v>
                </c:pt>
                <c:pt idx="5">
                  <c:v>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1A0-473A-99FD-82D12A086A0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8F5-4174-BF92-B5E37AC4DC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8F5-4174-BF92-B5E37AC4DC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8F5-4174-BF92-B5E37AC4DC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8F5-4174-BF92-B5E37AC4DC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8F5-4174-BF92-B5E37AC4DC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8F5-4174-BF92-B5E37AC4DC6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D8F5-4174-BF92-B5E37AC4DC6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D8F5-4174-BF92-B5E37AC4DC6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D8F5-4174-BF92-B5E37AC4DC6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Підвищення цін на комплектуючі</c:v>
                </c:pt>
                <c:pt idx="1">
                  <c:v>Недостатній попит</c:v>
                </c:pt>
                <c:pt idx="2">
                  <c:v>Зниження цін конкурентами</c:v>
                </c:pt>
                <c:pt idx="3">
                  <c:v>Неплатоспроможність покупців</c:v>
                </c:pt>
                <c:pt idx="4">
                  <c:v>Підвищення податків</c:v>
                </c:pt>
                <c:pt idx="5">
                  <c:v>Поява альтернативної продукції</c:v>
                </c:pt>
                <c:pt idx="6">
                  <c:v>Нестабільна якість комплектуючих</c:v>
                </c:pt>
                <c:pt idx="7">
                  <c:v>Нестача оборотних коштів</c:v>
                </c:pt>
                <c:pt idx="8">
                  <c:v>Недостатній рівень заробітної платні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0.3</c:v>
                </c:pt>
                <c:pt idx="1">
                  <c:v>0.2</c:v>
                </c:pt>
                <c:pt idx="2">
                  <c:v>0.5</c:v>
                </c:pt>
                <c:pt idx="3">
                  <c:v>0.3</c:v>
                </c:pt>
                <c:pt idx="4">
                  <c:v>0.1</c:v>
                </c:pt>
                <c:pt idx="5">
                  <c:v>0.3</c:v>
                </c:pt>
                <c:pt idx="6">
                  <c:v>0.1</c:v>
                </c:pt>
                <c:pt idx="7">
                  <c:v>0.2</c:v>
                </c:pt>
                <c:pt idx="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8F5-4174-BF92-B5E37AC4DC6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1727792696246"/>
          <c:y val="0.11278161238220286"/>
          <c:w val="0.31922442282092539"/>
          <c:h val="0.564253151730225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5D502-E5D3-4A36-B533-4204AF9BBE4A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B1BB9-BF63-47CF-871F-E105E6F986A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8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f2fa88763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f2fa88763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f2fa88763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2f2fa88763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f2fa88763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2f2fa88763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2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7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56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4902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5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7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1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45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29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6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4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73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37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16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91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64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34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9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2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60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28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21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41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96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48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27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86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1171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3977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306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748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6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25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9286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1415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6727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187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3531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4714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1034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6071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2842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67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03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5925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0852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10000400" y="673"/>
            <a:ext cx="2191600" cy="2191600"/>
          </a:xfrm>
          <a:prstGeom prst="diagStripe">
            <a:avLst>
              <a:gd name="adj" fmla="val 0"/>
            </a:avLst>
          </a:prstGeom>
          <a:solidFill>
            <a:schemeClr val="lt1">
              <a:alpha val="2745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654"/>
            <a:ext cx="6871607" cy="6845865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2992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0" y="508001"/>
            <a:ext cx="1383800" cy="1355051"/>
            <a:chOff x="0" y="381001"/>
            <a:chExt cx="1037850" cy="1016288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42792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28" name="Google Shape;28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098467" y="2737333"/>
            <a:ext cx="61160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02409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8001"/>
            <a:ext cx="1383800" cy="1355051"/>
            <a:chOff x="0" y="381001"/>
            <a:chExt cx="1037850" cy="1016288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37583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8001"/>
            <a:ext cx="1383800" cy="1355051"/>
            <a:chOff x="0" y="381001"/>
            <a:chExt cx="1037850" cy="1016288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2556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8001"/>
            <a:ext cx="1383800" cy="1355051"/>
            <a:chOff x="0" y="381001"/>
            <a:chExt cx="1037850" cy="1016288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1821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58902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8001"/>
            <a:ext cx="1383800" cy="1355051"/>
            <a:chOff x="0" y="381001"/>
            <a:chExt cx="1037850" cy="1016288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7078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39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81720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395810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80405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9790671" y="4546233"/>
            <a:ext cx="2255229" cy="2310064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6724671" y="0"/>
            <a:ext cx="5085429" cy="5118803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75038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95693" y="4542"/>
            <a:ext cx="1644287" cy="1846047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9033445" y="3872011"/>
            <a:ext cx="2914864" cy="29860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098667" y="2151767"/>
            <a:ext cx="78104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78718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93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79080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45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38200" y="2653400"/>
            <a:ext cx="45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70145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900374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577857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9155619" y="1741"/>
            <a:ext cx="3023268" cy="346892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400" cy="4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7852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93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19885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951164" y="5129492"/>
            <a:ext cx="1100523" cy="1100523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57189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98287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42729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solidFill>
          <a:srgbClr val="FFFFF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/>
          </p:nvPr>
        </p:nvSpPr>
        <p:spPr>
          <a:xfrm>
            <a:off x="6470433" y="310867"/>
            <a:ext cx="5355200" cy="1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body" idx="1"/>
          </p:nvPr>
        </p:nvSpPr>
        <p:spPr>
          <a:xfrm>
            <a:off x="6470533" y="2230303"/>
            <a:ext cx="5355200" cy="398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867">
                <a:solidFill>
                  <a:schemeClr val="dk2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867">
                <a:solidFill>
                  <a:schemeClr val="dk2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867">
                <a:solidFill>
                  <a:schemeClr val="dk2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867">
                <a:solidFill>
                  <a:schemeClr val="dk2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867">
                <a:solidFill>
                  <a:schemeClr val="dk2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867">
                <a:solidFill>
                  <a:schemeClr val="dk2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867">
                <a:solidFill>
                  <a:schemeClr val="dk2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672511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">
  <p:cSld name="Пользовательский макет 1">
    <p:bg>
      <p:bgPr>
        <a:solidFill>
          <a:srgbClr val="FFFFFF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4"/>
          <p:cNvSpPr/>
          <p:nvPr/>
        </p:nvSpPr>
        <p:spPr>
          <a:xfrm>
            <a:off x="251200" y="251200"/>
            <a:ext cx="11689600" cy="6355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4"/>
          <p:cNvSpPr/>
          <p:nvPr/>
        </p:nvSpPr>
        <p:spPr>
          <a:xfrm>
            <a:off x="376800" y="376800"/>
            <a:ext cx="11438400" cy="610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83" name="Google Shape;283;p14"/>
          <p:cNvCxnSpPr/>
          <p:nvPr/>
        </p:nvCxnSpPr>
        <p:spPr>
          <a:xfrm>
            <a:off x="376800" y="6143033"/>
            <a:ext cx="56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4" name="Google Shape;284;p14"/>
          <p:cNvCxnSpPr/>
          <p:nvPr/>
        </p:nvCxnSpPr>
        <p:spPr>
          <a:xfrm>
            <a:off x="11251200" y="714967"/>
            <a:ext cx="56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5" name="Google Shape;285;p14"/>
          <p:cNvSpPr txBox="1">
            <a:spLocks noGrp="1"/>
          </p:cNvSpPr>
          <p:nvPr>
            <p:ph type="title"/>
          </p:nvPr>
        </p:nvSpPr>
        <p:spPr>
          <a:xfrm>
            <a:off x="940800" y="1887200"/>
            <a:ext cx="4525600" cy="299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E7E7E7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4"/>
          <p:cNvSpPr txBox="1">
            <a:spLocks noGrp="1"/>
          </p:cNvSpPr>
          <p:nvPr>
            <p:ph type="body" idx="1"/>
          </p:nvPr>
        </p:nvSpPr>
        <p:spPr>
          <a:xfrm>
            <a:off x="5670033" y="1115000"/>
            <a:ext cx="5581200" cy="45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600">
                <a:solidFill>
                  <a:schemeClr val="dk2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600">
                <a:solidFill>
                  <a:schemeClr val="dk2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600">
                <a:solidFill>
                  <a:schemeClr val="dk2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600">
                <a:solidFill>
                  <a:schemeClr val="dk2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600">
                <a:solidFill>
                  <a:schemeClr val="dk2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600">
                <a:solidFill>
                  <a:schemeClr val="dk2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600">
                <a:solidFill>
                  <a:schemeClr val="dk2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1834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2">
  <p:cSld name="Пользовательский макет 2">
    <p:bg>
      <p:bgPr>
        <a:solidFill>
          <a:srgbClr val="FFFFFF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15"/>
          <p:cNvGrpSpPr/>
          <p:nvPr/>
        </p:nvGrpSpPr>
        <p:grpSpPr>
          <a:xfrm>
            <a:off x="0" y="607035"/>
            <a:ext cx="8730301" cy="4323696"/>
            <a:chOff x="0" y="455276"/>
            <a:chExt cx="6547726" cy="3242772"/>
          </a:xfrm>
        </p:grpSpPr>
        <p:sp>
          <p:nvSpPr>
            <p:cNvPr id="291" name="Google Shape;291;p15"/>
            <p:cNvSpPr/>
            <p:nvPr/>
          </p:nvSpPr>
          <p:spPr>
            <a:xfrm>
              <a:off x="0" y="973750"/>
              <a:ext cx="400800" cy="273900"/>
            </a:xfrm>
            <a:prstGeom prst="rect">
              <a:avLst/>
            </a:prstGeom>
            <a:solidFill>
              <a:srgbClr val="5E97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6267513" y="1929338"/>
              <a:ext cx="273900" cy="273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6273826" y="3409498"/>
              <a:ext cx="273900" cy="273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6267513" y="455276"/>
              <a:ext cx="273900" cy="273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231464" y="3424148"/>
              <a:ext cx="273900" cy="273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400638" y="3418023"/>
              <a:ext cx="273900" cy="273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7" name="Google Shape;297;p15"/>
          <p:cNvSpPr txBox="1"/>
          <p:nvPr/>
        </p:nvSpPr>
        <p:spPr>
          <a:xfrm>
            <a:off x="545069" y="4612607"/>
            <a:ext cx="316800" cy="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666666"/>
                </a:solidFill>
              </a:rPr>
              <a:t>1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298" name="Google Shape;298;p15"/>
          <p:cNvSpPr txBox="1"/>
          <p:nvPr/>
        </p:nvSpPr>
        <p:spPr>
          <a:xfrm>
            <a:off x="4317885" y="4612607"/>
            <a:ext cx="316800" cy="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666666"/>
                </a:solidFill>
              </a:rPr>
              <a:t>2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299" name="Google Shape;299;p15"/>
          <p:cNvSpPr txBox="1"/>
          <p:nvPr/>
        </p:nvSpPr>
        <p:spPr>
          <a:xfrm>
            <a:off x="8358240" y="647507"/>
            <a:ext cx="316800" cy="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666666"/>
                </a:solidFill>
              </a:rPr>
              <a:t>3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8358233" y="2617091"/>
            <a:ext cx="316800" cy="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666666"/>
                </a:solidFill>
              </a:rPr>
              <a:t>4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301" name="Google Shape;301;p15"/>
          <p:cNvSpPr txBox="1"/>
          <p:nvPr/>
        </p:nvSpPr>
        <p:spPr>
          <a:xfrm>
            <a:off x="8358248" y="4612607"/>
            <a:ext cx="316800" cy="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666666"/>
                </a:solidFill>
              </a:rPr>
              <a:t>5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302" name="Google Shape;302;p15"/>
          <p:cNvSpPr txBox="1">
            <a:spLocks noGrp="1"/>
          </p:cNvSpPr>
          <p:nvPr>
            <p:ph type="title"/>
          </p:nvPr>
        </p:nvSpPr>
        <p:spPr>
          <a:xfrm>
            <a:off x="407333" y="1811600"/>
            <a:ext cx="7521600" cy="24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body" idx="1"/>
          </p:nvPr>
        </p:nvSpPr>
        <p:spPr>
          <a:xfrm>
            <a:off x="407333" y="4900400"/>
            <a:ext cx="3556800" cy="131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body" idx="2"/>
          </p:nvPr>
        </p:nvSpPr>
        <p:spPr>
          <a:xfrm>
            <a:off x="4311433" y="4900400"/>
            <a:ext cx="3556800" cy="131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body" idx="3"/>
          </p:nvPr>
        </p:nvSpPr>
        <p:spPr>
          <a:xfrm>
            <a:off x="8220133" y="971267"/>
            <a:ext cx="3556800" cy="131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body" idx="4"/>
          </p:nvPr>
        </p:nvSpPr>
        <p:spPr>
          <a:xfrm>
            <a:off x="8220133" y="2936433"/>
            <a:ext cx="3556800" cy="131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body" idx="5"/>
          </p:nvPr>
        </p:nvSpPr>
        <p:spPr>
          <a:xfrm>
            <a:off x="8220133" y="4900400"/>
            <a:ext cx="3556800" cy="131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600">
                <a:solidFill>
                  <a:srgbClr val="666666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600">
                <a:solidFill>
                  <a:srgbClr val="666666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995251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3">
  <p:cSld name="Пользовательский макет 3">
    <p:bg>
      <p:bgPr>
        <a:solidFill>
          <a:srgbClr val="FFFFF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6"/>
          <p:cNvSpPr txBox="1">
            <a:spLocks noGrp="1"/>
          </p:cNvSpPr>
          <p:nvPr>
            <p:ph type="body" idx="1"/>
          </p:nvPr>
        </p:nvSpPr>
        <p:spPr>
          <a:xfrm>
            <a:off x="423233" y="1233200"/>
            <a:ext cx="6372400" cy="419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867">
                <a:solidFill>
                  <a:schemeClr val="dk2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867">
                <a:solidFill>
                  <a:schemeClr val="dk2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867">
                <a:solidFill>
                  <a:schemeClr val="dk2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867">
                <a:solidFill>
                  <a:schemeClr val="dk2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867">
                <a:solidFill>
                  <a:schemeClr val="dk2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867">
                <a:solidFill>
                  <a:schemeClr val="dk2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867">
                <a:solidFill>
                  <a:schemeClr val="dk2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173518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4">
  <p:cSld name="Пользовательский макет 4">
    <p:bg>
      <p:bgPr>
        <a:solidFill>
          <a:srgbClr val="FFFFFF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7"/>
          <p:cNvSpPr/>
          <p:nvPr/>
        </p:nvSpPr>
        <p:spPr>
          <a:xfrm>
            <a:off x="8127935" y="6780904"/>
            <a:ext cx="4064000" cy="77200"/>
          </a:xfrm>
          <a:prstGeom prst="rect">
            <a:avLst/>
          </a:prstGeom>
          <a:solidFill>
            <a:srgbClr val="C539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7"/>
          <p:cNvSpPr/>
          <p:nvPr/>
        </p:nvSpPr>
        <p:spPr>
          <a:xfrm>
            <a:off x="0" y="6780901"/>
            <a:ext cx="4064000" cy="77200"/>
          </a:xfrm>
          <a:prstGeom prst="rect">
            <a:avLst/>
          </a:prstGeom>
          <a:solidFill>
            <a:srgbClr val="E67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7"/>
          <p:cNvSpPr/>
          <p:nvPr/>
        </p:nvSpPr>
        <p:spPr>
          <a:xfrm>
            <a:off x="4063999" y="6780901"/>
            <a:ext cx="4064000" cy="77200"/>
          </a:xfrm>
          <a:prstGeom prst="rect">
            <a:avLst/>
          </a:prstGeom>
          <a:solidFill>
            <a:srgbClr val="DB44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>
            <a:off x="5862600" y="2812567"/>
            <a:ext cx="466800" cy="466800"/>
          </a:xfrm>
          <a:prstGeom prst="ellipse">
            <a:avLst/>
          </a:prstGeom>
          <a:solidFill>
            <a:srgbClr val="DB44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>
            <a:off x="9367367" y="2812567"/>
            <a:ext cx="466800" cy="466800"/>
          </a:xfrm>
          <a:prstGeom prst="ellipse">
            <a:avLst/>
          </a:prstGeom>
          <a:solidFill>
            <a:srgbClr val="C539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7"/>
          <p:cNvSpPr/>
          <p:nvPr/>
        </p:nvSpPr>
        <p:spPr>
          <a:xfrm>
            <a:off x="2357800" y="2812533"/>
            <a:ext cx="466800" cy="466800"/>
          </a:xfrm>
          <a:prstGeom prst="ellipse">
            <a:avLst/>
          </a:prstGeom>
          <a:solidFill>
            <a:srgbClr val="E67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7"/>
          <p:cNvSpPr txBox="1"/>
          <p:nvPr/>
        </p:nvSpPr>
        <p:spPr>
          <a:xfrm>
            <a:off x="2322867" y="2812567"/>
            <a:ext cx="536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FFFF"/>
                </a:solidFill>
              </a:rPr>
              <a:t>1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322" name="Google Shape;322;p17"/>
          <p:cNvSpPr txBox="1"/>
          <p:nvPr/>
        </p:nvSpPr>
        <p:spPr>
          <a:xfrm>
            <a:off x="5827584" y="2812567"/>
            <a:ext cx="536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FFFF"/>
                </a:solidFill>
              </a:rPr>
              <a:t>2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323" name="Google Shape;323;p17"/>
          <p:cNvSpPr txBox="1"/>
          <p:nvPr/>
        </p:nvSpPr>
        <p:spPr>
          <a:xfrm>
            <a:off x="9332317" y="2812567"/>
            <a:ext cx="536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FFFF"/>
                </a:solidFill>
              </a:rPr>
              <a:t>3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/>
          </p:nvPr>
        </p:nvSpPr>
        <p:spPr>
          <a:xfrm>
            <a:off x="1823933" y="1125767"/>
            <a:ext cx="8544000" cy="11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7"/>
          <p:cNvSpPr txBox="1">
            <a:spLocks noGrp="1"/>
          </p:cNvSpPr>
          <p:nvPr>
            <p:ph type="body" idx="1"/>
          </p:nvPr>
        </p:nvSpPr>
        <p:spPr>
          <a:xfrm>
            <a:off x="1118467" y="3380967"/>
            <a:ext cx="2945600" cy="23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17"/>
          <p:cNvSpPr txBox="1">
            <a:spLocks noGrp="1"/>
          </p:cNvSpPr>
          <p:nvPr>
            <p:ph type="body" idx="2"/>
          </p:nvPr>
        </p:nvSpPr>
        <p:spPr>
          <a:xfrm>
            <a:off x="4623217" y="3392167"/>
            <a:ext cx="2945600" cy="23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7"/>
          <p:cNvSpPr txBox="1">
            <a:spLocks noGrp="1"/>
          </p:cNvSpPr>
          <p:nvPr>
            <p:ph type="body" idx="3"/>
          </p:nvPr>
        </p:nvSpPr>
        <p:spPr>
          <a:xfrm>
            <a:off x="8127984" y="3392167"/>
            <a:ext cx="2945600" cy="23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079159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5">
  <p:cSld name="Пользовательский макет 5">
    <p:bg>
      <p:bgPr>
        <a:solidFill>
          <a:srgbClr val="FFFFFF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439133" y="1477833"/>
            <a:ext cx="5330000" cy="13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body" idx="1"/>
          </p:nvPr>
        </p:nvSpPr>
        <p:spPr>
          <a:xfrm>
            <a:off x="439133" y="2926800"/>
            <a:ext cx="5330000" cy="244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Char char="●"/>
              <a:defRPr sz="2133">
                <a:solidFill>
                  <a:srgbClr val="616161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867">
                <a:solidFill>
                  <a:srgbClr val="616161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867">
                <a:solidFill>
                  <a:srgbClr val="616161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867">
                <a:solidFill>
                  <a:srgbClr val="616161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867">
                <a:solidFill>
                  <a:srgbClr val="616161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867">
                <a:solidFill>
                  <a:srgbClr val="616161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867">
                <a:solidFill>
                  <a:srgbClr val="616161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867">
                <a:solidFill>
                  <a:srgbClr val="616161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867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14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86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6">
  <p:cSld name="Пользовательский макет 6">
    <p:bg>
      <p:bgPr>
        <a:solidFill>
          <a:srgbClr val="FFFFFF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3088765" y="4486199"/>
            <a:ext cx="2176000" cy="2176000"/>
          </a:xfrm>
          <a:prstGeom prst="ellipse">
            <a:avLst/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8157899" y="1886432"/>
            <a:ext cx="2176000" cy="2176000"/>
          </a:xfrm>
          <a:prstGeom prst="ellipse">
            <a:avLst/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10000300" y="5448933"/>
            <a:ext cx="1108400" cy="1108400"/>
          </a:xfrm>
          <a:prstGeom prst="ellipse">
            <a:avLst/>
          </a:prstGeom>
          <a:noFill/>
          <a:ln w="19050" cap="flat" cmpd="sng">
            <a:solidFill>
              <a:srgbClr val="DB44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058917" y="1992351"/>
            <a:ext cx="1108400" cy="1108400"/>
          </a:xfrm>
          <a:prstGeom prst="ellipse">
            <a:avLst/>
          </a:prstGeom>
          <a:noFill/>
          <a:ln w="19050" cap="flat" cmpd="sng">
            <a:solidFill>
              <a:srgbClr val="DB44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1440400" y="2236517"/>
            <a:ext cx="4603200" cy="193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6148367" y="2236517"/>
            <a:ext cx="4603200" cy="193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148400" y="4272133"/>
            <a:ext cx="4603200" cy="193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9"/>
          <p:cNvSpPr/>
          <p:nvPr/>
        </p:nvSpPr>
        <p:spPr>
          <a:xfrm>
            <a:off x="1440433" y="4272133"/>
            <a:ext cx="4603200" cy="193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9"/>
          <p:cNvSpPr txBox="1">
            <a:spLocks noGrp="1"/>
          </p:cNvSpPr>
          <p:nvPr>
            <p:ph type="title"/>
          </p:nvPr>
        </p:nvSpPr>
        <p:spPr>
          <a:xfrm>
            <a:off x="1797200" y="594833"/>
            <a:ext cx="8597600" cy="12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body" idx="1"/>
          </p:nvPr>
        </p:nvSpPr>
        <p:spPr>
          <a:xfrm>
            <a:off x="1797233" y="2363867"/>
            <a:ext cx="3889600" cy="167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body" idx="2"/>
          </p:nvPr>
        </p:nvSpPr>
        <p:spPr>
          <a:xfrm>
            <a:off x="6505167" y="2363867"/>
            <a:ext cx="3889600" cy="167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body" idx="3"/>
          </p:nvPr>
        </p:nvSpPr>
        <p:spPr>
          <a:xfrm>
            <a:off x="1797200" y="4399533"/>
            <a:ext cx="3889600" cy="167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body" idx="4"/>
          </p:nvPr>
        </p:nvSpPr>
        <p:spPr>
          <a:xfrm>
            <a:off x="6505167" y="4399533"/>
            <a:ext cx="3889600" cy="167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8908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7">
  <p:cSld name="Пользовательский макет 7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0"/>
          <p:cNvSpPr/>
          <p:nvPr/>
        </p:nvSpPr>
        <p:spPr>
          <a:xfrm>
            <a:off x="1171200" y="1124667"/>
            <a:ext cx="11020800" cy="92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0"/>
          <p:cNvSpPr/>
          <p:nvPr/>
        </p:nvSpPr>
        <p:spPr>
          <a:xfrm rot="10800000">
            <a:off x="253241" y="1124667"/>
            <a:ext cx="927200" cy="927200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 txBox="1">
            <a:spLocks noGrp="1"/>
          </p:cNvSpPr>
          <p:nvPr>
            <p:ph type="title"/>
          </p:nvPr>
        </p:nvSpPr>
        <p:spPr>
          <a:xfrm>
            <a:off x="881133" y="1195933"/>
            <a:ext cx="9123200" cy="76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667" b="1">
                <a:solidFill>
                  <a:srgbClr val="E7E7E7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body" idx="1"/>
          </p:nvPr>
        </p:nvSpPr>
        <p:spPr>
          <a:xfrm>
            <a:off x="881033" y="2435467"/>
            <a:ext cx="4999600" cy="373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body" idx="2"/>
          </p:nvPr>
        </p:nvSpPr>
        <p:spPr>
          <a:xfrm>
            <a:off x="6780567" y="2435467"/>
            <a:ext cx="4999600" cy="373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886425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8">
  <p:cSld name="Пользовательский макет 8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EA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60" name="Google Shape;360;p21"/>
          <p:cNvCxnSpPr/>
          <p:nvPr/>
        </p:nvCxnSpPr>
        <p:spPr>
          <a:xfrm rot="10800000">
            <a:off x="2795267" y="1769200"/>
            <a:ext cx="674400" cy="0"/>
          </a:xfrm>
          <a:prstGeom prst="straightConnector1">
            <a:avLst/>
          </a:prstGeom>
          <a:noFill/>
          <a:ln w="19050" cap="flat" cmpd="sng">
            <a:solidFill>
              <a:srgbClr val="FF58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21"/>
          <p:cNvSpPr txBox="1">
            <a:spLocks noGrp="1"/>
          </p:cNvSpPr>
          <p:nvPr>
            <p:ph type="title"/>
          </p:nvPr>
        </p:nvSpPr>
        <p:spPr>
          <a:xfrm>
            <a:off x="2666800" y="1911133"/>
            <a:ext cx="4942000" cy="183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body" idx="1"/>
          </p:nvPr>
        </p:nvSpPr>
        <p:spPr>
          <a:xfrm>
            <a:off x="4258767" y="3868300"/>
            <a:ext cx="6953600" cy="253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333">
                <a:solidFill>
                  <a:srgbClr val="434343"/>
                </a:solidFill>
              </a:defRPr>
            </a:lvl2pPr>
            <a:lvl3pPr marL="1828754" lvl="2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333">
                <a:solidFill>
                  <a:srgbClr val="434343"/>
                </a:solidFill>
              </a:defRPr>
            </a:lvl3pPr>
            <a:lvl4pPr marL="2438339" lvl="3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333">
                <a:solidFill>
                  <a:srgbClr val="434343"/>
                </a:solidFill>
              </a:defRPr>
            </a:lvl4pPr>
            <a:lvl5pPr marL="3047924" lvl="4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333">
                <a:solidFill>
                  <a:srgbClr val="434343"/>
                </a:solidFill>
              </a:defRPr>
            </a:lvl5pPr>
            <a:lvl6pPr marL="3657509" lvl="5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333">
                <a:solidFill>
                  <a:srgbClr val="434343"/>
                </a:solidFill>
              </a:defRPr>
            </a:lvl6pPr>
            <a:lvl7pPr marL="4267093" lvl="6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333">
                <a:solidFill>
                  <a:srgbClr val="434343"/>
                </a:solidFill>
              </a:defRPr>
            </a:lvl7pPr>
            <a:lvl8pPr marL="4876678" lvl="7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333">
                <a:solidFill>
                  <a:srgbClr val="434343"/>
                </a:solidFill>
              </a:defRPr>
            </a:lvl8pPr>
            <a:lvl9pPr marL="5486263" lvl="8" indent="-3894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8058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6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4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C14B68A-84C3-439F-985A-F0299B446257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0831F-7707-41F7-BAC9-EE8B2B9086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7493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12176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" smtClean="0"/>
              <a:pPr/>
              <a:t>‹№›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48896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com.ua/url?sa=i&amp;rct=j&amp;q=&amp;esrc=s&amp;source=images&amp;cd=&amp;cad=rja&amp;uact=8&amp;ved=0ahUKEwjD-q3ax-PXAhUBBBoKHfEDCnMQjRwIBw&amp;url=http://shkola.ostriv.in.ua/publication/code-1A38F8044EB9C/list-BB03C82726&amp;psig=AOvVaw1oVxFX_2PCzkVqBUqR0kjj&amp;ust=1512036643330192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525" y="1448742"/>
            <a:ext cx="8810595" cy="198025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1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5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РИЗИК ТА ЙОГО ХАРАКТЕРИСТИКИ</a:t>
            </a:r>
            <a:endParaRPr lang="uk-UA" sz="5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9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"/>
          <p:cNvSpPr txBox="1">
            <a:spLocks noGrp="1"/>
          </p:cNvSpPr>
          <p:nvPr>
            <p:ph type="title"/>
          </p:nvPr>
        </p:nvSpPr>
        <p:spPr>
          <a:xfrm>
            <a:off x="1338000" y="477078"/>
            <a:ext cx="9516000" cy="183234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ru" sz="3333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Ризикова ситуація пов'язана зі статичними процесами; її ознаками є три одночасних умови:</a:t>
            </a:r>
            <a:endParaRPr sz="3333" dirty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27"/>
          <p:cNvSpPr txBox="1">
            <a:spLocks noGrp="1"/>
          </p:cNvSpPr>
          <p:nvPr>
            <p:ph type="body" idx="1"/>
          </p:nvPr>
        </p:nvSpPr>
        <p:spPr>
          <a:xfrm>
            <a:off x="1118467" y="3380967"/>
            <a:ext cx="2945600" cy="1601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2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наявність невизначеності; </a:t>
            </a:r>
            <a:endParaRPr sz="2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27"/>
          <p:cNvSpPr txBox="1">
            <a:spLocks noGrp="1"/>
          </p:cNvSpPr>
          <p:nvPr>
            <p:ph type="body" idx="2"/>
          </p:nvPr>
        </p:nvSpPr>
        <p:spPr>
          <a:xfrm>
            <a:off x="4280452" y="3414687"/>
            <a:ext cx="3392557" cy="23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2133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необхідність вибору альтернативи (при цьому варто мати на увазі, що відмовлення від вибору також є різновидом вибору</a:t>
            </a:r>
            <a:r>
              <a:rPr lang="ru" sz="2133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endParaRPr sz="2133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27"/>
          <p:cNvSpPr txBox="1">
            <a:spLocks noGrp="1"/>
          </p:cNvSpPr>
          <p:nvPr>
            <p:ph type="body" idx="3"/>
          </p:nvPr>
        </p:nvSpPr>
        <p:spPr>
          <a:xfrm>
            <a:off x="8127984" y="3392167"/>
            <a:ext cx="2945600" cy="1590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2133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можливість оцінити  здійснення вибраних альтернатив. </a:t>
            </a:r>
            <a:endParaRPr sz="2133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349" y="347730"/>
            <a:ext cx="10351752" cy="1208548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effectLst/>
              </a:rPr>
              <a:t>основні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моменти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які</a:t>
            </a:r>
            <a:r>
              <a:rPr lang="ru-RU" dirty="0">
                <a:effectLst/>
              </a:rPr>
              <a:t> є </a:t>
            </a:r>
            <a:r>
              <a:rPr lang="ru-RU" dirty="0" err="1">
                <a:effectLst/>
              </a:rPr>
              <a:t>характерними</a:t>
            </a:r>
            <a:r>
              <a:rPr lang="ru-RU" dirty="0">
                <a:effectLst/>
              </a:rPr>
              <a:t> для </a:t>
            </a:r>
            <a:r>
              <a:rPr lang="ru-RU" dirty="0" err="1">
                <a:effectLst/>
              </a:rPr>
              <a:t>ризикової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ситуації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3317" y="1699869"/>
            <a:ext cx="10351752" cy="418577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1"/>
                </a:solidFill>
                <a:effectLst/>
              </a:rPr>
              <a:t>наявність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невизначеності</a:t>
            </a:r>
            <a:r>
              <a:rPr lang="ru-RU" b="1" dirty="0">
                <a:solidFill>
                  <a:schemeClr val="tx1"/>
                </a:solidFill>
                <a:effectLst/>
              </a:rPr>
              <a:t>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1"/>
                </a:solidFill>
                <a:effectLst/>
              </a:rPr>
              <a:t>наявність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альтернативних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рішень</a:t>
            </a:r>
            <a:r>
              <a:rPr lang="ru-RU" b="1" dirty="0">
                <a:solidFill>
                  <a:schemeClr val="tx1"/>
                </a:solidFill>
                <a:effectLst/>
              </a:rPr>
              <a:t> і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необхідність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вибору</a:t>
            </a:r>
            <a:r>
              <a:rPr lang="ru-RU" b="1" dirty="0">
                <a:solidFill>
                  <a:schemeClr val="tx1"/>
                </a:solidFill>
                <a:effectLst/>
              </a:rPr>
              <a:t> (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відмова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від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вибору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це</a:t>
            </a:r>
            <a:r>
              <a:rPr lang="ru-RU" b="1" dirty="0">
                <a:solidFill>
                  <a:schemeClr val="tx1"/>
                </a:solidFill>
                <a:effectLst/>
              </a:rPr>
              <a:t> –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різновид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вибору</a:t>
            </a:r>
            <a:r>
              <a:rPr lang="ru-RU" b="1" dirty="0">
                <a:solidFill>
                  <a:schemeClr val="tx1"/>
                </a:solidFill>
                <a:effectLst/>
              </a:rPr>
              <a:t>);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1"/>
                </a:solidFill>
                <a:effectLst/>
              </a:rPr>
              <a:t>можливість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оцінки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альтернативних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/>
              </a:rPr>
              <a:t>рішень</a:t>
            </a:r>
            <a:r>
              <a:rPr lang="ru-RU" b="1" dirty="0">
                <a:solidFill>
                  <a:schemeClr val="tx1"/>
                </a:solidFill>
                <a:effectLst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58329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33" y="0"/>
            <a:ext cx="10364452" cy="1129049"/>
          </a:xfrm>
        </p:spPr>
        <p:txBody>
          <a:bodyPr/>
          <a:lstStyle/>
          <a:p>
            <a:r>
              <a:rPr lang="uk-UA" dirty="0"/>
              <a:t>Причинами ризику можуть стати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85612" y="309092"/>
            <a:ext cx="10878982" cy="6175419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</a:rPr>
              <a:t>постановка </a:t>
            </a:r>
            <a:r>
              <a:rPr lang="ru-RU" sz="1800" dirty="0" err="1">
                <a:effectLst/>
              </a:rPr>
              <a:t>помилкової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цілі</a:t>
            </a:r>
            <a:r>
              <a:rPr lang="ru-RU" sz="1800" dirty="0">
                <a:effectLst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невизначеність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ситуації</a:t>
            </a:r>
            <a:r>
              <a:rPr lang="ru-RU" sz="1800" dirty="0">
                <a:effectLst/>
              </a:rPr>
              <a:t> 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відхилення</a:t>
            </a:r>
            <a:r>
              <a:rPr lang="ru-RU" sz="1800" dirty="0">
                <a:effectLst/>
              </a:rPr>
              <a:t> в </a:t>
            </a:r>
            <a:r>
              <a:rPr lang="ru-RU" sz="1800" dirty="0" err="1">
                <a:effectLst/>
              </a:rPr>
              <a:t>процесі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реалізації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рішень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від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цілей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що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передбачені</a:t>
            </a:r>
            <a:r>
              <a:rPr lang="ru-RU" sz="1800" dirty="0">
                <a:effectLst/>
              </a:rPr>
              <a:t> проектом, </a:t>
            </a:r>
            <a:r>
              <a:rPr lang="ru-RU" sz="1800" dirty="0" err="1">
                <a:effectLst/>
              </a:rPr>
              <a:t>внаслідок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внутрішнього</a:t>
            </a:r>
            <a:r>
              <a:rPr lang="ru-RU" sz="1800" dirty="0">
                <a:effectLst/>
              </a:rPr>
              <a:t> та </a:t>
            </a:r>
            <a:r>
              <a:rPr lang="ru-RU" sz="1800" dirty="0" err="1">
                <a:effectLst/>
              </a:rPr>
              <a:t>зовнішнього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впливу</a:t>
            </a:r>
            <a:endParaRPr lang="ru-RU" sz="1800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виникнення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несприятливих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наслідків</a:t>
            </a:r>
            <a:r>
              <a:rPr lang="ru-RU" sz="1800" dirty="0">
                <a:effectLst/>
              </a:rPr>
              <a:t> в </a:t>
            </a:r>
            <a:r>
              <a:rPr lang="ru-RU" sz="1800" dirty="0" err="1">
                <a:effectLst/>
              </a:rPr>
              <a:t>ході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реалізації</a:t>
            </a:r>
            <a:r>
              <a:rPr lang="ru-RU" sz="1800" dirty="0">
                <a:effectLst/>
              </a:rPr>
              <a:t> проекту 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обмеженість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ресурсів</a:t>
            </a:r>
            <a:r>
              <a:rPr lang="ru-RU" sz="1800" dirty="0">
                <a:effectLst/>
              </a:rPr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недостатня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кваліфікація</a:t>
            </a:r>
            <a:r>
              <a:rPr lang="ru-RU" sz="1800" dirty="0">
                <a:effectLst/>
              </a:rPr>
              <a:t> персоналу, </a:t>
            </a:r>
            <a:r>
              <a:rPr lang="ru-RU" sz="1800" dirty="0" err="1">
                <a:effectLst/>
              </a:rPr>
              <a:t>схильність</a:t>
            </a:r>
            <a:r>
              <a:rPr lang="ru-RU" sz="1800" dirty="0">
                <a:effectLst/>
              </a:rPr>
              <a:t> до </a:t>
            </a:r>
            <a:r>
              <a:rPr lang="ru-RU" sz="1800" dirty="0" err="1">
                <a:effectLst/>
              </a:rPr>
              <a:t>суб’єктивізму</a:t>
            </a:r>
            <a:r>
              <a:rPr lang="ru-RU" sz="1800" dirty="0">
                <a:effectLst/>
              </a:rPr>
              <a:t> 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форсмажорні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обставини</a:t>
            </a:r>
            <a:r>
              <a:rPr lang="ru-RU" sz="1800" dirty="0">
                <a:effectLst/>
              </a:rPr>
              <a:t> (</a:t>
            </a:r>
            <a:r>
              <a:rPr lang="ru-RU" sz="1800" dirty="0" err="1">
                <a:effectLst/>
              </a:rPr>
              <a:t>природні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політичні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економічні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технологічні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ринкові</a:t>
            </a:r>
            <a:r>
              <a:rPr lang="ru-RU" sz="1800" dirty="0">
                <a:effectLst/>
              </a:rPr>
              <a:t>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протидія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партнерів</a:t>
            </a:r>
            <a:r>
              <a:rPr lang="ru-RU" sz="1800" dirty="0">
                <a:effectLst/>
              </a:rPr>
              <a:t> 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зіткнення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інтересів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учасників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складання</a:t>
            </a:r>
            <a:r>
              <a:rPr lang="ru-RU" sz="1800" dirty="0">
                <a:effectLst/>
              </a:rPr>
              <a:t> плану проекту та </a:t>
            </a:r>
            <a:r>
              <a:rPr lang="ru-RU" sz="1800" dirty="0" err="1">
                <a:effectLst/>
              </a:rPr>
              <a:t>виконавців</a:t>
            </a:r>
            <a:r>
              <a:rPr lang="ru-RU" sz="1800" dirty="0">
                <a:effectLst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договірна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дисципліна</a:t>
            </a:r>
            <a:r>
              <a:rPr lang="ru-RU" sz="1800" dirty="0">
                <a:effectLst/>
              </a:rPr>
              <a:t> (</a:t>
            </a:r>
            <a:r>
              <a:rPr lang="ru-RU" sz="1800" dirty="0" err="1">
                <a:effectLst/>
              </a:rPr>
              <a:t>затримка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постачань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розрив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контрактів</a:t>
            </a:r>
            <a:r>
              <a:rPr lang="ru-RU" sz="1800" dirty="0">
                <a:effectLst/>
              </a:rPr>
              <a:t>)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дисципліна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зобов’язань</a:t>
            </a:r>
            <a:r>
              <a:rPr lang="ru-RU" sz="1800" dirty="0">
                <a:effectLst/>
              </a:rPr>
              <a:t> (</a:t>
            </a:r>
            <a:r>
              <a:rPr lang="ru-RU" sz="1800" dirty="0" err="1">
                <a:effectLst/>
              </a:rPr>
              <a:t>несвоєчасна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сплата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відсотків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податків</a:t>
            </a:r>
            <a:r>
              <a:rPr lang="ru-RU" sz="1800" dirty="0">
                <a:effectLst/>
              </a:rPr>
              <a:t> та </a:t>
            </a:r>
            <a:r>
              <a:rPr lang="ru-RU" sz="1800" dirty="0" err="1">
                <a:effectLst/>
              </a:rPr>
              <a:t>інших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платежів</a:t>
            </a:r>
            <a:r>
              <a:rPr lang="ru-RU" sz="1800" dirty="0">
                <a:effectLst/>
              </a:rPr>
              <a:t>) 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err="1">
                <a:effectLst/>
              </a:rPr>
              <a:t>низька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якість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продукції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робіт</a:t>
            </a:r>
            <a:r>
              <a:rPr lang="ru-RU" sz="1800" dirty="0">
                <a:effectLst/>
              </a:rPr>
              <a:t>, </a:t>
            </a:r>
            <a:r>
              <a:rPr lang="ru-RU" sz="1800" dirty="0" err="1">
                <a:effectLst/>
              </a:rPr>
              <a:t>послуг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тощо</a:t>
            </a:r>
            <a:r>
              <a:rPr lang="ru-RU" sz="1800" dirty="0">
                <a:effectLst/>
              </a:rPr>
              <a:t>.</a:t>
            </a:r>
            <a:br>
              <a:rPr lang="ru-RU" sz="1800" dirty="0"/>
            </a:b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7036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3FAA6A-4FA1-4944-8F95-B67F528F1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266" y="189572"/>
            <a:ext cx="10583953" cy="3195870"/>
          </a:xfrm>
        </p:spPr>
        <p:txBody>
          <a:bodyPr>
            <a:normAutofit lnSpcReduction="10000"/>
          </a:bodyPr>
          <a:lstStyle/>
          <a:p>
            <a:pPr indent="450215" algn="just"/>
            <a:r>
              <a:rPr lang="uk-UA" sz="30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того щоб зняти ризикову ситуацію, суб'єкт робить </a:t>
            </a:r>
            <a:r>
              <a:rPr lang="uk-UA" sz="30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вибір і прагне реалізувати його. Цей процес знаходить своє ви</a:t>
            </a:r>
            <a:r>
              <a:rPr lang="uk-UA" sz="30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раження в понятті "ризик", що існує як на стадії вибору рішен</a:t>
            </a:r>
            <a:r>
              <a:rPr lang="uk-UA" sz="30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ня (плану дій), так і на стадії його реалізації. І в тому і в іншо</a:t>
            </a:r>
            <a:r>
              <a:rPr lang="uk-UA" sz="3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 випадку ризик представляється моделлю зняття суб'єктом </a:t>
            </a:r>
            <a:r>
              <a:rPr lang="uk-UA" sz="30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невизначеності, способом практичного вирішення протиріччя при</a:t>
            </a:r>
            <a:r>
              <a:rPr lang="uk-UA" sz="30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0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неясному (альтернативному) розвитку протилежних тен</a:t>
            </a:r>
            <a:r>
              <a:rPr lang="uk-UA" sz="3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денцій за конкретних обставин.</a:t>
            </a:r>
            <a:endParaRPr lang="uk-UA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  <p:pic>
        <p:nvPicPr>
          <p:cNvPr id="4" name="Google Shape;241;p31">
            <a:extLst>
              <a:ext uri="{FF2B5EF4-FFF2-40B4-BE49-F238E27FC236}">
                <a16:creationId xmlns:a16="http://schemas.microsoft.com/office/drawing/2014/main" id="{9A8D0F87-8CE3-4426-B3F3-44E33F8C52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2929" y="3092823"/>
            <a:ext cx="6508376" cy="2974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71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3CE04-580C-4E99-8E9A-F959EF22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279"/>
            <a:ext cx="10820400" cy="1175629"/>
          </a:xfrm>
        </p:spPr>
        <p:txBody>
          <a:bodyPr/>
          <a:lstStyle/>
          <a:p>
            <a:r>
              <a:rPr lang="uk-UA" sz="32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Складові економічного ризику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79C1EC-D20F-4E01-B1A8-422494D9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07" y="1737213"/>
            <a:ext cx="757798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0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6096000" y="525000"/>
            <a:ext cx="5019200" cy="5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buSzPct val="111111"/>
            </a:pPr>
            <a:r>
              <a:rPr lang="ru" dirty="0"/>
              <a:t>Перші дослідження ризику стосуються азартних ігор. </a:t>
            </a:r>
            <a:endParaRPr dirty="0"/>
          </a:p>
          <a:p>
            <a:pPr>
              <a:buSzPct val="111111"/>
            </a:pPr>
            <a:endParaRPr dirty="0"/>
          </a:p>
          <a:p>
            <a:pPr>
              <a:buSzPct val="111111"/>
            </a:pPr>
            <a:r>
              <a:rPr lang="ru" dirty="0"/>
              <a:t>Оскільки бізнес, зокрема, конкурентна боротьба, біржові торги близькі до азартних ігор, методи і результати цих досліджень були згодом застосовані у різних областях економіки.</a:t>
            </a:r>
            <a:endParaRPr dirty="0"/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767" y="351901"/>
            <a:ext cx="2699800" cy="22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401" y="3189334"/>
            <a:ext cx="5689601" cy="2652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605C4F-67B7-47A4-A576-DACCA6304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445" y="401444"/>
            <a:ext cx="10772078" cy="4783873"/>
          </a:xfrm>
        </p:spPr>
        <p:txBody>
          <a:bodyPr>
            <a:normAutofit/>
          </a:bodyPr>
          <a:lstStyle/>
          <a:p>
            <a:r>
              <a:rPr lang="uk-UA" sz="28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 </a:t>
            </a:r>
            <a:r>
              <a:rPr lang="uk-UA" sz="3600" b="1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економічним ризиком </a:t>
            </a:r>
            <a:r>
              <a:rPr lang="uk-UA" sz="28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розуміють такий вид ризику, </a:t>
            </a:r>
            <a:r>
              <a:rPr lang="uk-UA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uk-UA" sz="2800" b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виникає при будь-яких видах підприємницької (господарської) діяльності… </a:t>
            </a:r>
          </a:p>
          <a:p>
            <a:endParaRPr lang="uk-UA" sz="2800" spc="-15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/>
            <a:r>
              <a:rPr lang="uk-UA" sz="2800" b="1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Економічний ризик </a:t>
            </a:r>
            <a:r>
              <a:rPr lang="uk-UA" sz="2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це об’єктивно-суб’єктивна категорія у діяльності суб’єктів господарювання, що пов’язана з подоланням невизначеності та конфліктності в ситуації неминучого вибору.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33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title"/>
          </p:nvPr>
        </p:nvSpPr>
        <p:spPr>
          <a:xfrm>
            <a:off x="1797200" y="594833"/>
            <a:ext cx="8597600" cy="121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ru"/>
              <a:t>Сутність економічного ризику становлять такі елементи: </a:t>
            </a:r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body" idx="1"/>
          </p:nvPr>
        </p:nvSpPr>
        <p:spPr>
          <a:xfrm>
            <a:off x="1797233" y="2363867"/>
            <a:ext cx="3889600" cy="16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1867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можливість відхилення від передбачуваної мети, заради якої здійснювалася обрана альтернатива; </a:t>
            </a:r>
            <a:endParaRPr sz="1867" b="1" dirty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29"/>
          <p:cNvSpPr txBox="1">
            <a:spLocks noGrp="1"/>
          </p:cNvSpPr>
          <p:nvPr>
            <p:ph type="body" idx="2"/>
          </p:nvPr>
        </p:nvSpPr>
        <p:spPr>
          <a:xfrm>
            <a:off x="6505167" y="2363867"/>
            <a:ext cx="3889600" cy="16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1867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імовірність досягнення бажаного результату;</a:t>
            </a:r>
            <a:endParaRPr sz="1867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29"/>
          <p:cNvSpPr txBox="1">
            <a:spLocks noGrp="1"/>
          </p:cNvSpPr>
          <p:nvPr>
            <p:ph type="body" idx="3"/>
          </p:nvPr>
        </p:nvSpPr>
        <p:spPr>
          <a:xfrm>
            <a:off x="1797200" y="4399533"/>
            <a:ext cx="3889600" cy="16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1867" b="1" dirty="0">
                <a:latin typeface="Times New Roman"/>
                <a:ea typeface="Times New Roman"/>
                <a:cs typeface="Times New Roman"/>
                <a:sym typeface="Times New Roman"/>
              </a:rPr>
              <a:t>відсутність впевненості в досягненні поставленої мети;</a:t>
            </a:r>
            <a:endParaRPr sz="1867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29"/>
          <p:cNvSpPr txBox="1">
            <a:spLocks noGrp="1"/>
          </p:cNvSpPr>
          <p:nvPr>
            <p:ph type="body" idx="4"/>
          </p:nvPr>
        </p:nvSpPr>
        <p:spPr>
          <a:xfrm>
            <a:off x="6446533" y="4306733"/>
            <a:ext cx="3948400" cy="16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1867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можливість матеріальних, моральних та інших утрат, пов'язаних зі здійсненням обраної в умовах невизначеності альтернативи</a:t>
            </a:r>
            <a:r>
              <a:rPr lang="ru" sz="1867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67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A6F143-EA74-4482-9EF3-FA2823872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37" y="718457"/>
            <a:ext cx="4864480" cy="44222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D8309A-6524-4C8D-B76E-1C5E74B62DAE}"/>
              </a:ext>
            </a:extLst>
          </p:cNvPr>
          <p:cNvSpPr/>
          <p:nvPr/>
        </p:nvSpPr>
        <p:spPr>
          <a:xfrm>
            <a:off x="1740282" y="1175258"/>
            <a:ext cx="4965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Ризик</a:t>
            </a:r>
            <a:r>
              <a:rPr lang="uk-UA" sz="2000" dirty="0">
                <a:solidFill>
                  <a:srgbClr val="C00000"/>
                </a:solidFill>
              </a:rPr>
              <a:t> </a:t>
            </a:r>
            <a:r>
              <a:rPr lang="uk-UA" sz="2000" dirty="0"/>
              <a:t>– економічна категорія, пов’язана з подоланням часткової непевності у виробничо-економічних відношеннях, що базується на </a:t>
            </a:r>
            <a:r>
              <a:rPr lang="uk-UA" sz="2000" dirty="0" err="1"/>
              <a:t>ймовірносних</a:t>
            </a:r>
            <a:r>
              <a:rPr lang="uk-UA" sz="2000" dirty="0"/>
              <a:t> оцінках досягнення очікуваного результату</a:t>
            </a:r>
          </a:p>
        </p:txBody>
      </p:sp>
    </p:spTree>
    <p:extLst>
      <p:ext uri="{BB962C8B-B14F-4D97-AF65-F5344CB8AC3E}">
        <p14:creationId xmlns:p14="http://schemas.microsoft.com/office/powerpoint/2010/main" val="262064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2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buSzPct val="111111"/>
            </a:pPr>
            <a:r>
              <a:rPr lang="ru"/>
              <a:t>Вивчення економічного ризику продиктовано необхідністю його використання в якості інструмента регулювання економічних відношень при ухваленні рішення в умовах ринку.</a:t>
            </a:r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 amt="65000"/>
          </a:blip>
          <a:srcRect t="22106"/>
          <a:stretch/>
        </p:blipFill>
        <p:spPr>
          <a:xfrm>
            <a:off x="1827286" y="2943000"/>
            <a:ext cx="8643949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4C0A6-B1B1-4925-B89E-2FC39F39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825" y="249279"/>
            <a:ext cx="8610600" cy="1293028"/>
          </a:xfrm>
        </p:spPr>
        <p:txBody>
          <a:bodyPr/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 л а н</a:t>
            </a:r>
            <a:endParaRPr lang="uk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D0B42A8-EF03-4EB6-93FC-99734436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52" y="1389973"/>
            <a:ext cx="10820400" cy="4024125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  <a:tabLst>
                <a:tab pos="226695" algn="l"/>
              </a:tabLst>
            </a:pP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Сутність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ризику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  <a:tabLst>
                <a:tab pos="226695" algn="l"/>
              </a:tabLst>
            </a:pP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Складові економічного ризику</a:t>
            </a:r>
          </a:p>
          <a:p>
            <a:pPr marL="342900" lvl="0" indent="-342900">
              <a:buFont typeface="+mj-lt"/>
              <a:buAutoNum type="arabicPeriod"/>
              <a:tabLst>
                <a:tab pos="226695" algn="l"/>
              </a:tabLst>
            </a:pP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Функції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ризику</a:t>
            </a:r>
            <a:endParaRPr lang="uk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26695" algn="l"/>
              </a:tabLst>
            </a:pP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ризику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сучасних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умовах</a:t>
            </a:r>
            <a:endParaRPr lang="uk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A1BFB8-9A7E-4675-9F5C-8A54AF9B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74" y="3711909"/>
            <a:ext cx="7394917" cy="30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4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37F68-9970-4C25-9B43-56168B83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70263"/>
            <a:ext cx="10820399" cy="1554480"/>
          </a:xfrm>
        </p:spPr>
        <p:txBody>
          <a:bodyPr>
            <a:normAutofit/>
          </a:bodyPr>
          <a:lstStyle/>
          <a:p>
            <a:pPr algn="ctr"/>
            <a:r>
              <a:rPr lang="uk-UA" sz="3600" dirty="0"/>
              <a:t>основні </a:t>
            </a:r>
            <a:r>
              <a:rPr lang="uk-UA" sz="3600" b="1" dirty="0"/>
              <a:t>риси</a:t>
            </a:r>
            <a:r>
              <a:rPr lang="uk-UA" sz="3600" dirty="0"/>
              <a:t> економічного ризику</a:t>
            </a:r>
            <a:r>
              <a:rPr lang="uk-UA" dirty="0"/>
              <a:t>:</a:t>
            </a:r>
            <a:br>
              <a:rPr lang="uk-UA" dirty="0"/>
            </a:br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E496CA-4CC2-4B4B-8483-171FDE329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467" y="1907177"/>
            <a:ext cx="10490200" cy="2690223"/>
          </a:xfrm>
        </p:spPr>
        <p:txBody>
          <a:bodyPr/>
          <a:lstStyle/>
          <a:p>
            <a:pPr marL="342900" lvl="0" indent="-342900" algn="l">
              <a:buFont typeface="Wingdings" panose="05000000000000000000" pitchFamily="2" charset="2"/>
              <a:buChar char="q"/>
            </a:pPr>
            <a:endParaRPr lang="uk-UA" dirty="0"/>
          </a:p>
          <a:p>
            <a:pPr marL="342900" lvl="0" indent="-342900" algn="l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rgbClr val="7030A0"/>
                </a:solidFill>
              </a:rPr>
              <a:t>суперечливість;</a:t>
            </a:r>
          </a:p>
          <a:p>
            <a:pPr marL="342900" lvl="0" indent="-342900" algn="l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rgbClr val="7030A0"/>
                </a:solidFill>
              </a:rPr>
              <a:t>альтернативність;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rgbClr val="7030A0"/>
                </a:solidFill>
              </a:rPr>
              <a:t>невизначеність</a:t>
            </a:r>
            <a:r>
              <a:rPr lang="uk-UA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Google Shape;207;p26">
            <a:extLst>
              <a:ext uri="{FF2B5EF4-FFF2-40B4-BE49-F238E27FC236}">
                <a16:creationId xmlns:a16="http://schemas.microsoft.com/office/drawing/2014/main" id="{0AF81376-3B5F-448A-8A82-953361FEEC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8168" y="1358153"/>
            <a:ext cx="5093832" cy="4128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03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1584C11-375A-45CC-96BE-919499383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259" y="459495"/>
            <a:ext cx="10730754" cy="4663833"/>
          </a:xfrm>
        </p:spPr>
        <p:txBody>
          <a:bodyPr>
            <a:normAutofit/>
          </a:bodyPr>
          <a:lstStyle/>
          <a:p>
            <a:r>
              <a:rPr lang="uk-UA" sz="2400" b="1" i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Суперечливість 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 риса економічного ризику виявляється </a:t>
            </a:r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різних аспектах.</a:t>
            </a:r>
          </a:p>
          <a:p>
            <a:pPr indent="450215" algn="just"/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номічний ризик орієнтований на одержання </a:t>
            </a:r>
            <a:r>
              <a:rPr lang="uk-UA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суттєв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их результатів неординарними новими способами в умовах невизначе</a:t>
            </a:r>
            <a:r>
              <a:rPr lang="uk-UA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ності і в ситуації неминучого вибору. Тим самим він </a:t>
            </a:r>
            <a:r>
              <a:rPr lang="uk-UA" sz="2400" b="1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дає мож</a:t>
            </a:r>
            <a:r>
              <a:rPr lang="uk-UA" sz="2400" b="1" i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ливість переборювати консерватизм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догматизм, психологічні бар'єри, що перешкоджають впровадженню нових, перспективних видів діяльності, стереотипи, що виступають гальмом суспільного розвитку, і забезпечує здійснення ініціатив, нова</a:t>
            </a:r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торських ідей, різних експериментів, спрямованих на досяг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нення успіху. Ця особливість ризику має важливі економічні, </a:t>
            </a:r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політичні і духовно-моральні наслідки, тому що прискорює суспільний і технічний прогрес, впливає на суспільну думку, духовну атмосферу суспільства.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76123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C2355D-5039-4270-8738-0278A786D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906" y="423747"/>
            <a:ext cx="10490200" cy="3772210"/>
          </a:xfrm>
        </p:spPr>
        <p:txBody>
          <a:bodyPr>
            <a:normAutofit/>
          </a:bodyPr>
          <a:lstStyle/>
          <a:p>
            <a:pPr indent="450215" algn="just"/>
            <a:r>
              <a:rPr lang="uk-UA" sz="2400" u="sng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іншого боку</a:t>
            </a:r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економічний ризик </a:t>
            </a:r>
            <a:r>
              <a:rPr lang="uk-UA" sz="24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веде до авантюризму, </a:t>
            </a:r>
            <a:r>
              <a:rPr lang="uk-UA" sz="24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волюнтаризму, суб'єктивізму,</a:t>
            </a:r>
            <a:r>
              <a:rPr lang="uk-UA" sz="24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певних непередбачених соціально-еко</a:t>
            </a:r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номічних і матеріальних втрат, якщо в умовах неповної інформації, чи в ризиковій ситуації альтернатива вибирається без належного урахування закономірностей розвитку події, стосовно якої приймається рішення.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/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Суперечлива природа економічного ризику виявляється в </a:t>
            </a:r>
            <a:r>
              <a:rPr lang="uk-UA" sz="2400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зіткненні об'єктивно існуючих ризикованих дій і суб'єктивною оцінкою</a:t>
            </a:r>
            <a:r>
              <a:rPr lang="uk-UA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Так, один підприємець, який робить вибір, </a:t>
            </a:r>
            <a:r>
              <a:rPr lang="uk-UA" sz="24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здійснює певні дії, може вважати їх ризикованими, а інші лю</a:t>
            </a:r>
            <a:r>
              <a:rPr lang="uk-UA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 їх можуть розцінювати як обережні, позбавлені всякого ри</a:t>
            </a:r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зику, і навпаки.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143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908A3DF-B3F6-4528-B0B6-003242878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115" y="504283"/>
            <a:ext cx="6436355" cy="4054270"/>
          </a:xfrm>
        </p:spPr>
        <p:txBody>
          <a:bodyPr>
            <a:normAutofit fontScale="85000" lnSpcReduction="10000"/>
          </a:bodyPr>
          <a:lstStyle/>
          <a:p>
            <a:pPr indent="450215" algn="just"/>
            <a:r>
              <a:rPr lang="uk-UA" sz="3900" i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Альтернативність</a:t>
            </a:r>
            <a:r>
              <a:rPr lang="uk-UA" sz="36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пов'язана з тим, що вона припускає не</a:t>
            </a:r>
            <a:r>
              <a:rPr lang="uk-UA" sz="36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обхідність вибору з двох чи декількох можливих варіантів </a:t>
            </a:r>
            <a:r>
              <a:rPr lang="uk-UA" sz="36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рішень, дій. Відсутність можливості вибору знімає питання </a:t>
            </a:r>
            <a:r>
              <a:rPr lang="uk-UA" sz="36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 наявність економічного ризику. </a:t>
            </a:r>
          </a:p>
          <a:p>
            <a:pPr indent="450215" algn="just"/>
            <a:r>
              <a:rPr lang="uk-UA" sz="3600" spc="-2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Там, де немає вибору, не </a:t>
            </a:r>
            <a:r>
              <a:rPr lang="uk-UA" sz="3600" spc="-15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виникає ризикова ситуація і, отже, не буде ризику.</a:t>
            </a:r>
            <a:endParaRPr lang="uk-UA" sz="3600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  <p:sp>
        <p:nvSpPr>
          <p:cNvPr id="4" name="Google Shape;193;p24">
            <a:extLst>
              <a:ext uri="{FF2B5EF4-FFF2-40B4-BE49-F238E27FC236}">
                <a16:creationId xmlns:a16="http://schemas.microsoft.com/office/drawing/2014/main" id="{21B4EFC9-E969-4EF6-A0BD-AF215F6B7653}"/>
              </a:ext>
            </a:extLst>
          </p:cNvPr>
          <p:cNvSpPr txBox="1">
            <a:spLocks/>
          </p:cNvSpPr>
          <p:nvPr/>
        </p:nvSpPr>
        <p:spPr>
          <a:xfrm>
            <a:off x="6619033" y="352967"/>
            <a:ext cx="4596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AF7B51"/>
              </a:buClr>
              <a:buSzPts val="2600"/>
              <a:buFont typeface="Nunito"/>
              <a:buNone/>
              <a:tabLst/>
              <a:defRPr/>
            </a:pPr>
            <a:endParaRPr kumimoji="0" lang="uk-UA" sz="1200" b="0" i="0" u="none" strike="noStrike" kern="0" cap="none" spc="0" normalizeH="0" baseline="0" noProof="0" dirty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pic>
        <p:nvPicPr>
          <p:cNvPr id="5" name="Google Shape;195;p24">
            <a:extLst>
              <a:ext uri="{FF2B5EF4-FFF2-40B4-BE49-F238E27FC236}">
                <a16:creationId xmlns:a16="http://schemas.microsoft.com/office/drawing/2014/main" id="{9A7A4C61-A334-4F58-86F6-0606072612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57408" y="352967"/>
            <a:ext cx="4596000" cy="4555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714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9A9A6D-A99F-4B1C-8685-285F4A437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408" y="342407"/>
            <a:ext cx="8092638" cy="4579217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3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Невизначеність </a:t>
            </a:r>
            <a:r>
              <a:rPr 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виступає джерелом виникнення еко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номічного ризику. Відзначимо, що ризик є одним із засобів </a:t>
            </a:r>
            <a:r>
              <a:rPr lang="uk-UA" sz="28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зняття невизначеності, що виникає через невірогідність </a:t>
            </a:r>
            <a:r>
              <a:rPr lang="uk-UA" sz="2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інформації і відсутність однозначності.</a:t>
            </a:r>
          </a:p>
          <a:p>
            <a:pPr indent="450215" algn="just"/>
            <a:r>
              <a:rPr lang="uk-UA" sz="2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Господарське середовище стає усе 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 ринковим, вносить у господарську діяльність додаткові </a:t>
            </a:r>
            <a:r>
              <a:rPr lang="uk-UA" sz="28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елементи невизначеності, розширює зони ризикових ситуацій. </a:t>
            </a:r>
            <a:r>
              <a:rPr lang="uk-UA" sz="2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Звідси і з'являються умови невизначеності, тобто неясності і 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невпевненості в одержанні очікуваного кінцевого результату.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pic>
        <p:nvPicPr>
          <p:cNvPr id="4" name="Google Shape;141;p15">
            <a:extLst>
              <a:ext uri="{FF2B5EF4-FFF2-40B4-BE49-F238E27FC236}">
                <a16:creationId xmlns:a16="http://schemas.microsoft.com/office/drawing/2014/main" id="{8498B7BD-02CE-44D7-A043-9199F9BCC2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9940" y="1358153"/>
            <a:ext cx="3922059" cy="3563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75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485AA-0ADA-4D65-A8CB-B61E3B45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54" y="676585"/>
            <a:ext cx="9332615" cy="4318388"/>
          </a:xfrm>
        </p:spPr>
        <p:txBody>
          <a:bodyPr>
            <a:normAutofit fontScale="90000"/>
          </a:bodyPr>
          <a:lstStyle/>
          <a:p>
            <a:pPr marL="1028700" lvl="1" indent="-571500" algn="l">
              <a:spcAft>
                <a:spcPts val="0"/>
              </a:spcAft>
              <a:buFont typeface="Wingdings" panose="05000000000000000000" pitchFamily="2" charset="2"/>
              <a:buChar char="q"/>
            </a:pP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uk-UA" sz="3600" dirty="0"/>
              <a:t>3. </a:t>
            </a:r>
            <a:r>
              <a:rPr lang="uk-UA" sz="4400" b="1" spc="1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Функції та джерела економічного ризику</a:t>
            </a:r>
            <a:b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/>
              <a:t>Зміст ризику як економічної категорії зумовлює його основні функції</a:t>
            </a:r>
            <a:br>
              <a:rPr lang="uk-UA" dirty="0"/>
            </a:br>
            <a:br>
              <a:rPr lang="uk-UA" dirty="0"/>
            </a:br>
            <a:r>
              <a:rPr lang="uk-UA" sz="3100" b="1" i="1" dirty="0"/>
              <a:t>Інноваційна</a:t>
            </a:r>
            <a:br>
              <a:rPr lang="uk-UA" sz="3100" b="1" i="1" dirty="0"/>
            </a:br>
            <a:r>
              <a:rPr lang="uk-UA" sz="3100" b="1" i="1" dirty="0"/>
              <a:t>Регулятивна</a:t>
            </a:r>
            <a:br>
              <a:rPr lang="uk-UA" sz="3100" b="1" i="1" dirty="0"/>
            </a:br>
            <a:r>
              <a:rPr lang="uk-UA" sz="3100" b="1" i="1" dirty="0"/>
              <a:t>Захисна</a:t>
            </a:r>
            <a:br>
              <a:rPr lang="uk-UA" sz="3100" b="1" i="1" dirty="0"/>
            </a:br>
            <a:r>
              <a:rPr lang="uk-UA" sz="3100" b="1" i="1" dirty="0"/>
              <a:t>Аналітична</a:t>
            </a:r>
            <a:br>
              <a:rPr lang="uk-UA" sz="3100" dirty="0"/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9C761-CB29-42E3-A6DE-BE4C71EC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6" y="2663500"/>
            <a:ext cx="5185008" cy="32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6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B34BE6-F45B-457D-8893-524866A21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083" y="322730"/>
            <a:ext cx="7304049" cy="4288118"/>
          </a:xfrm>
        </p:spPr>
        <p:txBody>
          <a:bodyPr>
            <a:normAutofit/>
          </a:bodyPr>
          <a:lstStyle/>
          <a:p>
            <a:pPr indent="450215" algn="just"/>
            <a:endParaRPr lang="en-US" sz="2800" b="1" i="1" spc="-1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/>
            <a:r>
              <a:rPr lang="uk-UA" sz="2800" b="1" i="1" spc="-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Інноваційна функція </a:t>
            </a:r>
            <a:r>
              <a:rPr lang="uk-UA" sz="2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ризику стимулює пошук нетра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диційних рішень проблем, що стоять перед підприємцем. Ризикові рішення, ризиковий тип господарювання приводять до </a:t>
            </a:r>
            <a:r>
              <a:rPr lang="uk-UA" sz="2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 ефективного виробництва, від якого виграють і 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підприємці, і споживачі, і суспільство в цілому.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794C42-631C-460B-8F5D-A45B2DC5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32" y="1073855"/>
            <a:ext cx="4285785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37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2029A25-7AE9-47B1-AFA5-D993EA02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519" y="363071"/>
            <a:ext cx="8996082" cy="3886199"/>
          </a:xfrm>
        </p:spPr>
        <p:txBody>
          <a:bodyPr>
            <a:noAutofit/>
          </a:bodyPr>
          <a:lstStyle/>
          <a:p>
            <a:pPr algn="just"/>
            <a:r>
              <a:rPr lang="uk-UA" sz="2800" b="1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Регулятивна функція </a:t>
            </a:r>
            <a:r>
              <a:rPr lang="uk-UA" sz="2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має суперечливий характер і вис</a:t>
            </a:r>
            <a:r>
              <a:rPr lang="uk-UA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тупає в двох формах: </a:t>
            </a:r>
            <a:r>
              <a:rPr lang="uk-UA" sz="28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конструктивній і деструктивній</a:t>
            </a:r>
            <a:r>
              <a:rPr lang="uk-UA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У пер</a:t>
            </a:r>
            <a:r>
              <a:rPr 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шому випадку — коли властивість ризикувати — один зі 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шляхів успішної діяльності. Однак ризик може стати проявом </a:t>
            </a:r>
            <a:r>
              <a:rPr lang="uk-UA" sz="2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авантюризму, суб'єктивізму, якщо рішення приймається в </a:t>
            </a:r>
            <a:r>
              <a:rPr lang="uk-UA" sz="2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умовах неповної інформації, без належного урахування зако</a:t>
            </a:r>
            <a:r>
              <a:rPr lang="uk-UA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номірностей розвитку явища. У цьому випадку ризик виступає як дестабілізуючий фактор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158745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6CACBF9-0377-4974-A456-220170C0D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301" y="379141"/>
            <a:ext cx="8829275" cy="3668424"/>
          </a:xfrm>
        </p:spPr>
        <p:txBody>
          <a:bodyPr>
            <a:normAutofit/>
          </a:bodyPr>
          <a:lstStyle/>
          <a:p>
            <a:pPr indent="450215" algn="just"/>
            <a:r>
              <a:rPr lang="uk-UA" sz="3200" b="1" i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Захисна функція </a:t>
            </a:r>
            <a:r>
              <a:rPr lang="uk-UA" sz="32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полягає в наступному. Якщо для </a:t>
            </a:r>
            <a:r>
              <a:rPr lang="uk-UA" sz="3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підприємця ризик — природний стан, то нормальним повинне </a:t>
            </a:r>
            <a:r>
              <a:rPr lang="uk-UA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бути і терпиме відношення до невдач. Ініціативним, заповзят</a:t>
            </a:r>
            <a:r>
              <a:rPr lang="uk-UA" sz="3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ливим підприємцям потрібний спеціальний захист, правові, </a:t>
            </a:r>
            <a:r>
              <a:rPr lang="uk-UA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політичні й економічні гарантії, що виключають покарання і </a:t>
            </a:r>
            <a:r>
              <a:rPr lang="uk-UA" sz="3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стимулюють виправданий ризик.</a:t>
            </a:r>
            <a:endParaRPr lang="uk-UA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1895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E260E7-55E4-4FCB-8F00-52F8773B1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126" y="220924"/>
            <a:ext cx="7805003" cy="3208076"/>
          </a:xfrm>
        </p:spPr>
        <p:txBody>
          <a:bodyPr>
            <a:normAutofit fontScale="92500"/>
          </a:bodyPr>
          <a:lstStyle/>
          <a:p>
            <a:pPr indent="450215" algn="just"/>
            <a:r>
              <a:rPr lang="uk-UA" sz="3200" b="1" i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Аналітична функція </a:t>
            </a:r>
            <a:r>
              <a:rPr lang="uk-UA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ризику зв'язана з тим, що наявність ризику передбачає необхідність вибору одного з можливих </a:t>
            </a:r>
            <a:r>
              <a:rPr lang="uk-UA" sz="3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варіантів рішення, у зв'язку з чим підприємець у процесі прий</a:t>
            </a:r>
            <a:r>
              <a:rPr lang="uk-UA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няття рішення аналізує всі можливі альтернативи, вибираючи </a:t>
            </a:r>
            <a:r>
              <a:rPr lang="uk-UA" sz="3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найбільш рентабельні (прибуткові) і найменш ризиковані.</a:t>
            </a:r>
            <a:endParaRPr lang="uk-UA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  <p:pic>
        <p:nvPicPr>
          <p:cNvPr id="4" name="Google Shape;158;p18">
            <a:extLst>
              <a:ext uri="{FF2B5EF4-FFF2-40B4-BE49-F238E27FC236}">
                <a16:creationId xmlns:a16="http://schemas.microsoft.com/office/drawing/2014/main" id="{5B3D2C87-C952-4112-8801-A3A1C358AF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3762"/>
          <a:stretch/>
        </p:blipFill>
        <p:spPr>
          <a:xfrm>
            <a:off x="6575612" y="2939904"/>
            <a:ext cx="5616388" cy="2342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61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185EF-F185-4175-B8ED-A1F07ECE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95" y="653144"/>
            <a:ext cx="10146186" cy="718456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З чим у вас асоціюється ризик </a:t>
            </a:r>
            <a:r>
              <a:rPr lang="uk-UA" dirty="0"/>
              <a:t>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EFD437-67A5-4128-A8A3-44200434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667" y="1581364"/>
            <a:ext cx="10144654" cy="3119846"/>
          </a:xfrm>
        </p:spPr>
        <p:txBody>
          <a:bodyPr/>
          <a:lstStyle/>
          <a:p>
            <a:r>
              <a:rPr lang="uk-UA" dirty="0"/>
              <a:t>1. </a:t>
            </a:r>
            <a:r>
              <a:rPr lang="uk-UA" sz="2400" dirty="0"/>
              <a:t>Можливістю втрат</a:t>
            </a:r>
          </a:p>
          <a:p>
            <a:r>
              <a:rPr lang="uk-UA" sz="2400" dirty="0"/>
              <a:t>2. Загрозою (безпекою)</a:t>
            </a:r>
          </a:p>
          <a:p>
            <a:r>
              <a:rPr lang="uk-UA" sz="2400" dirty="0"/>
              <a:t>3. Отриманням доходу (виграшу)</a:t>
            </a:r>
          </a:p>
          <a:p>
            <a:r>
              <a:rPr lang="uk-UA" sz="2400" dirty="0"/>
              <a:t>4. Можливістю втрат або доходу</a:t>
            </a:r>
          </a:p>
          <a:p>
            <a:r>
              <a:rPr lang="uk-UA" sz="2400" dirty="0"/>
              <a:t>5. Невизначеністю</a:t>
            </a:r>
          </a:p>
          <a:p>
            <a:r>
              <a:rPr lang="uk-UA" sz="2400" dirty="0"/>
              <a:t>6. Невідповідністю запланованим результатам</a:t>
            </a:r>
          </a:p>
        </p:txBody>
      </p:sp>
      <p:pic>
        <p:nvPicPr>
          <p:cNvPr id="4" name="Google Shape;229;p28">
            <a:extLst>
              <a:ext uri="{FF2B5EF4-FFF2-40B4-BE49-F238E27FC236}">
                <a16:creationId xmlns:a16="http://schemas.microsoft.com/office/drawing/2014/main" id="{C5B61001-F12B-9C51-B4A1-B91A8DB464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3821" y="1706648"/>
            <a:ext cx="4243974" cy="3846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87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6D2D0-298F-43BB-8ACF-0B210C47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99" y="486197"/>
            <a:ext cx="9808809" cy="626146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i="1" spc="-1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джерела економічного ризику</a:t>
            </a:r>
            <a:r>
              <a:rPr lang="uk-UA" sz="4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uk-UA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4BE3A5-7A20-4F5F-91C5-D4BBBDBAD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412" y="1218361"/>
            <a:ext cx="10490200" cy="4653521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спонтанність природних процесів і явищ, стихійні лиха;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випадковість подій;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наявність різних тенденцій, зіткнення суперечливих </a:t>
            </a:r>
            <a:r>
              <a:rPr lang="uk-UA" sz="1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інтересів (наприклад, конкуренція);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імовірний характер науково-технічного прогресу;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неповнота і невірогідність інформації про об'єкт, явище;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обмеженість і недостатність ресурсів;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неможливість однозначного пізнання об'єкта, процесу, </a:t>
            </a:r>
            <a:r>
              <a:rPr lang="uk-UA" sz="1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явища;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*"/>
              <a:tabLst>
                <a:tab pos="457200" algn="l"/>
              </a:tabLst>
            </a:pPr>
            <a:r>
              <a:rPr lang="uk-UA" sz="1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відносна обмеженість свідомості діяльності підпри</a:t>
            </a:r>
            <a:r>
              <a:rPr lang="uk-UA" sz="1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ємця, розбіжності в соціально-психологічних установ</a:t>
            </a:r>
            <a:r>
              <a:rPr lang="uk-UA" sz="1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ках, оцінках, стереотипах поведінки;</a:t>
            </a:r>
            <a:endParaRPr lang="uk-UA" sz="1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незбалансованість основних компонентів господарсь</a:t>
            </a:r>
            <a:r>
              <a:rPr lang="uk-UA" sz="24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кого механізму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2975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1"/>
          <p:cNvSpPr txBox="1">
            <a:spLocks noGrp="1"/>
          </p:cNvSpPr>
          <p:nvPr>
            <p:ph type="title"/>
          </p:nvPr>
        </p:nvSpPr>
        <p:spPr>
          <a:xfrm>
            <a:off x="881133" y="1195933"/>
            <a:ext cx="9123200" cy="7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" sz="3467">
                <a:solidFill>
                  <a:schemeClr val="dk2"/>
                </a:solidFill>
              </a:rPr>
              <a:t>Зовнішні чинники ризику</a:t>
            </a:r>
            <a:endParaRPr sz="3467">
              <a:solidFill>
                <a:schemeClr val="dk2"/>
              </a:solidFill>
            </a:endParaRPr>
          </a:p>
        </p:txBody>
      </p:sp>
      <p:sp>
        <p:nvSpPr>
          <p:cNvPr id="435" name="Google Shape;435;p31"/>
          <p:cNvSpPr txBox="1">
            <a:spLocks noGrp="1"/>
          </p:cNvSpPr>
          <p:nvPr>
            <p:ph type="body" idx="1"/>
          </p:nvPr>
        </p:nvSpPr>
        <p:spPr>
          <a:xfrm>
            <a:off x="881033" y="2435467"/>
            <a:ext cx="4999600" cy="37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indent="0">
              <a:buNone/>
            </a:pPr>
            <a:r>
              <a:rPr lang="ru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Чинники безпосереднього впливу</a:t>
            </a: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2133"/>
              </a:spcBef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Законодавство, що врегульовує підприємницьку діяльність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Непередбачувані дії органів державного управління та місцевого самоврядування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Податкова система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Взаємодія з партнерами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Конкуренція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Корупція та рекет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p31"/>
          <p:cNvSpPr txBox="1">
            <a:spLocks noGrp="1"/>
          </p:cNvSpPr>
          <p:nvPr>
            <p:ph type="body" idx="2"/>
          </p:nvPr>
        </p:nvSpPr>
        <p:spPr>
          <a:xfrm>
            <a:off x="6780567" y="2435467"/>
            <a:ext cx="4999600" cy="37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0">
              <a:buNone/>
            </a:pPr>
            <a:r>
              <a:rPr lang="ru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Чинники опосередкованого впливу </a:t>
            </a: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2133"/>
              </a:spcBef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Науково-технічний прогрес                                                            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Політична ситуація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Економічні зрушення в країні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Економічні зрушення в галузі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Зрушення на міжнародній арені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buAutoNum type="arabicParenR"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Стихійні лиха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608" y="371061"/>
            <a:ext cx="9337622" cy="1622550"/>
          </a:xfrm>
        </p:spPr>
        <p:txBody>
          <a:bodyPr>
            <a:noAutofit/>
          </a:bodyPr>
          <a:lstStyle/>
          <a:p>
            <a:r>
              <a:rPr lang="ru-RU" sz="3000" dirty="0" err="1">
                <a:solidFill>
                  <a:schemeClr val="bg1"/>
                </a:solidFill>
                <a:effectLst/>
              </a:rPr>
              <a:t>Резуль</a:t>
            </a:r>
            <a:r>
              <a:rPr lang="ru-RU" sz="3000" dirty="0" err="1">
                <a:effectLst/>
              </a:rPr>
              <a:t>тати</a:t>
            </a:r>
            <a:r>
              <a:rPr lang="ru-RU" sz="3000" dirty="0">
                <a:effectLst/>
              </a:rPr>
              <a:t> </a:t>
            </a:r>
            <a:r>
              <a:rPr lang="ru-RU" sz="3000" dirty="0" err="1">
                <a:effectLst/>
              </a:rPr>
              <a:t>відповідей</a:t>
            </a:r>
            <a:r>
              <a:rPr lang="ru-RU" sz="3000" dirty="0">
                <a:effectLst/>
              </a:rPr>
              <a:t> на </a:t>
            </a:r>
            <a:r>
              <a:rPr lang="ru-RU" sz="3000" dirty="0" err="1">
                <a:effectLst/>
              </a:rPr>
              <a:t>питання</a:t>
            </a:r>
            <a:r>
              <a:rPr lang="ru-RU" sz="3000" dirty="0">
                <a:effectLst/>
              </a:rPr>
              <a:t> «З </a:t>
            </a:r>
            <a:r>
              <a:rPr lang="ru-RU" sz="3000" dirty="0" err="1">
                <a:effectLst/>
              </a:rPr>
              <a:t>чим</a:t>
            </a:r>
            <a:r>
              <a:rPr lang="ru-RU" sz="3000" dirty="0">
                <a:effectLst/>
              </a:rPr>
              <a:t> </a:t>
            </a:r>
            <a:r>
              <a:rPr lang="ru-RU" sz="3000" dirty="0" err="1">
                <a:effectLst/>
              </a:rPr>
              <a:t>пов'язане</a:t>
            </a:r>
            <a:r>
              <a:rPr lang="ru-RU" sz="3000" dirty="0">
                <a:effectLst/>
              </a:rPr>
              <a:t> для Вас </a:t>
            </a:r>
            <a:r>
              <a:rPr lang="ru-RU" sz="3000" dirty="0" err="1">
                <a:effectLst/>
              </a:rPr>
              <a:t>поняття</a:t>
            </a:r>
            <a:r>
              <a:rPr lang="ru-RU" sz="3000" dirty="0">
                <a:effectLst/>
              </a:rPr>
              <a:t> </a:t>
            </a:r>
            <a:r>
              <a:rPr lang="ru-RU" sz="3000" dirty="0" err="1">
                <a:effectLst/>
              </a:rPr>
              <a:t>ризик</a:t>
            </a:r>
            <a:r>
              <a:rPr lang="ru-RU" sz="3000" dirty="0">
                <a:effectLst/>
              </a:rPr>
              <a:t>?», </a:t>
            </a:r>
            <a:r>
              <a:rPr lang="ru-RU" sz="3000" dirty="0" err="1">
                <a:effectLst/>
              </a:rPr>
              <a:t>дані</a:t>
            </a:r>
            <a:r>
              <a:rPr lang="ru-RU" sz="3000" dirty="0">
                <a:effectLst/>
              </a:rPr>
              <a:t> 121 </a:t>
            </a:r>
            <a:r>
              <a:rPr lang="ru-RU" sz="3000" dirty="0" err="1">
                <a:effectLst/>
              </a:rPr>
              <a:t>представника</a:t>
            </a:r>
            <a:r>
              <a:rPr lang="ru-RU" sz="3000" dirty="0">
                <a:effectLst/>
              </a:rPr>
              <a:t> </a:t>
            </a:r>
            <a:r>
              <a:rPr lang="ru-RU" sz="3000" dirty="0" err="1">
                <a:effectLst/>
              </a:rPr>
              <a:t>середніх</a:t>
            </a:r>
            <a:r>
              <a:rPr lang="ru-RU" sz="3000" dirty="0">
                <a:effectLst/>
              </a:rPr>
              <a:t> </a:t>
            </a:r>
            <a:r>
              <a:rPr lang="ru-RU" sz="3000" dirty="0" err="1">
                <a:effectLst/>
              </a:rPr>
              <a:t>підприємств</a:t>
            </a:r>
            <a:r>
              <a:rPr lang="ru-RU" sz="3000" dirty="0">
                <a:effectLst/>
              </a:rPr>
              <a:t> </a:t>
            </a:r>
            <a:r>
              <a:rPr lang="ru-RU" sz="3000" dirty="0" err="1">
                <a:effectLst/>
              </a:rPr>
              <a:t>Німеччини</a:t>
            </a:r>
            <a:endParaRPr lang="ru-RU" sz="30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15186517"/>
              </p:ext>
            </p:extLst>
          </p:nvPr>
        </p:nvGraphicFramePr>
        <p:xfrm>
          <a:off x="927652" y="2086376"/>
          <a:ext cx="10030123" cy="477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2501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379" y="0"/>
            <a:ext cx="8507563" cy="654757"/>
          </a:xfrm>
        </p:spPr>
        <p:txBody>
          <a:bodyPr/>
          <a:lstStyle/>
          <a:p>
            <a:r>
              <a:rPr lang="uk-UA" dirty="0"/>
              <a:t>4. </a:t>
            </a:r>
            <a:r>
              <a:rPr lang="uk-UA" dirty="0">
                <a:solidFill>
                  <a:srgbClr val="0070C0"/>
                </a:solidFill>
              </a:rPr>
              <a:t>Класифікація ризиків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654757"/>
            <a:ext cx="11296184" cy="5333919"/>
          </a:xfrm>
        </p:spPr>
        <p:txBody>
          <a:bodyPr/>
          <a:lstStyle/>
          <a:p>
            <a:pPr algn="l"/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Видове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різноманіття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ризиків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дуже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велике —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пожеж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стихійних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лих до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міжнаціональних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конфліктів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законодавстві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регулює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підприємницьку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діяльність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інфляційних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коливань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безробіття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тощо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Все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вимагає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класифікації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b="1" u="sng" dirty="0">
              <a:solidFill>
                <a:srgbClr val="00B050"/>
              </a:solidFill>
              <a:effectLst/>
            </a:endParaRPr>
          </a:p>
          <a:p>
            <a:pPr algn="l"/>
            <a:r>
              <a:rPr lang="ru-RU" b="1" u="sng" dirty="0" err="1">
                <a:solidFill>
                  <a:srgbClr val="00B050"/>
                </a:solidFill>
                <a:effectLst/>
              </a:rPr>
              <a:t>Виділяють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 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дві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 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групи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 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ризиків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: 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статичні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 (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прості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) і 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динамічні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 (</a:t>
            </a:r>
            <a:r>
              <a:rPr lang="ru-RU" b="1" u="sng" dirty="0" err="1">
                <a:solidFill>
                  <a:srgbClr val="00B050"/>
                </a:solidFill>
                <a:effectLst/>
              </a:rPr>
              <a:t>спекулятивні</a:t>
            </a:r>
            <a:r>
              <a:rPr lang="ru-RU" b="1" u="sng" dirty="0">
                <a:solidFill>
                  <a:srgbClr val="00B050"/>
                </a:solidFill>
                <a:effectLst/>
              </a:rPr>
              <a:t>).  </a:t>
            </a:r>
            <a:endParaRPr lang="ru-RU" dirty="0">
              <a:effectLst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FF0000"/>
                </a:solidFill>
                <a:effectLst/>
              </a:rPr>
              <a:t>Статичний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(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простий</a:t>
            </a:r>
            <a:r>
              <a:rPr lang="ru-RU" dirty="0">
                <a:solidFill>
                  <a:schemeClr val="tx1"/>
                </a:solidFill>
                <a:effectLst/>
              </a:rPr>
              <a:t>), практично </a:t>
            </a:r>
            <a:r>
              <a:rPr lang="ru-RU" dirty="0" err="1">
                <a:solidFill>
                  <a:schemeClr val="tx1"/>
                </a:solidFill>
                <a:effectLst/>
              </a:rPr>
              <a:t>завжди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несе</a:t>
            </a:r>
            <a:r>
              <a:rPr lang="ru-RU" dirty="0">
                <a:solidFill>
                  <a:schemeClr val="tx1"/>
                </a:solidFill>
                <a:effectLst/>
              </a:rPr>
              <a:t> в </a:t>
            </a:r>
            <a:r>
              <a:rPr lang="ru-RU" dirty="0" err="1">
                <a:solidFill>
                  <a:schemeClr val="tx1"/>
                </a:solidFill>
                <a:effectLst/>
              </a:rPr>
              <a:t>собі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втратичи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збитки</a:t>
            </a:r>
            <a:r>
              <a:rPr lang="ru-RU" dirty="0">
                <a:solidFill>
                  <a:schemeClr val="tx1"/>
                </a:solidFill>
                <a:effectLst/>
              </a:rPr>
              <a:t> для </a:t>
            </a:r>
            <a:r>
              <a:rPr lang="ru-RU" dirty="0" err="1">
                <a:solidFill>
                  <a:schemeClr val="tx1"/>
                </a:solidFill>
                <a:effectLst/>
              </a:rPr>
              <a:t>підприємницької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діяльності</a:t>
            </a:r>
            <a:r>
              <a:rPr lang="ru-RU" dirty="0">
                <a:solidFill>
                  <a:schemeClr val="tx1"/>
                </a:solidFill>
                <a:effectLst/>
              </a:rPr>
              <a:t>.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Пов'язаний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скороченням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реальних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активів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внаслідок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частки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власності</a:t>
            </a:r>
            <a:r>
              <a:rPr lang="ru-RU" dirty="0">
                <a:solidFill>
                  <a:schemeClr val="tx1"/>
                </a:solidFill>
                <a:effectLst/>
              </a:rPr>
              <a:t>, а </a:t>
            </a:r>
            <a:r>
              <a:rPr lang="ru-RU" dirty="0" err="1">
                <a:solidFill>
                  <a:schemeClr val="tx1"/>
                </a:solidFill>
                <a:effectLst/>
              </a:rPr>
              <a:t>також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із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скороченням</a:t>
            </a:r>
            <a:r>
              <a:rPr lang="ru-RU" dirty="0">
                <a:solidFill>
                  <a:schemeClr val="tx1"/>
                </a:solidFill>
                <a:effectLst/>
              </a:rPr>
              <a:t> доходу через </a:t>
            </a:r>
            <a:r>
              <a:rPr lang="ru-RU" dirty="0" err="1">
                <a:solidFill>
                  <a:schemeClr val="tx1"/>
                </a:solidFill>
                <a:effectLst/>
              </a:rPr>
              <a:t>недієздатність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організації</a:t>
            </a:r>
            <a:endParaRPr lang="ru-RU" dirty="0">
              <a:solidFill>
                <a:schemeClr val="tx1"/>
              </a:solidFill>
              <a:effectLst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FF0000"/>
                </a:solidFill>
                <a:effectLst/>
              </a:rPr>
              <a:t>Динамічний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(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спекулятивний</a:t>
            </a:r>
            <a:r>
              <a:rPr lang="ru-RU" dirty="0">
                <a:solidFill>
                  <a:schemeClr val="tx1"/>
                </a:solidFill>
                <a:effectLst/>
              </a:rPr>
              <a:t>), </a:t>
            </a:r>
            <a:r>
              <a:rPr lang="ru-RU" dirty="0" err="1">
                <a:solidFill>
                  <a:schemeClr val="tx1"/>
                </a:solidFill>
                <a:effectLst/>
              </a:rPr>
              <a:t>несе</a:t>
            </a:r>
            <a:r>
              <a:rPr lang="ru-RU" dirty="0">
                <a:solidFill>
                  <a:schemeClr val="tx1"/>
                </a:solidFill>
                <a:effectLst/>
              </a:rPr>
              <a:t> в </a:t>
            </a:r>
            <a:r>
              <a:rPr lang="ru-RU" dirty="0" err="1">
                <a:solidFill>
                  <a:schemeClr val="tx1"/>
                </a:solidFill>
                <a:effectLst/>
              </a:rPr>
              <a:t>собі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втрати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додатковий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прибуток</a:t>
            </a:r>
            <a:r>
              <a:rPr lang="ru-RU" dirty="0">
                <a:solidFill>
                  <a:schemeClr val="tx1"/>
                </a:solidFill>
                <a:effectLst/>
              </a:rPr>
              <a:t> для </a:t>
            </a:r>
            <a:r>
              <a:rPr lang="ru-RU" dirty="0" err="1">
                <a:solidFill>
                  <a:schemeClr val="tx1"/>
                </a:solidFill>
                <a:effectLst/>
              </a:rPr>
              <a:t>підприємця</a:t>
            </a:r>
            <a:r>
              <a:rPr lang="ru-RU" dirty="0">
                <a:solidFill>
                  <a:schemeClr val="tx1"/>
                </a:solidFill>
                <a:effectLst/>
              </a:rPr>
              <a:t>. Вони є </a:t>
            </a:r>
            <a:r>
              <a:rPr lang="ru-RU" dirty="0" err="1">
                <a:solidFill>
                  <a:schemeClr val="tx1"/>
                </a:solidFill>
                <a:effectLst/>
              </a:rPr>
              <a:t>складними</a:t>
            </a:r>
            <a:r>
              <a:rPr lang="ru-RU" dirty="0">
                <a:solidFill>
                  <a:schemeClr val="tx1"/>
                </a:solidFill>
                <a:effectLst/>
              </a:rPr>
              <a:t> для </a:t>
            </a:r>
            <a:r>
              <a:rPr lang="ru-RU" dirty="0" err="1">
                <a:solidFill>
                  <a:schemeClr val="tx1"/>
                </a:solidFill>
                <a:effectLst/>
              </a:rPr>
              <a:t>управління</a:t>
            </a:r>
            <a:r>
              <a:rPr lang="ru-RU" dirty="0">
                <a:solidFill>
                  <a:schemeClr val="tx1"/>
                </a:solidFill>
                <a:effectLst/>
              </a:rPr>
              <a:t>.  </a:t>
            </a:r>
            <a:r>
              <a:rPr lang="ru-RU" dirty="0" err="1">
                <a:solidFill>
                  <a:schemeClr val="tx1"/>
                </a:solidFill>
                <a:effectLst/>
              </a:rPr>
              <a:t>Їх</a:t>
            </a:r>
            <a:r>
              <a:rPr lang="ru-RU" dirty="0">
                <a:solidFill>
                  <a:schemeClr val="tx1"/>
                </a:solidFill>
                <a:effectLst/>
              </a:rPr>
              <a:t> причинами </a:t>
            </a:r>
            <a:r>
              <a:rPr lang="ru-RU" dirty="0" err="1">
                <a:solidFill>
                  <a:schemeClr val="tx1"/>
                </a:solidFill>
                <a:effectLst/>
              </a:rPr>
              <a:t>можуть</a:t>
            </a:r>
            <a:r>
              <a:rPr lang="ru-RU" dirty="0">
                <a:solidFill>
                  <a:schemeClr val="tx1"/>
                </a:solidFill>
                <a:effectLst/>
              </a:rPr>
              <a:t> бути </a:t>
            </a:r>
            <a:r>
              <a:rPr lang="ru-RU" dirty="0" err="1">
                <a:solidFill>
                  <a:schemeClr val="tx1"/>
                </a:solidFill>
                <a:effectLst/>
              </a:rPr>
              <a:t>зміна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курсів</a:t>
            </a:r>
            <a:r>
              <a:rPr lang="ru-RU" dirty="0">
                <a:solidFill>
                  <a:schemeClr val="tx1"/>
                </a:solidFill>
                <a:effectLst/>
              </a:rPr>
              <a:t> валют, </a:t>
            </a:r>
            <a:r>
              <a:rPr lang="ru-RU" dirty="0" err="1">
                <a:solidFill>
                  <a:schemeClr val="tx1"/>
                </a:solidFill>
                <a:effectLst/>
              </a:rPr>
              <a:t>зміна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кон'юнктури</a:t>
            </a:r>
            <a:r>
              <a:rPr lang="ru-RU" dirty="0">
                <a:solidFill>
                  <a:schemeClr val="tx1"/>
                </a:solidFill>
                <a:effectLst/>
              </a:rPr>
              <a:t> ринку, </a:t>
            </a:r>
            <a:r>
              <a:rPr lang="ru-RU" dirty="0" err="1">
                <a:solidFill>
                  <a:schemeClr val="tx1"/>
                </a:solidFill>
                <a:effectLst/>
              </a:rPr>
              <a:t>зміна</a:t>
            </a:r>
            <a:r>
              <a:rPr lang="ru-RU" dirty="0">
                <a:solidFill>
                  <a:schemeClr val="tx1"/>
                </a:solidFill>
                <a:effectLst/>
              </a:rPr>
              <a:t> умов </a:t>
            </a:r>
            <a:r>
              <a:rPr lang="ru-RU" dirty="0" err="1">
                <a:solidFill>
                  <a:schemeClr val="tx1"/>
                </a:solidFill>
                <a:effectLst/>
              </a:rPr>
              <a:t>інвестицій</a:t>
            </a:r>
            <a:r>
              <a:rPr lang="ru-RU" dirty="0">
                <a:solidFill>
                  <a:schemeClr val="tx1"/>
                </a:solidFill>
                <a:effectLst/>
              </a:rPr>
              <a:t> та </a:t>
            </a:r>
            <a:r>
              <a:rPr lang="ru-RU" dirty="0" err="1">
                <a:solidFill>
                  <a:schemeClr val="tx1"/>
                </a:solidFill>
                <a:effectLst/>
              </a:rPr>
              <a:t>ін</a:t>
            </a:r>
            <a:r>
              <a:rPr lang="ru-RU" dirty="0">
                <a:solidFill>
                  <a:schemeClr val="tx1"/>
                </a:solidFill>
                <a:effectLst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11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626C8E-FB50-4909-8D9D-09E34A8DBF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 descr="Изображение выглядит как стол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AED006F-534E-46AA-A794-9DAA58BAB4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F65618-B8D7-4EC6-8DCB-07D334DF3D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279769"/>
            <a:ext cx="12192000" cy="2578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AC279628-EE60-41DB-BFCD-516B9F0347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27" y="712832"/>
            <a:ext cx="10820290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6E0BFA-1818-45F9-9A88-D3CD030AC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991" y="2451912"/>
            <a:ext cx="7272977" cy="285004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1933CB9-D601-43AA-B3AD-093D0191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5405" y="968419"/>
            <a:ext cx="8219328" cy="69426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ru-RU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Класифікують</a:t>
            </a:r>
            <a:r>
              <a:rPr lang="ru-RU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ризики</a:t>
            </a:r>
            <a:r>
              <a:rPr lang="ru-RU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за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різними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ознаками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54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74" y="798491"/>
            <a:ext cx="10351752" cy="4227150"/>
          </a:xfrm>
        </p:spPr>
        <p:txBody>
          <a:bodyPr/>
          <a:lstStyle/>
          <a:p>
            <a:pPr algn="l"/>
            <a:r>
              <a:rPr lang="ru-RU" dirty="0" err="1">
                <a:solidFill>
                  <a:srgbClr val="FF0000"/>
                </a:solidFill>
                <a:effectLst/>
              </a:rPr>
              <a:t>Економічні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- </a:t>
            </a:r>
            <a:r>
              <a:rPr lang="ru-RU" dirty="0" err="1">
                <a:solidFill>
                  <a:schemeClr val="tx1"/>
                </a:solidFill>
                <a:effectLst/>
              </a:rPr>
              <a:t>являють</a:t>
            </a:r>
            <a:r>
              <a:rPr lang="ru-RU" dirty="0">
                <a:solidFill>
                  <a:schemeClr val="tx1"/>
                </a:solidFill>
                <a:effectLst/>
              </a:rPr>
              <a:t> собою </a:t>
            </a:r>
            <a:r>
              <a:rPr lang="ru-RU" dirty="0" err="1">
                <a:solidFill>
                  <a:schemeClr val="tx1"/>
                </a:solidFill>
                <a:effectLst/>
              </a:rPr>
              <a:t>небезпеку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виграшу</a:t>
            </a:r>
            <a:r>
              <a:rPr lang="ru-RU" dirty="0">
                <a:solidFill>
                  <a:schemeClr val="tx1"/>
                </a:solidFill>
                <a:effectLst/>
              </a:rPr>
              <a:t> у </a:t>
            </a:r>
            <a:r>
              <a:rPr lang="ru-RU" dirty="0" err="1">
                <a:solidFill>
                  <a:schemeClr val="tx1"/>
                </a:solidFill>
                <a:effectLst/>
              </a:rPr>
              <a:t>процесі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фінансово-господарської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діяльності</a:t>
            </a:r>
            <a:r>
              <a:rPr lang="ru-RU" dirty="0">
                <a:solidFill>
                  <a:schemeClr val="tx1"/>
                </a:solidFill>
                <a:effectLst/>
              </a:rPr>
              <a:t>. </a:t>
            </a:r>
          </a:p>
          <a:p>
            <a:pPr algn="l"/>
            <a:r>
              <a:rPr lang="ru-RU" dirty="0">
                <a:solidFill>
                  <a:schemeClr val="tx1"/>
                </a:solidFill>
                <a:effectLst/>
              </a:rPr>
              <a:t>Вони </a:t>
            </a:r>
            <a:r>
              <a:rPr lang="ru-RU" dirty="0" err="1">
                <a:solidFill>
                  <a:schemeClr val="tx1"/>
                </a:solidFill>
                <a:effectLst/>
              </a:rPr>
              <a:t>означають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невизначеність</a:t>
            </a:r>
            <a:r>
              <a:rPr lang="ru-RU" dirty="0">
                <a:solidFill>
                  <a:schemeClr val="tx1"/>
                </a:solidFill>
                <a:effectLst/>
              </a:rPr>
              <a:t> результату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від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даної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діяльності</a:t>
            </a:r>
            <a:r>
              <a:rPr lang="ru-RU" dirty="0">
                <a:solidFill>
                  <a:schemeClr val="tx1"/>
                </a:solidFill>
                <a:effectLst/>
              </a:rPr>
              <a:t>. За структурною </a:t>
            </a:r>
            <a:r>
              <a:rPr lang="ru-RU" dirty="0" err="1">
                <a:solidFill>
                  <a:schemeClr val="tx1"/>
                </a:solidFill>
                <a:effectLst/>
              </a:rPr>
              <a:t>ознакою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економічні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ризики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поділяються</a:t>
            </a:r>
            <a:r>
              <a:rPr lang="ru-RU" dirty="0">
                <a:solidFill>
                  <a:schemeClr val="tx1"/>
                </a:solidFill>
                <a:effectLst/>
              </a:rPr>
              <a:t> на: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70C0"/>
                </a:solidFill>
                <a:effectLst/>
              </a:rPr>
              <a:t>  </a:t>
            </a:r>
            <a:r>
              <a:rPr lang="uk-UA" dirty="0">
                <a:solidFill>
                  <a:srgbClr val="0070C0"/>
                </a:solidFill>
                <a:effectLst/>
              </a:rPr>
              <a:t>майнові,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70C0"/>
                </a:solidFill>
                <a:effectLst/>
              </a:rPr>
              <a:t>  виробничі,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70C0"/>
                </a:solidFill>
                <a:effectLst/>
              </a:rPr>
              <a:t>  торговельні,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70C0"/>
                </a:solidFill>
                <a:effectLst/>
              </a:rPr>
              <a:t>  фінансові.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24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4704" y="128646"/>
            <a:ext cx="11097296" cy="1368183"/>
          </a:xfrm>
        </p:spPr>
        <p:txBody>
          <a:bodyPr/>
          <a:lstStyle/>
          <a:p>
            <a:pPr algn="l"/>
            <a:r>
              <a:rPr lang="ru-RU" dirty="0" err="1">
                <a:solidFill>
                  <a:srgbClr val="FF0000"/>
                </a:solidFill>
                <a:effectLst/>
              </a:rPr>
              <a:t>майнові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(</a:t>
            </a:r>
            <a:r>
              <a:rPr lang="en-US" dirty="0">
                <a:solidFill>
                  <a:schemeClr val="tx1"/>
                </a:solidFill>
                <a:effectLst/>
              </a:rPr>
              <a:t>property risk) - </a:t>
            </a:r>
            <a:r>
              <a:rPr lang="ru-RU" dirty="0" err="1">
                <a:solidFill>
                  <a:schemeClr val="tx1"/>
                </a:solidFill>
                <a:effectLst/>
              </a:rPr>
              <a:t>це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ризики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втрати</a:t>
            </a:r>
            <a:r>
              <a:rPr lang="ru-RU" dirty="0">
                <a:solidFill>
                  <a:schemeClr val="tx1"/>
                </a:solidFill>
                <a:effectLst/>
              </a:rPr>
              <a:t> майна </a:t>
            </a:r>
            <a:r>
              <a:rPr lang="ru-RU" dirty="0" err="1">
                <a:solidFill>
                  <a:schemeClr val="tx1"/>
                </a:solidFill>
                <a:effectLst/>
              </a:rPr>
              <a:t>підприємцем</a:t>
            </a:r>
            <a:r>
              <a:rPr lang="ru-RU" dirty="0">
                <a:solidFill>
                  <a:schemeClr val="tx1"/>
                </a:solidFill>
                <a:effectLst/>
              </a:rPr>
              <a:t> з причин, </a:t>
            </a:r>
            <a:r>
              <a:rPr lang="ru-RU" dirty="0" err="1">
                <a:solidFill>
                  <a:schemeClr val="tx1"/>
                </a:solidFill>
                <a:effectLst/>
              </a:rPr>
              <a:t>які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від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нього</a:t>
            </a:r>
            <a:r>
              <a:rPr lang="ru-RU" dirty="0">
                <a:solidFill>
                  <a:schemeClr val="tx1"/>
                </a:solidFill>
                <a:effectLst/>
              </a:rPr>
              <a:t> не </a:t>
            </a:r>
            <a:r>
              <a:rPr lang="ru-RU" dirty="0" err="1">
                <a:solidFill>
                  <a:schemeClr val="tx1"/>
                </a:solidFill>
                <a:effectLst/>
              </a:rPr>
              <a:t>залежать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крадіжка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диверсія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недбалість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перенапруження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технічної</a:t>
            </a:r>
            <a:r>
              <a:rPr lang="ru-RU" dirty="0">
                <a:solidFill>
                  <a:schemeClr val="tx1"/>
                </a:solidFill>
                <a:effectLst/>
              </a:rPr>
              <a:t> і </a:t>
            </a:r>
            <a:r>
              <a:rPr lang="ru-RU" dirty="0" err="1">
                <a:solidFill>
                  <a:schemeClr val="tx1"/>
                </a:solidFill>
                <a:effectLst/>
              </a:rPr>
              <a:t>технологічної</a:t>
            </a:r>
            <a:r>
              <a:rPr lang="ru-RU" dirty="0">
                <a:solidFill>
                  <a:schemeClr val="tx1"/>
                </a:solidFill>
                <a:effectLst/>
              </a:rPr>
              <a:t> систем);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40448921"/>
              </p:ext>
            </p:extLst>
          </p:nvPr>
        </p:nvGraphicFramePr>
        <p:xfrm>
          <a:off x="1732223" y="1146362"/>
          <a:ext cx="8415194" cy="558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2657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5459" y="296215"/>
            <a:ext cx="10415520" cy="3374264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ru-RU" dirty="0" err="1">
                <a:solidFill>
                  <a:srgbClr val="FF0000"/>
                </a:solidFill>
                <a:effectLst/>
              </a:rPr>
              <a:t>виробничі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- </a:t>
            </a:r>
            <a:r>
              <a:rPr lang="ru-RU" dirty="0" err="1">
                <a:solidFill>
                  <a:schemeClr val="tx1"/>
                </a:solidFill>
                <a:effectLst/>
              </a:rPr>
              <a:t>це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ризики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пов'язані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збитком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від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зупинки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виробництва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внаслідок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впливу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різних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факторів</a:t>
            </a:r>
            <a:r>
              <a:rPr lang="ru-RU" dirty="0">
                <a:solidFill>
                  <a:schemeClr val="tx1"/>
                </a:solidFill>
                <a:effectLst/>
              </a:rPr>
              <a:t> і </a:t>
            </a:r>
            <a:r>
              <a:rPr lang="ru-RU" dirty="0" err="1">
                <a:solidFill>
                  <a:schemeClr val="tx1"/>
                </a:solidFill>
                <a:effectLst/>
              </a:rPr>
              <a:t>насамперед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із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втратою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ушкодженням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основних</a:t>
            </a:r>
            <a:r>
              <a:rPr lang="ru-RU" dirty="0">
                <a:solidFill>
                  <a:schemeClr val="tx1"/>
                </a:solidFill>
                <a:effectLst/>
              </a:rPr>
              <a:t> і </a:t>
            </a:r>
            <a:r>
              <a:rPr lang="ru-RU" dirty="0" err="1">
                <a:solidFill>
                  <a:schemeClr val="tx1"/>
                </a:solidFill>
                <a:effectLst/>
              </a:rPr>
              <a:t>оборотних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фондів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устаткування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сировини</a:t>
            </a:r>
            <a:r>
              <a:rPr lang="ru-RU" dirty="0">
                <a:solidFill>
                  <a:schemeClr val="tx1"/>
                </a:solidFill>
                <a:effectLst/>
              </a:rPr>
              <a:t>, транспорту </a:t>
            </a:r>
            <a:r>
              <a:rPr lang="ru-RU" dirty="0" err="1">
                <a:solidFill>
                  <a:schemeClr val="tx1"/>
                </a:solidFill>
                <a:effectLst/>
              </a:rPr>
              <a:t>тощо</a:t>
            </a:r>
            <a:r>
              <a:rPr lang="ru-RU" dirty="0">
                <a:solidFill>
                  <a:schemeClr val="tx1"/>
                </a:solidFill>
                <a:effectLst/>
              </a:rPr>
              <a:t>), а </a:t>
            </a:r>
            <a:r>
              <a:rPr lang="ru-RU" dirty="0" err="1">
                <a:solidFill>
                  <a:schemeClr val="tx1"/>
                </a:solidFill>
                <a:effectLst/>
              </a:rPr>
              <a:t>також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ризики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пов'язані</a:t>
            </a:r>
            <a:r>
              <a:rPr lang="ru-RU" dirty="0">
                <a:solidFill>
                  <a:schemeClr val="tx1"/>
                </a:solidFill>
                <a:effectLst/>
              </a:rPr>
              <a:t> з </a:t>
            </a:r>
            <a:r>
              <a:rPr lang="ru-RU" dirty="0" err="1">
                <a:solidFill>
                  <a:schemeClr val="tx1"/>
                </a:solidFill>
                <a:effectLst/>
              </a:rPr>
              <a:t>впровадженням</a:t>
            </a:r>
            <a:r>
              <a:rPr lang="ru-RU" dirty="0">
                <a:solidFill>
                  <a:schemeClr val="tx1"/>
                </a:solidFill>
                <a:effectLst/>
              </a:rPr>
              <a:t> у </a:t>
            </a:r>
            <a:r>
              <a:rPr lang="ru-RU" dirty="0" err="1">
                <a:solidFill>
                  <a:schemeClr val="tx1"/>
                </a:solidFill>
                <a:effectLst/>
              </a:rPr>
              <a:t>виробництво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нової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техніки</a:t>
            </a:r>
            <a:r>
              <a:rPr lang="ru-RU" dirty="0">
                <a:solidFill>
                  <a:schemeClr val="tx1"/>
                </a:solidFill>
                <a:effectLst/>
              </a:rPr>
              <a:t> і </a:t>
            </a:r>
            <a:r>
              <a:rPr lang="ru-RU" dirty="0" err="1">
                <a:solidFill>
                  <a:schemeClr val="tx1"/>
                </a:solidFill>
                <a:effectLst/>
              </a:rPr>
              <a:t>технології</a:t>
            </a:r>
            <a:r>
              <a:rPr lang="ru-RU" dirty="0">
                <a:solidFill>
                  <a:schemeClr val="tx1"/>
                </a:solidFill>
                <a:effectLst/>
              </a:rPr>
              <a:t>.</a:t>
            </a:r>
          </a:p>
          <a:p>
            <a:pPr algn="l">
              <a:lnSpc>
                <a:spcPct val="110000"/>
              </a:lnSpc>
            </a:pPr>
            <a:r>
              <a:rPr lang="ru-RU" dirty="0" err="1">
                <a:solidFill>
                  <a:srgbClr val="FF0000"/>
                </a:solidFill>
              </a:rPr>
              <a:t>торговельні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ризики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залежать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збитків</a:t>
            </a:r>
            <a:r>
              <a:rPr lang="ru-RU" dirty="0">
                <a:solidFill>
                  <a:schemeClr val="tx1"/>
                </a:solidFill>
              </a:rPr>
              <a:t> через </a:t>
            </a:r>
            <a:r>
              <a:rPr lang="ru-RU" dirty="0" err="1">
                <a:solidFill>
                  <a:schemeClr val="tx1"/>
                </a:solidFill>
              </a:rPr>
              <a:t>затримку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платежів</a:t>
            </a:r>
            <a:r>
              <a:rPr lang="ru-RU" dirty="0">
                <a:solidFill>
                  <a:schemeClr val="tx1"/>
                </a:solidFill>
              </a:rPr>
              <a:t>, не поставки товару, </a:t>
            </a:r>
            <a:r>
              <a:rPr lang="ru-RU" dirty="0" err="1">
                <a:solidFill>
                  <a:schemeClr val="tx1"/>
                </a:solidFill>
              </a:rPr>
              <a:t>відмови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платежу в </a:t>
            </a:r>
            <a:r>
              <a:rPr lang="ru-RU" dirty="0" err="1">
                <a:solidFill>
                  <a:schemeClr val="tx1"/>
                </a:solidFill>
              </a:rPr>
              <a:t>період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транспортування</a:t>
            </a:r>
            <a:r>
              <a:rPr lang="ru-RU" dirty="0">
                <a:solidFill>
                  <a:schemeClr val="tx1"/>
                </a:solidFill>
              </a:rPr>
              <a:t> товару і т. п.</a:t>
            </a:r>
          </a:p>
          <a:p>
            <a:pPr algn="l">
              <a:lnSpc>
                <a:spcPct val="110000"/>
              </a:lnSpc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69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13019" y="244699"/>
            <a:ext cx="10351752" cy="847153"/>
          </a:xfrm>
        </p:spPr>
        <p:txBody>
          <a:bodyPr/>
          <a:lstStyle/>
          <a:p>
            <a:pPr algn="l"/>
            <a:r>
              <a:rPr lang="ru-RU" dirty="0" err="1">
                <a:solidFill>
                  <a:srgbClr val="FF0000"/>
                </a:solidFill>
                <a:effectLst/>
              </a:rPr>
              <a:t>фінансові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(</a:t>
            </a:r>
            <a:r>
              <a:rPr lang="en-US" dirty="0">
                <a:solidFill>
                  <a:schemeClr val="tx1"/>
                </a:solidFill>
                <a:effectLst/>
              </a:rPr>
              <a:t>financial risk)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пов'язані</a:t>
            </a:r>
            <a:r>
              <a:rPr lang="ru-RU" dirty="0">
                <a:solidFill>
                  <a:schemeClr val="tx1"/>
                </a:solidFill>
                <a:effectLst/>
              </a:rPr>
              <a:t> з </a:t>
            </a:r>
            <a:r>
              <a:rPr lang="ru-RU" dirty="0" err="1">
                <a:solidFill>
                  <a:schemeClr val="tx1"/>
                </a:solidFill>
                <a:effectLst/>
              </a:rPr>
              <a:t>імовірністю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втрат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фінансових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ресурсів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тобто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грошових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коштів</a:t>
            </a:r>
            <a:r>
              <a:rPr lang="ru-RU" dirty="0">
                <a:solidFill>
                  <a:schemeClr val="tx1"/>
                </a:solidFill>
                <a:effectLst/>
              </a:rPr>
              <a:t>). 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546413" y="1091852"/>
            <a:ext cx="6575612" cy="4938220"/>
            <a:chOff x="3468084" y="822312"/>
            <a:chExt cx="5249169" cy="4938220"/>
          </a:xfrm>
        </p:grpSpPr>
        <p:sp>
          <p:nvSpPr>
            <p:cNvPr id="2" name="Овал 1"/>
            <p:cNvSpPr/>
            <p:nvPr/>
          </p:nvSpPr>
          <p:spPr>
            <a:xfrm>
              <a:off x="4932608" y="2345395"/>
              <a:ext cx="2343955" cy="21006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Фінансові ризики</a:t>
              </a:r>
              <a:endParaRPr lang="ru-RU" dirty="0"/>
            </a:p>
          </p:txBody>
        </p:sp>
        <p:sp>
          <p:nvSpPr>
            <p:cNvPr id="5" name="Овал 4"/>
            <p:cNvSpPr/>
            <p:nvPr/>
          </p:nvSpPr>
          <p:spPr>
            <a:xfrm>
              <a:off x="6396906" y="1173589"/>
              <a:ext cx="1601499" cy="12635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Інвестиційний ризик</a:t>
              </a:r>
              <a:endParaRPr lang="ru-RU" dirty="0"/>
            </a:p>
          </p:txBody>
        </p:sp>
        <p:sp>
          <p:nvSpPr>
            <p:cNvPr id="6" name="Овал 5"/>
            <p:cNvSpPr/>
            <p:nvPr/>
          </p:nvSpPr>
          <p:spPr>
            <a:xfrm>
              <a:off x="4385792" y="4463288"/>
              <a:ext cx="1378040" cy="12635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Податковий ризик</a:t>
              </a:r>
              <a:endParaRPr lang="ru-RU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3491291" y="3449077"/>
              <a:ext cx="1378040" cy="12635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Інфляційний ризик</a:t>
              </a:r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3468084" y="1787835"/>
              <a:ext cx="1538576" cy="147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Ризик зниження фін. стійкості</a:t>
              </a:r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7339213" y="2362935"/>
              <a:ext cx="1378040" cy="12635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Процентний ризик</a:t>
              </a:r>
              <a:endParaRPr lang="ru-RU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750157" y="822312"/>
              <a:ext cx="1584100" cy="15331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Ризик неплатоспроможності</a:t>
              </a:r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180596" y="3740083"/>
              <a:ext cx="1378040" cy="12635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Валютний ризик</a:t>
              </a:r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5870708" y="4496963"/>
              <a:ext cx="1378040" cy="12635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Кредитний ризик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98295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2757" y="130596"/>
            <a:ext cx="10351752" cy="4652153"/>
          </a:xfrm>
        </p:spPr>
        <p:txBody>
          <a:bodyPr/>
          <a:lstStyle/>
          <a:p>
            <a:pPr algn="l"/>
            <a:r>
              <a:rPr lang="ru-RU" dirty="0" err="1">
                <a:solidFill>
                  <a:srgbClr val="FF0000"/>
                </a:solidFill>
                <a:effectLst/>
              </a:rPr>
              <a:t>транспортні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-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пов'язані</a:t>
            </a:r>
            <a:r>
              <a:rPr lang="ru-RU" dirty="0">
                <a:solidFill>
                  <a:schemeClr val="tx1"/>
                </a:solidFill>
                <a:effectLst/>
              </a:rPr>
              <a:t> з </a:t>
            </a:r>
            <a:r>
              <a:rPr lang="ru-RU" dirty="0" err="1">
                <a:solidFill>
                  <a:schemeClr val="tx1"/>
                </a:solidFill>
                <a:effectLst/>
              </a:rPr>
              <a:t>перевезеннями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вантажів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різними</a:t>
            </a:r>
            <a:r>
              <a:rPr lang="ru-RU" dirty="0">
                <a:solidFill>
                  <a:schemeClr val="tx1"/>
                </a:solidFill>
                <a:effectLst/>
              </a:rPr>
              <a:t> видами транспорту;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15" y="1076672"/>
            <a:ext cx="9637018" cy="51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2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252" y="712631"/>
            <a:ext cx="6256957" cy="567953"/>
          </a:xfrm>
        </p:spPr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Походження поняття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13774" y="1668654"/>
            <a:ext cx="10364452" cy="2386511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dirty="0"/>
              <a:t>Слово "</a:t>
            </a:r>
            <a:r>
              <a:rPr lang="ru-RU" sz="2400" dirty="0" err="1"/>
              <a:t>ризик</a:t>
            </a:r>
            <a:r>
              <a:rPr lang="ru-RU" sz="2400" dirty="0"/>
              <a:t>" походить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грецького</a:t>
            </a:r>
            <a:r>
              <a:rPr lang="ru-RU" sz="2400" dirty="0"/>
              <a:t> слова «</a:t>
            </a:r>
            <a:r>
              <a:rPr lang="en-US" sz="2400" dirty="0" err="1"/>
              <a:t>ridsicon</a:t>
            </a:r>
            <a:r>
              <a:rPr lang="en-US" sz="2400" dirty="0"/>
              <a:t>» - </a:t>
            </a:r>
            <a:r>
              <a:rPr lang="ru-RU" sz="2400" dirty="0" err="1"/>
              <a:t>скеля</a:t>
            </a:r>
            <a:endParaRPr lang="ru-RU" sz="2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dirty="0"/>
              <a:t>в </a:t>
            </a:r>
            <a:r>
              <a:rPr lang="ru-RU" sz="2400" dirty="0" err="1"/>
              <a:t>італійській</a:t>
            </a:r>
            <a:r>
              <a:rPr lang="ru-RU" sz="2400" dirty="0"/>
              <a:t> </a:t>
            </a:r>
            <a:r>
              <a:rPr lang="ru-RU" sz="2400" dirty="0" err="1"/>
              <a:t>мові</a:t>
            </a:r>
            <a:r>
              <a:rPr lang="ru-RU" sz="2400" dirty="0"/>
              <a:t> "</a:t>
            </a:r>
            <a:r>
              <a:rPr lang="en-US" sz="2400" dirty="0" err="1"/>
              <a:t>risico</a:t>
            </a:r>
            <a:r>
              <a:rPr lang="en-US" sz="2400" dirty="0"/>
              <a:t>" – </a:t>
            </a:r>
            <a:r>
              <a:rPr lang="ru-RU" sz="2400" dirty="0" err="1"/>
              <a:t>небезпека</a:t>
            </a:r>
            <a:endParaRPr lang="ru-RU" sz="2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dirty="0"/>
              <a:t>у </a:t>
            </a:r>
            <a:r>
              <a:rPr lang="ru-RU" sz="2400" dirty="0" err="1"/>
              <a:t>французькій</a:t>
            </a:r>
            <a:r>
              <a:rPr lang="ru-RU" sz="2400" dirty="0"/>
              <a:t> - «</a:t>
            </a:r>
            <a:r>
              <a:rPr lang="en-US" sz="2400" dirty="0" err="1"/>
              <a:t>risdoe</a:t>
            </a:r>
            <a:r>
              <a:rPr lang="en-US" sz="2400" dirty="0"/>
              <a:t>» - </a:t>
            </a:r>
            <a:r>
              <a:rPr lang="ru-RU" sz="2400" dirty="0" err="1"/>
              <a:t>загроза</a:t>
            </a:r>
            <a:r>
              <a:rPr lang="ru-RU" sz="2400" dirty="0"/>
              <a:t>, </a:t>
            </a:r>
            <a:r>
              <a:rPr lang="ru-RU" sz="2400" dirty="0" err="1"/>
              <a:t>ризикувати</a:t>
            </a:r>
            <a:endParaRPr lang="ru-RU" sz="2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dirty="0"/>
              <a:t>в </a:t>
            </a:r>
            <a:r>
              <a:rPr lang="ru-RU" sz="2400" dirty="0" err="1"/>
              <a:t>латинському</a:t>
            </a:r>
            <a:r>
              <a:rPr lang="ru-RU" sz="2400" dirty="0"/>
              <a:t> «</a:t>
            </a:r>
            <a:r>
              <a:rPr lang="en-US" sz="2400" dirty="0" err="1"/>
              <a:t>risicare</a:t>
            </a:r>
            <a:r>
              <a:rPr lang="en-US" sz="2400" dirty="0"/>
              <a:t>»</a:t>
            </a:r>
            <a:r>
              <a:rPr lang="uk-UA" sz="2400" dirty="0"/>
              <a:t> </a:t>
            </a:r>
            <a:r>
              <a:rPr lang="en-US" sz="2400" dirty="0"/>
              <a:t> </a:t>
            </a:r>
            <a:r>
              <a:rPr lang="ru-RU" sz="2400" dirty="0" err="1"/>
              <a:t>означає</a:t>
            </a:r>
            <a:r>
              <a:rPr lang="ru-RU" sz="2400" dirty="0"/>
              <a:t> «</a:t>
            </a:r>
            <a:r>
              <a:rPr lang="ru-RU" sz="2400" dirty="0" err="1"/>
              <a:t>зважитися</a:t>
            </a:r>
            <a:r>
              <a:rPr lang="ru-RU" sz="2400" dirty="0"/>
              <a:t>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FBB29-5721-9792-1167-1363C39AA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966" y="4187687"/>
            <a:ext cx="3419060" cy="17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5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923" y="337881"/>
            <a:ext cx="10103912" cy="4806699"/>
          </a:xfrm>
        </p:spPr>
        <p:txBody>
          <a:bodyPr>
            <a:normAutofit/>
          </a:bodyPr>
          <a:lstStyle/>
          <a:p>
            <a:pPr algn="l"/>
            <a:r>
              <a:rPr lang="ru-RU" dirty="0" err="1">
                <a:solidFill>
                  <a:srgbClr val="FF0000"/>
                </a:solidFill>
                <a:effectLst/>
              </a:rPr>
              <a:t>Політичні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- </a:t>
            </a:r>
            <a:r>
              <a:rPr lang="ru-RU" dirty="0" err="1">
                <a:solidFill>
                  <a:schemeClr val="tx1"/>
                </a:solidFill>
                <a:effectLst/>
              </a:rPr>
              <a:t>це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можливість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виникнення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збитків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чи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скорочення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розмірів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прибутку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які</a:t>
            </a:r>
            <a:r>
              <a:rPr lang="ru-RU" dirty="0">
                <a:solidFill>
                  <a:schemeClr val="tx1"/>
                </a:solidFill>
                <a:effectLst/>
              </a:rPr>
              <a:t> є </a:t>
            </a:r>
            <a:r>
              <a:rPr lang="ru-RU" dirty="0" err="1">
                <a:solidFill>
                  <a:schemeClr val="tx1"/>
                </a:solidFill>
                <a:effectLst/>
              </a:rPr>
              <a:t>наслідком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державної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політики</a:t>
            </a:r>
            <a:r>
              <a:rPr lang="ru-RU" dirty="0">
                <a:solidFill>
                  <a:schemeClr val="tx1"/>
                </a:solidFill>
                <a:effectLst/>
              </a:rPr>
              <a:t>.</a:t>
            </a:r>
          </a:p>
          <a:p>
            <a:pPr algn="l"/>
            <a:r>
              <a:rPr lang="ru-RU" u="sng" dirty="0">
                <a:solidFill>
                  <a:schemeClr val="tx1"/>
                </a:solidFill>
                <a:effectLst/>
              </a:rPr>
              <a:t>До </a:t>
            </a:r>
            <a:r>
              <a:rPr lang="ru-RU" u="sng" dirty="0" err="1">
                <a:solidFill>
                  <a:schemeClr val="tx1"/>
                </a:solidFill>
                <a:effectLst/>
              </a:rPr>
              <a:t>політичних</a:t>
            </a:r>
            <a:r>
              <a:rPr lang="ru-RU" u="sng" dirty="0">
                <a:solidFill>
                  <a:schemeClr val="tx1"/>
                </a:solidFill>
                <a:effectLst/>
              </a:rPr>
              <a:t> </a:t>
            </a:r>
            <a:r>
              <a:rPr lang="ru-RU" u="sng" dirty="0" err="1">
                <a:solidFill>
                  <a:schemeClr val="tx1"/>
                </a:solidFill>
                <a:effectLst/>
              </a:rPr>
              <a:t>ризиків</a:t>
            </a:r>
            <a:r>
              <a:rPr lang="ru-RU" u="sng" dirty="0">
                <a:solidFill>
                  <a:schemeClr val="tx1"/>
                </a:solidFill>
                <a:effectLst/>
              </a:rPr>
              <a:t> </a:t>
            </a:r>
            <a:r>
              <a:rPr lang="ru-RU" u="sng" dirty="0" err="1">
                <a:solidFill>
                  <a:schemeClr val="tx1"/>
                </a:solidFill>
                <a:effectLst/>
              </a:rPr>
              <a:t>відносять</a:t>
            </a:r>
            <a:r>
              <a:rPr lang="ru-RU" dirty="0">
                <a:solidFill>
                  <a:schemeClr val="tx1"/>
                </a:solidFill>
                <a:effectLst/>
              </a:rPr>
              <a:t>: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chemeClr val="tx1"/>
                </a:solidFill>
                <a:effectLst/>
              </a:rPr>
              <a:t>неможливість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здійснення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господарської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діяльності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внаслідок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військових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дій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революції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загострення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внутрішньополітичної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ситуації</a:t>
            </a:r>
            <a:r>
              <a:rPr lang="ru-RU" dirty="0">
                <a:solidFill>
                  <a:schemeClr val="tx1"/>
                </a:solidFill>
                <a:effectLst/>
              </a:rPr>
              <a:t> в </a:t>
            </a:r>
            <a:r>
              <a:rPr lang="ru-RU" dirty="0" err="1">
                <a:solidFill>
                  <a:schemeClr val="tx1"/>
                </a:solidFill>
                <a:effectLst/>
              </a:rPr>
              <a:t>країні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націоналізації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конфіскації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товарів</a:t>
            </a:r>
            <a:r>
              <a:rPr lang="ru-RU" dirty="0">
                <a:solidFill>
                  <a:schemeClr val="tx1"/>
                </a:solidFill>
                <a:effectLst/>
              </a:rPr>
              <a:t> і </a:t>
            </a:r>
            <a:r>
              <a:rPr lang="ru-RU" dirty="0" err="1">
                <a:solidFill>
                  <a:schemeClr val="tx1"/>
                </a:solidFill>
                <a:effectLst/>
              </a:rPr>
              <a:t>підприємств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тощо</a:t>
            </a:r>
            <a:r>
              <a:rPr lang="ru-RU" dirty="0">
                <a:solidFill>
                  <a:schemeClr val="tx1"/>
                </a:solidFill>
                <a:effectLst/>
              </a:rPr>
              <a:t>;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chemeClr val="tx1"/>
                </a:solidFill>
                <a:effectLst/>
              </a:rPr>
              <a:t>введення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відстрочки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мораторію</a:t>
            </a:r>
            <a:r>
              <a:rPr lang="ru-RU" dirty="0">
                <a:solidFill>
                  <a:schemeClr val="tx1"/>
                </a:solidFill>
                <a:effectLst/>
              </a:rPr>
              <a:t>) на </a:t>
            </a:r>
            <a:r>
              <a:rPr lang="ru-RU" dirty="0" err="1">
                <a:solidFill>
                  <a:schemeClr val="tx1"/>
                </a:solidFill>
                <a:effectLst/>
              </a:rPr>
              <a:t>зовнішні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платежі</a:t>
            </a:r>
            <a:r>
              <a:rPr lang="ru-RU" dirty="0">
                <a:solidFill>
                  <a:schemeClr val="tx1"/>
                </a:solidFill>
                <a:effectLst/>
              </a:rPr>
              <a:t> на </a:t>
            </a:r>
            <a:r>
              <a:rPr lang="ru-RU" dirty="0" err="1">
                <a:solidFill>
                  <a:schemeClr val="tx1"/>
                </a:solidFill>
                <a:effectLst/>
              </a:rPr>
              <a:t>певний</a:t>
            </a:r>
            <a:r>
              <a:rPr lang="ru-RU" dirty="0">
                <a:solidFill>
                  <a:schemeClr val="tx1"/>
                </a:solidFill>
                <a:effectLst/>
              </a:rPr>
              <a:t> строк через </a:t>
            </a:r>
            <a:r>
              <a:rPr lang="ru-RU" dirty="0" err="1">
                <a:solidFill>
                  <a:schemeClr val="tx1"/>
                </a:solidFill>
                <a:effectLst/>
              </a:rPr>
              <a:t>настання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надзвичайних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обставин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страйк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війна</a:t>
            </a:r>
            <a:r>
              <a:rPr lang="ru-RU" dirty="0">
                <a:solidFill>
                  <a:schemeClr val="tx1"/>
                </a:solidFill>
                <a:effectLst/>
              </a:rPr>
              <a:t>);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chemeClr val="tx1"/>
                </a:solidFill>
                <a:effectLst/>
              </a:rPr>
              <a:t>несприятлива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зміна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податкового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законодавства</a:t>
            </a:r>
            <a:r>
              <a:rPr lang="ru-RU" dirty="0">
                <a:solidFill>
                  <a:schemeClr val="tx1"/>
                </a:solidFill>
                <a:effectLst/>
              </a:rPr>
              <a:t>; заборона </a:t>
            </a:r>
            <a:r>
              <a:rPr lang="ru-RU" dirty="0" err="1">
                <a:solidFill>
                  <a:schemeClr val="tx1"/>
                </a:solidFill>
                <a:effectLst/>
              </a:rPr>
              <a:t>або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обмеження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конверсії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національної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валюти</a:t>
            </a:r>
            <a:r>
              <a:rPr lang="ru-RU" dirty="0">
                <a:solidFill>
                  <a:schemeClr val="tx1"/>
                </a:solidFill>
                <a:effectLst/>
              </a:rPr>
              <a:t> у валюту платежу.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97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8625" y="154548"/>
            <a:ext cx="10351752" cy="4471848"/>
          </a:xfrm>
        </p:spPr>
        <p:txBody>
          <a:bodyPr>
            <a:normAutofit/>
          </a:bodyPr>
          <a:lstStyle/>
          <a:p>
            <a:pPr algn="l"/>
            <a:r>
              <a:rPr lang="ru-RU" dirty="0" err="1">
                <a:solidFill>
                  <a:srgbClr val="FF0000"/>
                </a:solidFill>
                <a:effectLst/>
              </a:rPr>
              <a:t>екологічні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ризики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>
                <a:effectLst/>
              </a:rPr>
              <a:t>-  </a:t>
            </a:r>
            <a:r>
              <a:rPr lang="ru-RU" dirty="0" err="1">
                <a:solidFill>
                  <a:schemeClr val="tx1"/>
                </a:solidFill>
                <a:effectLst/>
              </a:rPr>
              <a:t>пов'язані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із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настанням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цивільної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відповідальності</a:t>
            </a:r>
            <a:r>
              <a:rPr lang="ru-RU" dirty="0">
                <a:solidFill>
                  <a:schemeClr val="tx1"/>
                </a:solidFill>
                <a:effectLst/>
              </a:rPr>
              <a:t> за </a:t>
            </a:r>
            <a:r>
              <a:rPr lang="ru-RU" dirty="0" err="1">
                <a:solidFill>
                  <a:schemeClr val="tx1"/>
                </a:solidFill>
                <a:effectLst/>
              </a:rPr>
              <a:t>нанесення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шкоди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навколишньому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середовищу</a:t>
            </a:r>
            <a:r>
              <a:rPr lang="ru-RU" dirty="0">
                <a:solidFill>
                  <a:schemeClr val="tx1"/>
                </a:solidFill>
                <a:effectLst/>
              </a:rPr>
              <a:t>; </a:t>
            </a:r>
          </a:p>
          <a:p>
            <a:pPr algn="l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8731876" y="6349285"/>
            <a:ext cx="489397" cy="321971"/>
          </a:xfrm>
          <a:prstGeom prst="ellipse">
            <a:avLst/>
          </a:prstGeom>
          <a:solidFill>
            <a:srgbClr val="CD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41154" y="1088100"/>
            <a:ext cx="3966693" cy="6439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Екологічні ризики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4151" y="2040741"/>
            <a:ext cx="2305318" cy="3992450"/>
          </a:xfrm>
          <a:prstGeom prst="rect">
            <a:avLst/>
          </a:prstGeom>
          <a:solidFill>
            <a:srgbClr val="D137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За ступенем допустимості:</a:t>
            </a:r>
          </a:p>
          <a:p>
            <a:endParaRPr lang="uk-UA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Той яким можна знехтувати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Прийнятний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Гранично допустимий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Недопустимий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9393" y="2040741"/>
            <a:ext cx="2305318" cy="39924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За причинами виникнення:</a:t>
            </a:r>
          </a:p>
          <a:p>
            <a:pPr algn="ctr"/>
            <a:endParaRPr lang="uk-UA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Природно-кліматичні 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Техногенні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Антропогенні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0979" y="2052063"/>
            <a:ext cx="2305318" cy="3992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За масштабом виявлення:</a:t>
            </a:r>
          </a:p>
          <a:p>
            <a:pPr algn="ctr"/>
            <a:endParaRPr lang="uk-UA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Локальні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Регіональні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Національні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chemeClr val="tx1"/>
                </a:solidFill>
              </a:rPr>
              <a:t>Глобальні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52565" y="2052063"/>
            <a:ext cx="2305318" cy="3992450"/>
          </a:xfrm>
          <a:prstGeom prst="rect">
            <a:avLst/>
          </a:prstGeom>
          <a:solidFill>
            <a:srgbClr val="B5A7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За напрямом впливу:</a:t>
            </a:r>
          </a:p>
          <a:p>
            <a:pPr algn="ctr"/>
            <a:endParaRPr lang="uk-UA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атмосферне повітря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підземні та наземні води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</a:t>
            </a:r>
            <a:r>
              <a:rPr lang="uk-UA" sz="1600" dirty="0" err="1">
                <a:solidFill>
                  <a:schemeClr val="tx1"/>
                </a:solidFill>
              </a:rPr>
              <a:t>грунт</a:t>
            </a:r>
            <a:endParaRPr lang="uk-UA" sz="16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надра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тваринний та рослинний світ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озоновий шар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На </a:t>
            </a:r>
            <a:r>
              <a:rPr lang="uk-UA" sz="1600" dirty="0" err="1">
                <a:solidFill>
                  <a:schemeClr val="tx1"/>
                </a:solidFill>
              </a:rPr>
              <a:t>околоземний</a:t>
            </a:r>
            <a:r>
              <a:rPr lang="uk-UA" sz="1600" dirty="0">
                <a:solidFill>
                  <a:schemeClr val="tx1"/>
                </a:solidFill>
              </a:rPr>
              <a:t> космічний простір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83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685" y="0"/>
            <a:ext cx="10364451" cy="1596177"/>
          </a:xfrm>
        </p:spPr>
        <p:txBody>
          <a:bodyPr/>
          <a:lstStyle/>
          <a:p>
            <a:r>
              <a:rPr lang="uk-UA" dirty="0"/>
              <a:t>Вірогідність ризиків В залежності від причини їх виникнення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55454" y="130969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7611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0788" y="697138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uk-UA" dirty="0"/>
              <a:t>Найбільшого ризику зазнають підприємства, що займаються інноваційною діяльністю</a:t>
            </a:r>
            <a:endParaRPr lang="ru-RU" dirty="0"/>
          </a:p>
        </p:txBody>
      </p:sp>
      <p:pic>
        <p:nvPicPr>
          <p:cNvPr id="1026" name="Picture 2" descr="http://shkolaput.ru/kaknsc/%D0%A3%D0%BF%D1%80%D0%B0%D0%B2%D0%BB%D0%B5%D0%BD%D0%B8%D0%B5+%D1%80%D0%B8%D1%81%D0%BA%D0%B0%D0%BC%D0%B8+%D0%B8%D0%BD%D0%BD%D0%BE%D0%B2%D0%B0%D1%86%D0%B8%D0%BE%D0%BD%D0%BD%D0%BE%D0%B3%D0%BE+%D0%BF%D1%80%D0%BE%D0%B5%D0%BA%D1%82%D0%B0+%D0%BF%D1%80%D0%BE%D0%BC%D1%8B%D1%88%D0%BB%D0%B5%D0%BD%D0%BD%D0%BE%D0%B3%D0%BE+%D0%BF%D1%80%D0%B5%D0%B4%D0%BF%D1%80%D0%B8%D1%8F%D1%82%D0%B8%D1%8Fc/70674_html_m40873271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489" y="2151530"/>
            <a:ext cx="9182637" cy="43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83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124" y="0"/>
            <a:ext cx="10351752" cy="1090388"/>
          </a:xfrm>
        </p:spPr>
        <p:txBody>
          <a:bodyPr>
            <a:normAutofit fontScale="90000"/>
          </a:bodyPr>
          <a:lstStyle/>
          <a:p>
            <a:r>
              <a:rPr lang="uk-UA" dirty="0"/>
              <a:t>Дохідність підприємства в залежності від ризиковості вкладень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6956" y="965917"/>
            <a:ext cx="10351752" cy="3106688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tx1"/>
                </a:solidFill>
                <a:effectLst/>
              </a:rPr>
              <a:t>На </a:t>
            </a:r>
            <a:r>
              <a:rPr lang="ru-RU" dirty="0" err="1">
                <a:solidFill>
                  <a:schemeClr val="tx1"/>
                </a:solidFill>
                <a:effectLst/>
              </a:rPr>
              <a:t>графіку</a:t>
            </a:r>
            <a:r>
              <a:rPr lang="ru-RU" dirty="0">
                <a:solidFill>
                  <a:schemeClr val="tx1"/>
                </a:solidFill>
                <a:effectLst/>
              </a:rPr>
              <a:t> показана </a:t>
            </a:r>
            <a:r>
              <a:rPr lang="ru-RU" dirty="0" err="1">
                <a:solidFill>
                  <a:schemeClr val="tx1"/>
                </a:solidFill>
                <a:effectLst/>
              </a:rPr>
              <a:t>прибутковість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трьох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фінансових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</a:rPr>
              <a:t>інструментів</a:t>
            </a:r>
            <a:r>
              <a:rPr lang="ru-RU" dirty="0">
                <a:solidFill>
                  <a:schemeClr val="tx1"/>
                </a:solidFill>
                <a:effectLst/>
              </a:rPr>
              <a:t>: </a:t>
            </a:r>
            <a:r>
              <a:rPr lang="ru-RU" dirty="0" err="1">
                <a:solidFill>
                  <a:schemeClr val="tx1"/>
                </a:solidFill>
                <a:effectLst/>
              </a:rPr>
              <a:t>безризикового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наприклад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банківського</a:t>
            </a:r>
            <a:r>
              <a:rPr lang="ru-RU" dirty="0">
                <a:solidFill>
                  <a:schemeClr val="tx1"/>
                </a:solidFill>
                <a:effectLst/>
              </a:rPr>
              <a:t> вкладу), </a:t>
            </a:r>
            <a:r>
              <a:rPr lang="ru-RU" dirty="0" err="1">
                <a:solidFill>
                  <a:schemeClr val="tx1"/>
                </a:solidFill>
                <a:effectLst/>
              </a:rPr>
              <a:t>низкорискового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наприклад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пайового</a:t>
            </a:r>
            <a:r>
              <a:rPr lang="ru-RU" dirty="0">
                <a:solidFill>
                  <a:schemeClr val="tx1"/>
                </a:solidFill>
                <a:effectLst/>
              </a:rPr>
              <a:t> фонду </a:t>
            </a:r>
            <a:r>
              <a:rPr lang="ru-RU" dirty="0" err="1">
                <a:solidFill>
                  <a:schemeClr val="tx1"/>
                </a:solidFill>
                <a:effectLst/>
              </a:rPr>
              <a:t>облігацій</a:t>
            </a:r>
            <a:r>
              <a:rPr lang="ru-RU" dirty="0">
                <a:solidFill>
                  <a:schemeClr val="tx1"/>
                </a:solidFill>
                <a:effectLst/>
              </a:rPr>
              <a:t>), </a:t>
            </a:r>
            <a:r>
              <a:rPr lang="ru-RU" dirty="0" err="1">
                <a:solidFill>
                  <a:schemeClr val="tx1"/>
                </a:solidFill>
                <a:effectLst/>
              </a:rPr>
              <a:t>високоризикового</a:t>
            </a:r>
            <a:r>
              <a:rPr lang="ru-RU" dirty="0">
                <a:solidFill>
                  <a:schemeClr val="tx1"/>
                </a:solidFill>
                <a:effectLst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</a:rPr>
              <a:t>наприклад</a:t>
            </a:r>
            <a:r>
              <a:rPr lang="ru-RU" dirty="0">
                <a:solidFill>
                  <a:schemeClr val="tx1"/>
                </a:solidFill>
                <a:effectLst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</a:rPr>
              <a:t>пайового</a:t>
            </a:r>
            <a:r>
              <a:rPr lang="ru-RU" dirty="0">
                <a:solidFill>
                  <a:schemeClr val="tx1"/>
                </a:solidFill>
                <a:effectLst/>
              </a:rPr>
              <a:t> фонду </a:t>
            </a:r>
            <a:r>
              <a:rPr lang="ru-RU" dirty="0" err="1">
                <a:solidFill>
                  <a:schemeClr val="tx1"/>
                </a:solidFill>
                <a:effectLst/>
              </a:rPr>
              <a:t>акцій</a:t>
            </a:r>
            <a:r>
              <a:rPr lang="ru-RU" dirty="0">
                <a:solidFill>
                  <a:schemeClr val="tx1"/>
                </a:solidFill>
                <a:effectLst/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myrichway.ru/img/ris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70816"/>
            <a:ext cx="8156881" cy="45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4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2428" y="71151"/>
            <a:ext cx="10351752" cy="1174554"/>
          </a:xfrm>
        </p:spPr>
        <p:txBody>
          <a:bodyPr>
            <a:normAutofit/>
          </a:bodyPr>
          <a:lstStyle/>
          <a:p>
            <a:r>
              <a:rPr lang="uk-U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Співвідношення ризиків підприємницької діяльності з імовірностями їх виникнення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756991" y="1368183"/>
          <a:ext cx="1002262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8504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3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buSzPct val="111111"/>
            </a:pPr>
            <a:r>
              <a:rPr lang="ru" dirty="0"/>
              <a:t>У ринкових умовах звільнення від ризику не є метою. Тут діє закономірність «ризик – дохід», що розуміється як можливість одержання великих прибутків при більш високому рівні ризику. Проте це не суперечить необхідності розробки заходів щодо зниження ризику.</a:t>
            </a:r>
            <a:endParaRPr dirty="0"/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1100" y="3941800"/>
            <a:ext cx="2509800" cy="25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>
            <a:extLst>
              <a:ext uri="{FF2B5EF4-FFF2-40B4-BE49-F238E27FC236}">
                <a16:creationId xmlns:a16="http://schemas.microsoft.com/office/drawing/2014/main" id="{B7626C8E-FB50-4909-8D9D-09E34A8DBF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CAED006F-534E-46AA-A794-9DAA58BAB4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8CB70D-AB61-4826-8C8D-C95CBCF21F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60126"/>
            <a:ext cx="12192000" cy="249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84061-54CA-482F-AC15-A31EB92B8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40" y="1433240"/>
            <a:ext cx="10594001" cy="53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70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3545" y="60292"/>
            <a:ext cx="3361128" cy="706291"/>
          </a:xfrm>
        </p:spPr>
        <p:txBody>
          <a:bodyPr>
            <a:normAutofit/>
          </a:bodyPr>
          <a:lstStyle/>
          <a:p>
            <a:r>
              <a:rPr lang="uk-UA" dirty="0"/>
              <a:t>Висновки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2166" y="766583"/>
            <a:ext cx="10947668" cy="408466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FF358-B747-46C1-AF1C-2054BC983F54}"/>
              </a:ext>
            </a:extLst>
          </p:cNvPr>
          <p:cNvSpPr txBox="1"/>
          <p:nvPr/>
        </p:nvSpPr>
        <p:spPr>
          <a:xfrm>
            <a:off x="137573" y="220291"/>
            <a:ext cx="687282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endParaRPr lang="uk-UA" sz="1400" i="1" spc="-15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/>
            <a:r>
              <a:rPr lang="uk-UA" sz="28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Наявність економічного ризику є певна ознака зрілості економіки, її </a:t>
            </a:r>
            <a:r>
              <a:rPr lang="uk-UA" sz="2800" i="1" spc="-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розвинутості</a:t>
            </a:r>
            <a:r>
              <a:rPr lang="uk-UA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sz="2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економіці з низьким рівнем виробництва траєкторія її розвитку практично детермінована стратегією виживання, суворою необхідністю забезпечення </a:t>
            </a:r>
            <a:r>
              <a:rPr lang="uk-UA" sz="2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мінімальних потреб населення. Якщо ж відсутні альтернативи рішень, то й відсутній ризик. Отже, ризик може існувати лише </a:t>
            </a:r>
            <a:r>
              <a:rPr lang="uk-UA" sz="2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умови активного управління та регулювання економікою.</a:t>
            </a:r>
            <a:endParaRPr lang="uk-UA" sz="2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/>
            <a:r>
              <a:rPr lang="uk-UA" sz="2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Ризик відсутній також у випадку, коли немає зацікавле</a:t>
            </a:r>
            <a:r>
              <a:rPr lang="uk-UA" sz="2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ності в результатах прийняття рішень.</a:t>
            </a:r>
            <a:endParaRPr lang="uk-UA" sz="2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C59AFD-5079-4FC5-B4BB-2EA4610BF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65" y="1149987"/>
            <a:ext cx="469132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8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883291" y="1514006"/>
            <a:ext cx="8684776" cy="170483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4506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304261" y="1142100"/>
            <a:ext cx="5859940" cy="5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SzPts val="990"/>
            </a:pPr>
            <a:r>
              <a:rPr lang="ru" sz="3160" dirty="0">
                <a:latin typeface="Lato"/>
                <a:ea typeface="Lato"/>
                <a:cs typeface="Lato"/>
                <a:sym typeface="Lato"/>
              </a:rPr>
              <a:t>   Аналіз економічної літератури показує, що у дослідників немає єдиного погляду щодо проблеми ризику. </a:t>
            </a:r>
            <a:endParaRPr sz="3160" dirty="0"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buSzPts val="990"/>
            </a:pPr>
            <a:r>
              <a:rPr lang="ru" sz="3160" dirty="0">
                <a:latin typeface="Lato"/>
                <a:ea typeface="Lato"/>
                <a:cs typeface="Lato"/>
                <a:sym typeface="Lato"/>
              </a:rPr>
              <a:t>  Це пояснюється складністю та багатогранністю поняття.</a:t>
            </a:r>
            <a:endParaRPr sz="3160" dirty="0">
              <a:latin typeface="Lato"/>
              <a:ea typeface="Lato"/>
              <a:cs typeface="Lato"/>
              <a:sym typeface="Lato"/>
            </a:endParaRPr>
          </a:p>
          <a:p>
            <a:pPr>
              <a:spcBef>
                <a:spcPts val="1600"/>
              </a:spcBef>
              <a:buSzPts val="990"/>
            </a:pPr>
            <a:endParaRPr sz="4479" dirty="0"/>
          </a:p>
        </p:txBody>
      </p:sp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801" y="1142085"/>
            <a:ext cx="4554801" cy="457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F0AFA7-06D2-43B4-9C12-4B9D008FD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995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4395" y="-115910"/>
            <a:ext cx="10364452" cy="1283595"/>
          </a:xfrm>
        </p:spPr>
        <p:txBody>
          <a:bodyPr/>
          <a:lstStyle/>
          <a:p>
            <a:r>
              <a:rPr lang="uk-UA" dirty="0"/>
              <a:t>Ризик та невизначеність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9245" y="386367"/>
            <a:ext cx="10840345" cy="5100033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 err="1"/>
              <a:t>Цю</a:t>
            </a:r>
            <a:r>
              <a:rPr lang="ru-RU" sz="1800" dirty="0"/>
              <a:t> </a:t>
            </a:r>
            <a:r>
              <a:rPr lang="ru-RU" sz="1800" dirty="0" err="1"/>
              <a:t>різницю</a:t>
            </a:r>
            <a:r>
              <a:rPr lang="ru-RU" sz="1800" dirty="0"/>
              <a:t> </a:t>
            </a:r>
            <a:r>
              <a:rPr lang="ru-RU" sz="1800" dirty="0" err="1"/>
              <a:t>вперше</a:t>
            </a:r>
            <a:r>
              <a:rPr lang="ru-RU" sz="1800" dirty="0"/>
              <a:t> </a:t>
            </a:r>
            <a:r>
              <a:rPr lang="ru-RU" sz="1800" dirty="0" err="1"/>
              <a:t>визначив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А.Х. </a:t>
            </a:r>
            <a:r>
              <a:rPr lang="ru-RU" sz="1800" dirty="0" err="1">
                <a:solidFill>
                  <a:srgbClr val="FF0000"/>
                </a:solidFill>
              </a:rPr>
              <a:t>Уіллетт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/>
              <a:t>(</a:t>
            </a:r>
            <a:r>
              <a:rPr lang="en-US" sz="1800" dirty="0"/>
              <a:t>A.H. Willet). </a:t>
            </a:r>
            <a:endParaRPr lang="uk-UA" sz="18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стверджував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>
                <a:solidFill>
                  <a:srgbClr val="FF0000"/>
                </a:solidFill>
              </a:rPr>
              <a:t>ризик</a:t>
            </a:r>
            <a:r>
              <a:rPr lang="ru-RU" sz="1800" dirty="0"/>
              <a:t> - </a:t>
            </a:r>
            <a:r>
              <a:rPr lang="ru-RU" sz="1800" dirty="0" err="1"/>
              <a:t>об'єктивне</a:t>
            </a:r>
            <a:r>
              <a:rPr lang="ru-RU" sz="1800" dirty="0"/>
              <a:t> </a:t>
            </a:r>
            <a:r>
              <a:rPr lang="ru-RU" sz="1800" dirty="0" err="1"/>
              <a:t>явище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корелює</a:t>
            </a:r>
            <a:r>
              <a:rPr lang="ru-RU" sz="1800" dirty="0"/>
              <a:t> з </a:t>
            </a:r>
            <a:r>
              <a:rPr lang="ru-RU" sz="1800" dirty="0" err="1"/>
              <a:t>суб'єктивною</a:t>
            </a:r>
            <a:r>
              <a:rPr lang="ru-RU" sz="1800" dirty="0"/>
              <a:t> </a:t>
            </a:r>
            <a:r>
              <a:rPr lang="ru-RU" sz="1800" dirty="0" err="1"/>
              <a:t>невизначеністю</a:t>
            </a:r>
            <a:r>
              <a:rPr lang="ru-RU" sz="1800" dirty="0"/>
              <a:t> </a:t>
            </a:r>
            <a:r>
              <a:rPr lang="ru-RU" sz="1800" dirty="0" err="1"/>
              <a:t>настання</a:t>
            </a:r>
            <a:r>
              <a:rPr lang="ru-RU" sz="1800" dirty="0"/>
              <a:t> </a:t>
            </a:r>
            <a:r>
              <a:rPr lang="ru-RU" sz="1800" dirty="0" err="1"/>
              <a:t>небажаної</a:t>
            </a:r>
            <a:r>
              <a:rPr lang="ru-RU" sz="1800" dirty="0"/>
              <a:t> </a:t>
            </a:r>
            <a:r>
              <a:rPr lang="ru-RU" sz="1800" dirty="0" err="1"/>
              <a:t>події</a:t>
            </a:r>
            <a:endParaRPr lang="ru-RU" sz="18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 err="1"/>
              <a:t>більш</a:t>
            </a:r>
            <a:r>
              <a:rPr lang="ru-RU" sz="1800" dirty="0"/>
              <a:t> </a:t>
            </a:r>
            <a:r>
              <a:rPr lang="ru-RU" sz="1800" dirty="0" err="1"/>
              <a:t>істотне</a:t>
            </a:r>
            <a:r>
              <a:rPr lang="ru-RU" sz="1800" dirty="0"/>
              <a:t> </a:t>
            </a:r>
            <a:r>
              <a:rPr lang="ru-RU" sz="1800" dirty="0" err="1"/>
              <a:t>значення</a:t>
            </a:r>
            <a:r>
              <a:rPr lang="ru-RU" sz="1800" dirty="0"/>
              <a:t> мала </a:t>
            </a:r>
            <a:r>
              <a:rPr lang="ru-RU" sz="1800" dirty="0" err="1"/>
              <a:t>публікація</a:t>
            </a:r>
            <a:r>
              <a:rPr lang="ru-RU" sz="1800" dirty="0"/>
              <a:t> Ф. </a:t>
            </a:r>
            <a:r>
              <a:rPr lang="ru-RU" sz="1800" dirty="0" err="1"/>
              <a:t>Найта</a:t>
            </a:r>
            <a:r>
              <a:rPr lang="ru-RU" sz="1800" dirty="0"/>
              <a:t> (</a:t>
            </a:r>
            <a:r>
              <a:rPr lang="en-US" sz="1800" dirty="0"/>
              <a:t>F. Knight)</a:t>
            </a:r>
            <a:r>
              <a:rPr lang="ru-RU" sz="1800" dirty="0"/>
              <a:t>, </a:t>
            </a:r>
            <a:r>
              <a:rPr lang="ru-RU" sz="1800" dirty="0" err="1"/>
              <a:t>згідно</a:t>
            </a:r>
            <a:r>
              <a:rPr lang="ru-RU" sz="1800" dirty="0"/>
              <a:t> з </a:t>
            </a:r>
            <a:r>
              <a:rPr lang="ru-RU" sz="1800" dirty="0" err="1"/>
              <a:t>якою</a:t>
            </a:r>
            <a:r>
              <a:rPr lang="ru-RU" sz="1800" dirty="0"/>
              <a:t> </a:t>
            </a:r>
            <a:r>
              <a:rPr lang="ru-RU" sz="1800" dirty="0" err="1">
                <a:solidFill>
                  <a:srgbClr val="FF0000"/>
                </a:solidFill>
              </a:rPr>
              <a:t>ризиком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називається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/>
              <a:t>вимірювана</a:t>
            </a:r>
            <a:r>
              <a:rPr lang="ru-RU" sz="1800" dirty="0"/>
              <a:t> </a:t>
            </a:r>
            <a:r>
              <a:rPr lang="ru-RU" sz="1800" dirty="0" err="1"/>
              <a:t>невизначеність</a:t>
            </a:r>
            <a:r>
              <a:rPr lang="ru-RU" sz="1800" dirty="0"/>
              <a:t>, </a:t>
            </a:r>
            <a:r>
              <a:rPr lang="ru-RU" sz="1800" dirty="0" err="1"/>
              <a:t>тоді</a:t>
            </a:r>
            <a:r>
              <a:rPr lang="ru-RU" sz="1800" dirty="0"/>
              <a:t> як </a:t>
            </a:r>
            <a:r>
              <a:rPr lang="ru-RU" sz="1800" dirty="0" err="1">
                <a:solidFill>
                  <a:srgbClr val="FF0000"/>
                </a:solidFill>
              </a:rPr>
              <a:t>невизначеністю</a:t>
            </a:r>
            <a:r>
              <a:rPr lang="ru-RU" sz="1800" dirty="0"/>
              <a:t> </a:t>
            </a:r>
            <a:r>
              <a:rPr lang="en-US" sz="1800" dirty="0" err="1"/>
              <a:t>sensu</a:t>
            </a:r>
            <a:r>
              <a:rPr lang="en-US" sz="1800" dirty="0"/>
              <a:t> </a:t>
            </a:r>
            <a:r>
              <a:rPr lang="en-US" sz="1800" dirty="0" err="1"/>
              <a:t>stricto</a:t>
            </a:r>
            <a:r>
              <a:rPr lang="en-US" sz="1800" dirty="0"/>
              <a:t> (</a:t>
            </a:r>
            <a:r>
              <a:rPr lang="ru-RU" sz="1800" dirty="0"/>
              <a:t>з лат. у прямому </a:t>
            </a:r>
            <a:r>
              <a:rPr lang="ru-RU" sz="1800" dirty="0" err="1"/>
              <a:t>розумінні</a:t>
            </a:r>
            <a:r>
              <a:rPr lang="ru-RU" sz="1800" dirty="0"/>
              <a:t>) </a:t>
            </a:r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вважати</a:t>
            </a:r>
            <a:r>
              <a:rPr lang="ru-RU" sz="1800" dirty="0"/>
              <a:t> не </a:t>
            </a:r>
            <a:r>
              <a:rPr lang="ru-RU" sz="1800" dirty="0" err="1"/>
              <a:t>вимірювану</a:t>
            </a:r>
            <a:r>
              <a:rPr lang="ru-RU" sz="1800" dirty="0"/>
              <a:t> </a:t>
            </a:r>
            <a:r>
              <a:rPr lang="ru-RU" sz="1800" dirty="0" err="1"/>
              <a:t>невизначеність</a:t>
            </a:r>
            <a:r>
              <a:rPr lang="ru-RU" sz="1800" dirty="0"/>
              <a:t>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/>
              <a:t>Й. </a:t>
            </a:r>
            <a:r>
              <a:rPr lang="ru-RU" sz="1800" dirty="0" err="1"/>
              <a:t>Пфеффер</a:t>
            </a:r>
            <a:r>
              <a:rPr lang="ru-RU" sz="1800" dirty="0"/>
              <a:t> (</a:t>
            </a:r>
            <a:r>
              <a:rPr lang="en-US" sz="1800" dirty="0"/>
              <a:t>J. </a:t>
            </a:r>
            <a:r>
              <a:rPr lang="en-US" sz="1800" dirty="0" err="1"/>
              <a:t>Pfeffer</a:t>
            </a:r>
            <a:r>
              <a:rPr lang="en-US" sz="1800" dirty="0"/>
              <a:t>) </a:t>
            </a:r>
            <a:r>
              <a:rPr lang="ru-RU" sz="1800" dirty="0" err="1"/>
              <a:t>визначив</a:t>
            </a:r>
            <a:r>
              <a:rPr lang="ru-RU" sz="1800" dirty="0"/>
              <a:t>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між</a:t>
            </a:r>
            <a:r>
              <a:rPr lang="ru-RU" sz="1800" dirty="0"/>
              <a:t> </a:t>
            </a:r>
            <a:r>
              <a:rPr lang="ru-RU" sz="1800" dirty="0" err="1"/>
              <a:t>ризиком</a:t>
            </a:r>
            <a:r>
              <a:rPr lang="ru-RU" sz="1800" dirty="0"/>
              <a:t> і </a:t>
            </a:r>
            <a:r>
              <a:rPr lang="ru-RU" sz="1800" dirty="0" err="1"/>
              <a:t>невизначеністю</a:t>
            </a:r>
            <a:r>
              <a:rPr lang="ru-RU" sz="1800" dirty="0"/>
              <a:t> </a:t>
            </a:r>
            <a:r>
              <a:rPr lang="ru-RU" sz="1800" dirty="0" err="1"/>
              <a:t>наступним</a:t>
            </a:r>
            <a:r>
              <a:rPr lang="ru-RU" sz="1800" dirty="0"/>
              <a:t> чином: «</a:t>
            </a:r>
            <a:r>
              <a:rPr lang="ru-RU" sz="1800" dirty="0" err="1">
                <a:solidFill>
                  <a:srgbClr val="FF0000"/>
                </a:solidFill>
              </a:rPr>
              <a:t>Ризик</a:t>
            </a:r>
            <a:r>
              <a:rPr lang="ru-RU" sz="1800" dirty="0"/>
              <a:t> </a:t>
            </a:r>
            <a:r>
              <a:rPr lang="ru-RU" sz="1800" dirty="0" err="1"/>
              <a:t>являє</a:t>
            </a:r>
            <a:r>
              <a:rPr lang="ru-RU" sz="1800" dirty="0"/>
              <a:t> собою </a:t>
            </a:r>
            <a:r>
              <a:rPr lang="ru-RU" sz="1800" dirty="0" err="1"/>
              <a:t>комбінацію</a:t>
            </a:r>
            <a:r>
              <a:rPr lang="ru-RU" sz="1800" dirty="0"/>
              <a:t> </a:t>
            </a:r>
            <a:r>
              <a:rPr lang="ru-RU" sz="1800" dirty="0" err="1"/>
              <a:t>декількох</a:t>
            </a:r>
            <a:r>
              <a:rPr lang="ru-RU" sz="1800" dirty="0"/>
              <a:t> </a:t>
            </a:r>
            <a:r>
              <a:rPr lang="ru-RU" sz="1800" dirty="0" err="1"/>
              <a:t>видів</a:t>
            </a:r>
            <a:r>
              <a:rPr lang="ru-RU" sz="1800" dirty="0"/>
              <a:t> азарту,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вимірюється</a:t>
            </a:r>
            <a:r>
              <a:rPr lang="ru-RU" sz="1800" dirty="0"/>
              <a:t> </a:t>
            </a:r>
            <a:r>
              <a:rPr lang="ru-RU" sz="1800" dirty="0" err="1"/>
              <a:t>ймовірністю</a:t>
            </a:r>
            <a:r>
              <a:rPr lang="ru-RU" sz="1800" dirty="0"/>
              <a:t>; </a:t>
            </a:r>
            <a:r>
              <a:rPr lang="ru-RU" sz="1800" dirty="0" err="1">
                <a:solidFill>
                  <a:srgbClr val="FF0000"/>
                </a:solidFill>
              </a:rPr>
              <a:t>невизначеність</a:t>
            </a:r>
            <a:r>
              <a:rPr lang="ru-RU" sz="1800" dirty="0"/>
              <a:t> </a:t>
            </a:r>
            <a:r>
              <a:rPr lang="ru-RU" sz="1800" dirty="0" err="1"/>
              <a:t>вимірюється</a:t>
            </a:r>
            <a:r>
              <a:rPr lang="ru-RU" sz="1800" dirty="0"/>
              <a:t> </a:t>
            </a:r>
            <a:r>
              <a:rPr lang="ru-RU" sz="1800" dirty="0" err="1"/>
              <a:t>рівнем</a:t>
            </a:r>
            <a:r>
              <a:rPr lang="ru-RU" sz="1800" dirty="0"/>
              <a:t> </a:t>
            </a:r>
            <a:r>
              <a:rPr lang="ru-RU" sz="1800" dirty="0" err="1"/>
              <a:t>віри</a:t>
            </a:r>
            <a:r>
              <a:rPr lang="ru-RU" sz="1800" dirty="0"/>
              <a:t>. </a:t>
            </a:r>
            <a:r>
              <a:rPr lang="ru-RU" sz="1800" dirty="0" err="1"/>
              <a:t>Ризик</a:t>
            </a:r>
            <a:r>
              <a:rPr lang="ru-RU" sz="1800" dirty="0"/>
              <a:t> - </a:t>
            </a:r>
            <a:r>
              <a:rPr lang="ru-RU" sz="1800" dirty="0" err="1"/>
              <a:t>це</a:t>
            </a:r>
            <a:r>
              <a:rPr lang="ru-RU" sz="1800" dirty="0"/>
              <a:t> стан </a:t>
            </a:r>
            <a:r>
              <a:rPr lang="ru-RU" sz="1800" dirty="0" err="1"/>
              <a:t>світу</a:t>
            </a:r>
            <a:r>
              <a:rPr lang="ru-RU" sz="1800" dirty="0"/>
              <a:t>; </a:t>
            </a:r>
            <a:r>
              <a:rPr lang="ru-RU" sz="1800" dirty="0" err="1"/>
              <a:t>невизначеність</a:t>
            </a:r>
            <a:r>
              <a:rPr lang="ru-RU" sz="1800" dirty="0"/>
              <a:t> - стан </a:t>
            </a:r>
            <a:r>
              <a:rPr lang="ru-RU" sz="1800" dirty="0" err="1"/>
              <a:t>уяви</a:t>
            </a:r>
            <a:r>
              <a:rPr lang="ru-RU" sz="18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1796088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AE817-76E9-42A2-A630-162B9FEB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 descr="3D wooden cubes with one yellow cube suspended in mid-air">
            <a:extLst>
              <a:ext uri="{FF2B5EF4-FFF2-40B4-BE49-F238E27FC236}">
                <a16:creationId xmlns:a16="http://schemas.microsoft.com/office/drawing/2014/main" id="{2B83EDE4-0F01-4B68-9318-0BCB1C22E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07" y="2625086"/>
            <a:ext cx="4672361" cy="3114908"/>
          </a:xfrm>
        </p:spPr>
      </p:pic>
      <p:pic>
        <p:nvPicPr>
          <p:cNvPr id="7" name="Рисунок 6" descr="A blue pendulum on an orange background">
            <a:extLst>
              <a:ext uri="{FF2B5EF4-FFF2-40B4-BE49-F238E27FC236}">
                <a16:creationId xmlns:a16="http://schemas.microsoft.com/office/drawing/2014/main" id="{27E81CE0-D678-44FA-AE60-5038BFEF03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00" y="884760"/>
            <a:ext cx="9290767" cy="5308244"/>
          </a:xfrm>
          <a:prstGeom prst="rect">
            <a:avLst/>
          </a:prstGeom>
        </p:spPr>
      </p:pic>
      <p:pic>
        <p:nvPicPr>
          <p:cNvPr id="9" name="Рисунок 8" descr="Peg dolls with one painted">
            <a:extLst>
              <a:ext uri="{FF2B5EF4-FFF2-40B4-BE49-F238E27FC236}">
                <a16:creationId xmlns:a16="http://schemas.microsoft.com/office/drawing/2014/main" id="{0B1E7623-2616-43B9-B576-EF5341CE9C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67" y="-482046"/>
            <a:ext cx="7964311" cy="5308244"/>
          </a:xfrm>
          <a:prstGeom prst="rect">
            <a:avLst/>
          </a:prstGeom>
        </p:spPr>
      </p:pic>
      <p:pic>
        <p:nvPicPr>
          <p:cNvPr id="13" name="Рисунок 12" descr="Genetic test results on a digital tablet">
            <a:extLst>
              <a:ext uri="{FF2B5EF4-FFF2-40B4-BE49-F238E27FC236}">
                <a16:creationId xmlns:a16="http://schemas.microsoft.com/office/drawing/2014/main" id="{E5105842-5FEE-449D-B8DE-6A09157F59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70" y="1869332"/>
            <a:ext cx="7077659" cy="53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11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 descr="Картинки по запросу економіка знань">
            <a:hlinkClick r:id="rId2" tgtFrame="&quot;_blank&quot;"/>
            <a:extLst>
              <a:ext uri="{FF2B5EF4-FFF2-40B4-BE49-F238E27FC236}">
                <a16:creationId xmlns:a16="http://schemas.microsoft.com/office/drawing/2014/main" id="{3988258F-DB1E-4783-B3A6-4149E07802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4833"/>
            <a:ext cx="4602747" cy="4280555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1C99A-1B5A-48AC-B669-86AC3F75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1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26387ED-C701-4022-B9FB-972BD2AA7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35" y="550273"/>
            <a:ext cx="7792872" cy="4035375"/>
          </a:xfrm>
        </p:spPr>
        <p:txBody>
          <a:bodyPr>
            <a:noAutofit/>
          </a:bodyPr>
          <a:lstStyle/>
          <a:p>
            <a:r>
              <a:rPr lang="uk-UA" sz="3600" i="1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 ризиком у фінансово-господарській діяльності </a:t>
            </a:r>
            <a:r>
              <a:rPr lang="uk-UA" sz="3600" i="1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підприємств розуміють ймовірність виникнення збитків, втрат</a:t>
            </a:r>
            <a:r>
              <a:rPr lang="uk-UA" sz="3600" b="1" i="1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i="1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або недоотримання прибутку порівняно з прогнозним варіантом</a:t>
            </a:r>
            <a:r>
              <a:rPr lang="uk-UA" sz="36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uk-UA" sz="32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Визначення ризику залежить від сфери діяльності його застосу</a:t>
            </a:r>
            <a:r>
              <a:rPr lang="uk-UA" sz="3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вання</a:t>
            </a:r>
            <a:endParaRPr lang="uk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BFF55-FC7F-4B1E-92C8-495C0371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985" y="0"/>
            <a:ext cx="4481015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0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87" y="218940"/>
            <a:ext cx="10364452" cy="1031593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Є декілька сучасних підходів до трактування поняття ризику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13775" y="1378039"/>
            <a:ext cx="10364452" cy="4424940"/>
          </a:xfrm>
        </p:spPr>
        <p:txBody>
          <a:bodyPr>
            <a:normAutofit/>
          </a:bodyPr>
          <a:lstStyle/>
          <a:p>
            <a:pPr marL="342900" indent="-342900" algn="just" fontAlgn="base">
              <a:buFont typeface="+mj-lt"/>
              <a:buAutoNum type="arabicPeriod"/>
            </a:pPr>
            <a:r>
              <a:rPr lang="uk-UA" sz="1800" dirty="0">
                <a:solidFill>
                  <a:srgbClr val="FF0000"/>
                </a:solidFill>
                <a:effectLst/>
              </a:rPr>
              <a:t>Ризик</a:t>
            </a:r>
            <a:r>
              <a:rPr lang="uk-UA" sz="1800" dirty="0">
                <a:effectLst/>
              </a:rPr>
              <a:t> — потенційна, </a:t>
            </a:r>
            <a:r>
              <a:rPr lang="uk-UA" sz="1800" dirty="0" err="1">
                <a:effectLst/>
              </a:rPr>
              <a:t>чисельно</a:t>
            </a:r>
            <a:r>
              <a:rPr lang="uk-UA" sz="1800" dirty="0">
                <a:effectLst/>
              </a:rPr>
              <a:t> вимірна можливість втрати.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uk-UA" sz="1800" dirty="0">
                <a:solidFill>
                  <a:srgbClr val="FF0000"/>
                </a:solidFill>
                <a:effectLst/>
              </a:rPr>
              <a:t>Ризик</a:t>
            </a:r>
            <a:r>
              <a:rPr lang="uk-UA" sz="1800" dirty="0">
                <a:effectLst/>
              </a:rPr>
              <a:t> — вірогідність виникнення втрат, збитків, недонадходжень планованих доходів, прибутків.</a:t>
            </a:r>
          </a:p>
          <a:p>
            <a:pPr algn="just" fontAlgn="base"/>
            <a:r>
              <a:rPr lang="uk-UA" sz="1800" dirty="0">
                <a:effectLst/>
              </a:rPr>
              <a:t>3.   </a:t>
            </a:r>
            <a:r>
              <a:rPr lang="uk-UA" sz="1800" dirty="0">
                <a:solidFill>
                  <a:srgbClr val="FF0000"/>
                </a:solidFill>
                <a:effectLst/>
              </a:rPr>
              <a:t> Ризик </a:t>
            </a:r>
            <a:r>
              <a:rPr lang="uk-UA" sz="1800" dirty="0">
                <a:effectLst/>
              </a:rPr>
              <a:t>— це невизначеність наших фінансових результатів у майбутньому.</a:t>
            </a:r>
          </a:p>
          <a:p>
            <a:pPr algn="just" fontAlgn="base"/>
            <a:r>
              <a:rPr lang="uk-UA" sz="1800" dirty="0">
                <a:effectLst/>
              </a:rPr>
              <a:t>4.    </a:t>
            </a:r>
            <a:r>
              <a:rPr lang="uk-UA" sz="1800" dirty="0">
                <a:solidFill>
                  <a:srgbClr val="FF0000"/>
                </a:solidFill>
                <a:effectLst/>
              </a:rPr>
              <a:t>Ризик</a:t>
            </a:r>
            <a:r>
              <a:rPr lang="uk-UA" sz="1800" dirty="0">
                <a:effectLst/>
              </a:rPr>
              <a:t> — це ступінь невизначеності отримання майбутніх чистих доходів.</a:t>
            </a:r>
          </a:p>
          <a:p>
            <a:pPr algn="just" fontAlgn="base"/>
            <a:r>
              <a:rPr lang="uk-UA" sz="1800" dirty="0">
                <a:effectLst/>
              </a:rPr>
              <a:t>5.    </a:t>
            </a:r>
            <a:r>
              <a:rPr lang="uk-UA" sz="1800" dirty="0">
                <a:solidFill>
                  <a:srgbClr val="FF0000"/>
                </a:solidFill>
                <a:effectLst/>
              </a:rPr>
              <a:t>Ризик</a:t>
            </a:r>
            <a:r>
              <a:rPr lang="uk-UA" sz="1800" dirty="0">
                <a:effectLst/>
              </a:rPr>
              <a:t> — це вартісний вираз </a:t>
            </a:r>
            <a:r>
              <a:rPr lang="uk-UA" sz="1800" dirty="0"/>
              <a:t>вірогідності події, </a:t>
            </a:r>
            <a:r>
              <a:rPr lang="uk-UA" sz="1800" dirty="0">
                <a:effectLst/>
              </a:rPr>
              <a:t>що веде до втрат.</a:t>
            </a:r>
          </a:p>
          <a:p>
            <a:pPr algn="just" fontAlgn="base"/>
            <a:r>
              <a:rPr lang="uk-UA" sz="1800" dirty="0">
                <a:effectLst/>
              </a:rPr>
              <a:t>6.    </a:t>
            </a:r>
            <a:r>
              <a:rPr lang="uk-UA" sz="1800" dirty="0">
                <a:solidFill>
                  <a:srgbClr val="FF0000"/>
                </a:solidFill>
                <a:effectLst/>
              </a:rPr>
              <a:t>Ризик </a:t>
            </a:r>
            <a:r>
              <a:rPr lang="uk-UA" sz="1800" dirty="0">
                <a:effectLst/>
              </a:rPr>
              <a:t>— шанс несприятливого результату, небезпека, загроза втрат і пошкоджень.</a:t>
            </a:r>
          </a:p>
          <a:p>
            <a:pPr algn="just" fontAlgn="base"/>
            <a:r>
              <a:rPr lang="uk-UA" sz="1800" dirty="0">
                <a:effectLst/>
              </a:rPr>
              <a:t>7. </a:t>
            </a:r>
            <a:r>
              <a:rPr lang="uk-UA" sz="1800" dirty="0">
                <a:solidFill>
                  <a:srgbClr val="FF0000"/>
                </a:solidFill>
                <a:effectLst/>
              </a:rPr>
              <a:t>Ризик</a:t>
            </a:r>
            <a:r>
              <a:rPr lang="uk-UA" sz="1800" dirty="0">
                <a:effectLst/>
              </a:rPr>
              <a:t> — вірогідність втрати цінностей (фінансових, матеріальних, товарних ресурсів) у результаті     діяльності, якщо умови проведення діяльності змінюватимуться в напрямі, відмінному від передбаченого планами і розрахунками.</a:t>
            </a:r>
          </a:p>
          <a:p>
            <a:pPr algn="just" fontAlgn="base"/>
            <a:r>
              <a:rPr lang="uk-UA" sz="1800" dirty="0">
                <a:effectLst/>
              </a:rPr>
              <a:t>8.    </a:t>
            </a:r>
            <a:r>
              <a:rPr lang="uk-UA" sz="1800" dirty="0">
                <a:solidFill>
                  <a:srgbClr val="FF0000"/>
                </a:solidFill>
                <a:effectLst/>
              </a:rPr>
              <a:t>Ризик</a:t>
            </a:r>
            <a:r>
              <a:rPr lang="uk-UA" sz="1800" dirty="0">
                <a:effectLst/>
              </a:rPr>
              <a:t>— це діяльність, пов’язана з подоланням невизначеності в ситуації неминучого вибору, у процесі якого є можливість кількісно і якісно визначити ймовірність досягнення передбачуваного результату, невдачі і відхилення від мети.</a:t>
            </a:r>
          </a:p>
        </p:txBody>
      </p:sp>
    </p:spTree>
    <p:extLst>
      <p:ext uri="{BB962C8B-B14F-4D97-AF65-F5344CB8AC3E}">
        <p14:creationId xmlns:p14="http://schemas.microsoft.com/office/powerpoint/2010/main" val="85185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05C09A-2FE4-4AD5-AAA8-E18ED3C26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01" y="545910"/>
            <a:ext cx="7176893" cy="3029803"/>
          </a:xfrm>
        </p:spPr>
        <p:txBody>
          <a:bodyPr>
            <a:noAutofit/>
          </a:bodyPr>
          <a:lstStyle/>
          <a:p>
            <a:r>
              <a:rPr lang="uk-UA" sz="3200" spc="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Таким чином, в розуміння терміну „ризик" в літературі вкладається </a:t>
            </a:r>
            <a:r>
              <a:rPr lang="uk-UA" sz="32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різне змістовне навантаження. </a:t>
            </a:r>
          </a:p>
          <a:p>
            <a:r>
              <a:rPr lang="uk-UA" sz="32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 того ж ризик не є ста</a:t>
            </a:r>
            <a:r>
              <a:rPr lang="uk-UA" sz="32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лою категорією та постійною величиною. Він весь час змінюється</a:t>
            </a:r>
            <a:endParaRPr lang="uk-UA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BB5C39-9E87-4481-B6E9-665F7EFB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218" y="0"/>
            <a:ext cx="4279782" cy="48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5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760D5-9104-468E-A8EE-AA07131F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95" y="548641"/>
            <a:ext cx="10146186" cy="79683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dirty="0">
                <a:solidFill>
                  <a:srgbClr val="0070C0"/>
                </a:solidFill>
              </a:rPr>
              <a:t>Міжнародна організація зі стандартизації (</a:t>
            </a:r>
            <a:r>
              <a:rPr lang="en-US" sz="2700" b="1" dirty="0" err="1">
                <a:solidFill>
                  <a:srgbClr val="0070C0"/>
                </a:solidFill>
              </a:rPr>
              <a:t>iso</a:t>
            </a:r>
            <a:r>
              <a:rPr lang="en-US" sz="2700" dirty="0">
                <a:solidFill>
                  <a:srgbClr val="0070C0"/>
                </a:solidFill>
              </a:rPr>
              <a:t>) </a:t>
            </a:r>
            <a:r>
              <a:rPr lang="uk-UA" sz="2700" dirty="0">
                <a:solidFill>
                  <a:srgbClr val="0070C0"/>
                </a:solidFill>
              </a:rPr>
              <a:t>в стандарті  </a:t>
            </a:r>
            <a:r>
              <a:rPr lang="uk-UA" b="1" dirty="0">
                <a:solidFill>
                  <a:srgbClr val="0070C0"/>
                </a:solidFill>
              </a:rPr>
              <a:t>31000:2009 </a:t>
            </a:r>
            <a:r>
              <a:rPr lang="uk-UA" sz="2700" dirty="0">
                <a:solidFill>
                  <a:srgbClr val="0070C0"/>
                </a:solidFill>
              </a:rPr>
              <a:t>визначила</a:t>
            </a:r>
            <a:r>
              <a:rPr lang="uk-UA" sz="2700" dirty="0"/>
              <a:t>:</a:t>
            </a:r>
            <a:endParaRPr lang="uk-UA" sz="27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A9208A-8972-4F78-82BD-200137A74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467" y="1658983"/>
            <a:ext cx="10144654" cy="2989217"/>
          </a:xfrm>
        </p:spPr>
        <p:txBody>
          <a:bodyPr>
            <a:normAutofit/>
          </a:bodyPr>
          <a:lstStyle/>
          <a:p>
            <a:r>
              <a:rPr lang="uk-UA" sz="1800" b="1" dirty="0"/>
              <a:t>Ризик  - це наслідок встановлення та досягнення організаційних завдань за </a:t>
            </a:r>
          </a:p>
          <a:p>
            <a:r>
              <a:rPr lang="uk-UA" sz="1800" b="1" dirty="0"/>
              <a:t>невизначеності довколишнього середовища. </a:t>
            </a:r>
          </a:p>
          <a:p>
            <a:endParaRPr lang="uk-UA" sz="1800" b="1" dirty="0"/>
          </a:p>
          <a:p>
            <a:r>
              <a:rPr lang="uk-UA" sz="1800" b="1" dirty="0"/>
              <a:t>                    Від                                                                                                              До</a:t>
            </a:r>
          </a:p>
          <a:p>
            <a:r>
              <a:rPr lang="uk-UA" sz="1800" b="1" dirty="0"/>
              <a:t>  ймовірності подій                                                                           ймовірності наслідку</a:t>
            </a:r>
          </a:p>
          <a:p>
            <a:r>
              <a:rPr lang="uk-UA" sz="1800" b="1" dirty="0"/>
              <a:t>Ризик – це негатив                                                                   Ризик як негатив, так і позитив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BE4BD7E7-AA14-40FF-8AEC-E997E2863D85}"/>
              </a:ext>
            </a:extLst>
          </p:cNvPr>
          <p:cNvSpPr/>
          <p:nvPr/>
        </p:nvSpPr>
        <p:spPr>
          <a:xfrm>
            <a:off x="4950822" y="2944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42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3ECA5-B798-4BE7-93DD-2FD2004A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595" y="552810"/>
            <a:ext cx="6183351" cy="51770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ризикова ситуація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3B8008-9366-4468-9C71-3EA9BDD03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0742" y="1070517"/>
            <a:ext cx="10130516" cy="3891775"/>
          </a:xfrm>
        </p:spPr>
        <p:txBody>
          <a:bodyPr>
            <a:normAutofit lnSpcReduction="10000"/>
          </a:bodyPr>
          <a:lstStyle/>
          <a:p>
            <a:r>
              <a:rPr lang="uk-UA" sz="3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uk-UA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повнішої характеристики визначення "ризик" доцільно розкри</a:t>
            </a:r>
            <a:r>
              <a:rPr lang="uk-UA" sz="3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 поняття "ризикова ситуація", оскільки воно безпосередньо </a:t>
            </a:r>
            <a:r>
              <a:rPr lang="uk-UA" sz="3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поєднане зі змістом терміну «ризик».</a:t>
            </a:r>
          </a:p>
          <a:p>
            <a:r>
              <a:rPr lang="uk-UA" sz="3600" b="1" i="1" spc="-2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Ризикові ситуації</a:t>
            </a:r>
            <a:r>
              <a:rPr lang="uk-UA" sz="3600" b="1" spc="-2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uk-UA" sz="36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це </a:t>
            </a:r>
            <a:r>
              <a:rPr lang="uk-UA" sz="36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сукупність різних обставин і умов, що створюють певне середовище</a:t>
            </a:r>
            <a:r>
              <a:rPr lang="uk-UA" sz="36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того чи іншого виду діяльності подолання перешкод.</a:t>
            </a:r>
          </a:p>
          <a:p>
            <a:r>
              <a:rPr lang="uk-UA" sz="30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 сукупність умов і обставин створюють ризикову ситу</a:t>
            </a:r>
            <a:r>
              <a:rPr lang="uk-UA" sz="3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ацію і виступають причинами  ризику. </a:t>
            </a:r>
            <a:endParaRPr lang="uk-UA" sz="3000" dirty="0"/>
          </a:p>
        </p:txBody>
      </p:sp>
    </p:spTree>
    <p:extLst>
      <p:ext uri="{BB962C8B-B14F-4D97-AF65-F5344CB8AC3E}">
        <p14:creationId xmlns:p14="http://schemas.microsoft.com/office/powerpoint/2010/main" val="157142181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1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3.xml><?xml version="1.0" encoding="utf-8"?>
<a:theme xmlns:a="http://schemas.openxmlformats.org/drawingml/2006/main" name="Ион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7942</TotalTime>
  <Words>2369</Words>
  <Application>Microsoft Office PowerPoint</Application>
  <PresentationFormat>Широкий екран</PresentationFormat>
  <Paragraphs>204</Paragraphs>
  <Slides>54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54</vt:i4>
      </vt:variant>
    </vt:vector>
  </HeadingPairs>
  <TitlesOfParts>
    <vt:vector size="69" baseType="lpstr">
      <vt:lpstr>Aptos</vt:lpstr>
      <vt:lpstr>Arial</vt:lpstr>
      <vt:lpstr>Century Gothic</vt:lpstr>
      <vt:lpstr>Lato</vt:lpstr>
      <vt:lpstr>Maven Pro</vt:lpstr>
      <vt:lpstr>Montserrat</vt:lpstr>
      <vt:lpstr>Nunito</vt:lpstr>
      <vt:lpstr>Times New Roman</vt:lpstr>
      <vt:lpstr>Wingdings</vt:lpstr>
      <vt:lpstr>Wingdings 3</vt:lpstr>
      <vt:lpstr>След самолета</vt:lpstr>
      <vt:lpstr>1_След самолета</vt:lpstr>
      <vt:lpstr>Ион</vt:lpstr>
      <vt:lpstr>Focus</vt:lpstr>
      <vt:lpstr>Momentum</vt:lpstr>
      <vt:lpstr>Тема 1. РИЗИК ТА ЙОГО ХАРАКТЕРИСТИКИ</vt:lpstr>
      <vt:lpstr>П л а н</vt:lpstr>
      <vt:lpstr>З чим у вас асоціюється ризик ?</vt:lpstr>
      <vt:lpstr>Походження поняття</vt:lpstr>
      <vt:lpstr>   Аналіз економічної літератури показує, що у дослідників немає єдиного погляду щодо проблеми ризику.    Це пояснюється складністю та багатогранністю поняття. </vt:lpstr>
      <vt:lpstr>Є декілька сучасних підходів до трактування поняття ризику</vt:lpstr>
      <vt:lpstr>Презентація PowerPoint</vt:lpstr>
      <vt:lpstr>Міжнародна організація зі стандартизації (iso) в стандарті  31000:2009 визначила:</vt:lpstr>
      <vt:lpstr>ризикова ситуація</vt:lpstr>
      <vt:lpstr>Ризикова ситуація пов'язана зі статичними процесами; її ознаками є три одночасних умови:</vt:lpstr>
      <vt:lpstr>основні моменти, які є характерними для ризикової ситуації</vt:lpstr>
      <vt:lpstr>Причинами ризику можуть стати</vt:lpstr>
      <vt:lpstr>Презентація PowerPoint</vt:lpstr>
      <vt:lpstr>2. Складові економічного ризику</vt:lpstr>
      <vt:lpstr>Перші дослідження ризику стосуються азартних ігор.   Оскільки бізнес, зокрема, конкурентна боротьба, біржові торги близькі до азартних ігор, методи і результати цих досліджень були згодом застосовані у різних областях економіки.</vt:lpstr>
      <vt:lpstr>Презентація PowerPoint</vt:lpstr>
      <vt:lpstr>Сутність економічного ризику становлять такі елементи: </vt:lpstr>
      <vt:lpstr>Презентація PowerPoint</vt:lpstr>
      <vt:lpstr>Вивчення економічного ризику продиктовано необхідністю його використання в якості інструмента регулювання економічних відношень при ухваленні рішення в умовах ринку.</vt:lpstr>
      <vt:lpstr>основні риси економічного ризику: </vt:lpstr>
      <vt:lpstr>Презентація PowerPoint</vt:lpstr>
      <vt:lpstr>Презентація PowerPoint</vt:lpstr>
      <vt:lpstr>Презентація PowerPoint</vt:lpstr>
      <vt:lpstr>Презентація PowerPoint</vt:lpstr>
      <vt:lpstr>   3. Функції та джерела економічного ризику  Зміст ризику як економічної категорії зумовлює його основні функції  Інноваційна Регулятивна Захисна Аналітична </vt:lpstr>
      <vt:lpstr>Презентація PowerPoint</vt:lpstr>
      <vt:lpstr>Презентація PowerPoint</vt:lpstr>
      <vt:lpstr>Презентація PowerPoint</vt:lpstr>
      <vt:lpstr>Презентація PowerPoint</vt:lpstr>
      <vt:lpstr>джерела економічного ризику:</vt:lpstr>
      <vt:lpstr>Зовнішні чинники ризику</vt:lpstr>
      <vt:lpstr>Результати відповідей на питання «З чим пов'язане для Вас поняття ризик?», дані 121 представника середніх підприємств Німеччини</vt:lpstr>
      <vt:lpstr>4. Класифікація ризиків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Вірогідність ризиків В залежності від причини їх виникнення</vt:lpstr>
      <vt:lpstr>Найбільшого ризику зазнають підприємства, що займаються інноваційною діяльністю</vt:lpstr>
      <vt:lpstr>Дохідність підприємства в залежності від ризиковості вкладень</vt:lpstr>
      <vt:lpstr>Презентація PowerPoint</vt:lpstr>
      <vt:lpstr>У ринкових умовах звільнення від ризику не є метою. Тут діє закономірність «ризик – дохід», що розуміється як можливість одержання великих прибутків при більш високому рівні ризику. Проте це не суперечить необхідності розробки заходів щодо зниження ризику.</vt:lpstr>
      <vt:lpstr>Презентація PowerPoint</vt:lpstr>
      <vt:lpstr>Висновки</vt:lpstr>
      <vt:lpstr>Презентація PowerPoint</vt:lpstr>
      <vt:lpstr>Презентація PowerPoint</vt:lpstr>
      <vt:lpstr>Ризик та невизначеність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Теоретичні підходи до визначення ризику</dc:title>
  <dc:creator>123</dc:creator>
  <cp:lastModifiedBy>petrovich anatol</cp:lastModifiedBy>
  <cp:revision>98</cp:revision>
  <dcterms:created xsi:type="dcterms:W3CDTF">2017-05-01T13:39:19Z</dcterms:created>
  <dcterms:modified xsi:type="dcterms:W3CDTF">2024-02-11T16:37:52Z</dcterms:modified>
</cp:coreProperties>
</file>