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sldIdLst>
    <p:sldId id="256" r:id="rId2"/>
    <p:sldId id="257" r:id="rId3"/>
    <p:sldId id="268" r:id="rId4"/>
    <p:sldId id="269" r:id="rId5"/>
    <p:sldId id="258" r:id="rId6"/>
    <p:sldId id="270" r:id="rId7"/>
    <p:sldId id="259" r:id="rId8"/>
    <p:sldId id="271" r:id="rId9"/>
    <p:sldId id="260" r:id="rId10"/>
    <p:sldId id="272" r:id="rId11"/>
    <p:sldId id="273" r:id="rId12"/>
    <p:sldId id="274" r:id="rId13"/>
    <p:sldId id="261" r:id="rId14"/>
    <p:sldId id="275" r:id="rId15"/>
    <p:sldId id="276" r:id="rId16"/>
    <p:sldId id="262" r:id="rId17"/>
    <p:sldId id="263" r:id="rId18"/>
    <p:sldId id="277" r:id="rId19"/>
    <p:sldId id="264" r:id="rId20"/>
    <p:sldId id="278" r:id="rId21"/>
    <p:sldId id="279" r:id="rId22"/>
    <p:sldId id="280" r:id="rId23"/>
    <p:sldId id="29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65" r:id="rId32"/>
    <p:sldId id="266" r:id="rId33"/>
    <p:sldId id="288" r:id="rId34"/>
    <p:sldId id="289" r:id="rId35"/>
    <p:sldId id="26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28603"/>
            <a:ext cx="9144000" cy="13813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b"/>
          <a:lstStyle>
            <a:lvl1pPr algn="ctr">
              <a:defRPr sz="4500">
                <a:latin typeface="Arial Black" panose="020B0A040201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3AA9-8D84-4280-9AE3-0A7FDB0C9717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224E-9B00-49F2-97DC-F84C9A8EC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46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28603"/>
            <a:ext cx="9144000" cy="13813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b"/>
          <a:lstStyle>
            <a:lvl1pPr algn="ctr">
              <a:defRPr sz="4500">
                <a:latin typeface="Arial Black" panose="020B0A040201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3AA9-8D84-4280-9AE3-0A7FDB0C9717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224E-9B00-49F2-97DC-F84C9A8EC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434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660" r:id="rId13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771800" y="2348880"/>
            <a:ext cx="6372200" cy="129540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uk-UA" b="1" dirty="0" smtClean="0"/>
              <a:t>Паразитизм,</a:t>
            </a:r>
            <a:br>
              <a:rPr lang="uk-UA" b="1" dirty="0" smtClean="0"/>
            </a:br>
            <a:r>
              <a:rPr lang="uk-UA" b="1" dirty="0" smtClean="0"/>
              <a:t> його походження </a:t>
            </a:r>
            <a:br>
              <a:rPr lang="uk-UA" b="1" dirty="0" smtClean="0"/>
            </a:br>
            <a:r>
              <a:rPr lang="uk-UA" b="1" dirty="0" smtClean="0"/>
              <a:t>і становлення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uk-UA" sz="40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843808" y="5301208"/>
            <a:ext cx="5680720" cy="762000"/>
          </a:xfrm>
        </p:spPr>
        <p:txBody>
          <a:bodyPr/>
          <a:lstStyle/>
          <a:p>
            <a:r>
              <a:rPr lang="uk-UA" dirty="0" smtClean="0"/>
              <a:t>Лекція №6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20343" y="4437472"/>
            <a:ext cx="3986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425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55263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Кожний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формує</a:t>
            </a:r>
            <a:r>
              <a:rPr lang="ru-RU" dirty="0"/>
              <a:t> </a:t>
            </a:r>
            <a:r>
              <a:rPr lang="ru-RU" dirty="0" err="1"/>
              <a:t>цілу</a:t>
            </a:r>
            <a:r>
              <a:rPr lang="ru-RU" dirty="0"/>
              <a:t> </a:t>
            </a:r>
            <a:r>
              <a:rPr lang="ru-RU" dirty="0" err="1"/>
              <a:t>екосистему</a:t>
            </a:r>
            <a:r>
              <a:rPr lang="ru-RU" dirty="0"/>
              <a:t> з </a:t>
            </a:r>
            <a:r>
              <a:rPr lang="ru-RU" dirty="0" err="1"/>
              <a:t>мікрофлорою</a:t>
            </a:r>
            <a:r>
              <a:rPr lang="ru-RU" dirty="0"/>
              <a:t>, яка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заселяє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екосистема</a:t>
            </a:r>
            <a:r>
              <a:rPr lang="ru-RU" dirty="0"/>
              <a:t> є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динамічною</a:t>
            </a:r>
            <a:r>
              <a:rPr lang="ru-RU" dirty="0"/>
              <a:t>, а </a:t>
            </a:r>
            <a:r>
              <a:rPr lang="ru-RU" dirty="0" err="1"/>
              <a:t>взаємовідноси­ни</a:t>
            </a:r>
            <a:r>
              <a:rPr lang="ru-RU" dirty="0"/>
              <a:t> в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набувати</a:t>
            </a:r>
            <a:r>
              <a:rPr lang="ru-RU" dirty="0"/>
              <a:t> характеру </a:t>
            </a:r>
            <a:r>
              <a:rPr lang="ru-RU" dirty="0" err="1"/>
              <a:t>мутуалізму</a:t>
            </a:r>
            <a:r>
              <a:rPr lang="ru-RU" dirty="0"/>
              <a:t>, </a:t>
            </a:r>
            <a:r>
              <a:rPr lang="ru-RU" dirty="0" err="1"/>
              <a:t>коменсалізму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паразитизму. </a:t>
            </a:r>
          </a:p>
          <a:p>
            <a:pPr algn="just"/>
            <a:r>
              <a:rPr lang="ru-RU" dirty="0"/>
              <a:t>За </a:t>
            </a:r>
            <a:r>
              <a:rPr lang="ru-RU" dirty="0" err="1"/>
              <a:t>певних</a:t>
            </a:r>
            <a:r>
              <a:rPr lang="ru-RU" dirty="0"/>
              <a:t> умов (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природної</a:t>
            </a:r>
            <a:r>
              <a:rPr lang="ru-RU" dirty="0"/>
              <a:t> </a:t>
            </a:r>
            <a:r>
              <a:rPr lang="ru-RU" dirty="0" err="1"/>
              <a:t>резистентності</a:t>
            </a:r>
            <a:r>
              <a:rPr lang="ru-RU" dirty="0"/>
              <a:t>)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нормальної</a:t>
            </a:r>
            <a:r>
              <a:rPr lang="ru-RU" dirty="0"/>
              <a:t> </a:t>
            </a:r>
            <a:r>
              <a:rPr lang="ru-RU" dirty="0" err="1"/>
              <a:t>мікрофлори</a:t>
            </a:r>
            <a:r>
              <a:rPr lang="ru-RU" dirty="0"/>
              <a:t>, за </a:t>
            </a:r>
            <a:r>
              <a:rPr lang="ru-RU" dirty="0" err="1"/>
              <a:t>винятком</a:t>
            </a:r>
            <a:r>
              <a:rPr lang="ru-RU" dirty="0"/>
              <a:t> </a:t>
            </a:r>
            <a:r>
              <a:rPr lang="ru-RU" dirty="0" err="1"/>
              <a:t>біфідо-бактерій</a:t>
            </a:r>
            <a:r>
              <a:rPr lang="ru-RU" dirty="0"/>
              <a:t>,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ставати</a:t>
            </a:r>
            <a:r>
              <a:rPr lang="ru-RU" dirty="0"/>
              <a:t> причиною </a:t>
            </a:r>
            <a:r>
              <a:rPr lang="ru-RU" dirty="0" err="1"/>
              <a:t>гнійно-запальних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(</a:t>
            </a:r>
            <a:r>
              <a:rPr lang="ru-RU" dirty="0" err="1"/>
              <a:t>ангіни</a:t>
            </a:r>
            <a:r>
              <a:rPr lang="ru-RU" dirty="0"/>
              <a:t>, </a:t>
            </a:r>
            <a:r>
              <a:rPr lang="ru-RU" dirty="0" err="1"/>
              <a:t>менінгіти</a:t>
            </a:r>
            <a:r>
              <a:rPr lang="ru-RU" dirty="0"/>
              <a:t>, </a:t>
            </a:r>
            <a:r>
              <a:rPr lang="ru-RU" dirty="0" err="1"/>
              <a:t>абсцеси</a:t>
            </a:r>
            <a:r>
              <a:rPr lang="ru-RU" dirty="0"/>
              <a:t>, </a:t>
            </a:r>
            <a:r>
              <a:rPr lang="ru-RU" dirty="0" err="1"/>
              <a:t>сепсиси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 </a:t>
            </a:r>
            <a:endParaRPr lang="en-US" dirty="0" smtClean="0"/>
          </a:p>
          <a:p>
            <a:pPr algn="just"/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/>
              <a:t>часто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кишкових</a:t>
            </a:r>
            <a:r>
              <a:rPr lang="ru-RU" dirty="0"/>
              <a:t> хвороб та </a:t>
            </a:r>
            <a:r>
              <a:rPr lang="ru-RU" dirty="0" err="1"/>
              <a:t>невдалого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антибіотиків</a:t>
            </a:r>
            <a:r>
              <a:rPr lang="ru-RU" dirty="0"/>
              <a:t> </a:t>
            </a:r>
            <a:r>
              <a:rPr lang="ru-RU" dirty="0" err="1"/>
              <a:t>ви­никає</a:t>
            </a:r>
            <a:r>
              <a:rPr lang="ru-RU" dirty="0"/>
              <a:t> </a:t>
            </a:r>
            <a:r>
              <a:rPr lang="ru-RU" dirty="0" err="1"/>
              <a:t>дисбактеріоз</a:t>
            </a:r>
            <a:r>
              <a:rPr lang="ru-RU" dirty="0"/>
              <a:t> -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кількісного</a:t>
            </a:r>
            <a:r>
              <a:rPr lang="ru-RU" dirty="0"/>
              <a:t> складу </a:t>
            </a:r>
            <a:r>
              <a:rPr lang="ru-RU" dirty="0" err="1"/>
              <a:t>нормальної</a:t>
            </a:r>
            <a:r>
              <a:rPr lang="ru-RU" dirty="0"/>
              <a:t> </a:t>
            </a:r>
            <a:r>
              <a:rPr lang="ru-RU" dirty="0" err="1"/>
              <a:t>мік­рофлори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(у першу </a:t>
            </a:r>
            <a:r>
              <a:rPr lang="ru-RU" dirty="0" err="1"/>
              <a:t>чергу</a:t>
            </a:r>
            <a:r>
              <a:rPr lang="ru-RU" dirty="0"/>
              <a:t> - кишечнику).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випад­ку</a:t>
            </a:r>
            <a:r>
              <a:rPr lang="ru-RU" dirty="0"/>
              <a:t> </a:t>
            </a:r>
            <a:r>
              <a:rPr lang="ru-RU" dirty="0" err="1"/>
              <a:t>зменшується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поширених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нормальної</a:t>
            </a:r>
            <a:r>
              <a:rPr lang="ru-RU" dirty="0"/>
              <a:t> </a:t>
            </a:r>
            <a:r>
              <a:rPr lang="ru-RU" dirty="0" err="1"/>
              <a:t>мікрофлори</a:t>
            </a:r>
            <a:r>
              <a:rPr lang="ru-RU" dirty="0"/>
              <a:t>, </a:t>
            </a:r>
            <a:r>
              <a:rPr lang="ru-RU" dirty="0" err="1"/>
              <a:t>чутливих</a:t>
            </a:r>
            <a:r>
              <a:rPr lang="ru-RU" dirty="0"/>
              <a:t> до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антибіотиків</a:t>
            </a:r>
            <a:r>
              <a:rPr lang="ru-RU" dirty="0"/>
              <a:t>, але </a:t>
            </a:r>
            <a:r>
              <a:rPr lang="ru-RU" dirty="0" err="1"/>
              <a:t>зростає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несприйнятливих</a:t>
            </a:r>
            <a:r>
              <a:rPr lang="ru-RU" dirty="0"/>
              <a:t> </a:t>
            </a:r>
            <a:r>
              <a:rPr lang="ru-RU" dirty="0" err="1"/>
              <a:t>нечисленних</a:t>
            </a:r>
            <a:r>
              <a:rPr lang="ru-RU" dirty="0"/>
              <a:t> у </a:t>
            </a:r>
            <a:r>
              <a:rPr lang="ru-RU" dirty="0" err="1"/>
              <a:t>нормі</a:t>
            </a:r>
            <a:r>
              <a:rPr lang="ru-RU" dirty="0"/>
              <a:t> </a:t>
            </a:r>
            <a:r>
              <a:rPr lang="ru-RU" dirty="0" err="1"/>
              <a:t>мікроорганізмів</a:t>
            </a:r>
            <a:r>
              <a:rPr lang="ru-RU" dirty="0"/>
              <a:t> (</a:t>
            </a:r>
            <a:r>
              <a:rPr lang="ru-RU" dirty="0" err="1"/>
              <a:t>стафі­лококи</a:t>
            </a:r>
            <a:r>
              <a:rPr lang="ru-RU" dirty="0"/>
              <a:t>, </a:t>
            </a:r>
            <a:r>
              <a:rPr lang="ru-RU" dirty="0" err="1"/>
              <a:t>псевдомонади</a:t>
            </a:r>
            <a:r>
              <a:rPr lang="ru-RU" dirty="0"/>
              <a:t>, </a:t>
            </a:r>
            <a:r>
              <a:rPr lang="ru-RU" dirty="0" err="1"/>
              <a:t>кишкова</a:t>
            </a:r>
            <a:r>
              <a:rPr lang="ru-RU" dirty="0"/>
              <a:t> </a:t>
            </a:r>
            <a:r>
              <a:rPr lang="ru-RU" dirty="0" err="1"/>
              <a:t>паличка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80" y="4365104"/>
            <a:ext cx="3227851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50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55446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Таким чином, </a:t>
            </a:r>
            <a:r>
              <a:rPr lang="ru-RU" dirty="0" err="1"/>
              <a:t>макроорганізм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контактує</a:t>
            </a:r>
            <a:r>
              <a:rPr lang="ru-RU" dirty="0"/>
              <a:t> з </a:t>
            </a:r>
            <a:r>
              <a:rPr lang="ru-RU" dirty="0" err="1"/>
              <a:t>цілою</a:t>
            </a:r>
            <a:r>
              <a:rPr lang="ru-RU" dirty="0"/>
              <a:t> ни­зкою </a:t>
            </a:r>
            <a:r>
              <a:rPr lang="ru-RU" dirty="0" err="1"/>
              <a:t>асоціацій</a:t>
            </a:r>
            <a:r>
              <a:rPr lang="ru-RU" dirty="0"/>
              <a:t> </a:t>
            </a:r>
            <a:r>
              <a:rPr lang="ru-RU" dirty="0" err="1"/>
              <a:t>мікроорганізмів</a:t>
            </a:r>
            <a:r>
              <a:rPr lang="ru-RU" dirty="0"/>
              <a:t>. Стан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співвідношень</a:t>
            </a:r>
            <a:r>
              <a:rPr lang="ru-RU" dirty="0"/>
              <a:t> </a:t>
            </a:r>
            <a:r>
              <a:rPr lang="ru-RU" dirty="0" err="1"/>
              <a:t>зале­жить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, тому </a:t>
            </a:r>
            <a:r>
              <a:rPr lang="ru-RU" dirty="0" err="1"/>
              <a:t>виникає</a:t>
            </a:r>
            <a:r>
              <a:rPr lang="ru-RU" dirty="0"/>
              <a:t> практична </a:t>
            </a:r>
            <a:r>
              <a:rPr lang="ru-RU" dirty="0" err="1"/>
              <a:t>необхід­ність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контакту з </a:t>
            </a:r>
            <a:r>
              <a:rPr lang="ru-RU" dirty="0" err="1"/>
              <a:t>патогенними</a:t>
            </a:r>
            <a:r>
              <a:rPr lang="ru-RU" dirty="0"/>
              <a:t> </a:t>
            </a:r>
            <a:r>
              <a:rPr lang="ru-RU" dirty="0" err="1"/>
              <a:t>мікроорганізмами</a:t>
            </a:r>
            <a:r>
              <a:rPr lang="ru-RU" dirty="0"/>
              <a:t>. </a:t>
            </a:r>
            <a:r>
              <a:rPr lang="ru-RU" dirty="0" err="1"/>
              <a:t>Санітарно-мікробіологічні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 та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спрямовані</a:t>
            </a:r>
            <a:r>
              <a:rPr lang="ru-RU" dirty="0"/>
              <a:t> перш за все на </a:t>
            </a:r>
            <a:r>
              <a:rPr lang="ru-RU" dirty="0" err="1"/>
              <a:t>визначення</a:t>
            </a:r>
            <a:r>
              <a:rPr lang="ru-RU" dirty="0"/>
              <a:t> фекального </a:t>
            </a:r>
            <a:r>
              <a:rPr lang="ru-RU" dirty="0" err="1"/>
              <a:t>забруднення</a:t>
            </a:r>
            <a:r>
              <a:rPr lang="ru-RU" dirty="0"/>
              <a:t>, у першу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бактерії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кишкової</a:t>
            </a:r>
            <a:r>
              <a:rPr lang="ru-RU" dirty="0"/>
              <a:t> </a:t>
            </a:r>
            <a:r>
              <a:rPr lang="ru-RU" dirty="0" err="1"/>
              <a:t>палички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найскладніших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природознавства</a:t>
            </a:r>
            <a:r>
              <a:rPr lang="ru-RU" dirty="0"/>
              <a:t> є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суперпаразитів</a:t>
            </a:r>
            <a:r>
              <a:rPr lang="ru-RU" dirty="0"/>
              <a:t> - </a:t>
            </a:r>
            <a:r>
              <a:rPr lang="ru-RU" dirty="0" err="1"/>
              <a:t>вірусів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здатні</a:t>
            </a:r>
            <a:r>
              <a:rPr lang="ru-RU" dirty="0"/>
              <a:t> до </a:t>
            </a:r>
            <a:r>
              <a:rPr lang="ru-RU" dirty="0" err="1"/>
              <a:t>функціо­нування</a:t>
            </a:r>
            <a:r>
              <a:rPr lang="ru-RU" dirty="0"/>
              <a:t> за межами </a:t>
            </a:r>
            <a:r>
              <a:rPr lang="ru-RU" dirty="0" err="1"/>
              <a:t>клітини-хазяїна</a:t>
            </a:r>
            <a:r>
              <a:rPr lang="ru-RU" dirty="0"/>
              <a:t>. </a:t>
            </a:r>
            <a:r>
              <a:rPr lang="ru-RU" dirty="0" err="1"/>
              <a:t>Вважається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віруси</a:t>
            </a:r>
            <a:r>
              <a:rPr lang="ru-RU" dirty="0"/>
              <a:t> </a:t>
            </a:r>
            <a:r>
              <a:rPr lang="ru-RU" dirty="0" err="1"/>
              <a:t>вна­слідок</a:t>
            </a:r>
            <a:r>
              <a:rPr lang="ru-RU" dirty="0"/>
              <a:t> </a:t>
            </a:r>
            <a:r>
              <a:rPr lang="ru-RU" dirty="0" err="1"/>
              <a:t>простоти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будови</a:t>
            </a:r>
            <a:r>
              <a:rPr lang="ru-RU" dirty="0"/>
              <a:t> </a:t>
            </a:r>
            <a:r>
              <a:rPr lang="ru-RU" dirty="0" err="1"/>
              <a:t>походять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перших </a:t>
            </a:r>
            <a:r>
              <a:rPr lang="ru-RU" dirty="0" err="1"/>
              <a:t>самовідтворюваних</a:t>
            </a:r>
            <a:r>
              <a:rPr lang="ru-RU" dirty="0"/>
              <a:t> структур,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розвинулися</a:t>
            </a:r>
            <a:r>
              <a:rPr lang="ru-RU" dirty="0"/>
              <a:t> й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розмножуватися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клітини-хазяїна</a:t>
            </a:r>
            <a:r>
              <a:rPr lang="ru-RU" dirty="0"/>
              <a:t> </a:t>
            </a:r>
            <a:r>
              <a:rPr lang="ru-RU" dirty="0" err="1"/>
              <a:t>вка­зує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i="1" dirty="0"/>
              <a:t> </a:t>
            </a:r>
            <a:r>
              <a:rPr lang="ru-RU" dirty="0" err="1"/>
              <a:t>виникнути</a:t>
            </a:r>
            <a:r>
              <a:rPr lang="ru-RU" dirty="0"/>
              <a:t> вони могли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, коли </a:t>
            </a:r>
            <a:r>
              <a:rPr lang="ru-RU" dirty="0" err="1"/>
              <a:t>від­булася</a:t>
            </a:r>
            <a:r>
              <a:rPr lang="ru-RU" dirty="0"/>
              <a:t> </a:t>
            </a:r>
            <a:r>
              <a:rPr lang="ru-RU" dirty="0" err="1"/>
              <a:t>стабілізація</a:t>
            </a:r>
            <a:r>
              <a:rPr lang="ru-RU" dirty="0"/>
              <a:t> </a:t>
            </a:r>
            <a:r>
              <a:rPr lang="ru-RU" dirty="0" err="1"/>
              <a:t>генетичного</a:t>
            </a:r>
            <a:r>
              <a:rPr lang="ru-RU" dirty="0"/>
              <a:t> коду.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085184"/>
            <a:ext cx="2170074" cy="159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6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вчені</a:t>
            </a:r>
            <a:r>
              <a:rPr lang="ru-RU" dirty="0"/>
              <a:t> </a:t>
            </a:r>
            <a:r>
              <a:rPr lang="ru-RU" dirty="0" err="1"/>
              <a:t>дійшли</a:t>
            </a:r>
            <a:r>
              <a:rPr lang="ru-RU" dirty="0"/>
              <a:t> </a:t>
            </a:r>
            <a:r>
              <a:rPr lang="ru-RU" dirty="0" err="1"/>
              <a:t>висновку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віруси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свою </a:t>
            </a:r>
            <a:r>
              <a:rPr lang="ru-RU" dirty="0" err="1"/>
              <a:t>особ­ливу</a:t>
            </a:r>
            <a:r>
              <a:rPr lang="ru-RU" dirty="0"/>
              <a:t> </a:t>
            </a:r>
            <a:r>
              <a:rPr lang="ru-RU" dirty="0" err="1"/>
              <a:t>еволюційну</a:t>
            </a:r>
            <a:r>
              <a:rPr lang="ru-RU" dirty="0"/>
              <a:t> </a:t>
            </a:r>
            <a:r>
              <a:rPr lang="ru-RU" dirty="0" err="1"/>
              <a:t>історію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не </a:t>
            </a:r>
            <a:r>
              <a:rPr lang="ru-RU" dirty="0" err="1"/>
              <a:t>повністю</a:t>
            </a:r>
            <a:r>
              <a:rPr lang="ru-RU" dirty="0"/>
              <a:t>, то </a:t>
            </a:r>
            <a:r>
              <a:rPr lang="ru-RU" dirty="0" err="1"/>
              <a:t>принаймні</a:t>
            </a:r>
            <a:r>
              <a:rPr lang="ru-RU" dirty="0"/>
              <a:t> </a:t>
            </a:r>
            <a:r>
              <a:rPr lang="ru-RU" dirty="0" err="1"/>
              <a:t>знач­ною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незалежну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cap="small" dirty="0"/>
              <a:t> </a:t>
            </a:r>
            <a:r>
              <a:rPr lang="ru-RU" dirty="0" err="1"/>
              <a:t>еволюції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, у </a:t>
            </a:r>
            <a:r>
              <a:rPr lang="ru-RU" dirty="0" err="1"/>
              <a:t>яких</a:t>
            </a:r>
            <a:r>
              <a:rPr lang="ru-RU" dirty="0"/>
              <a:t> вони </a:t>
            </a:r>
            <a:r>
              <a:rPr lang="ru-RU" dirty="0" err="1"/>
              <a:t>ре­продукуються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вірусів</a:t>
            </a:r>
            <a:r>
              <a:rPr lang="ru-RU" dirty="0"/>
              <a:t> не </a:t>
            </a:r>
            <a:r>
              <a:rPr lang="ru-RU" dirty="0" err="1"/>
              <a:t>менш</a:t>
            </a:r>
            <a:r>
              <a:rPr lang="ru-RU" dirty="0"/>
              <a:t> складне, а тому на </a:t>
            </a:r>
            <a:r>
              <a:rPr lang="ru-RU" dirty="0" err="1"/>
              <a:t>сьогодні</a:t>
            </a:r>
            <a:r>
              <a:rPr lang="ru-RU" cap="small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пояснень</a:t>
            </a:r>
            <a:r>
              <a:rPr lang="ru-RU" dirty="0"/>
              <a:t>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564904"/>
            <a:ext cx="5440386" cy="408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69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39778" y="402660"/>
            <a:ext cx="3612142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4975" algn="l"/>
              </a:tabLst>
            </a:pP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іруси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нащадки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бактерій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(результат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глибокого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морфофізіологічного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регресу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4975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34975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віруси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це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клітинні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органоїди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заблукали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рибосоми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фраг­менти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хромосом);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34975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34975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віруси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нащадки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доклітинних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форм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життя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яких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виникли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як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клітини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так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сучасні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віруси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5" name="Picture 3" descr="https://im0-tub-ua.yandex.net/i?id=5c590a29682e9f676bf0c6e136ffe806&amp;n=33&amp;h=215&amp;w=3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88641"/>
            <a:ext cx="3532167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Picture 5" descr="https://im2-tub-ua.yandex.net/i?id=1042f80559c243d12236f071826d5864&amp;n=33&amp;h=215&amp;w=3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173345"/>
            <a:ext cx="3638550" cy="2047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2306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807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На думку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учених</a:t>
            </a:r>
            <a:r>
              <a:rPr lang="ru-RU" dirty="0"/>
              <a:t>, </a:t>
            </a:r>
            <a:r>
              <a:rPr lang="ru-RU" dirty="0" err="1"/>
              <a:t>віруси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надто</a:t>
            </a:r>
            <a:r>
              <a:rPr lang="ru-RU" dirty="0"/>
              <a:t> </a:t>
            </a:r>
            <a:r>
              <a:rPr lang="ru-RU" dirty="0" err="1"/>
              <a:t>оригінальну</a:t>
            </a:r>
            <a:r>
              <a:rPr lang="ru-RU" dirty="0"/>
              <a:t> </a:t>
            </a:r>
            <a:r>
              <a:rPr lang="ru-RU" dirty="0" err="1"/>
              <a:t>неклітинну</a:t>
            </a:r>
            <a:r>
              <a:rPr lang="ru-RU" dirty="0"/>
              <a:t> </a:t>
            </a:r>
            <a:r>
              <a:rPr lang="ru-RU" dirty="0" err="1"/>
              <a:t>будову</a:t>
            </a:r>
            <a:r>
              <a:rPr lang="ru-RU" dirty="0"/>
              <a:t>, яку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виводити</a:t>
            </a:r>
            <a:r>
              <a:rPr lang="ru-RU" dirty="0"/>
              <a:t> з </a:t>
            </a:r>
            <a:r>
              <a:rPr lang="ru-RU" dirty="0" err="1"/>
              <a:t>клітини</a:t>
            </a:r>
            <a:r>
              <a:rPr lang="ru-RU" dirty="0"/>
              <a:t>. 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цим</a:t>
            </a:r>
            <a:r>
              <a:rPr lang="ru-RU" dirty="0"/>
              <a:t> перша </a:t>
            </a: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окремими</a:t>
            </a:r>
            <a:r>
              <a:rPr lang="ru-RU" dirty="0"/>
              <a:t> </a:t>
            </a:r>
            <a:r>
              <a:rPr lang="ru-RU" dirty="0" err="1"/>
              <a:t>вченими</a:t>
            </a:r>
            <a:r>
              <a:rPr lang="ru-RU" dirty="0"/>
              <a:t> </a:t>
            </a:r>
            <a:r>
              <a:rPr lang="ru-RU" dirty="0" err="1"/>
              <a:t>відкидається</a:t>
            </a:r>
            <a:r>
              <a:rPr lang="ru-RU" dirty="0"/>
              <a:t>. Другу та </a:t>
            </a:r>
            <a:r>
              <a:rPr lang="ru-RU" dirty="0" err="1"/>
              <a:t>третю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так само довести не </a:t>
            </a:r>
            <a:r>
              <a:rPr lang="ru-RU" dirty="0" err="1"/>
              <a:t>можна</a:t>
            </a:r>
            <a:r>
              <a:rPr lang="ru-RU" dirty="0"/>
              <a:t>, але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прихильни­ків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друга.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07271"/>
            <a:ext cx="3809524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57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3115"/>
            <a:ext cx="7200800" cy="11430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Становлення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паразитизму </a:t>
            </a:r>
            <a:r>
              <a:rPr lang="uk-UA" b="1" dirty="0"/>
              <a:t>в різних групах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60848"/>
            <a:ext cx="32403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Розвиток паразитизму відбувався внаслідок тривалої спіль­ної еволюції співіснуючих організмів. </a:t>
            </a:r>
            <a:r>
              <a:rPr lang="ru-RU" dirty="0"/>
              <a:t>Тому паразит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здій­снювати</a:t>
            </a:r>
            <a:r>
              <a:rPr lang="ru-RU" dirty="0"/>
              <a:t> цикл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без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- </a:t>
            </a:r>
            <a:r>
              <a:rPr lang="ru-RU" dirty="0" err="1"/>
              <a:t>хазяїна</a:t>
            </a:r>
            <a:r>
              <a:rPr lang="ru-RU" dirty="0"/>
              <a:t>. </a:t>
            </a:r>
            <a:endParaRPr lang="en-US" dirty="0" smtClean="0"/>
          </a:p>
          <a:p>
            <a:pPr algn="just"/>
            <a:r>
              <a:rPr lang="ru-RU" dirty="0" smtClean="0"/>
              <a:t>Так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у </a:t>
            </a:r>
            <a:r>
              <a:rPr lang="ru-RU" dirty="0" err="1"/>
              <a:t>цестоди</a:t>
            </a:r>
            <a:r>
              <a:rPr lang="ru-RU" dirty="0"/>
              <a:t> </a:t>
            </a:r>
            <a:r>
              <a:rPr lang="ru-RU" dirty="0" err="1"/>
              <a:t>архігетеса</a:t>
            </a:r>
            <a:r>
              <a:rPr lang="ru-RU" dirty="0"/>
              <a:t> на </a:t>
            </a:r>
            <a:r>
              <a:rPr lang="ru-RU" dirty="0" err="1"/>
              <a:t>певному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історичного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з </a:t>
            </a:r>
            <a:r>
              <a:rPr lang="ru-RU" dirty="0" err="1"/>
              <a:t>життєвого</a:t>
            </a:r>
            <a:r>
              <a:rPr lang="ru-RU" dirty="0"/>
              <a:t> циклу </a:t>
            </a:r>
            <a:r>
              <a:rPr lang="ru-RU" dirty="0" err="1"/>
              <a:t>випав</a:t>
            </a:r>
            <a:r>
              <a:rPr lang="ru-RU" dirty="0"/>
              <a:t> </a:t>
            </a:r>
            <a:r>
              <a:rPr lang="ru-RU" dirty="0" err="1"/>
              <a:t>кінцевий</a:t>
            </a:r>
            <a:r>
              <a:rPr lang="ru-RU" dirty="0"/>
              <a:t> </a:t>
            </a:r>
            <a:r>
              <a:rPr lang="ru-RU" dirty="0" err="1"/>
              <a:t>хазяїн</a:t>
            </a:r>
            <a:r>
              <a:rPr lang="ru-RU" dirty="0"/>
              <a:t>, а </a:t>
            </a:r>
            <a:r>
              <a:rPr lang="ru-RU" dirty="0" err="1"/>
              <a:t>личинко­ва</a:t>
            </a:r>
            <a:r>
              <a:rPr lang="ru-RU" dirty="0"/>
              <a:t> фаза,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існувала</a:t>
            </a:r>
            <a:r>
              <a:rPr lang="ru-RU" dirty="0"/>
              <a:t> в </a:t>
            </a:r>
            <a:r>
              <a:rPr lang="ru-RU" dirty="0" err="1"/>
              <a:t>олігохетах</a:t>
            </a:r>
            <a:r>
              <a:rPr lang="ru-RU" dirty="0"/>
              <a:t>, </a:t>
            </a:r>
            <a:r>
              <a:rPr lang="ru-RU" dirty="0" err="1"/>
              <a:t>перейшла</a:t>
            </a:r>
            <a:r>
              <a:rPr lang="ru-RU" dirty="0"/>
              <a:t> до </a:t>
            </a:r>
            <a:r>
              <a:rPr lang="ru-RU" dirty="0" err="1"/>
              <a:t>неотенії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924944"/>
            <a:ext cx="2535015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21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 flipH="1">
            <a:off x="395536" y="454312"/>
            <a:ext cx="763284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Середовищем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паразита с не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хазяї­на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навколишнє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хазяїн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паразита.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Унаслідок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безпосереднього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паразита,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хазяїна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отримав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порядку.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хазяїн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паразита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середовищем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другого порядку.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1" name="Picture 3" descr="http://www.ecosystema.ru/08nature/butt/m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212976"/>
            <a:ext cx="3362868" cy="347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5" descr="https://im3-tub-ua.yandex.net/i?id=dbc9a0f95bf9cb1836eeefb46c57450e&amp;n=33&amp;h=215&amp;w=1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2950482" cy="347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3774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94231"/>
            <a:ext cx="7619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чітких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симбіозом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паразитизмом, паразитизмом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хижацтвом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формами 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21506" name="Picture 2" descr="http://school-collection.iv-edu.ru/dlrstore/c6750d7f-5f17-c26d-cea1-fae1815c62e6/33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1788886"/>
            <a:ext cx="7541338" cy="2216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static.wixstatic.com/media/343c74_f4e047b7e0cd4283a988234aa00011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8" y="4256412"/>
            <a:ext cx="3563386" cy="2364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://tn.new.fishki.net/26/upload/post/201401/14/1237827/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0686" y="4281715"/>
            <a:ext cx="3572418" cy="2027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368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556792"/>
            <a:ext cx="4283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клопів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Reduvius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хижаків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живляться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комахами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редувій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бру­дний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personatus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поряд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хижацтвом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інколи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нападати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смоктати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645024"/>
            <a:ext cx="7236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Паразитизм як комплекс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найрізноманітніших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взаємовідносин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коменсалізму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хижацтва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сапрозойного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розвинулися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хазяїна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до умов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40768"/>
            <a:ext cx="219456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64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34526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паразитичних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спрощення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будови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паразитичного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викликала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пристосовуватись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деградація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відносним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явищем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високоспеціалізованими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максималь­но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пристосованими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http://wwwuser.gwdg.de/~nprpic/webrepository/metazoa/arthropoda/insecta/siphonaptera/ctenocephalides/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88767">
            <a:off x="5586589" y="523036"/>
            <a:ext cx="2044489" cy="2108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7876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План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2492896"/>
            <a:ext cx="57423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</a:t>
            </a:r>
            <a:r>
              <a:rPr lang="uk-UA" sz="2000" dirty="0" smtClean="0"/>
              <a:t>. </a:t>
            </a:r>
            <a:r>
              <a:rPr lang="ru-RU" sz="2000" dirty="0" err="1" smtClean="0"/>
              <a:t>Походження</a:t>
            </a:r>
            <a:r>
              <a:rPr lang="ru-RU" sz="2000" dirty="0" smtClean="0"/>
              <a:t> </a:t>
            </a:r>
            <a:r>
              <a:rPr lang="ru-RU" sz="2000" dirty="0"/>
              <a:t>паразитизму</a:t>
            </a:r>
          </a:p>
          <a:p>
            <a:r>
              <a:rPr lang="uk-UA" sz="2000" dirty="0"/>
              <a:t>2. </a:t>
            </a:r>
            <a:r>
              <a:rPr lang="ru-RU" sz="2000" dirty="0" err="1"/>
              <a:t>Становлення</a:t>
            </a:r>
            <a:r>
              <a:rPr lang="ru-RU" sz="2000" dirty="0"/>
              <a:t> паразитизму в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групах</a:t>
            </a:r>
            <a:endParaRPr lang="ru-RU" sz="2000" dirty="0"/>
          </a:p>
          <a:p>
            <a:r>
              <a:rPr lang="uk-UA" sz="2000" b="1" dirty="0"/>
              <a:t>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09453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51344"/>
            <a:ext cx="4392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Вельми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кров'яного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пара­зитизму. На думку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кишкового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паразитизму, 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хазяїв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кровопаразити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кишковими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паразита­ми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безхребетних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переходом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хребетних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пристосувались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нового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середо­вища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кров'яного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русла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потра­пляли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кровоссання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потра­пляли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кишечнику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безхребетної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кровоссання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пристосувались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кишечнику комах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кров'яному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хребетних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47821"/>
            <a:ext cx="2880320" cy="16187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384" y="3709449"/>
            <a:ext cx="3172008" cy="267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57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64807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думкою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кровопаразити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хребетних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кишковими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паразитами тих самих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хазяїв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звідки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пе­рейшли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кров'яного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русла.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свідчить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кровопаразити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хребетних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віддаленими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предками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кишкових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 самих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хребетних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кокцидії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Але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джгутиконосці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хазяїнами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кровопарази­тів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хребетних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все,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кишкові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безхребет­них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3372052"/>
            <a:ext cx="5832648" cy="321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99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396044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багатоклітинних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Metazoa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переходу до паразитизму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розмноження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цьо­му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ектопаразитів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кровосисних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Diptera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ектопаразити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змінився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хоботок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про­колювати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шкіру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залози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секрет,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скипання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антикоагулянт.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набував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поліфагії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монофагії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субстра­тів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48680"/>
            <a:ext cx="292230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44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 основні види укусів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07351"/>
            <a:ext cx="2448272" cy="1694698"/>
          </a:xfrm>
        </p:spPr>
      </p:pic>
      <p:sp>
        <p:nvSpPr>
          <p:cNvPr id="5" name="TextBox 4"/>
          <p:cNvSpPr txBox="1"/>
          <p:nvPr/>
        </p:nvSpPr>
        <p:spPr>
          <a:xfrm>
            <a:off x="395536" y="29249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комара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7" y="1607351"/>
            <a:ext cx="2592289" cy="17374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95008" y="294648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блохи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1607350"/>
            <a:ext cx="2515286" cy="17241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84168" y="299695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клопа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00301"/>
            <a:ext cx="2597281" cy="17281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9303" y="463591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павука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9" y="3319742"/>
            <a:ext cx="2592288" cy="17087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58730" y="4624775"/>
            <a:ext cx="151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кліща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331522"/>
            <a:ext cx="2515287" cy="16893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76343" y="46077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мурахи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874" y="5020830"/>
            <a:ext cx="2416971" cy="17390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87623" y="6453336"/>
            <a:ext cx="160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о</a:t>
            </a:r>
            <a:r>
              <a:rPr lang="uk-UA" dirty="0" smtClean="0"/>
              <a:t>си і бджоли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433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9908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Ендопаразити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мо­жуть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цестод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кишечник,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слабо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м'язовий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шар, погано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розвинені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гельмінтів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морфофізіологічні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таких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віднес­ти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тегументу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фіксації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того ж паразитам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плодю­чість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прогресивному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деградація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високоспеціалізованими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максималь­но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пристосованими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наслі­док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а,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боку,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6357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16632"/>
            <a:ext cx="78488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паразитарних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росту: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цестоди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10 см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росту та велика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плодючість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досконалому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вільноіснуючими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імовірним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ектопаразитів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вільноіснуючих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першу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хижаків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Особливо добре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простежується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членистоногих: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паразитизму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клопи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хазяїном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кліщі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блохи)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ектопаразитизму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імовірним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ектопаразитизму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сидячим способом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Таким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паразитизму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вусоногих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Cirripedia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занурюються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хазяїна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Coronula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27713"/>
            <a:ext cx="3888432" cy="27571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838520"/>
            <a:ext cx="3960440" cy="27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34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57606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ендопаразитиаму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інколи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ектопаразитичним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Прикладом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пухоїд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пелікана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Tetrophtahlmus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мігрував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пір'яного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піддзьобного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мішка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почав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живитися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кров'ю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цікавішим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ектопаразитизму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жаб'ячої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багатоустки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Polystomum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integerrimum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яка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личинковій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зябрах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пуголовків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ектопаразит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метаморфозу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пуголовка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жабу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атрофію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зябер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хазяїна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 переходить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сечового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міхура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клоаку.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вентральною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поверхнею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хазяїна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ендопаразитом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зрілості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ендопаразитизм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інстинкту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відкладання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яєць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відкладання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яєць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гнильному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субстраті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відкладати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ранах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закріпилася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з'являється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відкладання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яєць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порожни¬нах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вольфартова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муха,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596" y="0"/>
            <a:ext cx="1914525" cy="2390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357431"/>
            <a:ext cx="2527031" cy="14702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16216" y="6381328"/>
            <a:ext cx="99752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пухоед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227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60486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ендопаразитизму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кишкового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паразитизму,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занесення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яєць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вільноіснуючих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спо­стерігається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нематод,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вільноіснуючими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формами.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низка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них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облігатних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ендопаразитів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Інколи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з'являється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вигідне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пристосуван­ня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затримці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рос­ту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щільності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зара­ження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хазяїна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Diphyllobothrium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latum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вага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сумарний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вага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загибелі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статевозрілих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за­тримувались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резерв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загиблих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виду.</a:t>
            </a:r>
          </a:p>
        </p:txBody>
      </p:sp>
    </p:spTree>
    <p:extLst>
      <p:ext uri="{BB962C8B-B14F-4D97-AF65-F5344CB8AC3E}">
        <p14:creationId xmlns:p14="http://schemas.microsoft.com/office/powerpoint/2010/main" val="3500322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У </a:t>
            </a:r>
            <a:r>
              <a:rPr lang="ru-RU" dirty="0" err="1"/>
              <a:t>цілому</a:t>
            </a:r>
            <a:r>
              <a:rPr lang="ru-RU" dirty="0"/>
              <a:t> в </a:t>
            </a:r>
            <a:r>
              <a:rPr lang="ru-RU" dirty="0" err="1"/>
              <a:t>еволюції</a:t>
            </a:r>
            <a:r>
              <a:rPr lang="ru-RU" dirty="0"/>
              <a:t> плоских </a:t>
            </a:r>
            <a:r>
              <a:rPr lang="ru-RU" dirty="0" err="1"/>
              <a:t>червів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два </a:t>
            </a:r>
            <a:r>
              <a:rPr lang="ru-RU" dirty="0" err="1"/>
              <a:t>основ­ні</a:t>
            </a:r>
            <a:r>
              <a:rPr lang="ru-RU" dirty="0"/>
              <a:t> напрямки </a:t>
            </a:r>
            <a:r>
              <a:rPr lang="ru-RU" dirty="0" err="1"/>
              <a:t>розвитку</a:t>
            </a:r>
            <a:r>
              <a:rPr lang="ru-RU" dirty="0"/>
              <a:t>. Вони </a:t>
            </a:r>
            <a:r>
              <a:rPr lang="ru-RU" dirty="0" err="1"/>
              <a:t>беруть</a:t>
            </a:r>
            <a:r>
              <a:rPr lang="ru-RU" dirty="0"/>
              <a:t> початок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предкових</a:t>
            </a:r>
            <a:r>
              <a:rPr lang="ru-RU" dirty="0"/>
              <a:t> форм 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спільними</a:t>
            </a:r>
            <a:r>
              <a:rPr lang="ru-RU" dirty="0"/>
              <a:t> з </a:t>
            </a:r>
            <a:r>
              <a:rPr lang="ru-RU" dirty="0" err="1"/>
              <a:t>прямокишковими</a:t>
            </a:r>
            <a:r>
              <a:rPr lang="ru-RU" dirty="0"/>
              <a:t> </a:t>
            </a:r>
            <a:r>
              <a:rPr lang="ru-RU" dirty="0" err="1"/>
              <a:t>війчастими</a:t>
            </a:r>
            <a:r>
              <a:rPr lang="ru-RU" dirty="0"/>
              <a:t> роду </a:t>
            </a:r>
            <a:r>
              <a:rPr lang="en-US" i="1" dirty="0" err="1"/>
              <a:t>Dallyelida</a:t>
            </a:r>
            <a:r>
              <a:rPr lang="en-US" i="1" dirty="0"/>
              <a:t> </a:t>
            </a:r>
            <a:r>
              <a:rPr lang="ru-RU" dirty="0"/>
              <a:t>ряду </a:t>
            </a:r>
            <a:r>
              <a:rPr lang="en-US" i="1" dirty="0" err="1"/>
              <a:t>Rhabdocoela</a:t>
            </a:r>
            <a:r>
              <a:rPr lang="ru-RU" i="1" dirty="0"/>
              <a:t>. </a:t>
            </a:r>
            <a:r>
              <a:rPr lang="ru-RU" dirty="0"/>
              <a:t>У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напрямку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перехід</a:t>
            </a:r>
            <a:r>
              <a:rPr lang="ru-RU" dirty="0"/>
              <a:t> </a:t>
            </a:r>
            <a:r>
              <a:rPr lang="ru-RU" dirty="0" err="1"/>
              <a:t>предкових</a:t>
            </a:r>
            <a:r>
              <a:rPr lang="ru-RU" dirty="0"/>
              <a:t> форм до</a:t>
            </a:r>
            <a:r>
              <a:rPr lang="ru-RU" i="1" dirty="0"/>
              <a:t> </a:t>
            </a:r>
            <a:r>
              <a:rPr lang="ru-RU" dirty="0" err="1"/>
              <a:t>симбіотичних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молюсками</a:t>
            </a:r>
            <a:r>
              <a:rPr lang="ru-RU" dirty="0"/>
              <a:t>. </a:t>
            </a:r>
            <a:r>
              <a:rPr lang="ru-RU" dirty="0" err="1"/>
              <a:t>Пода­льша</a:t>
            </a:r>
            <a:r>
              <a:rPr lang="ru-RU" dirty="0"/>
              <a:t> </a:t>
            </a:r>
            <a:r>
              <a:rPr lang="ru-RU" dirty="0" err="1"/>
              <a:t>еволюція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викликала</a:t>
            </a:r>
            <a:r>
              <a:rPr lang="ru-RU" dirty="0"/>
              <a:t> </a:t>
            </a:r>
            <a:r>
              <a:rPr lang="ru-RU" dirty="0" err="1"/>
              <a:t>перехід</a:t>
            </a:r>
            <a:r>
              <a:rPr lang="ru-RU" dirty="0"/>
              <a:t> </a:t>
            </a:r>
            <a:r>
              <a:rPr lang="ru-RU" dirty="0" err="1"/>
              <a:t>симбіонтів</a:t>
            </a:r>
            <a:r>
              <a:rPr lang="ru-RU" dirty="0"/>
              <a:t> до </a:t>
            </a:r>
            <a:r>
              <a:rPr lang="ru-RU" dirty="0" err="1"/>
              <a:t>ен­допаразитів</a:t>
            </a:r>
            <a:r>
              <a:rPr lang="ru-RU" dirty="0"/>
              <a:t> </a:t>
            </a:r>
            <a:r>
              <a:rPr lang="ru-RU" dirty="0" err="1"/>
              <a:t>молюсків</a:t>
            </a:r>
            <a:r>
              <a:rPr lang="ru-RU" dirty="0"/>
              <a:t>. Таким </a:t>
            </a:r>
            <a:r>
              <a:rPr lang="ru-RU" dirty="0" err="1"/>
              <a:t>був</a:t>
            </a:r>
            <a:r>
              <a:rPr lang="ru-RU" dirty="0"/>
              <a:t> шлях </a:t>
            </a:r>
            <a:r>
              <a:rPr lang="ru-RU" dirty="0" err="1"/>
              <a:t>еволюції</a:t>
            </a:r>
            <a:r>
              <a:rPr lang="ru-RU" dirty="0"/>
              <a:t> </a:t>
            </a:r>
            <a:r>
              <a:rPr lang="ru-RU" dirty="0" err="1"/>
              <a:t>протрематод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дали початок </a:t>
            </a:r>
            <a:r>
              <a:rPr lang="ru-RU" dirty="0" err="1"/>
              <a:t>сучасним</a:t>
            </a:r>
            <a:r>
              <a:rPr lang="ru-RU" dirty="0"/>
              <a:t> трематодам і </a:t>
            </a:r>
            <a:r>
              <a:rPr lang="ru-RU" dirty="0" err="1"/>
              <a:t>аспідогастридам</a:t>
            </a:r>
            <a:r>
              <a:rPr lang="ru-RU" dirty="0"/>
              <a:t>. </a:t>
            </a:r>
            <a:r>
              <a:rPr lang="ru-RU" dirty="0" err="1"/>
              <a:t>Мож­на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i="1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протрематод</a:t>
            </a:r>
            <a:r>
              <a:rPr lang="ru-RU" dirty="0"/>
              <a:t> </a:t>
            </a:r>
            <a:r>
              <a:rPr lang="ru-RU" dirty="0" err="1"/>
              <a:t>відокремились</a:t>
            </a:r>
            <a:r>
              <a:rPr lang="ru-RU" dirty="0"/>
              <a:t> і предки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діциємід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пройшли</a:t>
            </a:r>
            <a:r>
              <a:rPr lang="ru-RU" dirty="0"/>
              <a:t> </a:t>
            </a:r>
            <a:r>
              <a:rPr lang="ru-RU" dirty="0" err="1"/>
              <a:t>самостійну</a:t>
            </a:r>
            <a:r>
              <a:rPr lang="ru-RU" dirty="0"/>
              <a:t> </a:t>
            </a:r>
            <a:r>
              <a:rPr lang="ru-RU" dirty="0" err="1"/>
              <a:t>еволюцію</a:t>
            </a:r>
            <a:r>
              <a:rPr lang="ru-RU" dirty="0"/>
              <a:t> разом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хазяями</a:t>
            </a:r>
            <a:r>
              <a:rPr lang="ru-RU" dirty="0"/>
              <a:t> - головоногими </a:t>
            </a:r>
            <a:r>
              <a:rPr lang="ru-RU" dirty="0" err="1"/>
              <a:t>молюсками</a:t>
            </a:r>
            <a:r>
              <a:rPr lang="ru-RU" dirty="0"/>
              <a:t> та </a:t>
            </a:r>
            <a:r>
              <a:rPr lang="ru-RU" dirty="0" err="1"/>
              <a:t>досягли</a:t>
            </a:r>
            <a:r>
              <a:rPr lang="ru-RU" dirty="0"/>
              <a:t> </a:t>
            </a:r>
            <a:r>
              <a:rPr lang="ru-RU" dirty="0" err="1"/>
              <a:t>найбільшого</a:t>
            </a:r>
            <a:r>
              <a:rPr lang="ru-RU" dirty="0"/>
              <a:t> </a:t>
            </a:r>
            <a:r>
              <a:rPr lang="ru-RU" dirty="0" err="1"/>
              <a:t>сту­пеня</a:t>
            </a:r>
            <a:r>
              <a:rPr lang="ru-RU" dirty="0"/>
              <a:t> </a:t>
            </a:r>
            <a:r>
              <a:rPr lang="ru-RU" dirty="0" err="1"/>
              <a:t>морфофізіологічного</a:t>
            </a:r>
            <a:r>
              <a:rPr lang="ru-RU" dirty="0"/>
              <a:t> </a:t>
            </a:r>
            <a:r>
              <a:rPr lang="ru-RU" dirty="0" err="1"/>
              <a:t>регресу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0719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71287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плоских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Cercomacromorpha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на­явністю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церкомера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імовірно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ектопаразитами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палеозойських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хрящових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елязмобранхій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часом вони дали початок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чотирьом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само­стійним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них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моногенеї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ектопаразитами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Коло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хазяїв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розши­рилось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ектопаразити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хрящо­вих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й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кісткових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прісноводних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Cercomacromorpha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ендопаразитами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процвітаючим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стьожкових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Спалах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видоутворення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межах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імовірно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опа­нуванням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хазяїв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наземних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хребетних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Gyrocotylidea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Cestodaria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зберегли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стародавніми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хря­щовими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обидві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виокремленими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нечис­ленними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церкомерних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підтвер­джується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церкомера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моногенетичних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си­сунів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гомологом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диск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прикріплення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у цестод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церкомер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процеркоїду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подальшо­му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відкидається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Gyrocotylidea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Cestodaria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церкомер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розвинений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личинковій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втягується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паренхіму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7274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Походження</a:t>
            </a:r>
            <a:r>
              <a:rPr lang="ru-RU" b="1" dirty="0"/>
              <a:t> паразитизму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268760"/>
            <a:ext cx="38164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Є.Н. </a:t>
            </a:r>
            <a:r>
              <a:rPr lang="ru-RU" dirty="0" err="1"/>
              <a:t>Павловський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одним </a:t>
            </a:r>
            <a:r>
              <a:rPr lang="ru-RU" dirty="0" err="1"/>
              <a:t>із</a:t>
            </a:r>
            <a:r>
              <a:rPr lang="ru-RU" dirty="0"/>
              <a:t> перших </a:t>
            </a:r>
            <a:r>
              <a:rPr lang="ru-RU" dirty="0" err="1"/>
              <a:t>учених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у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працях</a:t>
            </a:r>
            <a:r>
              <a:rPr lang="ru-RU" dirty="0"/>
              <a:t> </a:t>
            </a:r>
            <a:r>
              <a:rPr lang="ru-RU" dirty="0" err="1"/>
              <a:t>дослідив</a:t>
            </a:r>
            <a:r>
              <a:rPr lang="ru-RU" dirty="0"/>
              <a:t> проблему "</a:t>
            </a:r>
            <a:r>
              <a:rPr lang="ru-RU" dirty="0" err="1"/>
              <a:t>організм</a:t>
            </a:r>
            <a:r>
              <a:rPr lang="ru-RU" dirty="0"/>
              <a:t> як </a:t>
            </a:r>
            <a:r>
              <a:rPr lang="ru-RU" dirty="0" err="1"/>
              <a:t>середовище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".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виокре­мив</a:t>
            </a:r>
            <a:r>
              <a:rPr lang="ru-RU" dirty="0"/>
              <a:t> три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живого на </a:t>
            </a:r>
            <a:r>
              <a:rPr lang="ru-RU" dirty="0" err="1"/>
              <a:t>Землі</a:t>
            </a:r>
            <a:r>
              <a:rPr lang="ru-RU" dirty="0" smtClean="0"/>
              <a:t>: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/>
              <a:t>гідросфера</a:t>
            </a:r>
            <a:r>
              <a:rPr lang="ru-RU" dirty="0"/>
              <a:t> як </a:t>
            </a:r>
            <a:r>
              <a:rPr lang="ru-RU" dirty="0" err="1"/>
              <a:t>суку­пність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водойм</a:t>
            </a:r>
            <a:r>
              <a:rPr lang="ru-RU" dirty="0"/>
              <a:t>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об'єму</a:t>
            </a:r>
            <a:r>
              <a:rPr lang="ru-RU" dirty="0"/>
              <a:t>; 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 smtClean="0"/>
              <a:t>аерогеосфера</a:t>
            </a:r>
            <a:r>
              <a:rPr lang="ru-RU" dirty="0"/>
              <a:t>, яка </a:t>
            </a:r>
            <a:r>
              <a:rPr lang="ru-RU" dirty="0" err="1"/>
              <a:t>об'єд­нує</a:t>
            </a:r>
            <a:r>
              <a:rPr lang="ru-RU" dirty="0"/>
              <a:t> </a:t>
            </a:r>
            <a:r>
              <a:rPr lang="ru-RU" dirty="0" err="1"/>
              <a:t>суходіл</a:t>
            </a:r>
            <a:r>
              <a:rPr lang="ru-RU" dirty="0"/>
              <a:t> і </a:t>
            </a:r>
            <a:r>
              <a:rPr lang="ru-RU" dirty="0" err="1"/>
              <a:t>повітря</a:t>
            </a:r>
            <a:r>
              <a:rPr lang="ru-RU" dirty="0"/>
              <a:t>, </a:t>
            </a:r>
            <a:r>
              <a:rPr lang="ru-RU" dirty="0" err="1"/>
              <a:t>необхідні</a:t>
            </a:r>
            <a:r>
              <a:rPr lang="ru-RU" dirty="0"/>
              <a:t> для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суходільних</a:t>
            </a:r>
            <a:r>
              <a:rPr lang="ru-RU" dirty="0"/>
              <a:t> </a:t>
            </a:r>
            <a:r>
              <a:rPr lang="ru-RU" dirty="0" err="1"/>
              <a:t>організ­мів</a:t>
            </a:r>
            <a:r>
              <a:rPr lang="ru-RU" dirty="0"/>
              <a:t>; 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та </a:t>
            </a:r>
            <a:r>
              <a:rPr lang="ru-RU" dirty="0" err="1"/>
              <a:t>біосфера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онтосфера</a:t>
            </a:r>
            <a:r>
              <a:rPr lang="ru-RU" dirty="0"/>
              <a:t> як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істот</a:t>
            </a:r>
            <a:r>
              <a:rPr lang="ru-RU" dirty="0"/>
              <a:t>, </a:t>
            </a:r>
            <a:r>
              <a:rPr lang="ru-RU" dirty="0" err="1"/>
              <a:t>організ­ми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певною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заселені</a:t>
            </a:r>
            <a:r>
              <a:rPr lang="ru-RU" dirty="0"/>
              <a:t> </a:t>
            </a:r>
            <a:r>
              <a:rPr lang="ru-RU" dirty="0" err="1"/>
              <a:t>різноманітними</a:t>
            </a:r>
            <a:r>
              <a:rPr lang="ru-RU" dirty="0"/>
              <a:t> паразитами.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40768"/>
            <a:ext cx="3632095" cy="272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21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32403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несприятливих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се­редовища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прогресивною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па­разитів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личинки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гельмінтів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висихання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аргасові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кліщі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ро­ків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(до 11)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обходитись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Прогресивною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адап­тацією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личинок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мешкання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хазяїна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ло­калізуватися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тканинах та органах.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12681"/>
            <a:ext cx="3365654" cy="223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215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7714" y="892552"/>
            <a:ext cx="737862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паразитичні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організми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членами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біогеоценозів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але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різний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зв'язок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середовищем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Ектопаразит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членом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відкритого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біоценозу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веде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вільний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використо­вує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хазяїна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тимчасово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кров'ю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Ендопаразит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пов'язаний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зовнішнім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середовищем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стані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спокою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(циста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геопротистів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яйце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геогельмінтів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безпосеред­ньо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пов'язаний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ним (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біопротисти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біогельмінти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://gepatitcom.ru/articles/wp-content/uploads/2015/11/14207-esli-u-koshki-bolit-pech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73016"/>
            <a:ext cx="3280229" cy="2605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http://svit24.net/images/stories/articles/2013/Zdorovie/07-2013/03/1240652692_entero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714304"/>
            <a:ext cx="3781115" cy="2464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09793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827314"/>
            <a:ext cx="33123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Однак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паразитів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певні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фази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контактують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зовнішнім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середовищем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надає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змогу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поділити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дві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: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1)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ті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зовнішньому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в активному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стані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личинки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статевозрілі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особини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);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2)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ті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зовні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пасивному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стані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 descr="http://www.petsinform.com/veterinary/statia/lekarstva/f10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290" y="558801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://fataliti.ru/CMSPages/GetBizFormFile.aspx?filename=8de8fde9-66a1-4292-bd93-3fb64a086d6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171" y="3802743"/>
            <a:ext cx="3963225" cy="2648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16466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75608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крізь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кишечнику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кровоносних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онкосфера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цестод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гачками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просвердлюється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епітелій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кишечнику, а личинки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нематод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загострений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кінець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протеолітичні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проникненню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крізь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тканини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кишкового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шкіряного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бар'єрів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паразит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кровоносною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лімфатичною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системою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міс­ця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мешкання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Ancylostoma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duodenale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від­кладає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яйця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виводяться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дрібні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личинки,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линянь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перкутанно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кров'яне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русло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заносяться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по­тім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легенів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виповзають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порожнину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брон­хів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трахеї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глотки,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звідти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-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дванадцятипалої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кишки,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локалізації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втечі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личинки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аскариди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недорозвинена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кутикула)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кишкового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тракту.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легенів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Лише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відбува­ється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кутикули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личин­кам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кишечнику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930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36712"/>
            <a:ext cx="65344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ектопаразитів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залу­чаються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ланцюгів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зовсім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ендо­паразитів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яйця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не­сприйнятливого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відбутись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перетравлен­ня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(І).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оболонки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зберегти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зов­нішній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яйця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травною сис­темою, 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життєздатність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йдеть­ся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транзитне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проходлсення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яєць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цист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тва­рини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інвазуючих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Інколи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транзит че­рез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циклу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найпростіших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копрофільні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копрозойні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найпростіші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аразитичні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найпростіші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потрапивши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травного тракту,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розмножуватися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Схожа схема характерна й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нематод,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відбу­вається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хазяїв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uk-UA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157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big-rostov.ru/wp-content/uploads/2015/10/tsep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1852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3600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погляди </a:t>
            </a:r>
            <a:r>
              <a:rPr lang="ru-RU" dirty="0" err="1"/>
              <a:t>викликали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суперечки</a:t>
            </a:r>
            <a:r>
              <a:rPr lang="ru-RU" dirty="0"/>
              <a:t>, то 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загальновизнаним</a:t>
            </a:r>
            <a:r>
              <a:rPr lang="ru-RU" dirty="0"/>
              <a:t> є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якісно</a:t>
            </a:r>
            <a:r>
              <a:rPr lang="ru-RU" dirty="0"/>
              <a:t> </a:t>
            </a:r>
            <a:r>
              <a:rPr lang="ru-RU" dirty="0" err="1"/>
              <a:t>відмінні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-вода, </a:t>
            </a:r>
            <a:r>
              <a:rPr lang="ru-RU" dirty="0" err="1"/>
              <a:t>суходіл</a:t>
            </a:r>
            <a:r>
              <a:rPr lang="ru-RU" dirty="0"/>
              <a:t>, </a:t>
            </a:r>
            <a:r>
              <a:rPr lang="ru-RU" dirty="0" err="1"/>
              <a:t>ґрунт</a:t>
            </a:r>
            <a:r>
              <a:rPr lang="ru-RU" dirty="0"/>
              <a:t> і </a:t>
            </a:r>
            <a:r>
              <a:rPr lang="ru-RU" dirty="0" err="1"/>
              <a:t>організм</a:t>
            </a:r>
            <a:r>
              <a:rPr lang="ru-RU" dirty="0"/>
              <a:t>. За </a:t>
            </a:r>
            <a:r>
              <a:rPr lang="ru-RU" dirty="0" err="1"/>
              <a:t>визначенням</a:t>
            </a:r>
            <a:r>
              <a:rPr lang="ru-RU" dirty="0"/>
              <a:t> Н.П. Наумова, </a:t>
            </a:r>
            <a:r>
              <a:rPr lang="ru-RU" dirty="0" err="1"/>
              <a:t>середовищем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все,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оточує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, </a:t>
            </a:r>
            <a:r>
              <a:rPr lang="ru-RU" dirty="0" err="1"/>
              <a:t>безпо­середньо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опосередковано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їх</a:t>
            </a:r>
            <a:r>
              <a:rPr lang="ru-RU" dirty="0"/>
              <a:t> стан, </a:t>
            </a:r>
            <a:r>
              <a:rPr lang="ru-RU" dirty="0" err="1"/>
              <a:t>виживання</a:t>
            </a:r>
            <a:r>
              <a:rPr lang="ru-RU" dirty="0"/>
              <a:t> та </a:t>
            </a:r>
            <a:r>
              <a:rPr lang="ru-RU" dirty="0" err="1"/>
              <a:t>розмноження</a:t>
            </a:r>
            <a:r>
              <a:rPr lang="ru-RU" dirty="0"/>
              <a:t>. </a:t>
            </a:r>
            <a:r>
              <a:rPr lang="ru-RU" dirty="0" err="1"/>
              <a:t>Виходячи</a:t>
            </a:r>
            <a:r>
              <a:rPr lang="ru-RU" dirty="0"/>
              <a:t> з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, </a:t>
            </a:r>
            <a:r>
              <a:rPr lang="ru-RU" dirty="0" err="1"/>
              <a:t>безпосереднім</a:t>
            </a:r>
            <a:r>
              <a:rPr lang="ru-RU" dirty="0"/>
              <a:t> </a:t>
            </a:r>
            <a:r>
              <a:rPr lang="ru-RU" dirty="0" err="1"/>
              <a:t>ото­ченням</a:t>
            </a:r>
            <a:r>
              <a:rPr lang="ru-RU" dirty="0"/>
              <a:t> будь-</a:t>
            </a:r>
            <a:r>
              <a:rPr lang="ru-RU" dirty="0" err="1"/>
              <a:t>якого</a:t>
            </a:r>
            <a:r>
              <a:rPr lang="ru-RU" dirty="0"/>
              <a:t> паразита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)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хазяїна</a:t>
            </a:r>
            <a:r>
              <a:rPr lang="ru-RU" dirty="0"/>
              <a:t>. </a:t>
            </a:r>
            <a:r>
              <a:rPr lang="ru-RU" dirty="0" err="1"/>
              <a:t>Зрозуміло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нестандартним</a:t>
            </a:r>
            <a:r>
              <a:rPr lang="ru-RU" dirty="0"/>
              <a:t> </a:t>
            </a:r>
            <a:r>
              <a:rPr lang="ru-RU" dirty="0" err="1"/>
              <a:t>середовищем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є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сут­тєві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біології</a:t>
            </a:r>
            <a:r>
              <a:rPr lang="ru-RU" dirty="0"/>
              <a:t> як перших, так і </a:t>
            </a:r>
            <a:r>
              <a:rPr lang="ru-RU" dirty="0" err="1"/>
              <a:t>останніх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92696"/>
            <a:ext cx="3566517" cy="267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31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87" y="296706"/>
            <a:ext cx="783969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4000" b="1" dirty="0" smtClean="0">
                <a:latin typeface="Ariston" pitchFamily="66" charset="0"/>
              </a:rPr>
              <a:t>Паразитизм</a:t>
            </a:r>
            <a:r>
              <a:rPr lang="ru-RU" sz="2400" dirty="0" smtClean="0">
                <a:latin typeface="Ariston" pitchFamily="66" charset="0"/>
              </a:rPr>
              <a:t> </a:t>
            </a:r>
            <a:r>
              <a:rPr lang="ru-RU" sz="2400" dirty="0" smtClean="0">
                <a:latin typeface="Impact" pitchFamily="34" charset="0"/>
              </a:rPr>
              <a:t>-  </a:t>
            </a:r>
            <a:r>
              <a:rPr lang="ru-RU" sz="2400" dirty="0" err="1" smtClean="0">
                <a:latin typeface="Impact" pitchFamily="34" charset="0"/>
              </a:rPr>
              <a:t>універсальне</a:t>
            </a:r>
            <a:r>
              <a:rPr lang="ru-RU" sz="2400" dirty="0" smtClean="0">
                <a:latin typeface="Impact" pitchFamily="34" charset="0"/>
              </a:rPr>
              <a:t> </a:t>
            </a:r>
            <a:r>
              <a:rPr lang="ru-RU" sz="2400" dirty="0" err="1" smtClean="0">
                <a:latin typeface="Impact" pitchFamily="34" charset="0"/>
              </a:rPr>
              <a:t>явище</a:t>
            </a:r>
            <a:r>
              <a:rPr lang="ru-RU" sz="2400" dirty="0" smtClean="0">
                <a:latin typeface="Impact" pitchFamily="34" charset="0"/>
              </a:rPr>
              <a:t> </a:t>
            </a:r>
            <a:r>
              <a:rPr lang="ru-RU" sz="2400" dirty="0" err="1" smtClean="0">
                <a:latin typeface="Impact" pitchFamily="34" charset="0"/>
              </a:rPr>
              <a:t>природи</a:t>
            </a:r>
            <a:r>
              <a:rPr lang="ru-RU" sz="2400" dirty="0" smtClean="0">
                <a:latin typeface="Impact" pitchFamily="34" charset="0"/>
              </a:rPr>
              <a:t>, яке, </a:t>
            </a:r>
            <a:r>
              <a:rPr lang="ru-RU" sz="2400" dirty="0" err="1" smtClean="0">
                <a:latin typeface="Impact" pitchFamily="34" charset="0"/>
              </a:rPr>
              <a:t>згідно</a:t>
            </a:r>
            <a:r>
              <a:rPr lang="ru-RU" sz="2400" dirty="0" smtClean="0">
                <a:latin typeface="Impact" pitchFamily="34" charset="0"/>
              </a:rPr>
              <a:t> </a:t>
            </a:r>
            <a:r>
              <a:rPr lang="ru-RU" sz="2400" dirty="0" err="1" smtClean="0">
                <a:latin typeface="Impact" pitchFamily="34" charset="0"/>
              </a:rPr>
              <a:t>з</a:t>
            </a:r>
            <a:r>
              <a:rPr lang="ru-RU" sz="2400" dirty="0" smtClean="0">
                <a:latin typeface="Impact" pitchFamily="34" charset="0"/>
              </a:rPr>
              <a:t> </a:t>
            </a:r>
            <a:r>
              <a:rPr lang="ru-RU" sz="2400" dirty="0" err="1" smtClean="0">
                <a:latin typeface="Impact" pitchFamily="34" charset="0"/>
              </a:rPr>
              <a:t>поглядами</a:t>
            </a:r>
            <a:r>
              <a:rPr lang="ru-RU" sz="2400" dirty="0" smtClean="0">
                <a:latin typeface="Impact" pitchFamily="34" charset="0"/>
              </a:rPr>
              <a:t> </a:t>
            </a:r>
            <a:r>
              <a:rPr lang="ru-RU" sz="2400" dirty="0" err="1" smtClean="0">
                <a:latin typeface="Impact" pitchFamily="34" charset="0"/>
              </a:rPr>
              <a:t>більшості</a:t>
            </a:r>
            <a:r>
              <a:rPr lang="ru-RU" sz="2400" dirty="0" smtClean="0">
                <a:latin typeface="Impact" pitchFamily="34" charset="0"/>
              </a:rPr>
              <a:t> </a:t>
            </a:r>
            <a:r>
              <a:rPr lang="ru-RU" sz="2400" dirty="0" err="1" smtClean="0">
                <a:latin typeface="Impact" pitchFamily="34" charset="0"/>
              </a:rPr>
              <a:t>фахівців</a:t>
            </a:r>
            <a:r>
              <a:rPr lang="ru-RU" sz="2400" dirty="0" smtClean="0">
                <a:latin typeface="Impact" pitchFamily="34" charset="0"/>
              </a:rPr>
              <a:t>, </a:t>
            </a:r>
            <a:r>
              <a:rPr lang="ru-RU" sz="2400" dirty="0" err="1" smtClean="0">
                <a:latin typeface="Impact" pitchFamily="34" charset="0"/>
              </a:rPr>
              <a:t>виникло</a:t>
            </a:r>
            <a:r>
              <a:rPr lang="ru-RU" sz="2400" dirty="0" smtClean="0">
                <a:latin typeface="Impact" pitchFamily="34" charset="0"/>
              </a:rPr>
              <a:t> практично </a:t>
            </a:r>
            <a:r>
              <a:rPr lang="ru-RU" sz="2400" dirty="0" err="1" smtClean="0">
                <a:latin typeface="Impact" pitchFamily="34" charset="0"/>
              </a:rPr>
              <a:t>відразу</a:t>
            </a:r>
            <a:r>
              <a:rPr lang="ru-RU" sz="2400" dirty="0" smtClean="0">
                <a:latin typeface="Impact" pitchFamily="34" charset="0"/>
              </a:rPr>
              <a:t> </a:t>
            </a:r>
            <a:r>
              <a:rPr lang="ru-RU" sz="2400" dirty="0" err="1" smtClean="0">
                <a:latin typeface="Impact" pitchFamily="34" charset="0"/>
              </a:rPr>
              <a:t>після</a:t>
            </a:r>
            <a:r>
              <a:rPr lang="ru-RU" sz="2400" dirty="0" smtClean="0">
                <a:latin typeface="Impact" pitchFamily="34" charset="0"/>
              </a:rPr>
              <a:t> </a:t>
            </a:r>
            <a:r>
              <a:rPr lang="ru-RU" sz="2400" dirty="0" err="1" smtClean="0">
                <a:latin typeface="Impact" pitchFamily="34" charset="0"/>
              </a:rPr>
              <a:t>диференціювання</a:t>
            </a:r>
            <a:r>
              <a:rPr lang="ru-RU" sz="2400" dirty="0" smtClean="0">
                <a:latin typeface="Impact" pitchFamily="34" charset="0"/>
              </a:rPr>
              <a:t> </a:t>
            </a:r>
            <a:r>
              <a:rPr lang="ru-RU" sz="2400" dirty="0" err="1" smtClean="0">
                <a:latin typeface="Impact" pitchFamily="34" charset="0"/>
              </a:rPr>
              <a:t>життя</a:t>
            </a:r>
            <a:r>
              <a:rPr lang="ru-RU" sz="2400" dirty="0" smtClean="0">
                <a:latin typeface="Impact" pitchFamily="34" charset="0"/>
              </a:rPr>
              <a:t> на </a:t>
            </a:r>
            <a:r>
              <a:rPr lang="ru-RU" sz="2400" dirty="0" err="1" smtClean="0">
                <a:latin typeface="Impact" pitchFamily="34" charset="0"/>
              </a:rPr>
              <a:t>землі</a:t>
            </a:r>
            <a:r>
              <a:rPr lang="ru-RU" sz="2400" dirty="0" smtClean="0">
                <a:latin typeface="Impact" pitchFamily="34" charset="0"/>
              </a:rPr>
              <a:t>. </a:t>
            </a:r>
            <a:r>
              <a:rPr lang="ru-RU" sz="2400" dirty="0" err="1" smtClean="0">
                <a:latin typeface="Impact" pitchFamily="34" charset="0"/>
              </a:rPr>
              <a:t>Це</a:t>
            </a:r>
            <a:r>
              <a:rPr lang="ru-RU" sz="2400" dirty="0" smtClean="0">
                <a:latin typeface="Impact" pitchFamily="34" charset="0"/>
              </a:rPr>
              <a:t> практично </a:t>
            </a:r>
            <a:r>
              <a:rPr lang="ru-RU" sz="2400" dirty="0" err="1" smtClean="0">
                <a:latin typeface="Impact" pitchFamily="34" charset="0"/>
              </a:rPr>
              <a:t>загальне</a:t>
            </a:r>
            <a:r>
              <a:rPr lang="ru-RU" sz="2400" dirty="0" smtClean="0">
                <a:latin typeface="Impact" pitchFamily="34" charset="0"/>
              </a:rPr>
              <a:t> </a:t>
            </a:r>
            <a:r>
              <a:rPr lang="ru-RU" sz="2400" dirty="0" err="1" smtClean="0">
                <a:latin typeface="Impact" pitchFamily="34" charset="0"/>
              </a:rPr>
              <a:t>явище</a:t>
            </a:r>
            <a:r>
              <a:rPr lang="ru-RU" sz="2400" dirty="0" smtClean="0">
                <a:latin typeface="Impact" pitchFamily="34" charset="0"/>
              </a:rPr>
              <a:t>, </a:t>
            </a:r>
            <a:r>
              <a:rPr lang="ru-RU" sz="2400" dirty="0" err="1" smtClean="0">
                <a:latin typeface="Impact" pitchFamily="34" charset="0"/>
              </a:rPr>
              <a:t>що</a:t>
            </a:r>
            <a:r>
              <a:rPr lang="ru-RU" sz="2400" dirty="0" smtClean="0">
                <a:latin typeface="Impact" pitchFamily="34" charset="0"/>
              </a:rPr>
              <a:t> </a:t>
            </a:r>
            <a:r>
              <a:rPr lang="ru-RU" sz="2400" dirty="0" err="1" smtClean="0">
                <a:latin typeface="Impact" pitchFamily="34" charset="0"/>
              </a:rPr>
              <a:t>полягає</a:t>
            </a:r>
            <a:r>
              <a:rPr lang="ru-RU" sz="2400" dirty="0" smtClean="0">
                <a:latin typeface="Impact" pitchFamily="34" charset="0"/>
              </a:rPr>
              <a:t> в </a:t>
            </a:r>
            <a:r>
              <a:rPr lang="ru-RU" sz="2400" dirty="0" err="1" smtClean="0">
                <a:latin typeface="Impact" pitchFamily="34" charset="0"/>
              </a:rPr>
              <a:t>прогресивному</a:t>
            </a:r>
            <a:r>
              <a:rPr lang="ru-RU" sz="2400" dirty="0" smtClean="0">
                <a:latin typeface="Impact" pitchFamily="34" charset="0"/>
              </a:rPr>
              <a:t> </a:t>
            </a:r>
            <a:r>
              <a:rPr lang="ru-RU" sz="2400" dirty="0" err="1" smtClean="0">
                <a:latin typeface="Impact" pitchFamily="34" charset="0"/>
              </a:rPr>
              <a:t>пристосуванні</a:t>
            </a:r>
            <a:r>
              <a:rPr lang="ru-RU" sz="2400" dirty="0" smtClean="0">
                <a:latin typeface="Impact" pitchFamily="34" charset="0"/>
              </a:rPr>
              <a:t> </a:t>
            </a:r>
            <a:r>
              <a:rPr lang="ru-RU" sz="2400" dirty="0" err="1" smtClean="0">
                <a:latin typeface="Impact" pitchFamily="34" charset="0"/>
              </a:rPr>
              <a:t>певних</a:t>
            </a:r>
            <a:r>
              <a:rPr lang="ru-RU" sz="2400" dirty="0" smtClean="0">
                <a:latin typeface="Impact" pitchFamily="34" charset="0"/>
              </a:rPr>
              <a:t> </a:t>
            </a:r>
            <a:r>
              <a:rPr lang="ru-RU" sz="2400" dirty="0" err="1" smtClean="0">
                <a:latin typeface="Impact" pitchFamily="34" charset="0"/>
              </a:rPr>
              <a:t>організмів</a:t>
            </a:r>
            <a:r>
              <a:rPr lang="ru-RU" sz="2400" dirty="0" smtClean="0">
                <a:latin typeface="Impact" pitchFamily="34" charset="0"/>
              </a:rPr>
              <a:t> до </a:t>
            </a:r>
            <a:r>
              <a:rPr lang="ru-RU" sz="2400" dirty="0" err="1" smtClean="0">
                <a:latin typeface="Impact" pitchFamily="34" charset="0"/>
              </a:rPr>
              <a:t>залежних</a:t>
            </a:r>
            <a:r>
              <a:rPr lang="ru-RU" sz="2400" dirty="0" smtClean="0">
                <a:latin typeface="Impact" pitchFamily="34" charset="0"/>
              </a:rPr>
              <a:t> умов </a:t>
            </a:r>
            <a:r>
              <a:rPr lang="ru-RU" sz="2400" dirty="0" err="1" smtClean="0">
                <a:latin typeface="Impact" pitchFamily="34" charset="0"/>
              </a:rPr>
              <a:t>існування</a:t>
            </a:r>
            <a:r>
              <a:rPr lang="ru-RU" sz="2400" dirty="0" smtClean="0">
                <a:latin typeface="Impact" pitchFamily="34" charset="0"/>
              </a:rPr>
              <a:t>.</a:t>
            </a:r>
            <a:endParaRPr lang="ru-RU" sz="2400" dirty="0">
              <a:latin typeface="Impact" pitchFamily="34" charset="0"/>
            </a:endParaRPr>
          </a:p>
        </p:txBody>
      </p:sp>
      <p:pic>
        <p:nvPicPr>
          <p:cNvPr id="1026" name="Picture 2" descr="http://puntodeenvio.es/wp-content/upgrade/parasitism-relationship-definition-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4686" y="3717031"/>
            <a:ext cx="3862110" cy="2718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www.fantaseasbykc.com/images/symbio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628" y="2994659"/>
            <a:ext cx="2641600" cy="3863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7813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88640"/>
            <a:ext cx="7128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Еволюція</a:t>
            </a:r>
            <a:r>
              <a:rPr lang="ru-RU" dirty="0"/>
              <a:t> хвороб </a:t>
            </a:r>
            <a:r>
              <a:rPr lang="ru-RU" dirty="0" err="1"/>
              <a:t>відбувалася</a:t>
            </a:r>
            <a:r>
              <a:rPr lang="ru-RU" dirty="0"/>
              <a:t> разом з </a:t>
            </a:r>
            <a:r>
              <a:rPr lang="ru-RU" dirty="0" err="1"/>
              <a:t>еволюцією</a:t>
            </a:r>
            <a:r>
              <a:rPr lang="ru-RU" dirty="0"/>
              <a:t> самих </a:t>
            </a:r>
            <a:r>
              <a:rPr lang="ru-RU" dirty="0" err="1"/>
              <a:t>орга­нізмів</a:t>
            </a:r>
            <a:r>
              <a:rPr lang="ru-RU" dirty="0"/>
              <a:t>. </a:t>
            </a:r>
            <a:r>
              <a:rPr lang="ru-RU" dirty="0" err="1"/>
              <a:t>Паразити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походили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вільноіснуючих</a:t>
            </a:r>
            <a:r>
              <a:rPr lang="ru-RU" dirty="0"/>
              <a:t> </a:t>
            </a:r>
            <a:r>
              <a:rPr lang="ru-RU" dirty="0" err="1"/>
              <a:t>предків</a:t>
            </a:r>
            <a:r>
              <a:rPr lang="ru-RU" dirty="0"/>
              <a:t>, </a:t>
            </a:r>
            <a:r>
              <a:rPr lang="ru-RU" dirty="0" err="1"/>
              <a:t>ево­люціонували</a:t>
            </a:r>
            <a:r>
              <a:rPr lang="ru-RU" dirty="0"/>
              <a:t> </a:t>
            </a:r>
            <a:r>
              <a:rPr lang="ru-RU" dirty="0" err="1"/>
              <a:t>паралельно</a:t>
            </a:r>
            <a:r>
              <a:rPr lang="ru-RU" dirty="0"/>
              <a:t> </a:t>
            </a:r>
            <a:r>
              <a:rPr lang="ru-RU" dirty="0" err="1"/>
              <a:t>еволюції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хазяїв</a:t>
            </a:r>
            <a:r>
              <a:rPr lang="ru-RU" dirty="0"/>
              <a:t>. Усе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призвело</a:t>
            </a:r>
            <a:r>
              <a:rPr lang="ru-RU" dirty="0"/>
              <a:t> до </a:t>
            </a:r>
            <a:r>
              <a:rPr lang="ru-RU" dirty="0" err="1"/>
              <a:t>надзвичайного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паразитизму як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яка </a:t>
            </a:r>
            <a:r>
              <a:rPr lang="ru-RU" dirty="0" err="1"/>
              <a:t>простежується</a:t>
            </a:r>
            <a:r>
              <a:rPr lang="ru-RU" dirty="0"/>
              <a:t> практично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58" y="2040058"/>
            <a:ext cx="6164163" cy="39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43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4228" y="215682"/>
            <a:ext cx="4247909" cy="634391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Усю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взаємовідносин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паразита й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хазяїна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Б.О.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Догель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поділяє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три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/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властива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рівноваги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 погано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приживається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хазяїн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!;</a:t>
            </a:r>
          </a:p>
          <a:p>
            <a:pPr lvl="0" algn="just"/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характеризуються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відсутністю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рівноваги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паразит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летальним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хазяїна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/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характеризуються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ступенем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рівноваги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хазяїном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паразитом.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m3-tub-ua.yandex.net/i?id=2044a9c9d1d8e4925444889baef6e916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288" y="2772228"/>
            <a:ext cx="2702920" cy="1689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st03.kakprosto.ru/tumb/680/images/article/2011/11/14/1_5254fdbd01c4f5254fdbd01c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1" y="188686"/>
            <a:ext cx="3136354" cy="2016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www.alexanderwild.com/Insects/Stories/Mosquitoes/i-4v3fX3K/0/XL/triseriatus20-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4576076"/>
            <a:ext cx="3456384" cy="2302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55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7239000" cy="48463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поглядами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дослідників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історично­го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хазяїно-паразитарних</a:t>
            </a:r>
            <a:r>
              <a:rPr lang="ru-RU" dirty="0"/>
              <a:t> систем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взаємна</a:t>
            </a:r>
            <a:r>
              <a:rPr lang="ru-RU" dirty="0"/>
              <a:t> </a:t>
            </a:r>
            <a:r>
              <a:rPr lang="ru-RU" dirty="0" err="1"/>
              <a:t>адаптація</a:t>
            </a:r>
            <a:r>
              <a:rPr lang="ru-RU" dirty="0"/>
              <a:t>, </a:t>
            </a:r>
            <a:r>
              <a:rPr lang="ru-RU" dirty="0" err="1"/>
              <a:t>загостреність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цими</a:t>
            </a:r>
            <a:r>
              <a:rPr lang="ru-RU" dirty="0"/>
              <a:t> </a:t>
            </a:r>
            <a:r>
              <a:rPr lang="ru-RU" dirty="0" err="1"/>
              <a:t>особинами</a:t>
            </a:r>
            <a:r>
              <a:rPr lang="ru-RU" dirty="0"/>
              <a:t> </a:t>
            </a:r>
            <a:r>
              <a:rPr lang="ru-RU" dirty="0" err="1"/>
              <a:t>зменшу­ється</a:t>
            </a:r>
            <a:r>
              <a:rPr lang="ru-RU" dirty="0"/>
              <a:t>, </a:t>
            </a:r>
            <a:r>
              <a:rPr lang="ru-RU" dirty="0" err="1"/>
              <a:t>падає</a:t>
            </a:r>
            <a:r>
              <a:rPr lang="ru-RU" dirty="0"/>
              <a:t> </a:t>
            </a:r>
            <a:r>
              <a:rPr lang="ru-RU" dirty="0" err="1"/>
              <a:t>патогенність</a:t>
            </a:r>
            <a:r>
              <a:rPr lang="ru-RU" dirty="0"/>
              <a:t> паразита та </a:t>
            </a:r>
            <a:r>
              <a:rPr lang="ru-RU" dirty="0" err="1"/>
              <a:t>зростає</a:t>
            </a:r>
            <a:r>
              <a:rPr lang="ru-RU" dirty="0"/>
              <a:t> </a:t>
            </a:r>
            <a:r>
              <a:rPr lang="ru-RU" dirty="0" err="1"/>
              <a:t>толерантність</a:t>
            </a:r>
            <a:r>
              <a:rPr lang="ru-RU" dirty="0"/>
              <a:t> </a:t>
            </a:r>
            <a:r>
              <a:rPr lang="ru-RU" dirty="0" err="1"/>
              <a:t>ха­зяїна</a:t>
            </a:r>
            <a:r>
              <a:rPr lang="ru-RU" dirty="0"/>
              <a:t>. Тому </a:t>
            </a:r>
            <a:r>
              <a:rPr lang="ru-RU" dirty="0" err="1"/>
              <a:t>філогенетично</a:t>
            </a:r>
            <a:r>
              <a:rPr lang="ru-RU" dirty="0"/>
              <a:t> </a:t>
            </a:r>
            <a:r>
              <a:rPr lang="ru-RU" dirty="0" err="1"/>
              <a:t>наймолодші</a:t>
            </a:r>
            <a:r>
              <a:rPr lang="ru-RU" dirty="0"/>
              <a:t> </a:t>
            </a:r>
            <a:r>
              <a:rPr lang="ru-RU" dirty="0" err="1"/>
              <a:t>хазяїно-паразитарні</a:t>
            </a:r>
            <a:r>
              <a:rPr lang="ru-RU" dirty="0"/>
              <a:t> </a:t>
            </a:r>
            <a:r>
              <a:rPr lang="ru-RU" dirty="0" err="1"/>
              <a:t>си­стеми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найгостріший</a:t>
            </a:r>
            <a:r>
              <a:rPr lang="ru-RU" dirty="0"/>
              <a:t> </a:t>
            </a:r>
            <a:r>
              <a:rPr lang="ru-RU" dirty="0" err="1"/>
              <a:t>антагонізм</a:t>
            </a:r>
            <a:r>
              <a:rPr lang="ru-RU" dirty="0"/>
              <a:t>. </a:t>
            </a:r>
            <a:r>
              <a:rPr lang="ru-RU" dirty="0" err="1"/>
              <a:t>Вважається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одним з </a:t>
            </a:r>
            <a:r>
              <a:rPr lang="ru-RU" dirty="0" err="1"/>
              <a:t>імовірних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таких структур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біохіміч­не</a:t>
            </a:r>
            <a:r>
              <a:rPr lang="ru-RU" dirty="0"/>
              <a:t> </a:t>
            </a:r>
            <a:r>
              <a:rPr lang="ru-RU" dirty="0" err="1"/>
              <a:t>зближення</a:t>
            </a:r>
            <a:r>
              <a:rPr lang="ru-RU" dirty="0"/>
              <a:t> </a:t>
            </a:r>
            <a:r>
              <a:rPr lang="ru-RU" dirty="0" err="1"/>
              <a:t>антигенних</a:t>
            </a:r>
            <a:r>
              <a:rPr lang="ru-RU" dirty="0"/>
              <a:t> структур паразита та </a:t>
            </a:r>
            <a:r>
              <a:rPr lang="ru-RU" dirty="0" err="1"/>
              <a:t>хазяїна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414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86205" y="264345"/>
            <a:ext cx="7598164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Імовірно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природі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існує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середовища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якому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відсутні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мікроорганізми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вони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здатні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використовувати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навіть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мінімальні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умови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своєї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життєдіяльності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 descr="https://cdn2.vox-cdn.com/thumbor/Ai6Y6lM8gm_QnkT2cYMCWpNBjsA=/0x40:659x411/1600x900/cdn0.vox-cdn.com/uploads/chorus_image/image/45939976/1-parasiteturn.0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7032" y="3284984"/>
            <a:ext cx="3667779" cy="2636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Picture 5" descr="http://d3mlntcv38ck9k.cloudfront.net/content/konspekt_image/199266/c2a4bb60_9b3e_0132_6e87_019b15c49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3314" y="1909761"/>
            <a:ext cx="2573610" cy="1951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3" name="Picture 7" descr="http://foto.hz.by/pictures/42d9e0421e17dd71c9e0e835191eee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205" y="3933371"/>
            <a:ext cx="3609220" cy="2706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70300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32325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134</TotalTime>
  <Words>2729</Words>
  <Application>Microsoft Office PowerPoint</Application>
  <PresentationFormat>Экран (4:3)</PresentationFormat>
  <Paragraphs>81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Изящная</vt:lpstr>
      <vt:lpstr>Паразитизм,  його походження  і становлення  </vt:lpstr>
      <vt:lpstr>План </vt:lpstr>
      <vt:lpstr>Походження паразитизму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Становлення  паразитизму в різних групах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основні види укусів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Паразитизм,  його походження і становлення  </dc:title>
  <cp:lastModifiedBy>user</cp:lastModifiedBy>
  <cp:revision>55</cp:revision>
  <dcterms:modified xsi:type="dcterms:W3CDTF">2018-10-10T09:58:33Z</dcterms:modified>
</cp:coreProperties>
</file>