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2" r:id="rId9"/>
    <p:sldId id="282" r:id="rId10"/>
    <p:sldId id="283" r:id="rId11"/>
    <p:sldId id="284" r:id="rId12"/>
    <p:sldId id="285" r:id="rId13"/>
    <p:sldId id="286" r:id="rId14"/>
    <p:sldId id="287" r:id="rId15"/>
    <p:sldId id="289" r:id="rId16"/>
    <p:sldId id="290" r:id="rId17"/>
    <p:sldId id="291" r:id="rId18"/>
    <p:sldId id="292" r:id="rId19"/>
    <p:sldId id="293" r:id="rId20"/>
    <p:sldId id="294" r:id="rId21"/>
    <p:sldId id="295" r:id="rId22"/>
    <p:sldId id="296" r:id="rId23"/>
    <p:sldId id="297" r:id="rId24"/>
    <p:sldId id="298"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240"/>
            <a:ext cx="82288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77"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797040" y="648000"/>
            <a:ext cx="7770600" cy="498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3200" b="1" strike="noStrike" spc="-1">
                <a:solidFill>
                  <a:srgbClr val="000000"/>
                </a:solidFill>
                <a:latin typeface="Calibri"/>
                <a:ea typeface="DejaVu Sans"/>
              </a:rPr>
              <a:t>Великий практикум з імунології</a:t>
            </a:r>
            <a:endParaRPr lang="ru-RU" sz="3200" b="0" strike="noStrike" spc="-1">
              <a:latin typeface="Arial"/>
            </a:endParaRPr>
          </a:p>
        </p:txBody>
      </p:sp>
      <p:sp>
        <p:nvSpPr>
          <p:cNvPr id="115" name="CustomShape 2"/>
          <p:cNvSpPr/>
          <p:nvPr/>
        </p:nvSpPr>
        <p:spPr>
          <a:xfrm>
            <a:off x="285840" y="864000"/>
            <a:ext cx="8499240" cy="534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100000"/>
              </a:lnSpc>
              <a:spcBef>
                <a:spcPts val="799"/>
              </a:spcBef>
            </a:pPr>
            <a:r>
              <a:rPr lang="ru-RU" sz="4000" b="1" strike="noStrike" spc="-1">
                <a:solidFill>
                  <a:srgbClr val="0070C0"/>
                </a:solidFill>
                <a:latin typeface="Calibri"/>
                <a:ea typeface="DejaVu Sans"/>
              </a:rPr>
              <a:t>Лабораторне заняття № 1</a:t>
            </a:r>
            <a:endParaRPr lang="ru-RU" sz="4000" b="0" strike="noStrike" spc="-1">
              <a:latin typeface="Arial"/>
            </a:endParaRPr>
          </a:p>
          <a:p>
            <a:pPr algn="ctr">
              <a:lnSpc>
                <a:spcPct val="100000"/>
              </a:lnSpc>
              <a:spcBef>
                <a:spcPts val="799"/>
              </a:spcBef>
            </a:pPr>
            <a:r>
              <a:rPr lang="ru-RU" sz="3200" b="1" strike="noStrike" spc="-1">
                <a:solidFill>
                  <a:srgbClr val="FF0000"/>
                </a:solidFill>
                <a:latin typeface="Arial"/>
                <a:ea typeface="DejaVu Sans"/>
              </a:rPr>
              <a:t>Вступне заняття. Методологічні аспекти імунної системи ссавців. Організація дослідження клітин та молекул імунної системи. Біологічний матеріал для імунологічних досліджень (4 год)</a:t>
            </a:r>
            <a:endParaRPr lang="ru-RU" sz="3200" b="0" strike="noStrike" spc="-1">
              <a:latin typeface="Arial"/>
            </a:endParaRPr>
          </a:p>
          <a:p>
            <a:pPr algn="just">
              <a:lnSpc>
                <a:spcPct val="100000"/>
              </a:lnSpc>
              <a:spcBef>
                <a:spcPts val="479"/>
              </a:spcBef>
            </a:pPr>
            <a:r>
              <a:rPr lang="ru-RU" sz="2800" b="1" strike="noStrike" spc="-1">
                <a:solidFill>
                  <a:srgbClr val="000000"/>
                </a:solidFill>
                <a:latin typeface="Calibri"/>
                <a:ea typeface="DejaVu Sans"/>
              </a:rPr>
              <a:t>МЕТА: </a:t>
            </a:r>
            <a:r>
              <a:rPr lang="ru-RU" sz="2400" b="1" strike="noStrike" spc="-1">
                <a:solidFill>
                  <a:srgbClr val="000000"/>
                </a:solidFill>
                <a:latin typeface="Arial"/>
                <a:ea typeface="DejaVu Sans"/>
              </a:rPr>
              <a:t>засвоїти правила роботи в імунологічній лабораторії, вивчити структурні блоки лабораторії та обладнання, яке використовується, ознайомитися з основними напрямками аналізу імунної системи ссавців. </a:t>
            </a:r>
            <a:endParaRPr lang="ru-RU" sz="2400" b="0" strike="noStrike" spc="-1">
              <a:latin typeface="Arial"/>
            </a:endParaRPr>
          </a:p>
          <a:p>
            <a:pPr algn="ctr">
              <a:lnSpc>
                <a:spcPct val="100000"/>
              </a:lnSpc>
              <a:spcBef>
                <a:spcPts val="641"/>
              </a:spcBef>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428760" y="285840"/>
            <a:ext cx="8429040" cy="392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Згідно резолюції даної конференції проф. каф. імунології та біохімії ЗНУ, д. м. н. Фроловим О. К. із співавторами підготовлені інформаційні листи по МОЗ України на два імунологічні методи, розроблені у відповідній імунологічній лабораторії: </a:t>
            </a:r>
            <a:endParaRPr lang="ru-RU" sz="2400" b="0" strike="noStrike" spc="-1">
              <a:latin typeface="Arial"/>
            </a:endParaRPr>
          </a:p>
          <a:p>
            <a:pPr algn="just">
              <a:lnSpc>
                <a:spcPct val="100000"/>
              </a:lnSpc>
            </a:pPr>
            <a:r>
              <a:rPr lang="ru-RU" sz="2200" b="1" strike="noStrike" spc="-1">
                <a:solidFill>
                  <a:srgbClr val="000000"/>
                </a:solidFill>
                <a:latin typeface="Arial"/>
                <a:ea typeface="DejaVu Sans"/>
              </a:rPr>
              <a:t>- «Виявлення активованих лімфоцитів крові по їх авідності до еритроцитів барана»;</a:t>
            </a:r>
            <a:endParaRPr lang="ru-RU" sz="2200" b="0" strike="noStrike" spc="-1">
              <a:latin typeface="Arial"/>
            </a:endParaRPr>
          </a:p>
          <a:p>
            <a:pPr algn="just">
              <a:lnSpc>
                <a:spcPct val="100000"/>
              </a:lnSpc>
            </a:pPr>
            <a:r>
              <a:rPr lang="ru-RU" sz="2200" b="1" strike="noStrike" spc="-1">
                <a:solidFill>
                  <a:srgbClr val="000000"/>
                </a:solidFill>
                <a:latin typeface="Arial"/>
                <a:ea typeface="DejaVu Sans"/>
              </a:rPr>
              <a:t>- «Виявлення активованих лімфоцитів крові цитоморфометричним методом».</a:t>
            </a:r>
            <a:endParaRPr lang="ru-RU" sz="2200" b="0" strike="noStrike" spc="-1">
              <a:latin typeface="Arial"/>
            </a:endParaRPr>
          </a:p>
          <a:p>
            <a:pPr algn="just">
              <a:lnSpc>
                <a:spcPct val="100000"/>
              </a:lnSpc>
            </a:pPr>
            <a:endParaRPr lang="ru-RU" sz="2200" b="0" strike="noStrike" spc="-1">
              <a:latin typeface="Arial"/>
            </a:endParaRPr>
          </a:p>
          <a:p>
            <a:pPr algn="just">
              <a:lnSpc>
                <a:spcPct val="100000"/>
              </a:lnSpc>
            </a:pP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288000" y="331560"/>
            <a:ext cx="8639640" cy="618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ЗАВДАННЯ 3. Отримання загального інструктажу з техніки безпеки у імунологічній лабораторії.</a:t>
            </a:r>
            <a:endParaRPr lang="ru-RU" sz="2000" b="0" strike="noStrike" spc="-1">
              <a:latin typeface="Arial"/>
            </a:endParaRPr>
          </a:p>
          <a:p>
            <a:pPr algn="just">
              <a:lnSpc>
                <a:spcPct val="100000"/>
              </a:lnSpc>
            </a:pPr>
            <a:r>
              <a:rPr lang="ru-RU" sz="2000" b="1" i="1" strike="noStrike" spc="-1">
                <a:solidFill>
                  <a:srgbClr val="0000B0"/>
                </a:solidFill>
                <a:latin typeface="Arial"/>
                <a:ea typeface="DejaVu Sans"/>
              </a:rPr>
              <a:t>Екскурсія до ННДЛ клітинної та організменної біотехнології, віварію ЗНУ, перегляд відео про сучасні імунологічні лабораторії. Ознайомлення з інструкціями з охорони праці №60,61,62 (в 102, 109, 104).</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i="1" u="sng" strike="noStrike" spc="-1">
                <a:solidFill>
                  <a:srgbClr val="CA00CA"/>
                </a:solidFill>
                <a:uFillTx/>
                <a:latin typeface="Arial"/>
                <a:ea typeface="DejaVu Sans"/>
              </a:rPr>
              <a:t>1. Вимоги до роботи в імунологічній лабораторії</a:t>
            </a:r>
            <a:endParaRPr lang="ru-RU" sz="2000" b="0" strike="noStrike" spc="-1">
              <a:latin typeface="Arial"/>
            </a:endParaRPr>
          </a:p>
          <a:p>
            <a:pPr algn="just">
              <a:lnSpc>
                <a:spcPct val="100000"/>
              </a:lnSpc>
            </a:pPr>
            <a:r>
              <a:rPr lang="ru-RU" sz="1600" b="1" strike="noStrike" spc="-1">
                <a:solidFill>
                  <a:srgbClr val="000000"/>
                </a:solidFill>
                <a:latin typeface="Arial"/>
                <a:ea typeface="DejaVu Sans"/>
              </a:rPr>
              <a:t>Підготовці до імунологічних досліджень треба приділяти багато уваги. </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При виконанні імунологічних досліджень потрібна висока точність і стерильність. </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Лабораторія повинна мати гарну вентиляцію і розташовуватися в такому приміщені, яке має стіни, підлогу, лабораторні столи, що легко миються. </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Норма площі для кожного співробітника становить 12–14 м</a:t>
            </a:r>
            <a:r>
              <a:rPr lang="ru-RU" sz="1600" b="1" strike="noStrike" spc="-1" baseline="33000">
                <a:solidFill>
                  <a:srgbClr val="000000"/>
                </a:solidFill>
                <a:latin typeface="Arial"/>
                <a:ea typeface="DejaVu Sans"/>
              </a:rPr>
              <a:t>2</a:t>
            </a:r>
            <a:r>
              <a:rPr lang="ru-RU" sz="1600" b="1" strike="noStrike" spc="-1">
                <a:solidFill>
                  <a:srgbClr val="000000"/>
                </a:solidFill>
                <a:latin typeface="Arial"/>
                <a:ea typeface="DejaVu Sans"/>
              </a:rPr>
              <a:t>, а робоче місце – 0,9 м</a:t>
            </a:r>
            <a:r>
              <a:rPr lang="ru-RU" sz="1600" b="1" strike="noStrike" spc="-1" baseline="33000">
                <a:solidFill>
                  <a:srgbClr val="000000"/>
                </a:solidFill>
                <a:latin typeface="Arial"/>
                <a:ea typeface="DejaVu Sans"/>
              </a:rPr>
              <a:t>2</a:t>
            </a:r>
            <a:r>
              <a:rPr lang="ru-RU" sz="1600" b="1" strike="noStrike" spc="-1">
                <a:solidFill>
                  <a:srgbClr val="000000"/>
                </a:solidFill>
                <a:latin typeface="Arial"/>
                <a:ea typeface="DejaVu Sans"/>
              </a:rPr>
              <a:t>.</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У лабораторії повинна бути кімната для виділення і посіву бактерій, а також бокси для роботи з культурами клітин і тканин, спеціально обладнані місця для проведення імунохімічних і біохімічних досліджень. </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В окремих приміщеннях слід зберігати матеріали для роботи в імунологічній лабораторії, реактиви, мити лабораторний посуд, а також утримувати тварин.</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В імунологічній лабораторії мають бути такі прилади: водяні бані, сушильні шафи, рН-метри, терези, центрифуги, холодильники, термостати, автоклави, мікроскопи, люмінесцентні мікроскопи, спектрофотометри, фотоколориметри, прилади для імуноелектрофорезу та імуноферментного аналізу, дозатори, гомогенізатори.</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1"/>
          <p:cNvSpPr/>
          <p:nvPr/>
        </p:nvSpPr>
        <p:spPr>
          <a:xfrm>
            <a:off x="216000" y="128520"/>
            <a:ext cx="8713800" cy="6760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u="sng" strike="noStrike" spc="-1">
                <a:solidFill>
                  <a:srgbClr val="004F9E"/>
                </a:solidFill>
                <a:uFillTx/>
                <a:latin typeface="Arial"/>
                <a:ea typeface="DejaVu Sans"/>
              </a:rPr>
              <a:t>Також лабораторії мають бути оснащені таким посудом:</a:t>
            </a:r>
            <a:endParaRPr lang="ru-RU" sz="2000" b="0" strike="noStrike" spc="-1">
              <a:latin typeface="Arial"/>
            </a:endParaRPr>
          </a:p>
          <a:p>
            <a:pPr algn="just">
              <a:lnSpc>
                <a:spcPct val="100000"/>
              </a:lnSpc>
            </a:pPr>
            <a:r>
              <a:rPr lang="ru-RU" sz="1800" b="1" strike="noStrike" spc="-1">
                <a:solidFill>
                  <a:srgbClr val="000000"/>
                </a:solidFill>
                <a:latin typeface="Arial"/>
                <a:ea typeface="DejaVu Sans"/>
              </a:rPr>
              <a:t>пробірками різної місткості, колбами мірними, плоскодонними, лійками, ділильними лійками, хімічними склянками, мірними циліндрами, піпетками пастеровськими і градуйованими, кристалізаторами, ексикаторами, чашками Петрі, флаконами різної місткості.</a:t>
            </a:r>
            <a:endParaRPr lang="ru-RU" sz="1800" b="0" strike="noStrike" spc="-1">
              <a:latin typeface="Arial"/>
            </a:endParaRPr>
          </a:p>
          <a:p>
            <a:pPr algn="just">
              <a:lnSpc>
                <a:spcPct val="100000"/>
              </a:lnSpc>
            </a:pPr>
            <a:r>
              <a:rPr lang="ru-RU" sz="1800" b="1" strike="noStrike" spc="-1">
                <a:solidFill>
                  <a:srgbClr val="0000B0"/>
                </a:solidFill>
                <a:latin typeface="Arial"/>
                <a:ea typeface="DejaVu Sans"/>
              </a:rPr>
              <a:t>Лабораторний посуд миють </a:t>
            </a:r>
            <a:r>
              <a:rPr lang="ru-RU" sz="1800" b="1" strike="noStrike" spc="-1">
                <a:solidFill>
                  <a:srgbClr val="000000"/>
                </a:solidFill>
                <a:latin typeface="Arial"/>
                <a:ea typeface="DejaVu Sans"/>
              </a:rPr>
              <a:t>розчином миючого засобу, а потім занурюють у хромову суміш (50 г біхромату калію, 100 г концентрованої Н</a:t>
            </a:r>
            <a:r>
              <a:rPr lang="ru-RU" sz="1800" b="1" strike="noStrike" spc="-1" baseline="-33000">
                <a:solidFill>
                  <a:srgbClr val="000000"/>
                </a:solidFill>
                <a:latin typeface="Arial"/>
                <a:ea typeface="DejaVu Sans"/>
              </a:rPr>
              <a:t>2</a:t>
            </a:r>
            <a:r>
              <a:rPr lang="ru-RU" sz="1800" b="1" strike="noStrike" spc="-1">
                <a:solidFill>
                  <a:srgbClr val="000000"/>
                </a:solidFill>
                <a:latin typeface="Arial"/>
                <a:ea typeface="DejaVu Sans"/>
              </a:rPr>
              <a:t>SO</a:t>
            </a:r>
            <a:r>
              <a:rPr lang="ru-RU" sz="1800" b="1" strike="noStrike" spc="-1" baseline="-33000">
                <a:solidFill>
                  <a:srgbClr val="000000"/>
                </a:solidFill>
                <a:latin typeface="Arial"/>
                <a:ea typeface="DejaVu Sans"/>
              </a:rPr>
              <a:t>4</a:t>
            </a:r>
            <a:r>
              <a:rPr lang="ru-RU" sz="1800" b="1" strike="noStrike" spc="-1">
                <a:solidFill>
                  <a:srgbClr val="000000"/>
                </a:solidFill>
                <a:latin typeface="Arial"/>
                <a:ea typeface="DejaVu Sans"/>
              </a:rPr>
              <a:t>, 1000 мл води), після чого промивають водою.</a:t>
            </a:r>
            <a:endParaRPr lang="ru-RU" sz="1800" b="0" strike="noStrike" spc="-1">
              <a:latin typeface="Arial"/>
            </a:endParaRPr>
          </a:p>
          <a:p>
            <a:pPr algn="just">
              <a:lnSpc>
                <a:spcPct val="100000"/>
              </a:lnSpc>
            </a:pPr>
            <a:r>
              <a:rPr lang="ru-RU" sz="1800" b="1" strike="noStrike" spc="-1">
                <a:solidFill>
                  <a:srgbClr val="0000B0"/>
                </a:solidFill>
                <a:latin typeface="Arial"/>
                <a:ea typeface="DejaVu Sans"/>
              </a:rPr>
              <a:t>Сушать посуд</a:t>
            </a:r>
            <a:r>
              <a:rPr lang="ru-RU" sz="1800" b="1" strike="noStrike" spc="-1">
                <a:solidFill>
                  <a:srgbClr val="000000"/>
                </a:solidFill>
                <a:latin typeface="Arial"/>
                <a:ea typeface="DejaVu Sans"/>
              </a:rPr>
              <a:t> за кімнатної температури або у сушильній шафі, потім зберігають у спеціальних лабораторних шафах для посуду.</a:t>
            </a:r>
            <a:endParaRPr lang="ru-RU" sz="1800" b="0" strike="noStrike" spc="-1">
              <a:latin typeface="Arial"/>
            </a:endParaRPr>
          </a:p>
          <a:p>
            <a:pPr algn="just">
              <a:lnSpc>
                <a:spcPct val="100000"/>
              </a:lnSpc>
            </a:pPr>
            <a:r>
              <a:rPr lang="ru-RU" sz="1800" b="1" i="1" u="sng" strike="noStrike" spc="-1">
                <a:solidFill>
                  <a:srgbClr val="0000B0"/>
                </a:solidFill>
                <a:uFillTx/>
                <a:latin typeface="Arial"/>
                <a:ea typeface="DejaVu Sans"/>
              </a:rPr>
              <a:t>В імунологічній лабораторії використовують різноманітні матеріали:</a:t>
            </a:r>
            <a:r>
              <a:rPr lang="ru-RU" sz="1800" b="1" strike="noStrike" spc="-1">
                <a:solidFill>
                  <a:srgbClr val="000000"/>
                </a:solidFill>
                <a:latin typeface="Arial"/>
                <a:ea typeface="DejaVu Sans"/>
              </a:rPr>
              <a:t> штативи, шприци різної місткості, ватно-марлеві і гумові пробки, капронову сітку, вату, марлю.</a:t>
            </a:r>
            <a:endParaRPr lang="ru-RU" sz="1800" b="0" strike="noStrike" spc="-1">
              <a:latin typeface="Arial"/>
            </a:endParaRPr>
          </a:p>
          <a:p>
            <a:pPr algn="just">
              <a:lnSpc>
                <a:spcPct val="100000"/>
              </a:lnSpc>
            </a:pPr>
            <a:r>
              <a:rPr lang="ru-RU" sz="1800" b="1" i="1" strike="noStrike" spc="-1">
                <a:solidFill>
                  <a:srgbClr val="0000B0"/>
                </a:solidFill>
                <a:latin typeface="Arial"/>
                <a:ea typeface="DejaVu Sans"/>
              </a:rPr>
              <a:t>Стерилізацію</a:t>
            </a:r>
            <a:r>
              <a:rPr lang="ru-RU" sz="1800" b="1" strike="noStrike" spc="-1">
                <a:solidFill>
                  <a:srgbClr val="000000"/>
                </a:solidFill>
                <a:latin typeface="Arial"/>
                <a:ea typeface="DejaVu Sans"/>
              </a:rPr>
              <a:t> проводять в автоклаві, а інструменти та шприци можуть стерилізуватися кип’ятінням. Для цього їх кладуть у металічний стерилізатор, в який заливають дистильовану воду і кип’ятять упродовж 20–30 хв.</a:t>
            </a:r>
            <a:endParaRPr lang="ru-RU" sz="1800" b="0" strike="noStrike" spc="-1">
              <a:latin typeface="Arial"/>
            </a:endParaRPr>
          </a:p>
          <a:p>
            <a:pPr algn="just">
              <a:lnSpc>
                <a:spcPct val="100000"/>
              </a:lnSpc>
            </a:pPr>
            <a:r>
              <a:rPr lang="ru-RU" sz="1800" b="1" strike="noStrike" spc="-1">
                <a:solidFill>
                  <a:srgbClr val="0000B0"/>
                </a:solidFill>
                <a:latin typeface="Arial"/>
                <a:ea typeface="DejaVu Sans"/>
              </a:rPr>
              <a:t>Для культивування лімфоцитів</a:t>
            </a:r>
            <a:r>
              <a:rPr lang="ru-RU" sz="1800" b="1" strike="noStrike" spc="-1">
                <a:solidFill>
                  <a:srgbClr val="000000"/>
                </a:solidFill>
                <a:latin typeface="Arial"/>
                <a:ea typeface="DejaVu Sans"/>
              </a:rPr>
              <a:t> використовують такі середовища: Ігла, Хенкса, 199, RPMI-1640, обов’язковим компонентом для культивування є ембріональна теляча сироватка.</a:t>
            </a:r>
            <a:endParaRPr lang="ru-RU" sz="1800" b="0" strike="noStrike" spc="-1">
              <a:latin typeface="Arial"/>
            </a:endParaRPr>
          </a:p>
          <a:p>
            <a:pPr algn="just">
              <a:lnSpc>
                <a:spcPct val="100000"/>
              </a:lnSpc>
            </a:pPr>
            <a:r>
              <a:rPr lang="ru-RU" sz="1800" b="1" strike="noStrike" spc="-1">
                <a:solidFill>
                  <a:srgbClr val="000000"/>
                </a:solidFill>
                <a:latin typeface="Arial"/>
                <a:ea typeface="DejaVu Sans"/>
              </a:rPr>
              <a:t>В культуральне середовище обов’язково додають антибіотики для пригнічення росту бактерій. </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428760" y="285840"/>
            <a:ext cx="8429040" cy="719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600" b="1" i="1" u="sng" strike="noStrike" spc="-1">
                <a:solidFill>
                  <a:srgbClr val="DC0000"/>
                </a:solidFill>
                <a:uFillTx/>
                <a:latin typeface="Arial"/>
                <a:ea typeface="DejaVu Sans"/>
              </a:rPr>
              <a:t>2. Правила роботи в імунологічній лабораторії</a:t>
            </a:r>
            <a:endParaRPr lang="ru-RU" sz="2600" b="0" strike="noStrike" spc="-1">
              <a:latin typeface="Arial"/>
            </a:endParaRPr>
          </a:p>
          <a:p>
            <a:pPr algn="just">
              <a:lnSpc>
                <a:spcPct val="100000"/>
              </a:lnSpc>
            </a:pPr>
            <a:r>
              <a:rPr lang="ru-RU" sz="2400" b="1" strike="noStrike" spc="-1">
                <a:solidFill>
                  <a:srgbClr val="000000"/>
                </a:solidFill>
                <a:latin typeface="Arial"/>
                <a:ea typeface="DejaVu Sans"/>
              </a:rPr>
              <a:t>1. Усі роботи проводять у халатах. При роботі з кров’ю використовують гумові рукавиці.</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2. У лабораторії їдять у спеціально відведених місцях.</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3. Після роботи миють руки з милом і використовують дезинфікуючі розчини.</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4. Посуд та матеріали, які використовували для роботи, обробляють дезинфекційними розчинами або стерилізують у спеціальних апаратах.</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5. Дезинфекційними розчинами обробляють робочі місця.</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6. Трупи тварин спалюють або відносять в спеціальні</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контейнери після обробки їх дезинфекційними засобами.</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000" b="1" strike="noStrike" spc="-1">
                <a:solidFill>
                  <a:srgbClr val="000000"/>
                </a:solidFill>
                <a:latin typeface="Arial"/>
                <a:ea typeface="DejaVu Sans"/>
              </a:rPr>
              <a:t> </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428760" y="285840"/>
            <a:ext cx="8429040" cy="7408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u="sng" strike="noStrike" spc="-1">
                <a:solidFill>
                  <a:srgbClr val="DC0000"/>
                </a:solidFill>
                <a:uFillTx/>
                <a:latin typeface="Arial"/>
                <a:ea typeface="DejaVu Sans"/>
              </a:rPr>
              <a:t>3. Правила роботи з радіоактивними сполуками в імунологічній лабораторії</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1. Робота з радіоактивними сполуками проводиться в радіоізотопному боксі.</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2. Радіоізотопи зберігають у закритих контейнерах.</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3. Із ізотопами можуть працювати лише люди, які мають на це медичне і юридичне право.</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4. Для роботи з ізотопами треба мати спецодяг.</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5. Працювати з ізотопами треба обережно, щоб вони не потрапили на тіло, одяг, робочі столи та обладнання.</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6. Забруднивши тіло, одяг, підлогу радіоактивними сполуками, необхідно вимити їх водою з милом, детергентом або спеціальними миючими засобами, перевірити після цього радіометричною апаратурою і обов’язково попередити відповідального за радіаційну безпеку.</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7. Після роботи з радіоактивними сполуками треба прибрати робоче місце і дезактивувати посуд, інструменти, обладнання і за потреби – одяг.</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8. Забороняється викидати та виливати радіоактивні відходи у сміттєві ящики і каналізацію загального користування. </a:t>
            </a:r>
            <a:endParaRPr lang="ru-RU" sz="2000" b="0" strike="noStrike" spc="-1">
              <a:latin typeface="Arial"/>
            </a:endParaRPr>
          </a:p>
          <a:p>
            <a:pPr algn="just">
              <a:lnSpc>
                <a:spcPct val="100000"/>
              </a:lnSpc>
            </a:pPr>
            <a:r>
              <a:rPr lang="ru-RU" sz="2000" b="1" strike="noStrike" spc="-1">
                <a:solidFill>
                  <a:srgbClr val="000000"/>
                </a:solidFill>
                <a:latin typeface="Arial"/>
                <a:ea typeface="DejaVu Sans"/>
              </a:rPr>
              <a:t> </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428760" y="285840"/>
            <a:ext cx="8429040" cy="647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u="sng" strike="noStrike" spc="-1">
                <a:solidFill>
                  <a:srgbClr val="DC0000"/>
                </a:solidFill>
                <a:uFillTx/>
                <a:latin typeface="Arial"/>
                <a:ea typeface="DejaVu Sans"/>
              </a:rPr>
              <a:t>4. Робота з тваринами в імунологічній лабораторії</a:t>
            </a:r>
            <a:endParaRPr lang="ru-RU" sz="2000" b="0" strike="noStrike" spc="-1">
              <a:latin typeface="Arial"/>
            </a:endParaRPr>
          </a:p>
          <a:p>
            <a:pPr algn="just">
              <a:lnSpc>
                <a:spcPct val="100000"/>
              </a:lnSpc>
            </a:pPr>
            <a:r>
              <a:rPr lang="ru-RU" sz="1600" b="1" strike="noStrike" spc="-1">
                <a:solidFill>
                  <a:srgbClr val="000000"/>
                </a:solidFill>
                <a:latin typeface="Arial"/>
                <a:ea typeface="DejaVu Sans"/>
              </a:rPr>
              <a:t>Для імунологічних досліджень найчастіше використовують </a:t>
            </a:r>
            <a:r>
              <a:rPr lang="ru-RU" sz="1600" b="1" i="1" strike="noStrike" spc="-1">
                <a:solidFill>
                  <a:srgbClr val="0000B0"/>
                </a:solidFill>
                <a:latin typeface="Arial"/>
                <a:ea typeface="DejaVu Sans"/>
              </a:rPr>
              <a:t>мишей, щурів, морських свинок, кроликів, рідше баранів, віслюків, свиней, курей, качок</a:t>
            </a:r>
            <a:r>
              <a:rPr lang="ru-RU" sz="1600" b="1" strike="noStrike" spc="-1">
                <a:solidFill>
                  <a:srgbClr val="000000"/>
                </a:solidFill>
                <a:latin typeface="Arial"/>
                <a:ea typeface="DejaVu Sans"/>
              </a:rPr>
              <a:t>. </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Тварин розміщують в клітках у віварії, для якого відводять сухі, добре освітлені і вентильовані приміщення.</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Підлогу у віварії роблять з нахилом до каналізаційного стоку, стіни обкладають кахлями. Вибір тварин для імунологічних дослідів має особливе значення. Необхідно зважати на загальну й індивідуальну специфіку розвитку імунологічної реакції організму на той чи інший антиген. Головними критеріями при виборі тварин є вид, лінія, розміри, вік, генетичні й анатомічні особливості. </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Для отримання адекватних результатів за мінімальної кількості тварин бажано використовувати чистолінійних тварин. </a:t>
            </a:r>
            <a:endParaRPr lang="ru-RU" sz="1600" b="0" strike="noStrike" spc="-1">
              <a:latin typeface="Arial"/>
            </a:endParaRPr>
          </a:p>
          <a:p>
            <a:pPr algn="just">
              <a:lnSpc>
                <a:spcPct val="100000"/>
              </a:lnSpc>
            </a:pPr>
            <a:r>
              <a:rPr lang="ru-RU" sz="1600" b="1" strike="noStrike" spc="-1">
                <a:solidFill>
                  <a:srgbClr val="0000B0"/>
                </a:solidFill>
                <a:latin typeface="Arial"/>
                <a:ea typeface="DejaVu Sans"/>
              </a:rPr>
              <a:t>Чистолінійними тваринами </a:t>
            </a:r>
            <a:r>
              <a:rPr lang="ru-RU" sz="1600" b="1" strike="noStrike" spc="-1">
                <a:solidFill>
                  <a:srgbClr val="000000"/>
                </a:solidFill>
                <a:latin typeface="Arial"/>
                <a:ea typeface="DejaVu Sans"/>
              </a:rPr>
              <a:t>вважають гомозиготних тварин, отриманих у результаті схрещування близьких родичів упродовж 20 і більше поколінь. </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На сьогодні відомо майже 200 ліній мишей, 20 ліній щурів, 7 ліній морських свинок і декілька ліній кроликів. У імунологічних дослідженнях частіше використовують мишей ліній СВА, C57BL, СЗН, щурів Вістар, Август. Чистолінійні тварини дуже примхливі та мають понижену життєздатність, тому вони вимагають особливих умов харчування, утримання і догляду. У дослідах треба використовувати лише здорових тварин однакової ваги, статі та віку.</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Під час досліду тварин нумерують. При роботі з тваринами треба уникати стресових ситуацій, оскільки вони можуть змінити імунологічну реакцію організму на той чи інший антиген. </a:t>
            </a:r>
            <a:endParaRPr lang="ru-RU" sz="1600" b="0" strike="noStrike" spc="-1">
              <a:latin typeface="Arial"/>
            </a:endParaRPr>
          </a:p>
          <a:p>
            <a:pPr algn="just">
              <a:lnSpc>
                <a:spcPct val="100000"/>
              </a:lnSpc>
            </a:pPr>
            <a:endParaRPr lang="ru-RU" sz="1600" b="0" strike="noStrike" spc="-1">
              <a:latin typeface="Arial"/>
            </a:endParaRPr>
          </a:p>
          <a:p>
            <a:pPr algn="just">
              <a:lnSpc>
                <a:spcPct val="100000"/>
              </a:lnSpc>
            </a:pPr>
            <a:endParaRPr lang="ru-RU" sz="1600" b="0" strike="noStrike" spc="-1">
              <a:latin typeface="Arial"/>
            </a:endParaRPr>
          </a:p>
          <a:p>
            <a:pPr algn="just">
              <a:lnSpc>
                <a:spcPct val="100000"/>
              </a:lnSpc>
            </a:pP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288000" y="285840"/>
            <a:ext cx="8569800" cy="7557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u="sng" strike="noStrike" spc="-1">
                <a:solidFill>
                  <a:srgbClr val="9C009C"/>
                </a:solidFill>
                <a:uFillTx/>
                <a:latin typeface="Arial"/>
                <a:ea typeface="DejaVu Sans"/>
              </a:rPr>
              <a:t>5. Способи імунізації лабораторних тварин</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1800" b="1" strike="noStrike" spc="-1">
                <a:solidFill>
                  <a:srgbClr val="DC0000"/>
                </a:solidFill>
                <a:latin typeface="Arial"/>
                <a:ea typeface="DejaVu Sans"/>
              </a:rPr>
              <a:t>1. Внутрішньошкірне введення. </a:t>
            </a:r>
            <a:r>
              <a:rPr lang="ru-RU" sz="1800" b="1" strike="noStrike" spc="-1">
                <a:solidFill>
                  <a:srgbClr val="000000"/>
                </a:solidFill>
                <a:latin typeface="Arial"/>
                <a:ea typeface="DejaVu Sans"/>
              </a:rPr>
              <a:t>Перед введенням антигену шерсть зі шкіри видаляють ножицями, шкіру обробляють спиртом і майже паралельно до поверхні тіла проколюють шкіру тонкою гострою голкою та вводять в одну точку 100 мкл розчинного антигену, який легко через лімфосудини досягає регіональних лімфатичних вузлів і індукує в них імунологічну відповідь.</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DC0000"/>
                </a:solidFill>
                <a:latin typeface="Arial"/>
                <a:ea typeface="DejaVu Sans"/>
              </a:rPr>
              <a:t>2. Підшкірне введення. </a:t>
            </a:r>
            <a:r>
              <a:rPr lang="ru-RU" sz="1800" b="1" strike="noStrike" spc="-1">
                <a:solidFill>
                  <a:srgbClr val="000000"/>
                </a:solidFill>
                <a:latin typeface="Arial"/>
                <a:ea typeface="DejaVu Sans"/>
              </a:rPr>
              <a:t>Місце для ін’єкції готують так само, як і при внутрішньошкірному введенні. Пальцями збирають шкіру в складку, біля її основи вводять голку, яку потім відхиляють убік, вливають розчин антигену і витягують її під гострим кутом, щоб не вилився розчин антигену. Цю ін’єкцію краще робити в бічну поверхню спини та живота. Максимальна доза для мишей – 1 мл, для щурів – 10 мл, морських свинок – 15 мл, кроликів – 30 мл. За таким способом імунізації антиген поширюється повільно, тому що підшкірна клітковина не має розвинених лімфатичних протоків.</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DC0000"/>
                </a:solidFill>
                <a:latin typeface="Arial"/>
                <a:ea typeface="DejaVu Sans"/>
              </a:rPr>
              <a:t>3. Внутрішньом’язове введення. </a:t>
            </a:r>
            <a:r>
              <a:rPr lang="ru-RU" sz="1800" b="1" strike="noStrike" spc="-1">
                <a:solidFill>
                  <a:srgbClr val="000000"/>
                </a:solidFill>
                <a:latin typeface="Arial"/>
                <a:ea typeface="DejaVu Sans"/>
              </a:rPr>
              <a:t>Антиген вводять у м’язи стегна, заздалегідь обробивши місце введення антигену спиртом. Для мишей максимальна доза – 0,5 мл, для щурів – 3 мл, морських свинок – 5 мл, кроликів – 8 мл.</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428760" y="285840"/>
            <a:ext cx="8429040" cy="667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B00000"/>
                </a:solidFill>
                <a:latin typeface="Arial"/>
                <a:ea typeface="DejaVu Sans"/>
              </a:rPr>
              <a:t>4. Внутрішньочеревне введення.</a:t>
            </a:r>
            <a:r>
              <a:rPr lang="ru-RU" sz="1800" b="1" strike="noStrike" spc="-1">
                <a:solidFill>
                  <a:srgbClr val="000000"/>
                </a:solidFill>
                <a:latin typeface="Arial"/>
                <a:ea typeface="DejaVu Sans"/>
              </a:rPr>
              <a:t> Тварин фіксують головою вниз, щоб знизити ймовірність проколу кишечника. Трохи відступивши від середньої лінії живота, у задній треті черевної порожнини проколюють стінку притупленою голкою. Кількість розчину антигену не повинна перевищувати для мишей 2 мл, щурів – 5 мл, морських свинок – 10 мл, кроликів – 30 мл.</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DC0000"/>
                </a:solidFill>
                <a:latin typeface="Arial"/>
                <a:ea typeface="DejaVu Sans"/>
              </a:rPr>
              <a:t>5. Внутрішньовенне введення.</a:t>
            </a:r>
            <a:r>
              <a:rPr lang="ru-RU" sz="1800" b="1" strike="noStrike" spc="-1">
                <a:solidFill>
                  <a:srgbClr val="000000"/>
                </a:solidFill>
                <a:latin typeface="Arial"/>
                <a:ea typeface="DejaVu Sans"/>
              </a:rPr>
              <a:t> Мишам і щурам вводять у бокову вену хвоста. Для набухання судин хвіст нагрівають на водяній бані за температури 50–55 °С. Кроликам антиген вводять у крайову вену вуха.</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B00000"/>
                </a:solidFill>
                <a:latin typeface="Arial"/>
                <a:ea typeface="DejaVu Sans"/>
              </a:rPr>
              <a:t>6. Інтраназальне введення антигену.</a:t>
            </a:r>
            <a:r>
              <a:rPr lang="ru-RU" sz="1800" b="1" strike="noStrike" spc="-1">
                <a:solidFill>
                  <a:srgbClr val="000000"/>
                </a:solidFill>
                <a:latin typeface="Arial"/>
                <a:ea typeface="DejaVu Sans"/>
              </a:rPr>
              <a:t> Зафіксовану тварину наркотизують ефіром і за допомогою шприца або піпетки каплями вливають у ніс розчин антигену. Мишам вводять 0,03–0,05 мл антигену, щурам – 0,05–0,1 мл, морським свинкам – 0,2–0,4 мл, а кроликам – до 1 мл.</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B00000"/>
                </a:solidFill>
                <a:latin typeface="Arial"/>
                <a:ea typeface="DejaVu Sans"/>
              </a:rPr>
              <a:t>7. Оральне введення. </a:t>
            </a:r>
            <a:r>
              <a:rPr lang="ru-RU" sz="1800" b="1" strike="noStrike" spc="-1">
                <a:solidFill>
                  <a:srgbClr val="000000"/>
                </a:solidFill>
                <a:latin typeface="Arial"/>
                <a:ea typeface="DejaVu Sans"/>
              </a:rPr>
              <a:t>Як правило, за такого способу імунізації антиген вводять через резиновий чи металевий зонд або через шприц, голка якого має головку у вигляді оливи. </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428760" y="285840"/>
            <a:ext cx="8429040" cy="673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i="1" u="sng" strike="noStrike" spc="-1">
                <a:solidFill>
                  <a:srgbClr val="DC0000"/>
                </a:solidFill>
                <a:uFillTx/>
                <a:latin typeface="Arial"/>
                <a:ea typeface="DejaVu Sans"/>
              </a:rPr>
              <a:t>6. Способи отримання крові у лабораторних тварин</a:t>
            </a:r>
            <a:endParaRPr lang="ru-RU" sz="2200" b="0" strike="noStrike" spc="-1">
              <a:latin typeface="Arial"/>
            </a:endParaRPr>
          </a:p>
          <a:p>
            <a:pPr marL="216000" indent="-215640" algn="just">
              <a:lnSpc>
                <a:spcPct val="100000"/>
              </a:lnSpc>
              <a:buClr>
                <a:srgbClr val="FF0000"/>
              </a:buClr>
              <a:buFont typeface="Wingdings" charset="2"/>
              <a:buChar char=""/>
            </a:pPr>
            <a:r>
              <a:rPr lang="ru-RU" sz="1800" b="1" strike="noStrike" spc="-1">
                <a:solidFill>
                  <a:srgbClr val="000000"/>
                </a:solidFill>
                <a:latin typeface="Arial"/>
                <a:ea typeface="DejaVu Sans"/>
              </a:rPr>
              <a:t>1. У мишей та щурів кров можна взяти </a:t>
            </a:r>
            <a:r>
              <a:rPr lang="ru-RU" sz="1800" b="1" strike="noStrike" spc="-1">
                <a:solidFill>
                  <a:srgbClr val="0000DC"/>
                </a:solidFill>
                <a:latin typeface="Arial"/>
                <a:ea typeface="DejaVu Sans"/>
              </a:rPr>
              <a:t>з хвоста</a:t>
            </a:r>
            <a:r>
              <a:rPr lang="ru-RU" sz="1800" b="1" strike="noStrike" spc="-1">
                <a:solidFill>
                  <a:srgbClr val="000000"/>
                </a:solidFill>
                <a:latin typeface="Arial"/>
                <a:ea typeface="DejaVu Sans"/>
              </a:rPr>
              <a:t>, перед цим нагрівши його на водяній бані за температури 50–55 °С, а потім надрізавши кінчик хвоста. Після забору крові рану обробляють розчином 3 %-го пероксиду водню або 5 %-м розчином йоду.</a:t>
            </a:r>
            <a:endParaRPr lang="ru-RU" sz="1800" b="0" strike="noStrike" spc="-1">
              <a:latin typeface="Arial"/>
            </a:endParaRPr>
          </a:p>
          <a:p>
            <a:pPr marL="216000" indent="-215640" algn="just">
              <a:lnSpc>
                <a:spcPct val="100000"/>
              </a:lnSpc>
              <a:buClr>
                <a:srgbClr val="FF0000"/>
              </a:buClr>
              <a:buFont typeface="Wingdings" charset="2"/>
              <a:buChar char=""/>
            </a:pPr>
            <a:r>
              <a:rPr lang="ru-RU" sz="1800" b="1" strike="noStrike" spc="-1">
                <a:solidFill>
                  <a:srgbClr val="000000"/>
                </a:solidFill>
                <a:latin typeface="Arial"/>
                <a:ea typeface="DejaVu Sans"/>
              </a:rPr>
              <a:t>2. Досить поширеним способом забору крові у мишей та щурів є отримання крові </a:t>
            </a:r>
            <a:r>
              <a:rPr lang="ru-RU" sz="1800" b="1" strike="noStrike" spc="-1">
                <a:solidFill>
                  <a:srgbClr val="0000B0"/>
                </a:solidFill>
                <a:latin typeface="Arial"/>
                <a:ea typeface="DejaVu Sans"/>
              </a:rPr>
              <a:t>із ретроорбітального венозного сплетіння</a:t>
            </a:r>
            <a:r>
              <a:rPr lang="ru-RU" sz="1800" b="1" strike="noStrike" spc="-1">
                <a:solidFill>
                  <a:srgbClr val="000000"/>
                </a:solidFill>
                <a:latin typeface="Arial"/>
                <a:ea typeface="DejaVu Sans"/>
              </a:rPr>
              <a:t> за допомогою пастерівської піпетки. Пастерівською піпеткою проколюють кон’юктиву внутрішнього кута ока і вводять її за очне яблуко на глибину 2–4 мм. Після проколу кров надходить у піпетку із венозного сплетіння.</a:t>
            </a:r>
            <a:endParaRPr lang="ru-RU" sz="1800" b="0" strike="noStrike" spc="-1">
              <a:latin typeface="Arial"/>
            </a:endParaRPr>
          </a:p>
          <a:p>
            <a:pPr marL="216000" indent="-215640" algn="just">
              <a:lnSpc>
                <a:spcPct val="100000"/>
              </a:lnSpc>
              <a:buClr>
                <a:srgbClr val="FF0000"/>
              </a:buClr>
              <a:buFont typeface="Wingdings" charset="2"/>
              <a:buChar char=""/>
            </a:pPr>
            <a:r>
              <a:rPr lang="ru-RU" sz="1800" b="1" strike="noStrike" spc="-1">
                <a:solidFill>
                  <a:srgbClr val="000000"/>
                </a:solidFill>
                <a:latin typeface="Arial"/>
                <a:ea typeface="DejaVu Sans"/>
              </a:rPr>
              <a:t>3. Кров</a:t>
            </a:r>
            <a:r>
              <a:rPr lang="ru-RU" sz="1800" b="1" strike="noStrike" spc="-1">
                <a:solidFill>
                  <a:srgbClr val="0000DC"/>
                </a:solidFill>
                <a:latin typeface="Arial"/>
                <a:ea typeface="DejaVu Sans"/>
              </a:rPr>
              <a:t> із серця</a:t>
            </a:r>
            <a:r>
              <a:rPr lang="ru-RU" sz="1800" b="1" strike="noStrike" spc="-1">
                <a:solidFill>
                  <a:srgbClr val="000000"/>
                </a:solidFill>
                <a:latin typeface="Arial"/>
                <a:ea typeface="DejaVu Sans"/>
              </a:rPr>
              <a:t> можна брати у мишей, щурів, морських свинок, кролів. Перед цим тварину наркотизують, фіксують животом догори. На місці проколу вистригають шерсть, шкіру дезинфікують етанолом. Пальпацією визначають місце серцевого удару і відступивши 2–5 мм ліворуч від грудини, роблять прокол, вводять голку за напрямом середньої лінії на глибину 0,5–1,0 см. Після забору крові із серця тварині підшкірно вводять подвійний об’єм ізотонічного розчину хлориду натрію, підігрітого до температури тіла тварини.</a:t>
            </a:r>
            <a:endParaRPr lang="ru-RU" sz="1800" b="0" strike="noStrike" spc="-1">
              <a:latin typeface="Arial"/>
            </a:endParaRPr>
          </a:p>
          <a:p>
            <a:pPr marL="216000" indent="-215640" algn="just">
              <a:lnSpc>
                <a:spcPct val="100000"/>
              </a:lnSpc>
              <a:buClr>
                <a:srgbClr val="FF0000"/>
              </a:buClr>
              <a:buFont typeface="Wingdings" charset="2"/>
              <a:buChar char=""/>
            </a:pPr>
            <a:r>
              <a:rPr lang="ru-RU" sz="1800" b="1" strike="noStrike" spc="-1">
                <a:solidFill>
                  <a:srgbClr val="000000"/>
                </a:solidFill>
                <a:latin typeface="Arial"/>
                <a:ea typeface="DejaVu Sans"/>
              </a:rPr>
              <a:t>4. Кров у кроликів можна взяти також </a:t>
            </a:r>
            <a:r>
              <a:rPr lang="ru-RU" sz="1800" b="1" strike="noStrike" spc="-1">
                <a:solidFill>
                  <a:srgbClr val="4F009E"/>
                </a:solidFill>
                <a:latin typeface="Arial"/>
                <a:ea typeface="DejaVu Sans"/>
              </a:rPr>
              <a:t>із вушної крайової вени</a:t>
            </a:r>
            <a:r>
              <a:rPr lang="ru-RU" sz="1800" b="1" strike="noStrike" spc="-1">
                <a:solidFill>
                  <a:srgbClr val="000000"/>
                </a:solidFill>
                <a:latin typeface="Arial"/>
                <a:ea typeface="DejaVu Sans"/>
              </a:rPr>
              <a:t>. Кров збирають стерильним шприцом або у пробірку. </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72000" y="144000"/>
            <a:ext cx="8857800" cy="675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Миття лабораторного посуду. </a:t>
            </a:r>
            <a:r>
              <a:rPr lang="ru-RU" sz="1600" b="1" strike="noStrike" spc="-1">
                <a:solidFill>
                  <a:srgbClr val="000000"/>
                </a:solidFill>
                <a:latin typeface="Arial"/>
                <a:ea typeface="DejaVu Sans"/>
              </a:rPr>
              <a:t>Посуд для цілей імунодіагностики повинен бути чистим фізично, хімічно і бактеріологічно. Загальні етапи підготовки посуду: знезараження після контамінації мікроорганізмами - обробка детергентами — стерилізація. Скляний посуд миють різними способами:</a:t>
            </a:r>
            <a:endParaRPr lang="ru-RU" sz="1600" b="0" strike="noStrike" spc="-1">
              <a:latin typeface="Arial"/>
            </a:endParaRPr>
          </a:p>
          <a:p>
            <a:pPr marL="216000" indent="-215640" algn="just">
              <a:lnSpc>
                <a:spcPct val="100000"/>
              </a:lnSpc>
              <a:buClr>
                <a:srgbClr val="000000"/>
              </a:buClr>
              <a:buSzPct val="45000"/>
              <a:buFont typeface="Wingdings" charset="2"/>
              <a:buChar char=""/>
            </a:pPr>
            <a:r>
              <a:rPr lang="ru-RU" sz="1600" b="1" strike="noStrike" spc="-1">
                <a:solidFill>
                  <a:srgbClr val="000000"/>
                </a:solidFill>
                <a:latin typeface="Arial"/>
                <a:ea typeface="DejaVu Sans"/>
              </a:rPr>
              <a:t>1) очищають </a:t>
            </a:r>
            <a:r>
              <a:rPr lang="ru-RU" sz="1600" b="1" u="sng" strike="noStrike" spc="-1">
                <a:solidFill>
                  <a:srgbClr val="000000"/>
                </a:solidFill>
                <a:uFillTx/>
                <a:latin typeface="Arial"/>
                <a:ea typeface="DejaVu Sans"/>
              </a:rPr>
              <a:t>механічним шляхом</a:t>
            </a:r>
            <a:r>
              <a:rPr lang="ru-RU" sz="1600" b="1" strike="noStrike" spc="-1">
                <a:solidFill>
                  <a:srgbClr val="000000"/>
                </a:solidFill>
                <a:latin typeface="Arial"/>
                <a:ea typeface="DejaVu Sans"/>
              </a:rPr>
              <a:t> за допомогою йоржів. Після механічної обробки посуд обробляють </a:t>
            </a:r>
            <a:r>
              <a:rPr lang="ru-RU" sz="1600" b="1" u="sng" strike="noStrike" spc="-1">
                <a:solidFill>
                  <a:srgbClr val="000000"/>
                </a:solidFill>
                <a:uFillTx/>
                <a:latin typeface="Arial"/>
                <a:ea typeface="DejaVu Sans"/>
              </a:rPr>
              <a:t>хімічним шляхом</a:t>
            </a:r>
            <a:r>
              <a:rPr lang="ru-RU" sz="1600" b="1" strike="noStrike" spc="-1">
                <a:solidFill>
                  <a:srgbClr val="000000"/>
                </a:solidFill>
                <a:latin typeface="Arial"/>
                <a:ea typeface="DejaVu Sans"/>
              </a:rPr>
              <a:t>: занурюють в мильний розчин, змішаний з розчином соди або тринатрійфосфату, на ніч;</a:t>
            </a:r>
            <a:endParaRPr lang="ru-RU" sz="1600" b="0" strike="noStrike" spc="-1">
              <a:latin typeface="Arial"/>
            </a:endParaRPr>
          </a:p>
          <a:p>
            <a:pPr marL="216000" indent="-215640" algn="just">
              <a:lnSpc>
                <a:spcPct val="100000"/>
              </a:lnSpc>
              <a:buClr>
                <a:srgbClr val="000000"/>
              </a:buClr>
              <a:buSzPct val="45000"/>
              <a:buFont typeface="Wingdings" charset="2"/>
              <a:buChar char=""/>
            </a:pPr>
            <a:r>
              <a:rPr lang="ru-RU" sz="1600" b="1" strike="noStrike" spc="-1">
                <a:solidFill>
                  <a:srgbClr val="000000"/>
                </a:solidFill>
                <a:latin typeface="Arial"/>
                <a:ea typeface="DejaVu Sans"/>
              </a:rPr>
              <a:t>2) занурюють на ніч в 3-5% гіпохлориту натрію або 4-10% перекису водню. В результаті відбувається окисної реакції від поверхні судин відшаровуються залишки органічних забруднень, що дозволяє не застосовувати механічну обробку йоржем і уникнути додаткової деформації поверхні посуду;</a:t>
            </a:r>
            <a:endParaRPr lang="ru-RU" sz="1600" b="0" strike="noStrike" spc="-1">
              <a:latin typeface="Arial"/>
            </a:endParaRPr>
          </a:p>
          <a:p>
            <a:pPr marL="216000" indent="-215640" algn="just">
              <a:lnSpc>
                <a:spcPct val="100000"/>
              </a:lnSpc>
              <a:buClr>
                <a:srgbClr val="000000"/>
              </a:buClr>
              <a:buSzPct val="45000"/>
              <a:buFont typeface="Wingdings" charset="2"/>
              <a:buChar char=""/>
            </a:pPr>
            <a:r>
              <a:rPr lang="ru-RU" sz="1600" b="1" strike="noStrike" spc="-1">
                <a:solidFill>
                  <a:srgbClr val="000000"/>
                </a:solidFill>
                <a:latin typeface="Arial"/>
                <a:ea typeface="DejaVu Sans"/>
              </a:rPr>
              <a:t>3) для первинної обробки сильно забрудненого посуду, за винятком роботи з культурами клітин, може застосовуватися Хромова суміш.</a:t>
            </a:r>
            <a:endParaRPr lang="ru-RU" sz="1600" b="0" strike="noStrike" spc="-1">
              <a:latin typeface="Arial"/>
            </a:endParaRPr>
          </a:p>
          <a:p>
            <a:pPr algn="just">
              <a:lnSpc>
                <a:spcPct val="100000"/>
              </a:lnSpc>
            </a:pPr>
            <a:r>
              <a:rPr lang="ru-RU" sz="1500" b="1" strike="noStrike" spc="-1">
                <a:solidFill>
                  <a:srgbClr val="000000"/>
                </a:solidFill>
                <a:latin typeface="Arial"/>
                <a:ea typeface="DejaVu Sans"/>
              </a:rPr>
              <a:t>Потім посуд миється гарячим (+ 50-56 °С) р-м детергенту з нейтральним значенням рН-7.0. Після миття посуд необхідно прополоскати великою кількістю гарячої проточної води (8-10-кратним об'ємом) і таким же об'ємом дист. води (допустимо замочувати посуд в дист. воді, але не більше, ніж на 2 години). У разі залужнення поверхні скла посуд слід замочити на 2 години в 1-4% р-ні аскорбінової або лимонної кислоти, після чого знову прополоскати великою кількістю дист. води. Вимитий посуд повинен бути відразу ж висушений при температурі, що не перевищує 120 °С. Висушений посуд повинен бути захищеним від попадання пилу і забруднень, для чого його слід загорнути в спец. щільний папір або фольгу і стерилізувати. Закупорювання судин - пробки або кришки, що загвинчуються  - піддаються такій же обробці, як і скляний посуд: 1) миття з детергентом і полосканням, можна піддати кип'ятінню; 2) після миття розсортувати за розмірами і розкласти в чашки Петрі, після чого загорнути чашки в папір або фольгу; стерилізувати тільки</a:t>
            </a:r>
            <a:r>
              <a:rPr lang="ru-RU" sz="1600" b="1" strike="noStrike" spc="-1">
                <a:solidFill>
                  <a:srgbClr val="FF0000"/>
                </a:solidFill>
                <a:latin typeface="Arial"/>
                <a:ea typeface="DejaVu Sans"/>
              </a:rPr>
              <a:t> </a:t>
            </a:r>
            <a:r>
              <a:rPr lang="ru-RU" sz="1500" b="1" strike="noStrike" spc="-1">
                <a:solidFill>
                  <a:srgbClr val="191919"/>
                </a:solidFill>
                <a:latin typeface="Arial"/>
                <a:ea typeface="DejaVu Sans"/>
              </a:rPr>
              <a:t>в автоклаві протягом 30 хв при температурі 121 °С.</a:t>
            </a:r>
            <a:endParaRPr lang="ru-RU" sz="1500" b="0" strike="noStrike" spc="-1">
              <a:latin typeface="Arial"/>
            </a:endParaRPr>
          </a:p>
          <a:p>
            <a:pPr algn="just">
              <a:lnSpc>
                <a:spcPct val="100000"/>
              </a:lnSpc>
            </a:pPr>
            <a:endParaRPr lang="ru-RU" sz="1500" b="0" strike="noStrike" spc="-1">
              <a:latin typeface="Arial"/>
            </a:endParaRPr>
          </a:p>
          <a:p>
            <a:pPr algn="just">
              <a:lnSpc>
                <a:spcPct val="100000"/>
              </a:lnSpc>
            </a:pPr>
            <a:endParaRPr lang="ru-RU" sz="1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357120" y="357120"/>
            <a:ext cx="8499240" cy="582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strike="noStrike" spc="-1">
                <a:solidFill>
                  <a:srgbClr val="0070C0"/>
                </a:solidFill>
                <a:latin typeface="Calibri"/>
                <a:ea typeface="DejaVu Sans"/>
              </a:rPr>
              <a:t>ЗМІСТ ЗАНЯТТЯ</a:t>
            </a:r>
            <a:endParaRPr lang="ru-RU" sz="36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Загальні положення організації роботи імунологічної лабораторії.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Обладнання імунологічної лабораторії.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Алгоритми придбання реактивів та обладнання.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Техніка безпеки та правила роботи в лабораторії.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Підготовка лабораторного посуду.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Правила забору досліджуваного матеріалу.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Різновид біологічного матеріалу, який використовують для проведення імунологічних досліджень.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Підготовка крові для вивчення параметрів імунітету.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Зберігання біологічного матеріалу для імунологічних досліджень.</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Структурно-логічна схема аналізу клітинного та гуморального імунітету.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Методи первинного та вторинного рівнів емпіричного підходу до аналізу імунітету, дозвільну здатність кожного з них.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Принципи патогенетичного аналізу стану імунної системи. </a:t>
            </a:r>
            <a:endParaRPr lang="ru-RU" sz="2000" b="0" strike="noStrike" spc="-1">
              <a:latin typeface="Arial"/>
            </a:endParaRPr>
          </a:p>
          <a:p>
            <a:pPr marL="216000" indent="-215640" algn="just">
              <a:lnSpc>
                <a:spcPct val="100000"/>
              </a:lnSpc>
              <a:buClr>
                <a:srgbClr val="0070C0"/>
              </a:buClr>
              <a:buFont typeface="Wingdings" charset="2"/>
              <a:buChar char=""/>
            </a:pPr>
            <a:r>
              <a:rPr lang="ru-RU" sz="2000" b="1" strike="noStrike" spc="-1">
                <a:solidFill>
                  <a:srgbClr val="000000"/>
                </a:solidFill>
                <a:latin typeface="Times New Roman"/>
                <a:ea typeface="DejaVu Sans"/>
              </a:rPr>
              <a:t>Принципи аналізу та інтерпретації результатів дослідження імунного статусу людини.</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ustomShape 1"/>
          <p:cNvSpPr/>
          <p:nvPr/>
        </p:nvSpPr>
        <p:spPr>
          <a:xfrm>
            <a:off x="216000" y="144000"/>
            <a:ext cx="8645040" cy="614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600" b="1" strike="noStrike" spc="-1">
                <a:solidFill>
                  <a:srgbClr val="9C009C"/>
                </a:solidFill>
                <a:latin typeface="Arial"/>
                <a:ea typeface="DejaVu Sans"/>
              </a:rPr>
              <a:t>Правила забору досліджуваного матеріалу</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При заборі і роботі з клінічним матеріалом персонал повинен використовувати відповідний </a:t>
            </a:r>
            <a:r>
              <a:rPr lang="ru-RU" sz="1600" b="1" u="sng" strike="noStrike" spc="-1">
                <a:solidFill>
                  <a:srgbClr val="000000"/>
                </a:solidFill>
                <a:uFillTx/>
                <a:latin typeface="Arial"/>
                <a:ea typeface="DejaVu Sans"/>
              </a:rPr>
              <a:t>спецодяг (рукавички і халат). </a:t>
            </a:r>
            <a:r>
              <a:rPr lang="ru-RU" sz="1600" b="1" strike="noStrike" spc="-1">
                <a:solidFill>
                  <a:srgbClr val="000000"/>
                </a:solidFill>
                <a:latin typeface="Arial"/>
                <a:ea typeface="DejaVu Sans"/>
              </a:rPr>
              <a:t>При небезпеки виникнення аерозолів застосовуються додаткові захисні засоби (захисні окуляри і маски); терміни доставки клінічного матеріалу в лабораторію повинні бути скорочені до мінімуму. </a:t>
            </a:r>
            <a:r>
              <a:rPr lang="ru-RU" sz="1600" b="1" u="sng" strike="noStrike" spc="-1">
                <a:solidFill>
                  <a:srgbClr val="000000"/>
                </a:solidFill>
                <a:uFillTx/>
                <a:latin typeface="Arial"/>
                <a:ea typeface="DejaVu Sans"/>
              </a:rPr>
              <a:t>Контейнери для транспортування матеріалу повинні забезпечувати герметичність, стерильність, цілісність зразків, а також виключати при відкритті утворення аерозолю.</a:t>
            </a:r>
            <a:endParaRPr lang="ru-RU" sz="1600" b="0" strike="noStrike" spc="-1">
              <a:latin typeface="Arial"/>
            </a:endParaRPr>
          </a:p>
          <a:p>
            <a:pPr algn="just">
              <a:lnSpc>
                <a:spcPct val="100000"/>
              </a:lnSpc>
            </a:pPr>
            <a:r>
              <a:rPr lang="ru-RU" sz="1500" b="1" i="1" strike="noStrike" spc="-1">
                <a:solidFill>
                  <a:srgbClr val="4F009E"/>
                </a:solidFill>
                <a:latin typeface="Arial"/>
                <a:ea typeface="DejaVu Sans"/>
              </a:rPr>
              <a:t>Загальні принципи правильного забору матеріалу:</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 перед забором матеріалу необхідно оцінити співвідношення ризик / користь для пацієнта;</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 по можливості забір клінічного матеріалу слід проводити до призначення антимікробних і імунокоригуючих препаратів;</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 забір матеріалу повинен проводитися з використанням відповідної техніки, спеціального обладнання і строгим дотриманням правил асептики.</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Найбільш правильний спосіб взяття рідких матеріалів - об'ємно за допомогою стерильного шприца. Відбір матеріалу тампоном виробляють тільки при неможливості здійснення об'ємного методу (виділення жіночих статевих органів, виділення вух, очей і т. д.).</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Свищі і фістули спочатку очищають від виділень, і забір матеріалу проводять з глибини. Виділення з дренажів беруть шприцом або використовують кінці віддалених дренажних трубок. Біоптати з ран отримують шляхом видалення ділянки тканини з глибоких шарів рани або роблять забір виділень тампоном після ретельної обробки рани фізіологічним розчином і 70 ° етиловим спиртом.</a:t>
            </a:r>
            <a:endParaRPr lang="ru-RU" sz="1500" b="0" strike="noStrike" spc="-1">
              <a:latin typeface="Arial"/>
            </a:endParaRPr>
          </a:p>
          <a:p>
            <a:pPr algn="just">
              <a:lnSpc>
                <a:spcPct val="100000"/>
              </a:lnSpc>
            </a:pPr>
            <a:r>
              <a:rPr lang="ru-RU" sz="1500" b="1" strike="noStrike" spc="-1">
                <a:solidFill>
                  <a:srgbClr val="000000"/>
                </a:solidFill>
                <a:latin typeface="Arial"/>
                <a:ea typeface="DejaVu Sans"/>
              </a:rPr>
              <a:t>Кількість клінічного матеріалу визначається вибором методів дослідження і розумною достатністю.</a:t>
            </a:r>
            <a:endParaRPr lang="ru-RU" sz="1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283680" y="303840"/>
            <a:ext cx="8643960" cy="34764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dirty="0" err="1">
                <a:solidFill>
                  <a:srgbClr val="000000"/>
                </a:solidFill>
                <a:latin typeface="Arial"/>
                <a:ea typeface="DejaVu Sans"/>
              </a:rPr>
              <a:t>Потрібно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мати</a:t>
            </a:r>
            <a:r>
              <a:rPr lang="ru-RU" sz="2000" b="1" strike="noStrike" spc="-1" dirty="0">
                <a:solidFill>
                  <a:srgbClr val="000000"/>
                </a:solidFill>
                <a:latin typeface="Arial"/>
                <a:ea typeface="DejaVu Sans"/>
              </a:rPr>
              <a:t> на </a:t>
            </a:r>
            <a:r>
              <a:rPr lang="ru-RU" sz="2000" b="1" strike="noStrike" spc="-1" dirty="0" err="1">
                <a:solidFill>
                  <a:srgbClr val="000000"/>
                </a:solidFill>
                <a:latin typeface="Arial"/>
                <a:ea typeface="DejaVu Sans"/>
              </a:rPr>
              <a:t>увазі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що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імунодіагностичні</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процедури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припускають</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оцінку</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властивостей</a:t>
            </a:r>
            <a:r>
              <a:rPr lang="ru-RU" sz="2000" b="1" strike="noStrike" spc="-1" dirty="0">
                <a:solidFill>
                  <a:srgbClr val="000000"/>
                </a:solidFill>
                <a:latin typeface="Arial"/>
                <a:ea typeface="DejaVu Sans"/>
              </a:rPr>
              <a:t> як </a:t>
            </a:r>
            <a:r>
              <a:rPr lang="ru-RU" sz="2000" b="1" strike="noStrike" spc="-1" dirty="0" err="1">
                <a:solidFill>
                  <a:srgbClr val="000000"/>
                </a:solidFill>
                <a:latin typeface="Arial"/>
                <a:ea typeface="DejaVu Sans"/>
              </a:rPr>
              <a:t>клітин</a:t>
            </a:r>
            <a:r>
              <a:rPr lang="ru-RU" sz="2000" b="1" strike="noStrike" spc="-1" dirty="0">
                <a:solidFill>
                  <a:srgbClr val="000000"/>
                </a:solidFill>
                <a:latin typeface="Arial"/>
                <a:ea typeface="DejaVu Sans"/>
              </a:rPr>
              <a:t>, так і </a:t>
            </a:r>
            <a:r>
              <a:rPr lang="ru-RU" sz="2000" b="1" strike="noStrike" spc="-1" dirty="0" err="1">
                <a:solidFill>
                  <a:srgbClr val="000000"/>
                </a:solidFill>
                <a:latin typeface="Arial"/>
                <a:ea typeface="DejaVu Sans"/>
              </a:rPr>
              <a:t>гуморальних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факторів</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представленість</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яких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різна</a:t>
            </a:r>
            <a:r>
              <a:rPr lang="ru-RU" sz="2000" b="1" strike="noStrike" spc="-1" dirty="0">
                <a:solidFill>
                  <a:srgbClr val="000000"/>
                </a:solidFill>
                <a:latin typeface="Arial"/>
                <a:ea typeface="DejaVu Sans"/>
              </a:rPr>
              <a:t> в </a:t>
            </a:r>
            <a:r>
              <a:rPr lang="ru-RU" sz="2000" b="1" strike="noStrike" spc="-1" dirty="0" err="1">
                <a:solidFill>
                  <a:srgbClr val="000000"/>
                </a:solidFill>
                <a:latin typeface="Arial"/>
                <a:ea typeface="DejaVu Sans"/>
              </a:rPr>
              <a:t>різних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біологічних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середовищах</a:t>
            </a:r>
            <a:r>
              <a:rPr lang="ru-RU" sz="2000" b="1" strike="noStrike" spc="-1" dirty="0">
                <a:solidFill>
                  <a:srgbClr val="000000"/>
                </a:solidFill>
                <a:latin typeface="Arial"/>
                <a:ea typeface="DejaVu Sans"/>
              </a:rPr>
              <a:t>, а, </a:t>
            </a:r>
            <a:r>
              <a:rPr lang="ru-RU" sz="2000" b="1" strike="noStrike" spc="-1" dirty="0" err="1">
                <a:solidFill>
                  <a:srgbClr val="000000"/>
                </a:solidFill>
                <a:latin typeface="Arial"/>
                <a:ea typeface="DejaVu Sans"/>
              </a:rPr>
              <a:t>отже</a:t>
            </a:r>
            <a:r>
              <a:rPr lang="ru-RU" sz="2000" b="1" strike="noStrike" spc="-1" dirty="0">
                <a:solidFill>
                  <a:srgbClr val="000000"/>
                </a:solidFill>
                <a:latin typeface="Arial"/>
                <a:ea typeface="DejaVu Sans"/>
              </a:rPr>
              <a:t>, вона й </a:t>
            </a:r>
            <a:r>
              <a:rPr lang="ru-RU" sz="2000" b="1" strike="noStrike" spc="-1" dirty="0" err="1">
                <a:solidFill>
                  <a:srgbClr val="000000"/>
                </a:solidFill>
                <a:latin typeface="Arial"/>
                <a:ea typeface="DejaVu Sans"/>
              </a:rPr>
              <a:t>їх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діагностична</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значимість</a:t>
            </a:r>
            <a:r>
              <a:rPr lang="ru-RU" sz="2000" b="1" strike="noStrike" spc="-1" dirty="0">
                <a:solidFill>
                  <a:srgbClr val="000000"/>
                </a:solidFill>
                <a:latin typeface="Arial"/>
                <a:ea typeface="DejaVu Sans"/>
              </a:rPr>
              <a:t>.</a:t>
            </a:r>
            <a:endParaRPr lang="ru-RU" sz="2000" b="0" strike="noStrike" spc="-1" dirty="0">
              <a:latin typeface="Arial"/>
            </a:endParaRPr>
          </a:p>
          <a:p>
            <a:pPr algn="just">
              <a:lnSpc>
                <a:spcPct val="100000"/>
              </a:lnSpc>
            </a:pPr>
            <a:r>
              <a:rPr lang="ru-RU" sz="2000" b="1" strike="noStrike" spc="-1" dirty="0" err="1">
                <a:solidFill>
                  <a:srgbClr val="000000"/>
                </a:solidFill>
                <a:latin typeface="Arial"/>
                <a:ea typeface="DejaVu Sans"/>
              </a:rPr>
              <a:t>Перераховані</a:t>
            </a:r>
            <a:r>
              <a:rPr lang="ru-RU" sz="2000" b="1" strike="noStrike" spc="-1" dirty="0">
                <a:solidFill>
                  <a:srgbClr val="000000"/>
                </a:solidFill>
                <a:latin typeface="Arial"/>
                <a:ea typeface="DejaVu Sans"/>
              </a:rPr>
              <a:t> в табл. </a:t>
            </a:r>
            <a:r>
              <a:rPr lang="ru-RU" sz="2000" b="1" strike="noStrike" spc="-1" dirty="0" err="1">
                <a:solidFill>
                  <a:srgbClr val="000000"/>
                </a:solidFill>
                <a:latin typeface="Arial"/>
                <a:ea typeface="DejaVu Sans"/>
              </a:rPr>
              <a:t>види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біологічних</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матеріалів</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відрізняються</a:t>
            </a:r>
            <a:r>
              <a:rPr lang="ru-RU" sz="2000" b="1" strike="noStrike" spc="-1" dirty="0">
                <a:solidFill>
                  <a:srgbClr val="000000"/>
                </a:solidFill>
                <a:latin typeface="Arial"/>
                <a:ea typeface="DejaVu Sans"/>
              </a:rPr>
              <a:t> як за </a:t>
            </a:r>
            <a:r>
              <a:rPr lang="ru-RU" sz="2000" b="1" strike="noStrike" spc="-1" dirty="0" err="1">
                <a:solidFill>
                  <a:srgbClr val="000000"/>
                </a:solidFill>
                <a:latin typeface="Arial"/>
                <a:ea typeface="DejaVu Sans"/>
              </a:rPr>
              <a:t>складністю</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взяття</a:t>
            </a:r>
            <a:r>
              <a:rPr lang="ru-RU" sz="2000" b="1" strike="noStrike" spc="-1" dirty="0">
                <a:solidFill>
                  <a:srgbClr val="000000"/>
                </a:solidFill>
                <a:latin typeface="Arial"/>
                <a:ea typeface="DejaVu Sans"/>
              </a:rPr>
              <a:t> для </a:t>
            </a:r>
            <a:r>
              <a:rPr lang="ru-RU" sz="2000" b="1" strike="noStrike" spc="-1" dirty="0" err="1">
                <a:solidFill>
                  <a:srgbClr val="000000"/>
                </a:solidFill>
                <a:latin typeface="Arial"/>
                <a:ea typeface="DejaVu Sans"/>
              </a:rPr>
              <a:t>дослідження</a:t>
            </a:r>
            <a:r>
              <a:rPr lang="ru-RU" sz="2000" b="1" strike="noStrike" spc="-1" dirty="0">
                <a:solidFill>
                  <a:srgbClr val="000000"/>
                </a:solidFill>
                <a:latin typeface="Arial"/>
                <a:ea typeface="DejaVu Sans"/>
              </a:rPr>
              <a:t>, так і по </a:t>
            </a:r>
            <a:r>
              <a:rPr lang="ru-RU" sz="2000" b="1" strike="noStrike" spc="-1" dirty="0" err="1">
                <a:solidFill>
                  <a:srgbClr val="000000"/>
                </a:solidFill>
                <a:latin typeface="Arial"/>
                <a:ea typeface="DejaVu Sans"/>
              </a:rPr>
              <a:t>діагностичному</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значенню</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одержуваної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інформації</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Складність</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взяття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матеріалу</a:t>
            </a:r>
            <a:r>
              <a:rPr lang="ru-RU" sz="2000" b="1" strike="noStrike" spc="-1" dirty="0">
                <a:solidFill>
                  <a:srgbClr val="000000"/>
                </a:solidFill>
                <a:latin typeface="Arial"/>
                <a:ea typeface="DejaVu Sans"/>
              </a:rPr>
              <a:t> часто </a:t>
            </a:r>
            <a:r>
              <a:rPr lang="ru-RU" sz="2000" b="1" strike="noStrike" spc="-1" dirty="0" err="1">
                <a:solidFill>
                  <a:srgbClr val="000000"/>
                </a:solidFill>
                <a:latin typeface="Arial"/>
                <a:ea typeface="DejaVu Sans"/>
              </a:rPr>
              <a:t>обумовлена</a:t>
            </a:r>
            <a:r>
              <a:rPr lang="ru-RU" sz="2000" b="1" strike="noStrike" spc="-1" dirty="0">
                <a:solidFill>
                  <a:srgbClr val="000000"/>
                </a:solidFill>
                <a:latin typeface="Arial"/>
                <a:ea typeface="DejaVu Sans"/>
              </a:rPr>
              <a:t> ​​не </a:t>
            </a:r>
            <a:r>
              <a:rPr lang="ru-RU" sz="2000" b="1" strike="noStrike" spc="-1" dirty="0" err="1">
                <a:solidFill>
                  <a:srgbClr val="000000"/>
                </a:solidFill>
                <a:latin typeface="Arial"/>
                <a:ea typeface="DejaVu Sans"/>
              </a:rPr>
              <a:t>тільки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технічними</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труднощами</a:t>
            </a:r>
            <a:r>
              <a:rPr lang="ru-RU" sz="2000" b="1" strike="noStrike" spc="-1" dirty="0">
                <a:solidFill>
                  <a:srgbClr val="000000"/>
                </a:solidFill>
                <a:latin typeface="Arial"/>
                <a:ea typeface="DejaVu Sans"/>
              </a:rPr>
              <a:t>, але і </a:t>
            </a:r>
            <a:r>
              <a:rPr lang="ru-RU" sz="2000" b="1" strike="noStrike" spc="-1" dirty="0" err="1">
                <a:solidFill>
                  <a:srgbClr val="000000"/>
                </a:solidFill>
                <a:latin typeface="Arial"/>
                <a:ea typeface="DejaVu Sans"/>
              </a:rPr>
              <a:t>небезпекою</a:t>
            </a:r>
            <a:r>
              <a:rPr lang="ru-RU" sz="2000" b="1" strike="noStrike" spc="-1" dirty="0">
                <a:solidFill>
                  <a:srgbClr val="000000"/>
                </a:solidFill>
                <a:latin typeface="Arial"/>
                <a:ea typeface="DejaVu Sans"/>
              </a:rPr>
              <a:t> самого </a:t>
            </a:r>
            <a:r>
              <a:rPr lang="ru-RU" sz="2000" b="1" strike="noStrike" spc="-1" dirty="0" err="1">
                <a:solidFill>
                  <a:srgbClr val="000000"/>
                </a:solidFill>
                <a:latin typeface="Arial"/>
                <a:ea typeface="DejaVu Sans"/>
              </a:rPr>
              <a:t>інвазивного</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втручання</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Найбільш</a:t>
            </a:r>
            <a:r>
              <a:rPr lang="ru-RU" sz="2000" b="1" strike="noStrike" spc="-1" dirty="0">
                <a:solidFill>
                  <a:srgbClr val="000000"/>
                </a:solidFill>
                <a:latin typeface="Arial"/>
                <a:ea typeface="DejaVu Sans"/>
              </a:rPr>
              <a:t> часто </a:t>
            </a:r>
            <a:r>
              <a:rPr lang="ru-RU" sz="2000" b="1" strike="noStrike" spc="-1" dirty="0" err="1">
                <a:solidFill>
                  <a:srgbClr val="000000"/>
                </a:solidFill>
                <a:latin typeface="Arial"/>
                <a:ea typeface="DejaVu Sans"/>
              </a:rPr>
              <a:t>використовуваним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універсальним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біологічним</a:t>
            </a:r>
            <a:r>
              <a:rPr lang="ru-RU" sz="2000" b="1" strike="noStrike" spc="-1" dirty="0">
                <a:solidFill>
                  <a:srgbClr val="000000"/>
                </a:solidFill>
                <a:latin typeface="Arial"/>
                <a:ea typeface="DejaVu Sans"/>
              </a:rPr>
              <a:t> </a:t>
            </a:r>
            <a:r>
              <a:rPr lang="ru-RU" sz="2000" b="1" strike="noStrike" spc="-1" dirty="0" err="1">
                <a:solidFill>
                  <a:srgbClr val="000000"/>
                </a:solidFill>
                <a:latin typeface="Arial"/>
                <a:ea typeface="DejaVu Sans"/>
              </a:rPr>
              <a:t>матеріалом</a:t>
            </a:r>
            <a:r>
              <a:rPr lang="ru-RU" sz="2000" b="1" strike="noStrike" spc="-1" dirty="0">
                <a:solidFill>
                  <a:srgbClr val="000000"/>
                </a:solidFill>
                <a:latin typeface="Arial"/>
                <a:ea typeface="DejaVu Sans"/>
              </a:rPr>
              <a:t> в </a:t>
            </a:r>
            <a:r>
              <a:rPr lang="ru-RU" sz="2000" b="1" strike="noStrike" spc="-1" dirty="0" err="1">
                <a:solidFill>
                  <a:srgbClr val="000000"/>
                </a:solidFill>
                <a:latin typeface="Arial"/>
                <a:ea typeface="DejaVu Sans"/>
              </a:rPr>
              <a:t>іммунодіагностікі</a:t>
            </a:r>
            <a:r>
              <a:rPr lang="ru-RU" sz="2000" b="1" strike="noStrike" spc="-1" dirty="0">
                <a:solidFill>
                  <a:srgbClr val="000000"/>
                </a:solidFill>
                <a:latin typeface="Arial"/>
                <a:ea typeface="DejaVu Sans"/>
              </a:rPr>
              <a:t> є </a:t>
            </a:r>
            <a:r>
              <a:rPr lang="ru-RU" sz="2000" b="1" strike="noStrike" spc="-1" dirty="0" err="1">
                <a:solidFill>
                  <a:srgbClr val="000000"/>
                </a:solidFill>
                <a:latin typeface="Arial"/>
                <a:ea typeface="DejaVu Sans"/>
              </a:rPr>
              <a:t>периферична</a:t>
            </a:r>
            <a:r>
              <a:rPr lang="ru-RU" sz="2000" b="1" strike="noStrike" spc="-1" dirty="0">
                <a:solidFill>
                  <a:srgbClr val="000000"/>
                </a:solidFill>
                <a:latin typeface="Arial"/>
                <a:ea typeface="DejaVu Sans"/>
              </a:rPr>
              <a:t> кров.</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288000" y="253800"/>
            <a:ext cx="8567640" cy="5482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7C007C"/>
                </a:solidFill>
                <a:latin typeface="Arial"/>
              </a:rPr>
              <a:t>Підготовка крові для вивчення параметрів імунітету</a:t>
            </a:r>
            <a:endParaRPr lang="ru-RU" sz="2400" b="0" strike="noStrike" spc="-1">
              <a:latin typeface="Arial"/>
            </a:endParaRPr>
          </a:p>
          <a:p>
            <a:pPr algn="just">
              <a:lnSpc>
                <a:spcPct val="100000"/>
              </a:lnSpc>
            </a:pPr>
            <a:r>
              <a:rPr lang="ru-RU" sz="2200" b="1" strike="noStrike" spc="-1">
                <a:solidFill>
                  <a:srgbClr val="000000"/>
                </a:solidFill>
                <a:latin typeface="Arial"/>
              </a:rPr>
              <a:t>Периферичну кров для імунодіагностичних досліджень, як правило, забирають з ліктьової вени шляхом венепункції стерильним шприцом або спеціальними вакуумними контейнерами. Кров повинна бути взята для дослідження вранці, натщесерце. Однак при екстреної необхідності даним правилом нехтують. Так як імунодіагностичні дослідження включають визначення параметрів ІКК крові і імуноактивних молекул (гуморальних факторів), то кров забирають в 2 пробірки.</a:t>
            </a:r>
            <a:endParaRPr lang="ru-RU" sz="2200" b="0" strike="noStrike" spc="-1">
              <a:latin typeface="Arial"/>
            </a:endParaRPr>
          </a:p>
          <a:p>
            <a:pPr algn="just">
              <a:lnSpc>
                <a:spcPct val="100000"/>
              </a:lnSpc>
            </a:pPr>
            <a:r>
              <a:rPr lang="ru-RU" sz="2200" b="1" strike="noStrike" spc="-1">
                <a:solidFill>
                  <a:srgbClr val="000000"/>
                </a:solidFill>
                <a:latin typeface="Arial"/>
              </a:rPr>
              <a:t>Як правило, для імунологічного дослідження при венепункції забирають 10 мл крові: 5 мл для дослідження клітин і 5 мл - для дослідження гуморальних факторів. В принципі, обсяг крові, необхідний для дослідження, різний і залежить від використовуваних в лабораторії методів та обладнання, а також власне від діагностичних тестів.</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217800" y="235440"/>
            <a:ext cx="8709840" cy="636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1800" b="1" strike="noStrike" spc="-1">
                <a:solidFill>
                  <a:srgbClr val="0000B0"/>
                </a:solidFill>
                <a:latin typeface="Arial"/>
              </a:rPr>
              <a:t>Зберігання біологічного матеріалу, призначеного для імунологічного дослідження</a:t>
            </a:r>
            <a:endParaRPr lang="ru-RU" sz="1800" b="0" strike="noStrike" spc="-1">
              <a:latin typeface="Arial"/>
            </a:endParaRPr>
          </a:p>
          <a:p>
            <a:pPr algn="just">
              <a:lnSpc>
                <a:spcPct val="100000"/>
              </a:lnSpc>
            </a:pPr>
            <a:r>
              <a:rPr lang="ru-RU" sz="1600" b="1" strike="noStrike" spc="-1">
                <a:solidFill>
                  <a:srgbClr val="0000B0"/>
                </a:solidFill>
                <a:latin typeface="Arial"/>
              </a:rPr>
              <a:t>- </a:t>
            </a:r>
            <a:r>
              <a:rPr lang="ru-RU" sz="1500" b="1" strike="noStrike" spc="-1">
                <a:solidFill>
                  <a:srgbClr val="000000"/>
                </a:solidFill>
                <a:latin typeface="Arial"/>
              </a:rPr>
              <a:t>1. Кров, призначена для дослідження ІКК, повинна піддаватися обробці в максимально короткі терміни. Збереження зразка протягом 1-4-х год можна здійснювати при кімнатній температурі, бажано в темряві. При більш тривалому проміжку часу зразок слід зберігати при температурі +4 °С. В цьому випадку можуть відбуватися зміни функціональних властивостей клітин, особливо нейтрофілів (охолодження клітин призводить до їх агрегації, зниження фагоцитарної активності та ін. змін). У той же час зразок крові, призначений для дослідження імунологічного фенотипу лімфоцитів методом проточної цитометрії, зберігає свої властивості при такому режимі зберігання не менше 3-7 діб.</a:t>
            </a:r>
            <a:endParaRPr lang="ru-RU" sz="1500" b="0" strike="noStrike" spc="-1">
              <a:latin typeface="Arial"/>
            </a:endParaRPr>
          </a:p>
          <a:p>
            <a:pPr algn="just">
              <a:lnSpc>
                <a:spcPct val="100000"/>
              </a:lnSpc>
            </a:pPr>
            <a:r>
              <a:rPr lang="ru-RU" sz="1500" b="1" strike="noStrike" spc="-1">
                <a:solidFill>
                  <a:srgbClr val="000000"/>
                </a:solidFill>
                <a:latin typeface="Arial"/>
              </a:rPr>
              <a:t>- 2. При необхідності тривалого збереження клітинного матеріалу зразок крові або сепарованих лімфоцитів заморожують в рідкому азоті з використанням спеціальних буферних консервуючих сумішей.</a:t>
            </a:r>
            <a:endParaRPr lang="ru-RU" sz="1500" b="0" strike="noStrike" spc="-1">
              <a:latin typeface="Arial"/>
            </a:endParaRPr>
          </a:p>
          <a:p>
            <a:pPr algn="just">
              <a:lnSpc>
                <a:spcPct val="100000"/>
              </a:lnSpc>
            </a:pPr>
            <a:r>
              <a:rPr lang="ru-RU" sz="1500" b="1" strike="noStrike" spc="-1">
                <a:solidFill>
                  <a:srgbClr val="000000"/>
                </a:solidFill>
                <a:latin typeface="Arial"/>
              </a:rPr>
              <a:t>- 3. При зберіганні зразка крові (плазми або сироватки) потрібно враховувати швидкість катаболізму досліджуваних імуноактивних молекул. Так, період Т1/2 молекул антитіл класів IgG становить 21 добу, IgM і IgA - 5-7 діб. Це означає, що при зберіганні зразка біологічного матеріалу при температурі +4°С (а не в замороженому стані) отримана інформація буде характеризуватися достовірністю протягом перерахованого вище часу. Однак даний підхід абсолютно непридатний для дослідження цитокінів, а також компонентів системи комплементу.</a:t>
            </a:r>
            <a:endParaRPr lang="ru-RU" sz="1500" b="0" strike="noStrike" spc="-1">
              <a:latin typeface="Arial"/>
            </a:endParaRPr>
          </a:p>
          <a:p>
            <a:pPr algn="just">
              <a:lnSpc>
                <a:spcPct val="100000"/>
              </a:lnSpc>
            </a:pPr>
            <a:r>
              <a:rPr lang="ru-RU" sz="1500" b="1" strike="noStrike" spc="-1">
                <a:solidFill>
                  <a:srgbClr val="000000"/>
                </a:solidFill>
                <a:latin typeface="Arial"/>
              </a:rPr>
              <a:t>- 4. Сироватка крові, яка використовується для визначення концентрації імуноактивних молекул, може довго зберігатися при -18 - -40°С. Однак один і той же зразок не повинен піддаватися повторному заморожуванню. Крім цього, при тривалому зберіганні заморожених зразків сироватки та плазми крові слід враховувати можливість утворення холодових преципітатів і посилення випаровування води зі зразка, що змінює концентрацію і/або активність досліджуваних гуморальних факторів.</a:t>
            </a:r>
            <a:endParaRPr lang="ru-RU" sz="15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734291" y="540568"/>
            <a:ext cx="7772399" cy="38149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ru-RU" sz="2200" b="1" strike="noStrike" spc="-1" dirty="0" err="1">
                <a:solidFill>
                  <a:srgbClr val="7C007C"/>
                </a:solidFill>
                <a:latin typeface="Arial"/>
              </a:rPr>
              <a:t>Отримання</a:t>
            </a:r>
            <a:r>
              <a:rPr lang="ru-RU" sz="2200" b="1" strike="noStrike" spc="-1" dirty="0">
                <a:solidFill>
                  <a:srgbClr val="7C007C"/>
                </a:solidFill>
                <a:latin typeface="Arial"/>
              </a:rPr>
              <a:t> </a:t>
            </a:r>
            <a:r>
              <a:rPr lang="ru-RU" sz="2200" b="1" strike="noStrike" spc="-1" dirty="0" err="1">
                <a:solidFill>
                  <a:srgbClr val="7C007C"/>
                </a:solidFill>
                <a:latin typeface="Arial"/>
              </a:rPr>
              <a:t>сироватки</a:t>
            </a:r>
            <a:r>
              <a:rPr lang="ru-RU" sz="2200" b="1" strike="noStrike" spc="-1" dirty="0">
                <a:solidFill>
                  <a:srgbClr val="7C007C"/>
                </a:solidFill>
                <a:latin typeface="Arial"/>
              </a:rPr>
              <a:t> </a:t>
            </a:r>
            <a:r>
              <a:rPr lang="ru-RU" sz="2200" b="1" strike="noStrike" spc="-1" dirty="0" err="1">
                <a:solidFill>
                  <a:srgbClr val="7C007C"/>
                </a:solidFill>
                <a:latin typeface="Arial"/>
              </a:rPr>
              <a:t>крові</a:t>
            </a:r>
            <a:endParaRPr lang="ru-RU" sz="2200" b="0" strike="noStrike" spc="-1" dirty="0">
              <a:latin typeface="Arial"/>
            </a:endParaRPr>
          </a:p>
          <a:p>
            <a:pPr algn="just">
              <a:lnSpc>
                <a:spcPct val="100000"/>
              </a:lnSpc>
            </a:pPr>
            <a:r>
              <a:rPr lang="ru-RU" sz="2000" b="1" strike="noStrike" spc="-1" dirty="0">
                <a:solidFill>
                  <a:srgbClr val="000000"/>
                </a:solidFill>
                <a:latin typeface="Arial"/>
              </a:rPr>
              <a:t>Взятий у </a:t>
            </a:r>
            <a:r>
              <a:rPr lang="ru-RU" sz="2000" b="1" strike="noStrike" spc="-1" dirty="0" err="1">
                <a:solidFill>
                  <a:srgbClr val="000000"/>
                </a:solidFill>
                <a:latin typeface="Arial"/>
              </a:rPr>
              <a:t>пацієнта</a:t>
            </a:r>
            <a:r>
              <a:rPr lang="ru-RU" sz="2000" b="1" strike="noStrike" spc="-1" dirty="0">
                <a:solidFill>
                  <a:srgbClr val="000000"/>
                </a:solidFill>
                <a:latin typeface="Arial"/>
              </a:rPr>
              <a:t> </a:t>
            </a:r>
            <a:r>
              <a:rPr lang="ru-RU" sz="2000" b="1" strike="noStrike" spc="-1" dirty="0" err="1">
                <a:solidFill>
                  <a:srgbClr val="000000"/>
                </a:solidFill>
                <a:latin typeface="Arial"/>
              </a:rPr>
              <a:t>зразок</a:t>
            </a:r>
            <a:r>
              <a:rPr lang="ru-RU" sz="2000" b="1" strike="noStrike" spc="-1" dirty="0">
                <a:solidFill>
                  <a:srgbClr val="000000"/>
                </a:solidFill>
                <a:latin typeface="Arial"/>
              </a:rPr>
              <a:t> </a:t>
            </a:r>
            <a:r>
              <a:rPr lang="ru-RU" sz="2000" b="1" strike="noStrike" spc="-1" dirty="0" err="1">
                <a:solidFill>
                  <a:srgbClr val="000000"/>
                </a:solidFill>
                <a:latin typeface="Arial"/>
              </a:rPr>
              <a:t>крові</a:t>
            </a:r>
            <a:r>
              <a:rPr lang="ru-RU" sz="2000" b="1" strike="noStrike" spc="-1" dirty="0">
                <a:solidFill>
                  <a:srgbClr val="000000"/>
                </a:solidFill>
                <a:latin typeface="Arial"/>
              </a:rPr>
              <a:t> </a:t>
            </a:r>
            <a:r>
              <a:rPr lang="ru-RU" sz="2000" b="1" strike="noStrike" spc="-1" dirty="0" err="1">
                <a:solidFill>
                  <a:srgbClr val="000000"/>
                </a:solidFill>
                <a:latin typeface="Arial"/>
              </a:rPr>
              <a:t>поміщають</a:t>
            </a:r>
            <a:r>
              <a:rPr lang="ru-RU" sz="2000" b="1" strike="noStrike" spc="-1" dirty="0">
                <a:solidFill>
                  <a:srgbClr val="000000"/>
                </a:solidFill>
                <a:latin typeface="Arial"/>
              </a:rPr>
              <a:t> в </a:t>
            </a:r>
            <a:r>
              <a:rPr lang="ru-RU" sz="2000" b="1" strike="noStrike" spc="-1" dirty="0" err="1">
                <a:solidFill>
                  <a:srgbClr val="000000"/>
                </a:solidFill>
                <a:latin typeface="Arial"/>
              </a:rPr>
              <a:t>суху</a:t>
            </a:r>
            <a:r>
              <a:rPr lang="ru-RU" sz="2000" b="1" strike="noStrike" spc="-1" dirty="0">
                <a:solidFill>
                  <a:srgbClr val="000000"/>
                </a:solidFill>
                <a:latin typeface="Arial"/>
              </a:rPr>
              <a:t> </a:t>
            </a:r>
            <a:r>
              <a:rPr lang="ru-RU" sz="2000" b="1" strike="noStrike" spc="-1" dirty="0" err="1">
                <a:solidFill>
                  <a:srgbClr val="000000"/>
                </a:solidFill>
                <a:latin typeface="Arial"/>
              </a:rPr>
              <a:t>чисту</a:t>
            </a:r>
            <a:r>
              <a:rPr lang="ru-RU" sz="2000" b="1" strike="noStrike" spc="-1" dirty="0">
                <a:solidFill>
                  <a:srgbClr val="000000"/>
                </a:solidFill>
                <a:latin typeface="Arial"/>
              </a:rPr>
              <a:t> </a:t>
            </a:r>
            <a:r>
              <a:rPr lang="ru-RU" sz="2000" b="1" strike="noStrike" spc="-1" dirty="0" err="1">
                <a:solidFill>
                  <a:srgbClr val="000000"/>
                </a:solidFill>
                <a:latin typeface="Arial"/>
              </a:rPr>
              <a:t>пробірку</a:t>
            </a:r>
            <a:r>
              <a:rPr lang="ru-RU" sz="2000" b="1" strike="noStrike" spc="-1" dirty="0">
                <a:solidFill>
                  <a:srgbClr val="000000"/>
                </a:solidFill>
                <a:latin typeface="Arial"/>
              </a:rPr>
              <a:t> для </a:t>
            </a:r>
            <a:r>
              <a:rPr lang="ru-RU" sz="2000" b="1" strike="noStrike" spc="-1" dirty="0" err="1">
                <a:solidFill>
                  <a:srgbClr val="000000"/>
                </a:solidFill>
                <a:latin typeface="Arial"/>
              </a:rPr>
              <a:t>утворення</a:t>
            </a:r>
            <a:r>
              <a:rPr lang="ru-RU" sz="2000" b="1" strike="noStrike" spc="-1" dirty="0">
                <a:solidFill>
                  <a:srgbClr val="000000"/>
                </a:solidFill>
                <a:latin typeface="Arial"/>
              </a:rPr>
              <a:t> </a:t>
            </a:r>
            <a:r>
              <a:rPr lang="ru-RU" sz="2000" b="1" strike="noStrike" spc="-1" dirty="0" err="1">
                <a:solidFill>
                  <a:srgbClr val="000000"/>
                </a:solidFill>
                <a:latin typeface="Arial"/>
              </a:rPr>
              <a:t>згустку</a:t>
            </a:r>
            <a:r>
              <a:rPr lang="ru-RU" sz="2000" b="1" strike="noStrike" spc="-1" dirty="0">
                <a:solidFill>
                  <a:srgbClr val="000000"/>
                </a:solidFill>
                <a:latin typeface="Arial"/>
              </a:rPr>
              <a:t>. </a:t>
            </a:r>
            <a:endParaRPr lang="ru-RU" sz="2000" b="0" strike="noStrike" spc="-1" dirty="0">
              <a:latin typeface="Arial"/>
            </a:endParaRPr>
          </a:p>
          <a:p>
            <a:pPr algn="just">
              <a:lnSpc>
                <a:spcPct val="100000"/>
              </a:lnSpc>
            </a:pPr>
            <a:r>
              <a:rPr lang="ru-RU" sz="2000" b="1" strike="noStrike" spc="-1" dirty="0" err="1">
                <a:solidFill>
                  <a:srgbClr val="000000"/>
                </a:solidFill>
                <a:latin typeface="Arial"/>
              </a:rPr>
              <a:t>Цей</a:t>
            </a:r>
            <a:r>
              <a:rPr lang="ru-RU" sz="2000" b="1" strike="noStrike" spc="-1" dirty="0">
                <a:solidFill>
                  <a:srgbClr val="000000"/>
                </a:solidFill>
                <a:latin typeface="Arial"/>
              </a:rPr>
              <a:t> </a:t>
            </a:r>
            <a:r>
              <a:rPr lang="ru-RU" sz="2000" b="1" strike="noStrike" spc="-1" dirty="0" err="1">
                <a:solidFill>
                  <a:srgbClr val="000000"/>
                </a:solidFill>
                <a:latin typeface="Arial"/>
              </a:rPr>
              <a:t>процес</a:t>
            </a:r>
            <a:r>
              <a:rPr lang="ru-RU" sz="2000" b="1" strike="noStrike" spc="-1" dirty="0">
                <a:solidFill>
                  <a:srgbClr val="000000"/>
                </a:solidFill>
                <a:latin typeface="Arial"/>
              </a:rPr>
              <a:t> </a:t>
            </a:r>
            <a:r>
              <a:rPr lang="ru-RU" sz="2000" b="1" strike="noStrike" spc="-1" dirty="0" err="1">
                <a:solidFill>
                  <a:srgbClr val="000000"/>
                </a:solidFill>
                <a:latin typeface="Arial"/>
              </a:rPr>
              <a:t>здійснюється</a:t>
            </a:r>
            <a:r>
              <a:rPr lang="ru-RU" sz="2000" b="1" strike="noStrike" spc="-1" dirty="0">
                <a:solidFill>
                  <a:srgbClr val="000000"/>
                </a:solidFill>
                <a:latin typeface="Arial"/>
              </a:rPr>
              <a:t> </a:t>
            </a:r>
            <a:r>
              <a:rPr lang="ru-RU" sz="2000" b="1" strike="noStrike" spc="-1" dirty="0" err="1">
                <a:solidFill>
                  <a:srgbClr val="000000"/>
                </a:solidFill>
                <a:latin typeface="Arial"/>
              </a:rPr>
              <a:t>протягом</a:t>
            </a:r>
            <a:r>
              <a:rPr lang="ru-RU" sz="2000" b="1" strike="noStrike" spc="-1" dirty="0">
                <a:solidFill>
                  <a:srgbClr val="000000"/>
                </a:solidFill>
                <a:latin typeface="Arial"/>
              </a:rPr>
              <a:t> 30-60 </a:t>
            </a:r>
            <a:r>
              <a:rPr lang="ru-RU" sz="2000" b="1" strike="noStrike" spc="-1" dirty="0" err="1">
                <a:solidFill>
                  <a:srgbClr val="000000"/>
                </a:solidFill>
                <a:latin typeface="Arial"/>
              </a:rPr>
              <a:t>хв</a:t>
            </a:r>
            <a:r>
              <a:rPr lang="ru-RU" sz="2000" b="1" strike="noStrike" spc="-1" dirty="0">
                <a:solidFill>
                  <a:srgbClr val="000000"/>
                </a:solidFill>
                <a:latin typeface="Arial"/>
              </a:rPr>
              <a:t> при </a:t>
            </a:r>
            <a:r>
              <a:rPr lang="ru-RU" sz="2000" b="1" strike="noStrike" spc="-1" dirty="0" err="1">
                <a:solidFill>
                  <a:srgbClr val="000000"/>
                </a:solidFill>
                <a:latin typeface="Arial"/>
              </a:rPr>
              <a:t>інкубації</a:t>
            </a:r>
            <a:r>
              <a:rPr lang="ru-RU" sz="2000" b="1" strike="noStrike" spc="-1" dirty="0">
                <a:solidFill>
                  <a:srgbClr val="000000"/>
                </a:solidFill>
                <a:latin typeface="Arial"/>
              </a:rPr>
              <a:t> </a:t>
            </a:r>
            <a:r>
              <a:rPr lang="ru-RU" sz="2000" b="1" strike="noStrike" spc="-1" dirty="0" err="1">
                <a:solidFill>
                  <a:srgbClr val="000000"/>
                </a:solidFill>
                <a:latin typeface="Arial"/>
              </a:rPr>
              <a:t>зразка</a:t>
            </a:r>
            <a:r>
              <a:rPr lang="ru-RU" sz="2000" b="1" strike="noStrike" spc="-1" dirty="0">
                <a:solidFill>
                  <a:srgbClr val="000000"/>
                </a:solidFill>
                <a:latin typeface="Arial"/>
              </a:rPr>
              <a:t> при </a:t>
            </a:r>
            <a:r>
              <a:rPr lang="ru-RU" sz="2000" b="1" strike="noStrike" spc="-1" dirty="0" err="1">
                <a:solidFill>
                  <a:srgbClr val="000000"/>
                </a:solidFill>
                <a:latin typeface="Arial"/>
              </a:rPr>
              <a:t>кімнатній</a:t>
            </a:r>
            <a:r>
              <a:rPr lang="ru-RU" sz="2000" b="1" strike="noStrike" spc="-1" dirty="0">
                <a:solidFill>
                  <a:srgbClr val="000000"/>
                </a:solidFill>
                <a:latin typeface="Arial"/>
              </a:rPr>
              <a:t> </a:t>
            </a:r>
            <a:r>
              <a:rPr lang="ru-RU" sz="2000" b="1" strike="noStrike" spc="-1" dirty="0" err="1">
                <a:solidFill>
                  <a:srgbClr val="000000"/>
                </a:solidFill>
                <a:latin typeface="Arial"/>
              </a:rPr>
              <a:t>температурі</a:t>
            </a:r>
            <a:r>
              <a:rPr lang="ru-RU" sz="2000" b="1" strike="noStrike" spc="-1" dirty="0">
                <a:solidFill>
                  <a:srgbClr val="000000"/>
                </a:solidFill>
                <a:latin typeface="Arial"/>
              </a:rPr>
              <a:t> </a:t>
            </a:r>
            <a:r>
              <a:rPr lang="ru-RU" sz="2000" b="1" strike="noStrike" spc="-1" dirty="0" err="1">
                <a:solidFill>
                  <a:srgbClr val="000000"/>
                </a:solidFill>
                <a:latin typeface="Arial"/>
              </a:rPr>
              <a:t>або</a:t>
            </a:r>
            <a:r>
              <a:rPr lang="ru-RU" sz="2000" b="1" strike="noStrike" spc="-1" dirty="0">
                <a:solidFill>
                  <a:srgbClr val="000000"/>
                </a:solidFill>
                <a:latin typeface="Arial"/>
              </a:rPr>
              <a:t> при 37 ºС. </a:t>
            </a:r>
            <a:r>
              <a:rPr lang="ru-RU" sz="2000" b="1" strike="noStrike" spc="-1" dirty="0" err="1">
                <a:solidFill>
                  <a:srgbClr val="000000"/>
                </a:solidFill>
                <a:latin typeface="Arial"/>
              </a:rPr>
              <a:t>Після</a:t>
            </a:r>
            <a:r>
              <a:rPr lang="ru-RU" sz="2000" b="1" strike="noStrike" spc="-1" dirty="0">
                <a:solidFill>
                  <a:srgbClr val="000000"/>
                </a:solidFill>
                <a:latin typeface="Arial"/>
              </a:rPr>
              <a:t> </a:t>
            </a:r>
            <a:r>
              <a:rPr lang="ru-RU" sz="2000" b="1" strike="noStrike" spc="-1" dirty="0" err="1">
                <a:solidFill>
                  <a:srgbClr val="000000"/>
                </a:solidFill>
                <a:latin typeface="Arial"/>
              </a:rPr>
              <a:t>утворення</a:t>
            </a:r>
            <a:r>
              <a:rPr lang="ru-RU" sz="2000" b="1" strike="noStrike" spc="-1" dirty="0">
                <a:solidFill>
                  <a:srgbClr val="000000"/>
                </a:solidFill>
                <a:latin typeface="Arial"/>
              </a:rPr>
              <a:t> </a:t>
            </a:r>
            <a:r>
              <a:rPr lang="ru-RU" sz="2000" b="1" strike="noStrike" spc="-1" dirty="0" err="1">
                <a:solidFill>
                  <a:srgbClr val="000000"/>
                </a:solidFill>
                <a:latin typeface="Arial"/>
              </a:rPr>
              <a:t>згустку</a:t>
            </a:r>
            <a:r>
              <a:rPr lang="ru-RU" sz="2000" b="1" strike="noStrike" spc="-1" dirty="0">
                <a:solidFill>
                  <a:srgbClr val="000000"/>
                </a:solidFill>
                <a:latin typeface="Arial"/>
              </a:rPr>
              <a:t>, </a:t>
            </a:r>
            <a:r>
              <a:rPr lang="ru-RU" sz="2000" b="1" strike="noStrike" spc="-1" dirty="0" err="1">
                <a:solidFill>
                  <a:srgbClr val="000000"/>
                </a:solidFill>
                <a:latin typeface="Arial"/>
              </a:rPr>
              <a:t>його</a:t>
            </a:r>
            <a:r>
              <a:rPr lang="ru-RU" sz="2000" b="1" strike="noStrike" spc="-1" dirty="0">
                <a:solidFill>
                  <a:srgbClr val="000000"/>
                </a:solidFill>
                <a:latin typeface="Arial"/>
              </a:rPr>
              <a:t> </a:t>
            </a:r>
            <a:r>
              <a:rPr lang="ru-RU" sz="2000" b="1" strike="noStrike" spc="-1" dirty="0" err="1">
                <a:solidFill>
                  <a:srgbClr val="000000"/>
                </a:solidFill>
                <a:latin typeface="Arial"/>
              </a:rPr>
              <a:t>відокремлюють</a:t>
            </a:r>
            <a:r>
              <a:rPr lang="ru-RU" sz="2000" b="1" strike="noStrike" spc="-1" dirty="0">
                <a:solidFill>
                  <a:srgbClr val="000000"/>
                </a:solidFill>
                <a:latin typeface="Arial"/>
              </a:rPr>
              <a:t> </a:t>
            </a:r>
            <a:r>
              <a:rPr lang="ru-RU" sz="2000" b="1" strike="noStrike" spc="-1" dirty="0" err="1">
                <a:solidFill>
                  <a:srgbClr val="000000"/>
                </a:solidFill>
                <a:latin typeface="Arial"/>
              </a:rPr>
              <a:t>від</a:t>
            </a:r>
            <a:r>
              <a:rPr lang="ru-RU" sz="2000" b="1" strike="noStrike" spc="-1" dirty="0">
                <a:solidFill>
                  <a:srgbClr val="000000"/>
                </a:solidFill>
                <a:latin typeface="Arial"/>
              </a:rPr>
              <a:t> </a:t>
            </a:r>
            <a:r>
              <a:rPr lang="ru-RU" sz="2000" b="1" strike="noStrike" spc="-1" dirty="0" err="1">
                <a:solidFill>
                  <a:srgbClr val="000000"/>
                </a:solidFill>
                <a:latin typeface="Arial"/>
              </a:rPr>
              <a:t>стінок</a:t>
            </a:r>
            <a:r>
              <a:rPr lang="ru-RU" sz="2000" b="1" strike="noStrike" spc="-1" dirty="0">
                <a:solidFill>
                  <a:srgbClr val="000000"/>
                </a:solidFill>
                <a:latin typeface="Arial"/>
              </a:rPr>
              <a:t> </a:t>
            </a:r>
            <a:r>
              <a:rPr lang="ru-RU" sz="2000" b="1" strike="noStrike" spc="-1" dirty="0" err="1">
                <a:solidFill>
                  <a:srgbClr val="000000"/>
                </a:solidFill>
                <a:latin typeface="Arial"/>
              </a:rPr>
              <a:t>пробірки</a:t>
            </a:r>
            <a:r>
              <a:rPr lang="ru-RU" sz="2000" b="1" strike="noStrike" spc="-1" dirty="0">
                <a:solidFill>
                  <a:srgbClr val="000000"/>
                </a:solidFill>
                <a:latin typeface="Arial"/>
              </a:rPr>
              <a:t>, </a:t>
            </a:r>
            <a:r>
              <a:rPr lang="ru-RU" sz="2000" b="1" strike="noStrike" spc="-1" dirty="0" err="1">
                <a:solidFill>
                  <a:srgbClr val="000000"/>
                </a:solidFill>
                <a:latin typeface="Arial"/>
              </a:rPr>
              <a:t>обводячи</a:t>
            </a:r>
            <a:r>
              <a:rPr lang="ru-RU" sz="2000" b="1" strike="noStrike" spc="-1" dirty="0">
                <a:solidFill>
                  <a:srgbClr val="000000"/>
                </a:solidFill>
                <a:latin typeface="Arial"/>
              </a:rPr>
              <a:t> сухою </a:t>
            </a:r>
            <a:r>
              <a:rPr lang="ru-RU" sz="2000" b="1" strike="noStrike" spc="-1" dirty="0" err="1">
                <a:solidFill>
                  <a:srgbClr val="000000"/>
                </a:solidFill>
                <a:latin typeface="Arial"/>
              </a:rPr>
              <a:t>скляною</a:t>
            </a:r>
            <a:r>
              <a:rPr lang="ru-RU" sz="2000" b="1" strike="noStrike" spc="-1" dirty="0">
                <a:solidFill>
                  <a:srgbClr val="000000"/>
                </a:solidFill>
                <a:latin typeface="Arial"/>
              </a:rPr>
              <a:t> </a:t>
            </a:r>
            <a:r>
              <a:rPr lang="ru-RU" sz="2000" b="1" strike="noStrike" spc="-1" dirty="0" err="1">
                <a:solidFill>
                  <a:srgbClr val="000000"/>
                </a:solidFill>
                <a:latin typeface="Arial"/>
              </a:rPr>
              <a:t>паличкою</a:t>
            </a:r>
            <a:r>
              <a:rPr lang="ru-RU" sz="2000" b="1" strike="noStrike" spc="-1" dirty="0">
                <a:solidFill>
                  <a:srgbClr val="000000"/>
                </a:solidFill>
                <a:latin typeface="Arial"/>
              </a:rPr>
              <a:t>, </a:t>
            </a:r>
            <a:r>
              <a:rPr lang="ru-RU" sz="2000" b="1" strike="noStrike" spc="-1" dirty="0" err="1">
                <a:solidFill>
                  <a:srgbClr val="000000"/>
                </a:solidFill>
                <a:latin typeface="Arial"/>
              </a:rPr>
              <a:t>центрифугують</a:t>
            </a:r>
            <a:r>
              <a:rPr lang="ru-RU" sz="2000" b="1" strike="noStrike" spc="-1" dirty="0">
                <a:solidFill>
                  <a:srgbClr val="000000"/>
                </a:solidFill>
                <a:latin typeface="Arial"/>
              </a:rPr>
              <a:t> 10 </a:t>
            </a:r>
            <a:r>
              <a:rPr lang="ru-RU" sz="2000" b="1" strike="noStrike" spc="-1" dirty="0" err="1">
                <a:solidFill>
                  <a:srgbClr val="000000"/>
                </a:solidFill>
                <a:latin typeface="Arial"/>
              </a:rPr>
              <a:t>хв</a:t>
            </a:r>
            <a:r>
              <a:rPr lang="ru-RU" sz="2000" b="1" strike="noStrike" spc="-1" dirty="0">
                <a:solidFill>
                  <a:srgbClr val="000000"/>
                </a:solidFill>
                <a:latin typeface="Arial"/>
              </a:rPr>
              <a:t> при 350-400 g (1500 об / </a:t>
            </a:r>
            <a:r>
              <a:rPr lang="ru-RU" sz="2000" b="1" strike="noStrike" spc="-1" dirty="0" err="1">
                <a:solidFill>
                  <a:srgbClr val="000000"/>
                </a:solidFill>
                <a:latin typeface="Arial"/>
              </a:rPr>
              <a:t>хв</a:t>
            </a:r>
            <a:r>
              <a:rPr lang="ru-RU" sz="2000" b="1" strike="noStrike" spc="-1" dirty="0">
                <a:solidFill>
                  <a:srgbClr val="000000"/>
                </a:solidFill>
                <a:latin typeface="Arial"/>
              </a:rPr>
              <a:t>) і </a:t>
            </a:r>
            <a:r>
              <a:rPr lang="ru-RU" sz="2000" b="1" strike="noStrike" spc="-1" dirty="0" err="1">
                <a:solidFill>
                  <a:srgbClr val="000000"/>
                </a:solidFill>
                <a:latin typeface="Arial"/>
              </a:rPr>
              <a:t>отриману</a:t>
            </a:r>
            <a:r>
              <a:rPr lang="ru-RU" sz="2000" b="1" strike="noStrike" spc="-1" dirty="0">
                <a:solidFill>
                  <a:srgbClr val="000000"/>
                </a:solidFill>
                <a:latin typeface="Arial"/>
              </a:rPr>
              <a:t> </a:t>
            </a:r>
            <a:r>
              <a:rPr lang="ru-RU" sz="2000" b="1" strike="noStrike" spc="-1" dirty="0" err="1">
                <a:solidFill>
                  <a:srgbClr val="000000"/>
                </a:solidFill>
                <a:latin typeface="Arial"/>
              </a:rPr>
              <a:t>сироватку</a:t>
            </a:r>
            <a:r>
              <a:rPr lang="ru-RU" sz="2000" b="1" strike="noStrike" spc="-1" dirty="0">
                <a:solidFill>
                  <a:srgbClr val="000000"/>
                </a:solidFill>
                <a:latin typeface="Arial"/>
              </a:rPr>
              <a:t> </a:t>
            </a:r>
            <a:r>
              <a:rPr lang="ru-RU" sz="2000" b="1" strike="noStrike" spc="-1" dirty="0" err="1">
                <a:solidFill>
                  <a:srgbClr val="000000"/>
                </a:solidFill>
                <a:latin typeface="Arial"/>
              </a:rPr>
              <a:t>відбирають</a:t>
            </a:r>
            <a:r>
              <a:rPr lang="ru-RU" sz="2000" b="1" strike="noStrike" spc="-1" dirty="0">
                <a:solidFill>
                  <a:srgbClr val="000000"/>
                </a:solidFill>
                <a:latin typeface="Arial"/>
              </a:rPr>
              <a:t> в </a:t>
            </a:r>
            <a:r>
              <a:rPr lang="ru-RU" sz="2000" b="1" strike="noStrike" spc="-1" dirty="0" err="1">
                <a:solidFill>
                  <a:srgbClr val="000000"/>
                </a:solidFill>
                <a:latin typeface="Arial"/>
              </a:rPr>
              <a:t>чисту</a:t>
            </a:r>
            <a:r>
              <a:rPr lang="ru-RU" sz="2000" b="1" strike="noStrike" spc="-1" dirty="0">
                <a:solidFill>
                  <a:srgbClr val="000000"/>
                </a:solidFill>
                <a:latin typeface="Arial"/>
              </a:rPr>
              <a:t> </a:t>
            </a:r>
            <a:r>
              <a:rPr lang="ru-RU" sz="2000" b="1" strike="noStrike" spc="-1" dirty="0" err="1">
                <a:solidFill>
                  <a:srgbClr val="000000"/>
                </a:solidFill>
                <a:latin typeface="Arial"/>
              </a:rPr>
              <a:t>пробірку</a:t>
            </a:r>
            <a:r>
              <a:rPr lang="ru-RU" sz="2000" b="1" strike="noStrike" spc="-1" dirty="0">
                <a:solidFill>
                  <a:srgbClr val="000000"/>
                </a:solidFill>
                <a:latin typeface="Arial"/>
              </a:rPr>
              <a:t>. </a:t>
            </a:r>
            <a:r>
              <a:rPr lang="ru-RU" sz="2000" b="1" strike="noStrike" spc="-1" dirty="0" err="1">
                <a:solidFill>
                  <a:srgbClr val="000000"/>
                </a:solidFill>
                <a:latin typeface="Arial"/>
              </a:rPr>
              <a:t>Сироватку</a:t>
            </a:r>
            <a:r>
              <a:rPr lang="ru-RU" sz="2000" b="1" strike="noStrike" spc="-1" dirty="0">
                <a:solidFill>
                  <a:srgbClr val="000000"/>
                </a:solidFill>
                <a:latin typeface="Arial"/>
              </a:rPr>
              <a:t>, </a:t>
            </a:r>
            <a:r>
              <a:rPr lang="ru-RU" sz="2000" b="1" strike="noStrike" spc="-1" dirty="0" err="1">
                <a:solidFill>
                  <a:srgbClr val="000000"/>
                </a:solidFill>
                <a:latin typeface="Arial"/>
              </a:rPr>
              <a:t>щоб</a:t>
            </a:r>
            <a:r>
              <a:rPr lang="ru-RU" sz="2000" b="1" strike="noStrike" spc="-1" dirty="0">
                <a:solidFill>
                  <a:srgbClr val="000000"/>
                </a:solidFill>
                <a:latin typeface="Arial"/>
              </a:rPr>
              <a:t> </a:t>
            </a:r>
            <a:r>
              <a:rPr lang="ru-RU" sz="2000" b="1" strike="noStrike" spc="-1" dirty="0" err="1">
                <a:solidFill>
                  <a:srgbClr val="000000"/>
                </a:solidFill>
                <a:latin typeface="Arial"/>
              </a:rPr>
              <a:t>уникнути</a:t>
            </a:r>
            <a:r>
              <a:rPr lang="ru-RU" sz="2000" b="1" strike="noStrike" spc="-1" dirty="0">
                <a:solidFill>
                  <a:srgbClr val="000000"/>
                </a:solidFill>
                <a:latin typeface="Arial"/>
              </a:rPr>
              <a:t> </a:t>
            </a:r>
            <a:r>
              <a:rPr lang="ru-RU" sz="2000" b="1" strike="noStrike" spc="-1" dirty="0" err="1">
                <a:solidFill>
                  <a:srgbClr val="000000"/>
                </a:solidFill>
                <a:latin typeface="Arial"/>
              </a:rPr>
              <a:t>ефекту</a:t>
            </a:r>
            <a:r>
              <a:rPr lang="ru-RU" sz="2000" b="1" strike="noStrike" spc="-1" dirty="0">
                <a:solidFill>
                  <a:srgbClr val="000000"/>
                </a:solidFill>
                <a:latin typeface="Arial"/>
              </a:rPr>
              <a:t> </a:t>
            </a:r>
            <a:r>
              <a:rPr lang="ru-RU" sz="2000" b="1" strike="noStrike" spc="-1" dirty="0" err="1">
                <a:solidFill>
                  <a:srgbClr val="000000"/>
                </a:solidFill>
                <a:latin typeface="Arial"/>
              </a:rPr>
              <a:t>дії</a:t>
            </a:r>
            <a:r>
              <a:rPr lang="ru-RU" sz="2000" b="1" strike="noStrike" spc="-1" dirty="0">
                <a:solidFill>
                  <a:srgbClr val="000000"/>
                </a:solidFill>
                <a:latin typeface="Arial"/>
              </a:rPr>
              <a:t> </a:t>
            </a:r>
            <a:r>
              <a:rPr lang="ru-RU" sz="2000" b="1" strike="noStrike" spc="-1" dirty="0" err="1">
                <a:solidFill>
                  <a:srgbClr val="000000"/>
                </a:solidFill>
                <a:latin typeface="Arial"/>
              </a:rPr>
              <a:t>неодноразових</a:t>
            </a:r>
            <a:r>
              <a:rPr lang="ru-RU" sz="2000" b="1" strike="noStrike" spc="-1" dirty="0">
                <a:solidFill>
                  <a:srgbClr val="000000"/>
                </a:solidFill>
                <a:latin typeface="Arial"/>
              </a:rPr>
              <a:t> </a:t>
            </a:r>
            <a:r>
              <a:rPr lang="ru-RU" sz="2000" b="1" strike="noStrike" spc="-1" dirty="0" err="1">
                <a:solidFill>
                  <a:srgbClr val="000000"/>
                </a:solidFill>
                <a:latin typeface="Arial"/>
              </a:rPr>
              <a:t>заморожування</a:t>
            </a:r>
            <a:r>
              <a:rPr lang="ru-RU" sz="2000" b="1" strike="noStrike" spc="-1" dirty="0">
                <a:solidFill>
                  <a:srgbClr val="000000"/>
                </a:solidFill>
                <a:latin typeface="Arial"/>
              </a:rPr>
              <a:t> і </a:t>
            </a:r>
            <a:r>
              <a:rPr lang="ru-RU" sz="2000" b="1" strike="noStrike" spc="-1" dirty="0" err="1">
                <a:solidFill>
                  <a:srgbClr val="000000"/>
                </a:solidFill>
                <a:latin typeface="Arial"/>
              </a:rPr>
              <a:t>розморожування</a:t>
            </a:r>
            <a:r>
              <a:rPr lang="ru-RU" sz="2000" b="1" strike="noStrike" spc="-1" dirty="0">
                <a:solidFill>
                  <a:srgbClr val="000000"/>
                </a:solidFill>
                <a:latin typeface="Arial"/>
              </a:rPr>
              <a:t> в </a:t>
            </a:r>
            <a:r>
              <a:rPr lang="ru-RU" sz="2000" b="1" strike="noStrike" spc="-1" dirty="0" err="1">
                <a:solidFill>
                  <a:srgbClr val="000000"/>
                </a:solidFill>
                <a:latin typeface="Arial"/>
              </a:rPr>
              <a:t>разі</a:t>
            </a:r>
            <a:r>
              <a:rPr lang="ru-RU" sz="2000" b="1" strike="noStrike" spc="-1" dirty="0">
                <a:solidFill>
                  <a:srgbClr val="000000"/>
                </a:solidFill>
                <a:latin typeface="Arial"/>
              </a:rPr>
              <a:t> </a:t>
            </a:r>
            <a:r>
              <a:rPr lang="ru-RU" sz="2000" b="1" strike="noStrike" spc="-1" dirty="0" err="1">
                <a:solidFill>
                  <a:srgbClr val="000000"/>
                </a:solidFill>
                <a:latin typeface="Arial"/>
              </a:rPr>
              <a:t>тривалого</a:t>
            </a:r>
            <a:r>
              <a:rPr lang="ru-RU" sz="2000" b="1" strike="noStrike" spc="-1" dirty="0">
                <a:solidFill>
                  <a:srgbClr val="000000"/>
                </a:solidFill>
                <a:latin typeface="Arial"/>
              </a:rPr>
              <a:t> </a:t>
            </a:r>
            <a:r>
              <a:rPr lang="ru-RU" sz="2000" b="1" strike="noStrike" spc="-1" dirty="0" err="1">
                <a:solidFill>
                  <a:srgbClr val="000000"/>
                </a:solidFill>
                <a:latin typeface="Arial"/>
              </a:rPr>
              <a:t>зберігання</a:t>
            </a:r>
            <a:r>
              <a:rPr lang="ru-RU" sz="2000" b="1" strike="noStrike" spc="-1" dirty="0">
                <a:solidFill>
                  <a:srgbClr val="000000"/>
                </a:solidFill>
                <a:latin typeface="Arial"/>
              </a:rPr>
              <a:t>, </a:t>
            </a:r>
            <a:r>
              <a:rPr lang="ru-RU" sz="2000" b="1" strike="noStrike" spc="-1" dirty="0" err="1">
                <a:solidFill>
                  <a:srgbClr val="000000"/>
                </a:solidFill>
                <a:latin typeface="Arial"/>
              </a:rPr>
              <a:t>розливають</a:t>
            </a:r>
            <a:r>
              <a:rPr lang="ru-RU" sz="2000" b="1" strike="noStrike" spc="-1" dirty="0">
                <a:solidFill>
                  <a:srgbClr val="000000"/>
                </a:solidFill>
                <a:latin typeface="Arial"/>
              </a:rPr>
              <a:t> в </a:t>
            </a:r>
            <a:r>
              <a:rPr lang="ru-RU" sz="2000" b="1" strike="noStrike" spc="-1" dirty="0" err="1">
                <a:solidFill>
                  <a:srgbClr val="000000"/>
                </a:solidFill>
                <a:latin typeface="Arial"/>
              </a:rPr>
              <a:t>кілька</a:t>
            </a:r>
            <a:r>
              <a:rPr lang="ru-RU" sz="2000" b="1" strike="noStrike" spc="-1" dirty="0">
                <a:solidFill>
                  <a:srgbClr val="000000"/>
                </a:solidFill>
                <a:latin typeface="Arial"/>
              </a:rPr>
              <a:t> </a:t>
            </a:r>
            <a:r>
              <a:rPr lang="ru-RU" sz="2000" b="1" strike="noStrike" spc="-1" dirty="0" err="1">
                <a:solidFill>
                  <a:srgbClr val="000000"/>
                </a:solidFill>
                <a:latin typeface="Arial"/>
              </a:rPr>
              <a:t>мікропробірок</a:t>
            </a:r>
            <a:r>
              <a:rPr lang="ru-RU" sz="2000" b="1" strike="noStrike" spc="-1" dirty="0">
                <a:solidFill>
                  <a:srgbClr val="000000"/>
                </a:solidFill>
                <a:latin typeface="Arial"/>
              </a:rPr>
              <a:t> і </a:t>
            </a:r>
            <a:r>
              <a:rPr lang="ru-RU" sz="2000" b="1" strike="noStrike" spc="-1" dirty="0" err="1">
                <a:solidFill>
                  <a:srgbClr val="000000"/>
                </a:solidFill>
                <a:latin typeface="Arial"/>
              </a:rPr>
              <a:t>зберігають</a:t>
            </a:r>
            <a:r>
              <a:rPr lang="ru-RU" sz="2000" b="1" strike="noStrike" spc="-1" dirty="0">
                <a:solidFill>
                  <a:srgbClr val="000000"/>
                </a:solidFill>
                <a:latin typeface="Arial"/>
              </a:rPr>
              <a:t> при -20 ° С.</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428760" y="285840"/>
            <a:ext cx="8429040" cy="1614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FF0000"/>
                </a:solidFill>
                <a:latin typeface="Arial"/>
                <a:ea typeface="DejaVu Sans"/>
              </a:rPr>
              <a:t>ЗАВДАННЯ 4. Загальна будова та інструкції роботи на основних приладах у імунологічній лабораторії (Додаток Б). </a:t>
            </a:r>
            <a:endParaRPr lang="ru-RU" sz="2000" b="0" strike="noStrike" spc="-1">
              <a:latin typeface="Arial"/>
            </a:endParaRPr>
          </a:p>
          <a:p>
            <a:pPr algn="ctr">
              <a:lnSpc>
                <a:spcPct val="100000"/>
              </a:lnSpc>
            </a:pPr>
            <a:r>
              <a:rPr lang="ru-RU" sz="2000" b="1" strike="noStrike" spc="-1">
                <a:solidFill>
                  <a:srgbClr val="FF0000"/>
                </a:solidFill>
                <a:latin typeface="Arial"/>
                <a:ea typeface="DejaVu Sans"/>
              </a:rPr>
              <a:t>Інструкції до експлуатації приладів</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endParaRPr lang="ru-RU" sz="2000" b="0" strike="noStrike" spc="-1">
              <a:latin typeface="Arial"/>
            </a:endParaRPr>
          </a:p>
        </p:txBody>
      </p:sp>
      <p:sp>
        <p:nvSpPr>
          <p:cNvPr id="176" name="CustomShape 2"/>
          <p:cNvSpPr/>
          <p:nvPr/>
        </p:nvSpPr>
        <p:spPr>
          <a:xfrm>
            <a:off x="3456000" y="1508400"/>
            <a:ext cx="5543640" cy="477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B0"/>
                </a:solidFill>
                <a:latin typeface="Arial"/>
                <a:ea typeface="DejaVu Sans"/>
              </a:rPr>
              <a:t>ПРАВИЛА ЕКСПЛУАТАЦІЇ ТЕРМОСТАТУ ЕЛЕКТРИЧНОГО СУХОПОВІТРЯНОГО ТС-80М-2</a:t>
            </a:r>
            <a:endParaRPr lang="ru-RU" sz="1800" b="0" strike="noStrike" spc="-1">
              <a:latin typeface="Arial"/>
            </a:endParaRPr>
          </a:p>
          <a:p>
            <a:pPr algn="just">
              <a:lnSpc>
                <a:spcPct val="100000"/>
              </a:lnSpc>
            </a:pPr>
            <a:r>
              <a:rPr lang="ru-RU" sz="1600" b="1" strike="noStrike" spc="-1">
                <a:solidFill>
                  <a:srgbClr val="000000"/>
                </a:solidFill>
                <a:latin typeface="Arial"/>
                <a:ea typeface="DejaVu Sans"/>
              </a:rPr>
              <a:t>1. Увімкніть термостат у мережу проводом з двополюсною виделкою із заземлюючим контактом.</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2. Встановіть ручку тумблера S2 у положення ,,МЕРЕЖА”, при цьому вмикаються лампи цифрової індикації на табло.</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3. Встановіть ручку тумблера S1 у положення ,,УСТАНОВКА”. Через 60с ручками резисторів задайте необхідну температуру у робочій камері термостату, контролюючи її установку на світловому табло.</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4. Встановіть ручку тумблера S1 у положення ,,КОНТРОЛЬ”. Слідкуйте за значенням температури у робочій камері термостату.</a:t>
            </a:r>
            <a:endParaRPr lang="ru-RU" sz="1600" b="0" strike="noStrike" spc="-1">
              <a:latin typeface="Arial"/>
            </a:endParaRPr>
          </a:p>
          <a:p>
            <a:pPr algn="just">
              <a:lnSpc>
                <a:spcPct val="100000"/>
              </a:lnSpc>
            </a:pPr>
            <a:r>
              <a:rPr lang="ru-RU" sz="1600" b="1" strike="noStrike" spc="-1">
                <a:solidFill>
                  <a:srgbClr val="000000"/>
                </a:solidFill>
                <a:latin typeface="Arial"/>
                <a:ea typeface="DejaVu Sans"/>
              </a:rPr>
              <a:t>5. При необхідності безперервного контролю робочої температури протягом всього часу роботи термостату до зажимів ,,ВИХІД” підключить само пишучий мілівольтметр.</a:t>
            </a:r>
            <a:endParaRPr lang="ru-RU" sz="1600" b="0" strike="noStrike" spc="-1">
              <a:latin typeface="Arial"/>
            </a:endParaRPr>
          </a:p>
        </p:txBody>
      </p:sp>
      <p:pic>
        <p:nvPicPr>
          <p:cNvPr id="177" name="Рисунок 176"/>
          <p:cNvPicPr/>
          <p:nvPr/>
        </p:nvPicPr>
        <p:blipFill>
          <a:blip r:embed="rId2"/>
          <a:stretch/>
        </p:blipFill>
        <p:spPr>
          <a:xfrm>
            <a:off x="205200" y="1689120"/>
            <a:ext cx="3106440" cy="4142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4464000" y="360000"/>
            <a:ext cx="4535640" cy="563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B0"/>
                </a:solidFill>
                <a:latin typeface="Arial"/>
              </a:rPr>
              <a:t>ПРАВИЛА ЕКСПЛУАТАЦІЇ УЛЬТРАТЕРМОСТАТУ Т 4 </a:t>
            </a:r>
            <a:endParaRPr lang="ru-RU" sz="2000" b="0" strike="noStrike" spc="-1">
              <a:latin typeface="Arial"/>
            </a:endParaRPr>
          </a:p>
          <a:p>
            <a:pPr algn="just">
              <a:lnSpc>
                <a:spcPct val="100000"/>
              </a:lnSpc>
            </a:pPr>
            <a:r>
              <a:rPr lang="ru-RU" sz="1800" b="1" strike="noStrike" spc="-1">
                <a:solidFill>
                  <a:srgbClr val="000000"/>
                </a:solidFill>
                <a:latin typeface="Arial"/>
              </a:rPr>
              <a:t>1. До початку роботи ультратермостат потрібно підключити до електромережі.</a:t>
            </a:r>
            <a:endParaRPr lang="ru-RU" sz="1800" b="0" strike="noStrike" spc="-1">
              <a:latin typeface="Arial"/>
            </a:endParaRPr>
          </a:p>
          <a:p>
            <a:pPr algn="just">
              <a:lnSpc>
                <a:spcPct val="100000"/>
              </a:lnSpc>
            </a:pPr>
            <a:r>
              <a:rPr lang="ru-RU" sz="1800" b="1" strike="noStrike" spc="-1">
                <a:solidFill>
                  <a:srgbClr val="000000"/>
                </a:solidFill>
                <a:latin typeface="Arial"/>
              </a:rPr>
              <a:t>2. Підключення ультратермостату до розетки без захисного контакту не дозволяється.</a:t>
            </a:r>
            <a:endParaRPr lang="ru-RU" sz="1800" b="0" strike="noStrike" spc="-1">
              <a:latin typeface="Arial"/>
            </a:endParaRPr>
          </a:p>
          <a:p>
            <a:pPr algn="just">
              <a:lnSpc>
                <a:spcPct val="100000"/>
              </a:lnSpc>
            </a:pPr>
            <a:r>
              <a:rPr lang="ru-RU" sz="1800" b="1" strike="noStrike" spc="-1">
                <a:solidFill>
                  <a:srgbClr val="000000"/>
                </a:solidFill>
                <a:latin typeface="Arial"/>
              </a:rPr>
              <a:t>3. Вмикаючий вузол приводиться у дію клавішею-вмикачем. Підключення вузла сигналізується контрольною лампочкою.</a:t>
            </a:r>
            <a:endParaRPr lang="ru-RU" sz="1800" b="0" strike="noStrike" spc="-1">
              <a:latin typeface="Arial"/>
            </a:endParaRPr>
          </a:p>
          <a:p>
            <a:pPr algn="just">
              <a:lnSpc>
                <a:spcPct val="100000"/>
              </a:lnSpc>
            </a:pPr>
            <a:r>
              <a:rPr lang="ru-RU" sz="1800" b="1" strike="noStrike" spc="-1">
                <a:solidFill>
                  <a:srgbClr val="000000"/>
                </a:solidFill>
                <a:latin typeface="Arial"/>
              </a:rPr>
              <a:t>4. Потрібну робочу температуру слід встановити за допомогою поворотної кнопки голівки контактного термометру.</a:t>
            </a:r>
            <a:endParaRPr lang="ru-RU" sz="1800" b="0" strike="noStrike" spc="-1">
              <a:latin typeface="Arial"/>
            </a:endParaRPr>
          </a:p>
          <a:p>
            <a:pPr algn="just">
              <a:lnSpc>
                <a:spcPct val="100000"/>
              </a:lnSpc>
            </a:pPr>
            <a:r>
              <a:rPr lang="ru-RU" sz="1800" b="1" strike="noStrike" spc="-1">
                <a:solidFill>
                  <a:srgbClr val="000000"/>
                </a:solidFill>
                <a:latin typeface="Arial"/>
              </a:rPr>
              <a:t>5. По закінченню роботи відключити термостат натисканням клавіші вмикаючого вузла. Відключити від електромережі.</a:t>
            </a:r>
            <a:endParaRPr lang="ru-RU" sz="1800" b="0" strike="noStrike" spc="-1">
              <a:latin typeface="Arial"/>
            </a:endParaRPr>
          </a:p>
        </p:txBody>
      </p:sp>
      <p:pic>
        <p:nvPicPr>
          <p:cNvPr id="179" name="Рисунок 178"/>
          <p:cNvPicPr/>
          <p:nvPr/>
        </p:nvPicPr>
        <p:blipFill>
          <a:blip r:embed="rId2"/>
          <a:stretch/>
        </p:blipFill>
        <p:spPr>
          <a:xfrm>
            <a:off x="421200" y="144000"/>
            <a:ext cx="3898440" cy="4167720"/>
          </a:xfrm>
          <a:prstGeom prst="rect">
            <a:avLst/>
          </a:prstGeom>
          <a:ln>
            <a:noFill/>
          </a:ln>
        </p:spPr>
      </p:pic>
      <p:pic>
        <p:nvPicPr>
          <p:cNvPr id="180" name="Рисунок 179"/>
          <p:cNvPicPr/>
          <p:nvPr/>
        </p:nvPicPr>
        <p:blipFill>
          <a:blip r:embed="rId3"/>
          <a:stretch/>
        </p:blipFill>
        <p:spPr>
          <a:xfrm>
            <a:off x="216000" y="3864600"/>
            <a:ext cx="2399040" cy="2831040"/>
          </a:xfrm>
          <a:prstGeom prst="rect">
            <a:avLst/>
          </a:prstGeom>
          <a:ln>
            <a:noFill/>
          </a:ln>
        </p:spPr>
      </p:pic>
      <p:sp>
        <p:nvSpPr>
          <p:cNvPr id="181" name="CustomShape 2"/>
          <p:cNvSpPr/>
          <p:nvPr/>
        </p:nvSpPr>
        <p:spPr>
          <a:xfrm>
            <a:off x="2669039" y="5544000"/>
            <a:ext cx="2069215" cy="70643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ru-RU" sz="2000" b="1" strike="noStrike" spc="-1" dirty="0">
                <a:solidFill>
                  <a:srgbClr val="0000B0"/>
                </a:solidFill>
                <a:latin typeface="Arial"/>
              </a:rPr>
              <a:t>ТЕРМОСТАТ</a:t>
            </a:r>
            <a:endParaRPr lang="ru-RU" sz="2000" b="0" strike="noStrike" spc="-1" dirty="0">
              <a:latin typeface="Arial"/>
            </a:endParaRPr>
          </a:p>
          <a:p>
            <a:pPr>
              <a:lnSpc>
                <a:spcPct val="100000"/>
              </a:lnSpc>
            </a:pPr>
            <a:r>
              <a:rPr lang="ru-RU" sz="2000" b="1" strike="noStrike" spc="-1" dirty="0" err="1">
                <a:solidFill>
                  <a:srgbClr val="0000B0"/>
                </a:solidFill>
                <a:latin typeface="Arial"/>
              </a:rPr>
              <a:t>рідинний</a:t>
            </a:r>
            <a:endParaRPr lang="ru-RU" sz="20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4752000" y="590400"/>
            <a:ext cx="4307760" cy="4479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B0"/>
                </a:solidFill>
                <a:latin typeface="Arial"/>
              </a:rPr>
              <a:t>ПРАВИЛА ЕКСПЛУАТАЦІЇ ДИСТИЛЯТОРА ЕЛЕКТРИЧНОГО</a:t>
            </a:r>
            <a:endParaRPr lang="ru-RU" sz="1800" b="0" strike="noStrike" spc="-1">
              <a:latin typeface="Arial"/>
            </a:endParaRPr>
          </a:p>
          <a:p>
            <a:pPr algn="just">
              <a:lnSpc>
                <a:spcPct val="100000"/>
              </a:lnSpc>
            </a:pPr>
            <a:r>
              <a:rPr lang="ru-RU" sz="1800" b="1" strike="noStrike" spc="-1">
                <a:solidFill>
                  <a:srgbClr val="000000"/>
                </a:solidFill>
                <a:latin typeface="Arial"/>
              </a:rPr>
              <a:t>1. Відкрити водопровідний кран.</a:t>
            </a:r>
            <a:endParaRPr lang="ru-RU" sz="1800" b="0" strike="noStrike" spc="-1">
              <a:latin typeface="Arial"/>
            </a:endParaRPr>
          </a:p>
          <a:p>
            <a:pPr algn="just">
              <a:lnSpc>
                <a:spcPct val="100000"/>
              </a:lnSpc>
            </a:pPr>
            <a:r>
              <a:rPr lang="ru-RU" sz="1800" b="1" strike="noStrike" spc="-1">
                <a:solidFill>
                  <a:srgbClr val="000000"/>
                </a:solidFill>
                <a:latin typeface="Arial"/>
              </a:rPr>
              <a:t>2. Переставити вліво ручний вмикач, після чого загорається сигнальна лампочка ,,МЕРЕЖА (СЕТЬ)”.</a:t>
            </a:r>
            <a:endParaRPr lang="ru-RU" sz="1800" b="0" strike="noStrike" spc="-1">
              <a:latin typeface="Arial"/>
            </a:endParaRPr>
          </a:p>
          <a:p>
            <a:pPr algn="just">
              <a:lnSpc>
                <a:spcPct val="100000"/>
              </a:lnSpc>
            </a:pPr>
            <a:r>
              <a:rPr lang="ru-RU" sz="1800" b="1" strike="noStrike" spc="-1">
                <a:solidFill>
                  <a:srgbClr val="000000"/>
                </a:solidFill>
                <a:latin typeface="Arial"/>
              </a:rPr>
              <a:t>3. Після 10 хв. (час, необхідний для наповнення котлу водою) загорається сигнальна лампочка ,,ДИСТИЛЯТ” та одночасно почнеться безпосередньо процес дистиляції.</a:t>
            </a:r>
            <a:endParaRPr lang="ru-RU" sz="1800" b="0" strike="noStrike" spc="-1">
              <a:latin typeface="Arial"/>
            </a:endParaRPr>
          </a:p>
          <a:p>
            <a:pPr algn="just">
              <a:lnSpc>
                <a:spcPct val="100000"/>
              </a:lnSpc>
            </a:pPr>
            <a:r>
              <a:rPr lang="ru-RU" sz="1800" b="1" strike="noStrike" spc="-1">
                <a:solidFill>
                  <a:srgbClr val="000000"/>
                </a:solidFill>
                <a:latin typeface="Arial"/>
              </a:rPr>
              <a:t>4. Для вимкнення дистилятору потрібно переставити вправо ручний вимикач.</a:t>
            </a:r>
            <a:endParaRPr lang="ru-RU" sz="1800" b="0" strike="noStrike" spc="-1">
              <a:latin typeface="Arial"/>
            </a:endParaRPr>
          </a:p>
        </p:txBody>
      </p:sp>
      <p:pic>
        <p:nvPicPr>
          <p:cNvPr id="183" name="Рисунок 182"/>
          <p:cNvPicPr/>
          <p:nvPr/>
        </p:nvPicPr>
        <p:blipFill>
          <a:blip r:embed="rId2"/>
          <a:srcRect l="22508" r="22678"/>
          <a:stretch/>
        </p:blipFill>
        <p:spPr>
          <a:xfrm>
            <a:off x="2460240" y="216000"/>
            <a:ext cx="2087280" cy="3809160"/>
          </a:xfrm>
          <a:prstGeom prst="rect">
            <a:avLst/>
          </a:prstGeom>
          <a:ln>
            <a:noFill/>
          </a:ln>
        </p:spPr>
      </p:pic>
      <p:pic>
        <p:nvPicPr>
          <p:cNvPr id="184" name="Рисунок 183"/>
          <p:cNvPicPr/>
          <p:nvPr/>
        </p:nvPicPr>
        <p:blipFill>
          <a:blip r:embed="rId3"/>
          <a:srcRect l="27863" r="26079"/>
          <a:stretch/>
        </p:blipFill>
        <p:spPr>
          <a:xfrm>
            <a:off x="288000" y="3132360"/>
            <a:ext cx="2099880" cy="3419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1"/>
          <p:cNvSpPr/>
          <p:nvPr/>
        </p:nvSpPr>
        <p:spPr>
          <a:xfrm>
            <a:off x="3960000" y="478440"/>
            <a:ext cx="5131440" cy="612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84"/>
                </a:solidFill>
                <a:latin typeface="Arial"/>
              </a:rPr>
              <a:t>ПРАВИЛА ЕКСПЛУАТАЦІЇ ВОДЯНОЇ БАНІ LW–1</a:t>
            </a:r>
            <a:endParaRPr lang="ru-RU" sz="1800" b="0" strike="noStrike" spc="-1">
              <a:latin typeface="Arial"/>
            </a:endParaRPr>
          </a:p>
          <a:p>
            <a:pPr algn="just">
              <a:lnSpc>
                <a:spcPct val="100000"/>
              </a:lnSpc>
            </a:pPr>
            <a:r>
              <a:rPr lang="ru-RU" sz="1800" b="1" strike="noStrike" spc="-1">
                <a:solidFill>
                  <a:srgbClr val="000000"/>
                </a:solidFill>
                <a:latin typeface="Arial"/>
              </a:rPr>
              <a:t>1. Заповнити резервуар бані водою, краще дистильованою.</a:t>
            </a:r>
            <a:endParaRPr lang="ru-RU" sz="1800" b="0" strike="noStrike" spc="-1">
              <a:latin typeface="Arial"/>
            </a:endParaRPr>
          </a:p>
          <a:p>
            <a:pPr algn="just">
              <a:lnSpc>
                <a:spcPct val="100000"/>
              </a:lnSpc>
            </a:pPr>
            <a:r>
              <a:rPr lang="ru-RU" sz="1800" b="1" strike="noStrike" spc="-1">
                <a:solidFill>
                  <a:srgbClr val="000000"/>
                </a:solidFill>
                <a:latin typeface="Arial"/>
              </a:rPr>
              <a:t>2. Підключити баню до джерела живлення змінного струму.</a:t>
            </a:r>
            <a:endParaRPr lang="ru-RU" sz="1800" b="0" strike="noStrike" spc="-1">
              <a:latin typeface="Arial"/>
            </a:endParaRPr>
          </a:p>
          <a:p>
            <a:pPr algn="just">
              <a:lnSpc>
                <a:spcPct val="100000"/>
              </a:lnSpc>
            </a:pPr>
            <a:r>
              <a:rPr lang="ru-RU" sz="1800" b="1" strike="noStrike" spc="-1">
                <a:solidFill>
                  <a:srgbClr val="000000"/>
                </a:solidFill>
                <a:latin typeface="Arial"/>
              </a:rPr>
              <a:t>3. Вмикання лазні здійснюється наступним чином:</a:t>
            </a:r>
            <a:endParaRPr lang="ru-RU" sz="1800" b="0" strike="noStrike" spc="-1">
              <a:latin typeface="Arial"/>
            </a:endParaRPr>
          </a:p>
          <a:p>
            <a:pPr algn="just">
              <a:lnSpc>
                <a:spcPct val="100000"/>
              </a:lnSpc>
            </a:pPr>
            <a:r>
              <a:rPr lang="ru-RU" sz="1800" b="1" strike="noStrike" spc="-1">
                <a:solidFill>
                  <a:srgbClr val="000000"/>
                </a:solidFill>
                <a:latin typeface="Arial"/>
              </a:rPr>
              <a:t>- Повністю вдавити кнопку перемикача;</a:t>
            </a:r>
            <a:endParaRPr lang="ru-RU" sz="1800" b="0" strike="noStrike" spc="-1">
              <a:latin typeface="Arial"/>
            </a:endParaRPr>
          </a:p>
          <a:p>
            <a:pPr algn="just">
              <a:lnSpc>
                <a:spcPct val="100000"/>
              </a:lnSpc>
            </a:pPr>
            <a:r>
              <a:rPr lang="ru-RU" sz="1800" b="1" strike="noStrike" spc="-1">
                <a:solidFill>
                  <a:srgbClr val="000000"/>
                </a:solidFill>
                <a:latin typeface="Arial"/>
              </a:rPr>
              <a:t>- Вмикання нагріву та встановлення температури здійснюється шляхом повороту рукоядки регулятора температури з кінцевого положення у праву сторону відповідно руху годинникової стрілки.</a:t>
            </a:r>
            <a:endParaRPr lang="ru-RU" sz="1800" b="0" strike="noStrike" spc="-1">
              <a:latin typeface="Arial"/>
            </a:endParaRPr>
          </a:p>
          <a:p>
            <a:pPr algn="just">
              <a:lnSpc>
                <a:spcPct val="100000"/>
              </a:lnSpc>
            </a:pPr>
            <a:r>
              <a:rPr lang="ru-RU" sz="1800" b="1" strike="noStrike" spc="-1">
                <a:solidFill>
                  <a:srgbClr val="000000"/>
                </a:solidFill>
                <a:latin typeface="Arial"/>
              </a:rPr>
              <a:t>- Рукоядка регулятора температури необхідна для встановлення температури в межах від 20</a:t>
            </a:r>
            <a:r>
              <a:rPr lang="ru-RU" sz="1800" b="1" strike="noStrike" spc="-1" baseline="33000">
                <a:solidFill>
                  <a:srgbClr val="000000"/>
                </a:solidFill>
                <a:latin typeface="Arial"/>
              </a:rPr>
              <a:t>о</a:t>
            </a:r>
            <a:r>
              <a:rPr lang="ru-RU" sz="1800" b="1" strike="noStrike" spc="-1">
                <a:solidFill>
                  <a:srgbClr val="000000"/>
                </a:solidFill>
                <a:latin typeface="Arial"/>
              </a:rPr>
              <a:t> до 100</a:t>
            </a:r>
            <a:r>
              <a:rPr lang="ru-RU" sz="1800" b="1" strike="noStrike" spc="-1" baseline="33000">
                <a:solidFill>
                  <a:srgbClr val="000000"/>
                </a:solidFill>
                <a:latin typeface="Arial"/>
              </a:rPr>
              <a:t>о</a:t>
            </a:r>
            <a:r>
              <a:rPr lang="ru-RU" sz="1800" b="1" strike="noStrike" spc="-1">
                <a:solidFill>
                  <a:srgbClr val="000000"/>
                </a:solidFill>
                <a:latin typeface="Arial"/>
              </a:rPr>
              <a:t>С.</a:t>
            </a:r>
            <a:endParaRPr lang="ru-RU" sz="1800" b="0" strike="noStrike" spc="-1">
              <a:latin typeface="Arial"/>
            </a:endParaRPr>
          </a:p>
          <a:p>
            <a:pPr algn="just">
              <a:lnSpc>
                <a:spcPct val="100000"/>
              </a:lnSpc>
            </a:pPr>
            <a:r>
              <a:rPr lang="ru-RU" sz="1800" b="1" strike="noStrike" spc="-1">
                <a:solidFill>
                  <a:srgbClr val="000000"/>
                </a:solidFill>
                <a:latin typeface="Arial"/>
              </a:rPr>
              <a:t>4. Для того, щоб увімкнути баню, потрібно вдруге натиснути кнопку перевмикача, а після закінчення роботи – витягнути штепсель із мережевого гнізда.</a:t>
            </a:r>
            <a:endParaRPr lang="ru-RU" sz="1800" b="0" strike="noStrike" spc="-1">
              <a:latin typeface="Arial"/>
            </a:endParaRPr>
          </a:p>
        </p:txBody>
      </p:sp>
      <p:pic>
        <p:nvPicPr>
          <p:cNvPr id="186" name="Рисунок 185"/>
          <p:cNvPicPr/>
          <p:nvPr/>
        </p:nvPicPr>
        <p:blipFill>
          <a:blip r:embed="rId2"/>
          <a:srcRect b="35021"/>
          <a:stretch/>
        </p:blipFill>
        <p:spPr>
          <a:xfrm>
            <a:off x="528480" y="297720"/>
            <a:ext cx="3143160" cy="2725920"/>
          </a:xfrm>
          <a:prstGeom prst="rect">
            <a:avLst/>
          </a:prstGeom>
          <a:ln>
            <a:noFill/>
          </a:ln>
        </p:spPr>
      </p:pic>
      <p:pic>
        <p:nvPicPr>
          <p:cNvPr id="187" name="Рисунок 186"/>
          <p:cNvPicPr/>
          <p:nvPr/>
        </p:nvPicPr>
        <p:blipFill>
          <a:blip r:embed="rId3"/>
          <a:stretch/>
        </p:blipFill>
        <p:spPr>
          <a:xfrm>
            <a:off x="218160" y="3096000"/>
            <a:ext cx="3597480" cy="3597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ustomShape 1"/>
          <p:cNvSpPr/>
          <p:nvPr/>
        </p:nvSpPr>
        <p:spPr>
          <a:xfrm>
            <a:off x="4871880" y="318600"/>
            <a:ext cx="4055760" cy="550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DC"/>
                </a:solidFill>
                <a:latin typeface="Arial"/>
              </a:rPr>
              <a:t>ПРАВИЛА ЕКСПЛУАТАЦІЇ ШАФИ СУШИЛЬНО-СТЕРИЛІЗАЦІЙНОЇ</a:t>
            </a:r>
            <a:endParaRPr lang="ru-RU" sz="1800" b="0" strike="noStrike" spc="-1">
              <a:latin typeface="Arial"/>
            </a:endParaRPr>
          </a:p>
          <a:p>
            <a:pPr algn="just">
              <a:lnSpc>
                <a:spcPct val="100000"/>
              </a:lnSpc>
            </a:pPr>
            <a:r>
              <a:rPr lang="ru-RU" sz="1600" b="1" strike="noStrike" spc="-1">
                <a:solidFill>
                  <a:srgbClr val="000000"/>
                </a:solidFill>
                <a:latin typeface="Arial"/>
              </a:rPr>
              <a:t>1. Розташувати у коробках предмети, що треба обробити.</a:t>
            </a:r>
            <a:endParaRPr lang="ru-RU" sz="1600" b="0" strike="noStrike" spc="-1">
              <a:latin typeface="Arial"/>
            </a:endParaRPr>
          </a:p>
          <a:p>
            <a:pPr algn="just">
              <a:lnSpc>
                <a:spcPct val="100000"/>
              </a:lnSpc>
            </a:pPr>
            <a:r>
              <a:rPr lang="ru-RU" sz="1600" b="1" strike="noStrike" spc="-1">
                <a:solidFill>
                  <a:srgbClr val="000000"/>
                </a:solidFill>
                <a:latin typeface="Arial"/>
              </a:rPr>
              <a:t>2. Підключити шафу до мережі за допомогою шнура живлення.</a:t>
            </a:r>
            <a:endParaRPr lang="ru-RU" sz="1600" b="0" strike="noStrike" spc="-1">
              <a:latin typeface="Arial"/>
            </a:endParaRPr>
          </a:p>
          <a:p>
            <a:pPr algn="just">
              <a:lnSpc>
                <a:spcPct val="100000"/>
              </a:lnSpc>
            </a:pPr>
            <a:r>
              <a:rPr lang="ru-RU" sz="1600" b="1" strike="noStrike" spc="-1">
                <a:solidFill>
                  <a:srgbClr val="000000"/>
                </a:solidFill>
                <a:latin typeface="Arial"/>
              </a:rPr>
              <a:t>3. Послабити стопорний гвинт магнітної голівки електроконтактного</a:t>
            </a:r>
            <a:endParaRPr lang="ru-RU" sz="1600" b="0" strike="noStrike" spc="-1">
              <a:latin typeface="Arial"/>
            </a:endParaRPr>
          </a:p>
          <a:p>
            <a:pPr algn="just">
              <a:lnSpc>
                <a:spcPct val="100000"/>
              </a:lnSpc>
            </a:pPr>
            <a:r>
              <a:rPr lang="ru-RU" sz="1600" b="1" strike="noStrike" spc="-1">
                <a:solidFill>
                  <a:srgbClr val="000000"/>
                </a:solidFill>
                <a:latin typeface="Arial"/>
              </a:rPr>
              <a:t>термометру та, повертаючи голівку, встановити на верхній шкалі потрібну температуру.</a:t>
            </a:r>
            <a:endParaRPr lang="ru-RU" sz="1600" b="0" strike="noStrike" spc="-1">
              <a:latin typeface="Arial"/>
            </a:endParaRPr>
          </a:p>
          <a:p>
            <a:pPr algn="just">
              <a:lnSpc>
                <a:spcPct val="100000"/>
              </a:lnSpc>
            </a:pPr>
            <a:r>
              <a:rPr lang="ru-RU" sz="1600" b="1" strike="noStrike" spc="-1">
                <a:solidFill>
                  <a:srgbClr val="000000"/>
                </a:solidFill>
                <a:latin typeface="Arial"/>
              </a:rPr>
              <a:t>4. Натиснути на перемикач ,,МЕРЕЖА”, при цьому повинні загорітися сигнальні лампи ,,МЕРЕЖА” та ,,НАГРІВ”.</a:t>
            </a:r>
            <a:endParaRPr lang="ru-RU" sz="1600" b="0" strike="noStrike" spc="-1">
              <a:latin typeface="Arial"/>
            </a:endParaRPr>
          </a:p>
          <a:p>
            <a:pPr algn="just">
              <a:lnSpc>
                <a:spcPct val="100000"/>
              </a:lnSpc>
            </a:pPr>
            <a:r>
              <a:rPr lang="ru-RU" sz="1600" b="1" strike="noStrike" spc="-1">
                <a:solidFill>
                  <a:srgbClr val="000000"/>
                </a:solidFill>
                <a:latin typeface="Arial"/>
              </a:rPr>
              <a:t>5. Точне встановлення температурного режиму здійснювати повільним обертанням голівки електроконтактного термометру у необхідному напрямку до досягнення температури у камері, близької до необхідної. </a:t>
            </a:r>
            <a:endParaRPr lang="ru-RU" sz="1600" b="0" strike="noStrike" spc="-1">
              <a:latin typeface="Arial"/>
            </a:endParaRPr>
          </a:p>
        </p:txBody>
      </p:sp>
      <p:pic>
        <p:nvPicPr>
          <p:cNvPr id="189" name="Рисунок 188"/>
          <p:cNvPicPr/>
          <p:nvPr/>
        </p:nvPicPr>
        <p:blipFill>
          <a:blip r:embed="rId2"/>
          <a:stretch/>
        </p:blipFill>
        <p:spPr>
          <a:xfrm>
            <a:off x="144000" y="936000"/>
            <a:ext cx="4535640" cy="4463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357120" y="357120"/>
            <a:ext cx="8499240" cy="618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3600" b="1" strike="noStrike" spc="-1">
                <a:solidFill>
                  <a:srgbClr val="0070C0"/>
                </a:solidFill>
                <a:latin typeface="Calibri"/>
                <a:ea typeface="DejaVu Sans"/>
              </a:rPr>
              <a:t>ПИТАННЯ ДЛЯ ОБГОВОРЕННЯ </a:t>
            </a:r>
            <a:endParaRPr lang="ru-RU" sz="3600" b="0" strike="noStrike" spc="-1">
              <a:latin typeface="Arial"/>
            </a:endParaRPr>
          </a:p>
          <a:p>
            <a:pPr marL="457200" indent="-455400" algn="just">
              <a:lnSpc>
                <a:spcPct val="100000"/>
              </a:lnSpc>
              <a:buClr>
                <a:srgbClr val="000000"/>
              </a:buClr>
              <a:buFont typeface="StarSymbol"/>
              <a:buAutoNum type="arabicPeriod"/>
            </a:pPr>
            <a:r>
              <a:rPr lang="ru-RU" sz="2800" b="1" strike="noStrike" spc="-1">
                <a:solidFill>
                  <a:srgbClr val="000000"/>
                </a:solidFill>
                <a:latin typeface="Arial"/>
                <a:ea typeface="DejaVu Sans"/>
              </a:rPr>
              <a:t>Методологія як метод пізнання в імунології. </a:t>
            </a:r>
            <a:endParaRPr lang="ru-RU" sz="2800" b="0" strike="noStrike" spc="-1">
              <a:latin typeface="Arial"/>
            </a:endParaRPr>
          </a:p>
          <a:p>
            <a:pPr marL="457200" indent="-455400" algn="just">
              <a:lnSpc>
                <a:spcPct val="100000"/>
              </a:lnSpc>
              <a:buClr>
                <a:srgbClr val="000000"/>
              </a:buClr>
              <a:buFont typeface="StarSymbol"/>
              <a:buAutoNum type="arabicPeriod"/>
            </a:pPr>
            <a:r>
              <a:rPr lang="ru-RU" sz="2800" b="1" strike="noStrike" spc="-1">
                <a:solidFill>
                  <a:srgbClr val="000000"/>
                </a:solidFill>
                <a:latin typeface="Arial"/>
                <a:ea typeface="DejaVu Sans"/>
              </a:rPr>
              <a:t>Історичні та перспективні етапи методології імунної системи: елементарний, емпіричний, патогенезний, етіологічний, генно-інженерний. </a:t>
            </a:r>
            <a:endParaRPr lang="ru-RU" sz="2800" b="0" strike="noStrike" spc="-1">
              <a:latin typeface="Arial"/>
            </a:endParaRPr>
          </a:p>
          <a:p>
            <a:pPr marL="457200" indent="-455400" algn="just">
              <a:lnSpc>
                <a:spcPct val="100000"/>
              </a:lnSpc>
              <a:buClr>
                <a:srgbClr val="000000"/>
              </a:buClr>
              <a:buFont typeface="StarSymbol"/>
              <a:buAutoNum type="arabicPeriod"/>
            </a:pPr>
            <a:r>
              <a:rPr lang="ru-RU" sz="2800" b="1" strike="noStrike" spc="-1">
                <a:solidFill>
                  <a:srgbClr val="000000"/>
                </a:solidFill>
                <a:latin typeface="Arial"/>
                <a:ea typeface="DejaVu Sans"/>
              </a:rPr>
              <a:t>Класифікація рівнів імуноаналізу: дворівневий за Р. В. Петровим (1984р.) та трьохрівневий за Чоп'як В. В. (2005 р.), коротка характеристика принципів груп методів цих рівнів. </a:t>
            </a:r>
            <a:endParaRPr lang="ru-RU" sz="2800" b="0" strike="noStrike" spc="-1">
              <a:latin typeface="Arial"/>
            </a:endParaRPr>
          </a:p>
          <a:p>
            <a:pPr marL="457200" indent="-455400" algn="just">
              <a:lnSpc>
                <a:spcPct val="100000"/>
              </a:lnSpc>
              <a:buClr>
                <a:srgbClr val="000000"/>
              </a:buClr>
              <a:buFont typeface="StarSymbol"/>
              <a:buAutoNum type="arabicPeriod"/>
            </a:pPr>
            <a:r>
              <a:rPr lang="ru-RU" sz="2800" b="1" strike="noStrike" spc="-1">
                <a:solidFill>
                  <a:srgbClr val="000000"/>
                </a:solidFill>
                <a:latin typeface="Arial"/>
                <a:ea typeface="DejaVu Sans"/>
              </a:rPr>
              <a:t>Основні відділи імунологічної лабораторії з короткою характеристикою відповідного до них обладнання, матеріалів.</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3456000" y="144000"/>
            <a:ext cx="5471640" cy="596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B0"/>
                </a:solidFill>
                <a:latin typeface="Arial"/>
              </a:rPr>
              <a:t>ПРАВИЛА ЕКСПЛУАТАЦІЇ рН-МЕТРУ рН – 340</a:t>
            </a:r>
            <a:endParaRPr lang="ru-RU" sz="1800" b="0" strike="noStrike" spc="-1">
              <a:latin typeface="Arial"/>
            </a:endParaRPr>
          </a:p>
          <a:p>
            <a:pPr algn="just">
              <a:lnSpc>
                <a:spcPct val="100000"/>
              </a:lnSpc>
            </a:pPr>
            <a:r>
              <a:rPr lang="ru-RU" sz="1600" b="1" strike="noStrike" spc="-1">
                <a:solidFill>
                  <a:srgbClr val="000000"/>
                </a:solidFill>
                <a:latin typeface="Arial"/>
              </a:rPr>
              <a:t>1. Вимірювання проводять через 30 хв. після вмикання. Регулятор ,,вид роботи” в положенні ,,рН”.</a:t>
            </a:r>
            <a:endParaRPr lang="ru-RU" sz="1600" b="0" strike="noStrike" spc="-1">
              <a:latin typeface="Arial"/>
            </a:endParaRPr>
          </a:p>
          <a:p>
            <a:pPr algn="just">
              <a:lnSpc>
                <a:spcPct val="100000"/>
              </a:lnSpc>
            </a:pPr>
            <a:r>
              <a:rPr lang="ru-RU" sz="1600" b="1" strike="noStrike" spc="-1">
                <a:solidFill>
                  <a:srgbClr val="000000"/>
                </a:solidFill>
                <a:latin typeface="Arial"/>
              </a:rPr>
              <a:t>2. Перед вимірюванням необхідно перевірити роботу рН-метру, в якому будуть проводитися вимірювання.</a:t>
            </a:r>
            <a:endParaRPr lang="ru-RU" sz="1600" b="0" strike="noStrike" spc="-1">
              <a:latin typeface="Arial"/>
            </a:endParaRPr>
          </a:p>
          <a:p>
            <a:pPr algn="just">
              <a:lnSpc>
                <a:spcPct val="100000"/>
              </a:lnSpc>
            </a:pPr>
            <a:r>
              <a:rPr lang="ru-RU" sz="1600" b="1" strike="noStrike" spc="-1">
                <a:solidFill>
                  <a:srgbClr val="000000"/>
                </a:solidFill>
                <a:latin typeface="Arial"/>
              </a:rPr>
              <a:t>3. Перед вимірюванням необхідно встановити температуру досліджуваного розчину, яка визначається за допомогою термометру.</a:t>
            </a:r>
            <a:endParaRPr lang="ru-RU" sz="1600" b="0" strike="noStrike" spc="-1">
              <a:latin typeface="Arial"/>
            </a:endParaRPr>
          </a:p>
          <a:p>
            <a:pPr algn="just">
              <a:lnSpc>
                <a:spcPct val="100000"/>
              </a:lnSpc>
            </a:pPr>
            <a:r>
              <a:rPr lang="ru-RU" sz="1600" b="1" strike="noStrike" spc="-1">
                <a:solidFill>
                  <a:srgbClr val="000000"/>
                </a:solidFill>
                <a:latin typeface="Arial"/>
              </a:rPr>
              <a:t>4. Спочатку вимірюється приблизне значення рН по нижній шкалі (положення регулятора ,,розмах” на 15 рН).</a:t>
            </a:r>
            <a:endParaRPr lang="ru-RU" sz="1600" b="0" strike="noStrike" spc="-1">
              <a:latin typeface="Arial"/>
            </a:endParaRPr>
          </a:p>
          <a:p>
            <a:pPr algn="just">
              <a:lnSpc>
                <a:spcPct val="100000"/>
              </a:lnSpc>
            </a:pPr>
            <a:r>
              <a:rPr lang="ru-RU" sz="1600" b="1" strike="noStrike" spc="-1">
                <a:solidFill>
                  <a:srgbClr val="000000"/>
                </a:solidFill>
                <a:latin typeface="Arial"/>
              </a:rPr>
              <a:t>5. Потім регулятор ,,розмах” встановлюється в положенні 3 ,,рН”, а регулятор ,,межі вимірювання” в тому діапазоні рН, який необхідний для точного визначення.</a:t>
            </a:r>
            <a:endParaRPr lang="ru-RU" sz="1600" b="0" strike="noStrike" spc="-1">
              <a:latin typeface="Arial"/>
            </a:endParaRPr>
          </a:p>
          <a:p>
            <a:pPr algn="just">
              <a:lnSpc>
                <a:spcPct val="100000"/>
              </a:lnSpc>
            </a:pPr>
            <a:r>
              <a:rPr lang="ru-RU" sz="1600" b="1" strike="noStrike" spc="-1">
                <a:solidFill>
                  <a:srgbClr val="000000"/>
                </a:solidFill>
                <a:latin typeface="Arial"/>
              </a:rPr>
              <a:t>6. Точне значення рН визначається по верхній шкалі приладу.</a:t>
            </a:r>
            <a:endParaRPr lang="ru-RU" sz="1600" b="0" strike="noStrike" spc="-1">
              <a:latin typeface="Arial"/>
            </a:endParaRPr>
          </a:p>
          <a:p>
            <a:pPr algn="just">
              <a:lnSpc>
                <a:spcPct val="100000"/>
              </a:lnSpc>
            </a:pPr>
            <a:r>
              <a:rPr lang="ru-RU" sz="1600" b="1" strike="noStrike" spc="-1">
                <a:solidFill>
                  <a:srgbClr val="000000"/>
                </a:solidFill>
                <a:latin typeface="Arial"/>
              </a:rPr>
              <a:t>7. Після кожного визначення електроди необхідно промити дистильованою водою.</a:t>
            </a:r>
            <a:endParaRPr lang="ru-RU" sz="1600" b="0" strike="noStrike" spc="-1">
              <a:latin typeface="Arial"/>
            </a:endParaRPr>
          </a:p>
          <a:p>
            <a:pPr algn="just">
              <a:lnSpc>
                <a:spcPct val="100000"/>
              </a:lnSpc>
            </a:pPr>
            <a:r>
              <a:rPr lang="ru-RU" sz="1600" b="1" strike="noStrike" spc="-1">
                <a:solidFill>
                  <a:srgbClr val="000000"/>
                </a:solidFill>
                <a:latin typeface="Arial"/>
              </a:rPr>
              <a:t>8. При додаванні до досліджуваної рідини інших розчинів необхідно користуватися магнітною мішалкою.                                  </a:t>
            </a:r>
            <a:endParaRPr lang="ru-RU" sz="1600" b="0" strike="noStrike" spc="-1">
              <a:latin typeface="Arial"/>
            </a:endParaRPr>
          </a:p>
        </p:txBody>
      </p:sp>
      <p:pic>
        <p:nvPicPr>
          <p:cNvPr id="191" name="Рисунок 190"/>
          <p:cNvPicPr/>
          <p:nvPr/>
        </p:nvPicPr>
        <p:blipFill>
          <a:blip r:embed="rId2"/>
          <a:stretch/>
        </p:blipFill>
        <p:spPr>
          <a:xfrm>
            <a:off x="216000" y="84240"/>
            <a:ext cx="2951640" cy="2363400"/>
          </a:xfrm>
          <a:prstGeom prst="rect">
            <a:avLst/>
          </a:prstGeom>
          <a:ln>
            <a:noFill/>
          </a:ln>
        </p:spPr>
      </p:pic>
      <p:pic>
        <p:nvPicPr>
          <p:cNvPr id="192" name="Рисунок 191"/>
          <p:cNvPicPr/>
          <p:nvPr/>
        </p:nvPicPr>
        <p:blipFill>
          <a:blip r:embed="rId3"/>
          <a:srcRect l="23670" r="19112"/>
          <a:stretch/>
        </p:blipFill>
        <p:spPr>
          <a:xfrm>
            <a:off x="144000" y="2592000"/>
            <a:ext cx="862920" cy="2015640"/>
          </a:xfrm>
          <a:prstGeom prst="rect">
            <a:avLst/>
          </a:prstGeom>
          <a:ln>
            <a:noFill/>
          </a:ln>
        </p:spPr>
      </p:pic>
      <p:pic>
        <p:nvPicPr>
          <p:cNvPr id="193" name="Рисунок 192"/>
          <p:cNvPicPr/>
          <p:nvPr/>
        </p:nvPicPr>
        <p:blipFill>
          <a:blip r:embed="rId4"/>
          <a:stretch/>
        </p:blipFill>
        <p:spPr>
          <a:xfrm>
            <a:off x="72000" y="4824720"/>
            <a:ext cx="3167640" cy="1960200"/>
          </a:xfrm>
          <a:prstGeom prst="rect">
            <a:avLst/>
          </a:prstGeom>
          <a:ln>
            <a:noFill/>
          </a:ln>
        </p:spPr>
      </p:pic>
      <p:pic>
        <p:nvPicPr>
          <p:cNvPr id="194" name="Рисунок 193"/>
          <p:cNvPicPr/>
          <p:nvPr/>
        </p:nvPicPr>
        <p:blipFill>
          <a:blip r:embed="rId5"/>
          <a:stretch/>
        </p:blipFill>
        <p:spPr>
          <a:xfrm>
            <a:off x="1035720" y="2716920"/>
            <a:ext cx="2275920" cy="1818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428760" y="285840"/>
            <a:ext cx="842904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dirty="0">
                <a:solidFill>
                  <a:srgbClr val="FF0000"/>
                </a:solidFill>
                <a:latin typeface="Arial"/>
                <a:ea typeface="DejaVu Sans"/>
              </a:rPr>
              <a:t>ЗАВДАННЯ 5. </a:t>
            </a:r>
            <a:r>
              <a:rPr lang="ru-RU" sz="2000" b="1" strike="noStrike" spc="-1" dirty="0" err="1">
                <a:solidFill>
                  <a:srgbClr val="FF0000"/>
                </a:solidFill>
                <a:latin typeface="Arial"/>
                <a:ea typeface="DejaVu Sans"/>
              </a:rPr>
              <a:t>Організація</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імунологічної</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лабораторії</a:t>
            </a:r>
            <a:r>
              <a:rPr lang="ru-RU" sz="2000" b="1" strike="noStrike" spc="-1" dirty="0">
                <a:solidFill>
                  <a:srgbClr val="FF0000"/>
                </a:solidFill>
                <a:latin typeface="Arial"/>
                <a:ea typeface="DejaVu Sans"/>
              </a:rPr>
              <a:t> і </a:t>
            </a:r>
            <a:r>
              <a:rPr lang="ru-RU" sz="2000" b="1" strike="noStrike" spc="-1" dirty="0" err="1">
                <a:solidFill>
                  <a:srgbClr val="FF0000"/>
                </a:solidFill>
                <a:latin typeface="Arial"/>
                <a:ea typeface="DejaVu Sans"/>
              </a:rPr>
              <a:t>положення</a:t>
            </a:r>
            <a:r>
              <a:rPr lang="ru-RU" sz="2000" b="1" strike="noStrike" spc="-1" dirty="0">
                <a:solidFill>
                  <a:srgbClr val="FF0000"/>
                </a:solidFill>
                <a:latin typeface="Arial"/>
                <a:ea typeface="DejaVu Sans"/>
              </a:rPr>
              <a:t> про </a:t>
            </a:r>
            <a:r>
              <a:rPr lang="ru-RU" sz="2000" b="1" strike="noStrike" spc="-1" dirty="0" err="1">
                <a:solidFill>
                  <a:srgbClr val="FF0000"/>
                </a:solidFill>
                <a:latin typeface="Arial"/>
                <a:ea typeface="DejaVu Sans"/>
              </a:rPr>
              <a:t>лікаря</a:t>
            </a:r>
            <a:r>
              <a:rPr lang="ru-RU" sz="2000" b="1" strike="noStrike" spc="-1" dirty="0">
                <a:solidFill>
                  <a:srgbClr val="FF0000"/>
                </a:solidFill>
                <a:latin typeface="Arial"/>
                <a:ea typeface="DejaVu Sans"/>
              </a:rPr>
              <a:t>-лаборанта-</a:t>
            </a:r>
            <a:r>
              <a:rPr lang="ru-RU" sz="2000" b="1" strike="noStrike" spc="-1" dirty="0" err="1">
                <a:solidFill>
                  <a:srgbClr val="FF0000"/>
                </a:solidFill>
                <a:latin typeface="Arial"/>
                <a:ea typeface="DejaVu Sans"/>
              </a:rPr>
              <a:t>імунолога</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згідно</a:t>
            </a:r>
            <a:r>
              <a:rPr lang="ru-RU" sz="2000" b="1" strike="noStrike" spc="-1" dirty="0">
                <a:solidFill>
                  <a:srgbClr val="FF0000"/>
                </a:solidFill>
                <a:latin typeface="Arial"/>
                <a:ea typeface="DejaVu Sans"/>
              </a:rPr>
              <a:t> наказу МОЗ </a:t>
            </a:r>
            <a:r>
              <a:rPr lang="ru-RU" sz="2000" b="1" strike="noStrike" spc="-1" dirty="0" err="1">
                <a:solidFill>
                  <a:srgbClr val="FF0000"/>
                </a:solidFill>
                <a:latin typeface="Arial"/>
                <a:ea typeface="DejaVu Sans"/>
              </a:rPr>
              <a:t>України</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від</a:t>
            </a:r>
            <a:r>
              <a:rPr lang="ru-RU" sz="2000" b="1" strike="noStrike" spc="-1" dirty="0">
                <a:solidFill>
                  <a:srgbClr val="FF0000"/>
                </a:solidFill>
                <a:latin typeface="Arial"/>
                <a:ea typeface="DejaVu Sans"/>
              </a:rPr>
              <a:t> 19.11.2002 р. №422 (</a:t>
            </a:r>
            <a:r>
              <a:rPr lang="ru-RU" sz="2000" b="1" strike="noStrike" spc="-1" dirty="0" err="1">
                <a:solidFill>
                  <a:srgbClr val="FF0000"/>
                </a:solidFill>
                <a:latin typeface="Arial"/>
                <a:ea typeface="DejaVu Sans"/>
              </a:rPr>
              <a:t>витяги</a:t>
            </a:r>
            <a:r>
              <a:rPr lang="ru-RU" sz="2000" b="1" strike="noStrike" spc="-1" dirty="0">
                <a:solidFill>
                  <a:srgbClr val="FF0000"/>
                </a:solidFill>
                <a:latin typeface="Arial"/>
                <a:ea typeface="DejaVu Sans"/>
              </a:rPr>
              <a:t> з наказу, </a:t>
            </a:r>
            <a:r>
              <a:rPr lang="ru-RU" sz="2000" b="1" strike="noStrike" spc="-1" dirty="0" err="1">
                <a:solidFill>
                  <a:srgbClr val="FF0000"/>
                </a:solidFill>
                <a:latin typeface="Arial"/>
                <a:ea typeface="DejaVu Sans"/>
              </a:rPr>
              <a:t>екскурсія</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Додаток</a:t>
            </a:r>
            <a:r>
              <a:rPr lang="ru-RU" sz="2000" b="1" strike="noStrike" spc="-1" dirty="0">
                <a:solidFill>
                  <a:srgbClr val="FF0000"/>
                </a:solidFill>
                <a:latin typeface="Arial"/>
                <a:ea typeface="DejaVu Sans"/>
              </a:rPr>
              <a:t> А, В).</a:t>
            </a:r>
            <a:endParaRPr lang="ru-RU" sz="2000" b="0" strike="noStrike" spc="-1" dirty="0">
              <a:latin typeface="Arial"/>
            </a:endParaRPr>
          </a:p>
          <a:p>
            <a:pPr algn="just">
              <a:lnSpc>
                <a:spcPct val="100000"/>
              </a:lnSpc>
            </a:pPr>
            <a:endParaRPr lang="ru-RU" sz="2000" b="0" strike="noStrike" spc="-1" dirty="0">
              <a:latin typeface="Arial"/>
            </a:endParaRPr>
          </a:p>
          <a:p>
            <a:pPr algn="just">
              <a:lnSpc>
                <a:spcPct val="100000"/>
              </a:lnSpc>
            </a:pPr>
            <a:endParaRPr lang="ru-RU" sz="2000" b="0" strike="noStrike" spc="-1" dirty="0">
              <a:latin typeface="Arial"/>
            </a:endParaRPr>
          </a:p>
          <a:p>
            <a:pPr algn="just">
              <a:lnSpc>
                <a:spcPct val="100000"/>
              </a:lnSpc>
            </a:pPr>
            <a:endParaRPr lang="ru-RU" sz="2000" b="0" strike="noStrike" spc="-1" dirty="0">
              <a:latin typeface="Arial"/>
            </a:endParaRPr>
          </a:p>
        </p:txBody>
      </p:sp>
      <p:sp>
        <p:nvSpPr>
          <p:cNvPr id="196" name="CustomShape 2"/>
          <p:cNvSpPr/>
          <p:nvPr/>
        </p:nvSpPr>
        <p:spPr>
          <a:xfrm>
            <a:off x="540000" y="1665360"/>
            <a:ext cx="8423640" cy="5363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000" b="0" strike="noStrike" spc="-1" dirty="0">
                <a:solidFill>
                  <a:srgbClr val="0000DC"/>
                </a:solidFill>
                <a:latin typeface="Arial"/>
              </a:rPr>
              <a:t> </a:t>
            </a:r>
            <a:r>
              <a:rPr lang="ru-RU" sz="2000" b="1" strike="noStrike" spc="-1" dirty="0">
                <a:solidFill>
                  <a:srgbClr val="0000DC"/>
                </a:solidFill>
                <a:latin typeface="Arial"/>
              </a:rPr>
              <a:t>ПРИМІРНЕ ПОЛОЖЕННЯ </a:t>
            </a:r>
            <a:endParaRPr lang="ru-RU" sz="2000" b="0" strike="noStrike" spc="-1" dirty="0">
              <a:latin typeface="Arial"/>
            </a:endParaRPr>
          </a:p>
          <a:p>
            <a:pPr algn="ctr">
              <a:lnSpc>
                <a:spcPct val="100000"/>
              </a:lnSpc>
            </a:pPr>
            <a:r>
              <a:rPr lang="ru-RU" sz="2000" b="1" strike="noStrike" spc="-1" dirty="0">
                <a:solidFill>
                  <a:srgbClr val="0000DC"/>
                </a:solidFill>
                <a:latin typeface="Arial"/>
              </a:rPr>
              <a:t>про </a:t>
            </a:r>
            <a:r>
              <a:rPr lang="ru-RU" sz="2000" b="1" strike="noStrike" spc="-1" dirty="0" err="1">
                <a:solidFill>
                  <a:srgbClr val="0000DC"/>
                </a:solidFill>
                <a:latin typeface="Arial"/>
              </a:rPr>
              <a:t>лабораторію</a:t>
            </a:r>
            <a:r>
              <a:rPr lang="ru-RU" sz="2000" b="1" strike="noStrike" spc="-1" dirty="0">
                <a:solidFill>
                  <a:srgbClr val="0000DC"/>
                </a:solidFill>
                <a:latin typeface="Arial"/>
              </a:rPr>
              <a:t> </a:t>
            </a:r>
            <a:r>
              <a:rPr lang="ru-RU" sz="2000" b="1" strike="noStrike" spc="-1" dirty="0" err="1">
                <a:solidFill>
                  <a:srgbClr val="0000DC"/>
                </a:solidFill>
                <a:latin typeface="Arial"/>
              </a:rPr>
              <a:t>імунології</a:t>
            </a:r>
            <a:endParaRPr lang="ru-RU" sz="2000" b="0" strike="noStrike" spc="-1" dirty="0">
              <a:latin typeface="Arial"/>
            </a:endParaRPr>
          </a:p>
          <a:p>
            <a:pPr algn="just">
              <a:lnSpc>
                <a:spcPct val="100000"/>
              </a:lnSpc>
            </a:pPr>
            <a:r>
              <a:rPr lang="ru-RU" sz="1800" b="1" strike="noStrike" spc="-1" dirty="0">
                <a:solidFill>
                  <a:srgbClr val="0000DC"/>
                </a:solidFill>
                <a:latin typeface="Arial"/>
              </a:rPr>
              <a:t>       1. </a:t>
            </a:r>
            <a:r>
              <a:rPr lang="ru-RU" sz="1800" b="1" strike="noStrike" spc="-1" dirty="0" err="1">
                <a:solidFill>
                  <a:srgbClr val="0000DC"/>
                </a:solidFill>
                <a:latin typeface="Arial"/>
              </a:rPr>
              <a:t>Загальні</a:t>
            </a:r>
            <a:r>
              <a:rPr lang="ru-RU" sz="1800" b="1" strike="noStrike" spc="-1" dirty="0">
                <a:solidFill>
                  <a:srgbClr val="0000DC"/>
                </a:solidFill>
                <a:latin typeface="Arial"/>
              </a:rPr>
              <a:t> </a:t>
            </a:r>
            <a:r>
              <a:rPr lang="ru-RU" sz="1800" b="1" strike="noStrike" spc="-1" dirty="0" err="1">
                <a:solidFill>
                  <a:srgbClr val="0000DC"/>
                </a:solidFill>
                <a:latin typeface="Arial"/>
              </a:rPr>
              <a:t>положення</a:t>
            </a:r>
            <a:endParaRPr lang="ru-RU" sz="1800" b="0" strike="noStrike" spc="-1" dirty="0">
              <a:latin typeface="Arial"/>
            </a:endParaRPr>
          </a:p>
          <a:p>
            <a:pPr algn="just">
              <a:lnSpc>
                <a:spcPct val="100000"/>
              </a:lnSpc>
            </a:pPr>
            <a:r>
              <a:rPr lang="ru-RU" sz="1800" b="1" strike="noStrike" spc="-1" dirty="0">
                <a:solidFill>
                  <a:srgbClr val="0000DC"/>
                </a:solidFill>
                <a:latin typeface="Arial"/>
              </a:rPr>
              <a:t>    </a:t>
            </a:r>
            <a:r>
              <a:rPr lang="ru-RU" sz="1800" b="1" strike="noStrike" spc="-1" dirty="0">
                <a:solidFill>
                  <a:srgbClr val="000000"/>
                </a:solidFill>
                <a:latin typeface="Arial"/>
              </a:rPr>
              <a:t> 1.1. </a:t>
            </a:r>
            <a:r>
              <a:rPr lang="ru-RU" sz="1800" b="1" strike="noStrike" spc="-1" dirty="0" err="1">
                <a:solidFill>
                  <a:srgbClr val="000000"/>
                </a:solidFill>
                <a:latin typeface="Arial"/>
              </a:rPr>
              <a:t>Лабораторія</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імунології</a:t>
            </a:r>
            <a:r>
              <a:rPr lang="ru-RU" sz="1800" b="1" strike="noStrike" spc="-1" dirty="0">
                <a:solidFill>
                  <a:srgbClr val="000000"/>
                </a:solidFill>
                <a:latin typeface="Arial"/>
              </a:rPr>
              <a:t>   є   </a:t>
            </a:r>
            <a:r>
              <a:rPr lang="ru-RU" sz="1800" b="1" strike="noStrike" spc="-1" dirty="0" err="1">
                <a:solidFill>
                  <a:srgbClr val="000000"/>
                </a:solidFill>
                <a:latin typeface="Arial"/>
              </a:rPr>
              <a:t>самостійним</a:t>
            </a:r>
            <a:r>
              <a:rPr lang="ru-RU" sz="1800" b="1" strike="noStrike" spc="-1" dirty="0">
                <a:solidFill>
                  <a:srgbClr val="000000"/>
                </a:solidFill>
                <a:latin typeface="Arial"/>
              </a:rPr>
              <a:t>   </a:t>
            </a:r>
            <a:r>
              <a:rPr lang="ru-RU" sz="1800" b="1" strike="noStrike" spc="-1" dirty="0" err="1">
                <a:solidFill>
                  <a:srgbClr val="000000"/>
                </a:solidFill>
                <a:latin typeface="Arial"/>
              </a:rPr>
              <a:t>структурним</a:t>
            </a:r>
            <a:r>
              <a:rPr lang="ru-RU" sz="1800" b="1" strike="noStrike" spc="-1" dirty="0">
                <a:solidFill>
                  <a:srgbClr val="000000"/>
                </a:solidFill>
                <a:latin typeface="Arial"/>
              </a:rPr>
              <a:t> </a:t>
            </a:r>
            <a:r>
              <a:rPr lang="ru-RU" sz="1800" b="1" strike="noStrike" spc="-1" dirty="0" err="1">
                <a:solidFill>
                  <a:srgbClr val="000000"/>
                </a:solidFill>
                <a:latin typeface="Arial"/>
              </a:rPr>
              <a:t>підрозділом</a:t>
            </a:r>
            <a:r>
              <a:rPr lang="ru-RU" sz="1800" b="1" strike="noStrike" spc="-1" dirty="0">
                <a:solidFill>
                  <a:srgbClr val="000000"/>
                </a:solidFill>
                <a:latin typeface="Arial"/>
              </a:rPr>
              <a:t>   </a:t>
            </a:r>
            <a:r>
              <a:rPr lang="ru-RU" sz="1800" b="1" strike="noStrike" spc="-1" dirty="0" err="1">
                <a:solidFill>
                  <a:srgbClr val="000000"/>
                </a:solidFill>
                <a:latin typeface="Arial"/>
              </a:rPr>
              <a:t>клінік</a:t>
            </a:r>
            <a:r>
              <a:rPr lang="ru-RU" sz="1800" b="1" strike="noStrike" spc="-1" dirty="0">
                <a:solidFill>
                  <a:srgbClr val="000000"/>
                </a:solidFill>
                <a:latin typeface="Arial"/>
              </a:rPr>
              <a:t>  </a:t>
            </a:r>
            <a:r>
              <a:rPr lang="ru-RU" sz="1800" b="1" strike="noStrike" spc="-1" dirty="0" err="1">
                <a:solidFill>
                  <a:srgbClr val="000000"/>
                </a:solidFill>
                <a:latin typeface="Arial"/>
              </a:rPr>
              <a:t>науково-дослідних</a:t>
            </a:r>
            <a:r>
              <a:rPr lang="ru-RU" sz="1800" b="1" strike="noStrike" spc="-1" dirty="0">
                <a:solidFill>
                  <a:srgbClr val="000000"/>
                </a:solidFill>
                <a:latin typeface="Arial"/>
              </a:rPr>
              <a:t>  та  </a:t>
            </a:r>
            <a:r>
              <a:rPr lang="ru-RU" sz="1800" b="1" strike="noStrike" spc="-1" dirty="0" err="1">
                <a:solidFill>
                  <a:srgbClr val="000000"/>
                </a:solidFill>
                <a:latin typeface="Arial"/>
              </a:rPr>
              <a:t>медичних</a:t>
            </a:r>
            <a:r>
              <a:rPr lang="ru-RU" sz="1800" b="1" strike="noStrike" spc="-1" dirty="0">
                <a:solidFill>
                  <a:srgbClr val="000000"/>
                </a:solidFill>
                <a:latin typeface="Arial"/>
              </a:rPr>
              <a:t>  </a:t>
            </a:r>
            <a:r>
              <a:rPr lang="ru-RU" sz="1800" b="1" strike="noStrike" spc="-1" dirty="0" err="1">
                <a:solidFill>
                  <a:srgbClr val="000000"/>
                </a:solidFill>
                <a:latin typeface="Arial"/>
              </a:rPr>
              <a:t>інститутів</a:t>
            </a:r>
            <a:r>
              <a:rPr lang="ru-RU" sz="1800" b="1" strike="noStrike" spc="-1" dirty="0">
                <a:solidFill>
                  <a:srgbClr val="000000"/>
                </a:solidFill>
                <a:latin typeface="Arial"/>
              </a:rPr>
              <a:t>, </a:t>
            </a:r>
            <a:r>
              <a:rPr lang="ru-RU" sz="1800" b="1" strike="noStrike" spc="-1" dirty="0" err="1">
                <a:solidFill>
                  <a:srgbClr val="000000"/>
                </a:solidFill>
                <a:latin typeface="Arial"/>
              </a:rPr>
              <a:t>обласних</a:t>
            </a:r>
            <a:r>
              <a:rPr lang="ru-RU" sz="1800" b="1" strike="noStrike" spc="-1" dirty="0">
                <a:solidFill>
                  <a:srgbClr val="000000"/>
                </a:solidFill>
                <a:latin typeface="Arial"/>
              </a:rPr>
              <a:t>,  </a:t>
            </a:r>
            <a:r>
              <a:rPr lang="ru-RU" sz="1800" b="1" strike="noStrike" spc="-1" dirty="0" err="1">
                <a:solidFill>
                  <a:srgbClr val="000000"/>
                </a:solidFill>
                <a:latin typeface="Arial"/>
              </a:rPr>
              <a:t>міських</a:t>
            </a:r>
            <a:r>
              <a:rPr lang="ru-RU" sz="1800" b="1" strike="noStrike" spc="-1" dirty="0">
                <a:solidFill>
                  <a:srgbClr val="000000"/>
                </a:solidFill>
                <a:latin typeface="Arial"/>
              </a:rPr>
              <a:t> </a:t>
            </a:r>
            <a:r>
              <a:rPr lang="ru-RU" sz="1800" b="1" strike="noStrike" spc="-1" dirty="0" err="1">
                <a:solidFill>
                  <a:srgbClr val="000000"/>
                </a:solidFill>
                <a:latin typeface="Arial"/>
              </a:rPr>
              <a:t>лікарень</a:t>
            </a:r>
            <a:r>
              <a:rPr lang="ru-RU" sz="1800" b="1" strike="noStrike" spc="-1" dirty="0">
                <a:solidFill>
                  <a:srgbClr val="000000"/>
                </a:solidFill>
                <a:latin typeface="Arial"/>
              </a:rPr>
              <a:t>.  При </a:t>
            </a:r>
            <a:r>
              <a:rPr lang="ru-RU" sz="1800" b="1" strike="noStrike" spc="-1" dirty="0" err="1">
                <a:solidFill>
                  <a:srgbClr val="000000"/>
                </a:solidFill>
                <a:latin typeface="Arial"/>
              </a:rPr>
              <a:t>наявності</a:t>
            </a:r>
            <a:r>
              <a:rPr lang="ru-RU" sz="1800" b="1" strike="noStrike" spc="-1" dirty="0">
                <a:solidFill>
                  <a:srgbClr val="000000"/>
                </a:solidFill>
                <a:latin typeface="Arial"/>
              </a:rPr>
              <a:t>  в  </a:t>
            </a:r>
            <a:r>
              <a:rPr lang="ru-RU" sz="1800" b="1" strike="noStrike" spc="-1" dirty="0" err="1">
                <a:solidFill>
                  <a:srgbClr val="000000"/>
                </a:solidFill>
                <a:latin typeface="Arial"/>
              </a:rPr>
              <a:t>медичному</a:t>
            </a:r>
            <a:r>
              <a:rPr lang="ru-RU" sz="1800" b="1" strike="noStrike" spc="-1" dirty="0">
                <a:solidFill>
                  <a:srgbClr val="000000"/>
                </a:solidFill>
                <a:latin typeface="Arial"/>
              </a:rPr>
              <a:t>  </a:t>
            </a:r>
            <a:r>
              <a:rPr lang="ru-RU" sz="1800" b="1" strike="noStrike" spc="-1" dirty="0" err="1">
                <a:solidFill>
                  <a:srgbClr val="000000"/>
                </a:solidFill>
                <a:latin typeface="Arial"/>
              </a:rPr>
              <a:t>закладі</a:t>
            </a:r>
            <a:r>
              <a:rPr lang="ru-RU" sz="1800" b="1" strike="noStrike" spc="-1" dirty="0">
                <a:solidFill>
                  <a:srgbClr val="000000"/>
                </a:solidFill>
                <a:latin typeface="Arial"/>
              </a:rPr>
              <a:t> центру  </a:t>
            </a:r>
            <a:r>
              <a:rPr lang="ru-RU" sz="1800" b="1" strike="noStrike" spc="-1" dirty="0" err="1">
                <a:solidFill>
                  <a:srgbClr val="000000"/>
                </a:solidFill>
                <a:latin typeface="Arial"/>
              </a:rPr>
              <a:t>клінічної</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імунології</a:t>
            </a:r>
            <a:r>
              <a:rPr lang="ru-RU" sz="1800" b="1" strike="noStrike" spc="-1" dirty="0">
                <a:solidFill>
                  <a:srgbClr val="000000"/>
                </a:solidFill>
                <a:latin typeface="Arial"/>
              </a:rPr>
              <a:t> </a:t>
            </a:r>
            <a:r>
              <a:rPr lang="ru-RU" sz="1800" b="1" strike="noStrike" spc="-1" dirty="0" err="1">
                <a:solidFill>
                  <a:srgbClr val="000000"/>
                </a:solidFill>
                <a:latin typeface="Arial"/>
              </a:rPr>
              <a:t>лабораторія</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імунології</a:t>
            </a:r>
            <a:r>
              <a:rPr lang="ru-RU" sz="1800" b="1" strike="noStrike" spc="-1" dirty="0">
                <a:solidFill>
                  <a:srgbClr val="000000"/>
                </a:solidFill>
                <a:latin typeface="Arial"/>
              </a:rPr>
              <a:t> </a:t>
            </a:r>
            <a:r>
              <a:rPr lang="ru-RU" sz="1800" b="1" strike="noStrike" spc="-1" dirty="0" err="1">
                <a:solidFill>
                  <a:srgbClr val="000000"/>
                </a:solidFill>
                <a:latin typeface="Arial"/>
              </a:rPr>
              <a:t>функціонально</a:t>
            </a:r>
            <a:r>
              <a:rPr lang="ru-RU" sz="1800" b="1" strike="noStrike" spc="-1" dirty="0">
                <a:solidFill>
                  <a:srgbClr val="000000"/>
                </a:solidFill>
                <a:latin typeface="Arial"/>
              </a:rPr>
              <a:t> входить до </a:t>
            </a:r>
            <a:r>
              <a:rPr lang="ru-RU" sz="1800" b="1" strike="noStrike" spc="-1" dirty="0" err="1">
                <a:solidFill>
                  <a:srgbClr val="000000"/>
                </a:solidFill>
                <a:latin typeface="Arial"/>
              </a:rPr>
              <a:t>його</a:t>
            </a:r>
            <a:r>
              <a:rPr lang="ru-RU" sz="1800" b="1" strike="noStrike" spc="-1" dirty="0">
                <a:solidFill>
                  <a:srgbClr val="000000"/>
                </a:solidFill>
                <a:latin typeface="Arial"/>
              </a:rPr>
              <a:t> складу.</a:t>
            </a:r>
            <a:endParaRPr lang="ru-RU" sz="1800" b="0" strike="noStrike" spc="-1" dirty="0">
              <a:latin typeface="Arial"/>
            </a:endParaRPr>
          </a:p>
          <a:p>
            <a:pPr algn="just">
              <a:lnSpc>
                <a:spcPct val="100000"/>
              </a:lnSpc>
            </a:pPr>
            <a:r>
              <a:rPr lang="ru-RU" sz="1800" b="1" strike="noStrike" spc="-1" dirty="0">
                <a:solidFill>
                  <a:srgbClr val="000000"/>
                </a:solidFill>
                <a:latin typeface="Arial"/>
              </a:rPr>
              <a:t>     1.2. </a:t>
            </a:r>
            <a:r>
              <a:rPr lang="ru-RU" sz="1800" b="1" strike="noStrike" spc="-1" dirty="0" err="1">
                <a:solidFill>
                  <a:srgbClr val="000000"/>
                </a:solidFill>
                <a:latin typeface="Arial"/>
              </a:rPr>
              <a:t>Лабораторію</a:t>
            </a:r>
            <a:r>
              <a:rPr lang="ru-RU" sz="1800" b="1" strike="noStrike" spc="-1" dirty="0">
                <a:solidFill>
                  <a:srgbClr val="000000"/>
                </a:solidFill>
                <a:latin typeface="Arial"/>
              </a:rPr>
              <a:t>  </a:t>
            </a:r>
            <a:r>
              <a:rPr lang="ru-RU" sz="1800" b="1" strike="noStrike" spc="-1" dirty="0" err="1">
                <a:solidFill>
                  <a:srgbClr val="000000"/>
                </a:solidFill>
                <a:latin typeface="Arial"/>
              </a:rPr>
              <a:t>очолює</a:t>
            </a:r>
            <a:r>
              <a:rPr lang="ru-RU" sz="1800" b="1" strike="noStrike" spc="-1" dirty="0">
                <a:solidFill>
                  <a:srgbClr val="000000"/>
                </a:solidFill>
                <a:latin typeface="Arial"/>
              </a:rPr>
              <a:t>  </a:t>
            </a:r>
            <a:r>
              <a:rPr lang="ru-RU" sz="1800" b="1" strike="noStrike" spc="-1" dirty="0" err="1">
                <a:solidFill>
                  <a:srgbClr val="000000"/>
                </a:solidFill>
                <a:latin typeface="Arial"/>
              </a:rPr>
              <a:t>лікар</a:t>
            </a:r>
            <a:r>
              <a:rPr lang="ru-RU" sz="1800" b="1" strike="noStrike" spc="-1" dirty="0">
                <a:solidFill>
                  <a:srgbClr val="000000"/>
                </a:solidFill>
                <a:latin typeface="Arial"/>
              </a:rPr>
              <a:t>,  </a:t>
            </a:r>
            <a:r>
              <a:rPr lang="ru-RU" sz="1800" b="1" strike="noStrike" spc="-1" dirty="0" err="1">
                <a:solidFill>
                  <a:srgbClr val="000000"/>
                </a:solidFill>
                <a:latin typeface="Arial"/>
              </a:rPr>
              <a:t>що</a:t>
            </a:r>
            <a:r>
              <a:rPr lang="ru-RU" sz="1800" b="1" strike="noStrike" spc="-1" dirty="0">
                <a:solidFill>
                  <a:srgbClr val="000000"/>
                </a:solidFill>
                <a:latin typeface="Arial"/>
              </a:rPr>
              <a:t>  </a:t>
            </a:r>
            <a:r>
              <a:rPr lang="ru-RU" sz="1800" b="1" strike="noStrike" spc="-1" dirty="0" err="1">
                <a:solidFill>
                  <a:srgbClr val="000000"/>
                </a:solidFill>
                <a:latin typeface="Arial"/>
              </a:rPr>
              <a:t>має</a:t>
            </a:r>
            <a:r>
              <a:rPr lang="ru-RU" sz="1800" b="1" strike="noStrike" spc="-1" dirty="0">
                <a:solidFill>
                  <a:srgbClr val="000000"/>
                </a:solidFill>
                <a:latin typeface="Arial"/>
              </a:rPr>
              <a:t>  I   </a:t>
            </a:r>
            <a:r>
              <a:rPr lang="ru-RU" sz="1800" b="1" strike="noStrike" spc="-1" dirty="0" err="1">
                <a:solidFill>
                  <a:srgbClr val="000000"/>
                </a:solidFill>
                <a:latin typeface="Arial"/>
              </a:rPr>
              <a:t>кваліфікаційну</a:t>
            </a:r>
            <a:r>
              <a:rPr lang="ru-RU" sz="1800" b="1" strike="noStrike" spc="-1" dirty="0">
                <a:solidFill>
                  <a:srgbClr val="000000"/>
                </a:solidFill>
                <a:latin typeface="Arial"/>
              </a:rPr>
              <a:t> </a:t>
            </a:r>
            <a:r>
              <a:rPr lang="ru-RU" sz="1800" b="1" strike="noStrike" spc="-1" dirty="0" err="1">
                <a:solidFill>
                  <a:srgbClr val="000000"/>
                </a:solidFill>
                <a:latin typeface="Arial"/>
              </a:rPr>
              <a:t>категорію</a:t>
            </a:r>
            <a:r>
              <a:rPr lang="ru-RU" sz="1800" b="1" strike="noStrike" spc="-1" dirty="0">
                <a:solidFill>
                  <a:srgbClr val="000000"/>
                </a:solidFill>
                <a:latin typeface="Arial"/>
              </a:rPr>
              <a:t>   </a:t>
            </a:r>
            <a:r>
              <a:rPr lang="ru-RU" sz="1800" b="1" strike="noStrike" spc="-1" dirty="0" err="1">
                <a:solidFill>
                  <a:srgbClr val="000000"/>
                </a:solidFill>
                <a:latin typeface="Arial"/>
              </a:rPr>
              <a:t>зі</a:t>
            </a:r>
            <a:r>
              <a:rPr lang="ru-RU" sz="1800" b="1" strike="noStrike" spc="-1" dirty="0">
                <a:solidFill>
                  <a:srgbClr val="000000"/>
                </a:solidFill>
                <a:latin typeface="Arial"/>
              </a:rPr>
              <a:t>   </a:t>
            </a:r>
            <a:r>
              <a:rPr lang="ru-RU" sz="1800" b="1" strike="noStrike" spc="-1" dirty="0" err="1">
                <a:solidFill>
                  <a:srgbClr val="000000"/>
                </a:solidFill>
                <a:latin typeface="Arial"/>
              </a:rPr>
              <a:t>спеціальності</a:t>
            </a:r>
            <a:r>
              <a:rPr lang="ru-RU" sz="1800" b="1" strike="noStrike" spc="-1" dirty="0">
                <a:solidFill>
                  <a:srgbClr val="000000"/>
                </a:solidFill>
                <a:latin typeface="Arial"/>
              </a:rPr>
              <a:t>   "</a:t>
            </a:r>
            <a:r>
              <a:rPr lang="ru-RU" sz="1800" b="1" strike="noStrike" spc="-1" dirty="0" err="1">
                <a:solidFill>
                  <a:srgbClr val="000000"/>
                </a:solidFill>
                <a:latin typeface="Arial"/>
              </a:rPr>
              <a:t>Лабораторна</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імунологія</a:t>
            </a:r>
            <a:r>
              <a:rPr lang="ru-RU" sz="1800" b="1" strike="noStrike" spc="-1" dirty="0">
                <a:solidFill>
                  <a:srgbClr val="000000"/>
                </a:solidFill>
                <a:latin typeface="Arial"/>
              </a:rPr>
              <a:t>".   </a:t>
            </a:r>
            <a:r>
              <a:rPr lang="ru-RU" sz="1800" b="1" strike="noStrike" spc="-1" dirty="0" err="1">
                <a:solidFill>
                  <a:srgbClr val="000000"/>
                </a:solidFill>
                <a:latin typeface="Arial"/>
              </a:rPr>
              <a:t>Він</a:t>
            </a:r>
            <a:r>
              <a:rPr lang="ru-RU" sz="1800" b="1" strike="noStrike" spc="-1" dirty="0">
                <a:solidFill>
                  <a:srgbClr val="000000"/>
                </a:solidFill>
                <a:latin typeface="Arial"/>
              </a:rPr>
              <a:t> </a:t>
            </a:r>
            <a:r>
              <a:rPr lang="ru-RU" sz="1800" b="1" strike="noStrike" spc="-1" dirty="0" err="1">
                <a:solidFill>
                  <a:srgbClr val="000000"/>
                </a:solidFill>
                <a:latin typeface="Arial"/>
              </a:rPr>
              <a:t>безпосередньо</a:t>
            </a:r>
            <a:r>
              <a:rPr lang="ru-RU" sz="1800" b="1" strike="noStrike" spc="-1" dirty="0">
                <a:solidFill>
                  <a:srgbClr val="000000"/>
                </a:solidFill>
                <a:latin typeface="Arial"/>
              </a:rPr>
              <a:t>  </a:t>
            </a:r>
            <a:r>
              <a:rPr lang="ru-RU" sz="1800" b="1" strike="noStrike" spc="-1" dirty="0" err="1">
                <a:solidFill>
                  <a:srgbClr val="000000"/>
                </a:solidFill>
                <a:latin typeface="Arial"/>
              </a:rPr>
              <a:t>підпорядковується</a:t>
            </a:r>
            <a:r>
              <a:rPr lang="ru-RU" sz="1800" b="1" strike="noStrike" spc="-1" dirty="0">
                <a:solidFill>
                  <a:srgbClr val="000000"/>
                </a:solidFill>
                <a:latin typeface="Arial"/>
              </a:rPr>
              <a:t>  </a:t>
            </a:r>
            <a:r>
              <a:rPr lang="ru-RU" sz="1800" b="1" strike="noStrike" spc="-1" dirty="0" err="1">
                <a:solidFill>
                  <a:srgbClr val="000000"/>
                </a:solidFill>
                <a:latin typeface="Arial"/>
              </a:rPr>
              <a:t>керівнику</a:t>
            </a:r>
            <a:r>
              <a:rPr lang="ru-RU" sz="1800" b="1" strike="noStrike" spc="-1" dirty="0">
                <a:solidFill>
                  <a:srgbClr val="000000"/>
                </a:solidFill>
                <a:latin typeface="Arial"/>
              </a:rPr>
              <a:t>   закладу   </a:t>
            </a:r>
            <a:r>
              <a:rPr lang="ru-RU" sz="1800" b="1" strike="noStrike" spc="-1" dirty="0" err="1">
                <a:solidFill>
                  <a:srgbClr val="000000"/>
                </a:solidFill>
                <a:latin typeface="Arial"/>
              </a:rPr>
              <a:t>або</a:t>
            </a:r>
            <a:r>
              <a:rPr lang="ru-RU" sz="1800" b="1" strike="noStrike" spc="-1" dirty="0">
                <a:solidFill>
                  <a:srgbClr val="000000"/>
                </a:solidFill>
                <a:latin typeface="Arial"/>
              </a:rPr>
              <a:t>   </a:t>
            </a:r>
            <a:r>
              <a:rPr lang="ru-RU" sz="1800" b="1" strike="noStrike" spc="-1" dirty="0" err="1">
                <a:solidFill>
                  <a:srgbClr val="000000"/>
                </a:solidFill>
                <a:latin typeface="Arial"/>
              </a:rPr>
              <a:t>його</a:t>
            </a:r>
            <a:r>
              <a:rPr lang="ru-RU" sz="1800" b="1" strike="noStrike" spc="-1" dirty="0">
                <a:solidFill>
                  <a:srgbClr val="000000"/>
                </a:solidFill>
                <a:latin typeface="Arial"/>
              </a:rPr>
              <a:t> заступнику з </a:t>
            </a:r>
            <a:r>
              <a:rPr lang="ru-RU" sz="1800" b="1" strike="noStrike" spc="-1" dirty="0" err="1">
                <a:solidFill>
                  <a:srgbClr val="000000"/>
                </a:solidFill>
                <a:latin typeface="Arial"/>
              </a:rPr>
              <a:t>медичних</a:t>
            </a:r>
            <a:r>
              <a:rPr lang="ru-RU" sz="1800" b="1" strike="noStrike" spc="-1" dirty="0">
                <a:solidFill>
                  <a:srgbClr val="000000"/>
                </a:solidFill>
                <a:latin typeface="Arial"/>
              </a:rPr>
              <a:t> </a:t>
            </a:r>
            <a:r>
              <a:rPr lang="ru-RU" sz="1800" b="1" strike="noStrike" spc="-1" dirty="0" err="1">
                <a:solidFill>
                  <a:srgbClr val="000000"/>
                </a:solidFill>
                <a:latin typeface="Arial"/>
              </a:rPr>
              <a:t>питань</a:t>
            </a:r>
            <a:r>
              <a:rPr lang="ru-RU" sz="1800" b="1" strike="noStrike" spc="-1" dirty="0">
                <a:solidFill>
                  <a:srgbClr val="000000"/>
                </a:solidFill>
                <a:latin typeface="Arial"/>
              </a:rPr>
              <a:t> </a:t>
            </a:r>
            <a:r>
              <a:rPr lang="ru-RU" sz="1800" b="1" strike="noStrike" spc="-1" dirty="0" err="1">
                <a:solidFill>
                  <a:srgbClr val="000000"/>
                </a:solidFill>
                <a:latin typeface="Arial"/>
              </a:rPr>
              <a:t>або</a:t>
            </a:r>
            <a:r>
              <a:rPr lang="ru-RU" sz="1800" b="1" strike="noStrike" spc="-1" dirty="0">
                <a:solidFill>
                  <a:srgbClr val="000000"/>
                </a:solidFill>
                <a:latin typeface="Arial"/>
              </a:rPr>
              <a:t> з </a:t>
            </a:r>
            <a:r>
              <a:rPr lang="ru-RU" sz="1800" b="1" strike="noStrike" spc="-1" dirty="0" err="1">
                <a:solidFill>
                  <a:srgbClr val="000000"/>
                </a:solidFill>
                <a:latin typeface="Arial"/>
              </a:rPr>
              <a:t>поліклінічної</a:t>
            </a:r>
            <a:r>
              <a:rPr lang="ru-RU" sz="1800" b="1" strike="noStrike" spc="-1" dirty="0">
                <a:solidFill>
                  <a:srgbClr val="000000"/>
                </a:solidFill>
                <a:latin typeface="Arial"/>
              </a:rPr>
              <a:t> </a:t>
            </a:r>
            <a:r>
              <a:rPr lang="ru-RU" sz="1800" b="1" strike="noStrike" spc="-1" dirty="0" err="1">
                <a:solidFill>
                  <a:srgbClr val="000000"/>
                </a:solidFill>
                <a:latin typeface="Arial"/>
              </a:rPr>
              <a:t>роботи</a:t>
            </a:r>
            <a:r>
              <a:rPr lang="ru-RU" sz="1800" b="1" strike="noStrike" spc="-1" dirty="0">
                <a:solidFill>
                  <a:srgbClr val="000000"/>
                </a:solidFill>
                <a:latin typeface="Arial"/>
              </a:rPr>
              <a:t>.</a:t>
            </a:r>
            <a:endParaRPr lang="ru-RU" sz="1800" b="0" strike="noStrike" spc="-1" dirty="0">
              <a:latin typeface="Arial"/>
            </a:endParaRPr>
          </a:p>
          <a:p>
            <a:pPr algn="just">
              <a:lnSpc>
                <a:spcPct val="100000"/>
              </a:lnSpc>
            </a:pPr>
            <a:r>
              <a:rPr lang="ru-RU" sz="1800" b="1" strike="noStrike" spc="-1" dirty="0">
                <a:solidFill>
                  <a:srgbClr val="000000"/>
                </a:solidFill>
                <a:latin typeface="Arial"/>
              </a:rPr>
              <a:t>     1.3. </a:t>
            </a:r>
            <a:r>
              <a:rPr lang="ru-RU" sz="1800" b="1" strike="noStrike" spc="-1" dirty="0" err="1">
                <a:solidFill>
                  <a:srgbClr val="000000"/>
                </a:solidFill>
                <a:latin typeface="Arial"/>
              </a:rPr>
              <a:t>Призначення</a:t>
            </a:r>
            <a:r>
              <a:rPr lang="ru-RU" sz="1800" b="1" strike="noStrike" spc="-1" dirty="0">
                <a:solidFill>
                  <a:srgbClr val="000000"/>
                </a:solidFill>
                <a:latin typeface="Arial"/>
              </a:rPr>
              <a:t>  та  </a:t>
            </a:r>
            <a:r>
              <a:rPr lang="ru-RU" sz="1800" b="1" strike="noStrike" spc="-1" dirty="0" err="1">
                <a:solidFill>
                  <a:srgbClr val="000000"/>
                </a:solidFill>
                <a:latin typeface="Arial"/>
              </a:rPr>
              <a:t>звільнення</a:t>
            </a:r>
            <a:r>
              <a:rPr lang="ru-RU" sz="1800" b="1" strike="noStrike" spc="-1" dirty="0">
                <a:solidFill>
                  <a:srgbClr val="000000"/>
                </a:solidFill>
                <a:latin typeface="Arial"/>
              </a:rPr>
              <a:t>  </a:t>
            </a:r>
            <a:r>
              <a:rPr lang="ru-RU" sz="1800" b="1" strike="noStrike" spc="-1" dirty="0" err="1">
                <a:solidFill>
                  <a:srgbClr val="000000"/>
                </a:solidFill>
                <a:latin typeface="Arial"/>
              </a:rPr>
              <a:t>завідуючого</a:t>
            </a:r>
            <a:r>
              <a:rPr lang="ru-RU" sz="1800" b="1" strike="noStrike" spc="-1" dirty="0">
                <a:solidFill>
                  <a:srgbClr val="000000"/>
                </a:solidFill>
                <a:latin typeface="Arial"/>
              </a:rPr>
              <a:t>  </a:t>
            </a:r>
            <a:r>
              <a:rPr lang="ru-RU" sz="1800" b="1" strike="noStrike" spc="-1" dirty="0" err="1">
                <a:solidFill>
                  <a:srgbClr val="000000"/>
                </a:solidFill>
                <a:latin typeface="Arial"/>
              </a:rPr>
              <a:t>відбувається</a:t>
            </a:r>
            <a:r>
              <a:rPr lang="ru-RU" sz="1800" b="1" strike="noStrike" spc="-1" dirty="0">
                <a:solidFill>
                  <a:srgbClr val="000000"/>
                </a:solidFill>
                <a:latin typeface="Arial"/>
              </a:rPr>
              <a:t> у </a:t>
            </a:r>
            <a:r>
              <a:rPr lang="ru-RU" sz="1800" b="1" strike="noStrike" spc="-1" dirty="0" err="1">
                <a:solidFill>
                  <a:srgbClr val="000000"/>
                </a:solidFill>
                <a:latin typeface="Arial"/>
              </a:rPr>
              <a:t>встановленому</a:t>
            </a:r>
            <a:r>
              <a:rPr lang="ru-RU" sz="1800" b="1" strike="noStrike" spc="-1" dirty="0">
                <a:solidFill>
                  <a:srgbClr val="000000"/>
                </a:solidFill>
                <a:latin typeface="Arial"/>
              </a:rPr>
              <a:t>  порядку  </a:t>
            </a:r>
            <a:r>
              <a:rPr lang="ru-RU" sz="1800" b="1" strike="noStrike" spc="-1" dirty="0" err="1">
                <a:solidFill>
                  <a:srgbClr val="000000"/>
                </a:solidFill>
                <a:latin typeface="Arial"/>
              </a:rPr>
              <a:t>керівником</a:t>
            </a:r>
            <a:r>
              <a:rPr lang="ru-RU" sz="1800" b="1" strike="noStrike" spc="-1" dirty="0">
                <a:solidFill>
                  <a:srgbClr val="000000"/>
                </a:solidFill>
                <a:latin typeface="Arial"/>
              </a:rPr>
              <a:t>  закладу.   При   </a:t>
            </a:r>
            <a:r>
              <a:rPr lang="ru-RU" sz="1800" b="1" strike="noStrike" spc="-1" dirty="0" err="1">
                <a:solidFill>
                  <a:srgbClr val="000000"/>
                </a:solidFill>
                <a:latin typeface="Arial"/>
              </a:rPr>
              <a:t>наявності</a:t>
            </a:r>
            <a:r>
              <a:rPr lang="ru-RU" sz="1800" b="1" strike="noStrike" spc="-1" dirty="0">
                <a:solidFill>
                  <a:srgbClr val="000000"/>
                </a:solidFill>
                <a:latin typeface="Arial"/>
              </a:rPr>
              <a:t>   в </a:t>
            </a:r>
            <a:r>
              <a:rPr lang="ru-RU" sz="1800" b="1" strike="noStrike" spc="-1" dirty="0" err="1">
                <a:solidFill>
                  <a:srgbClr val="000000"/>
                </a:solidFill>
                <a:latin typeface="Arial"/>
              </a:rPr>
              <a:t>медичному</a:t>
            </a:r>
            <a:r>
              <a:rPr lang="ru-RU" sz="1800" b="1" strike="noStrike" spc="-1" dirty="0">
                <a:solidFill>
                  <a:srgbClr val="000000"/>
                </a:solidFill>
                <a:latin typeface="Arial"/>
              </a:rPr>
              <a:t>    </a:t>
            </a:r>
            <a:r>
              <a:rPr lang="ru-RU" sz="1800" b="1" strike="noStrike" spc="-1" dirty="0" err="1">
                <a:solidFill>
                  <a:srgbClr val="000000"/>
                </a:solidFill>
                <a:latin typeface="Arial"/>
              </a:rPr>
              <a:t>закладі</a:t>
            </a:r>
            <a:r>
              <a:rPr lang="ru-RU" sz="1800" b="1" strike="noStrike" spc="-1" dirty="0">
                <a:solidFill>
                  <a:srgbClr val="000000"/>
                </a:solidFill>
                <a:latin typeface="Arial"/>
              </a:rPr>
              <a:t>   центру   </a:t>
            </a:r>
            <a:r>
              <a:rPr lang="ru-RU" sz="1800" b="1" strike="noStrike" spc="-1" dirty="0" err="1">
                <a:solidFill>
                  <a:srgbClr val="000000"/>
                </a:solidFill>
                <a:latin typeface="Arial"/>
              </a:rPr>
              <a:t>клінічної</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імунології</a:t>
            </a:r>
            <a:r>
              <a:rPr lang="ru-RU" sz="1800" b="1" strike="noStrike" spc="-1" dirty="0">
                <a:solidFill>
                  <a:srgbClr val="000000"/>
                </a:solidFill>
                <a:latin typeface="Arial"/>
              </a:rPr>
              <a:t>   </a:t>
            </a:r>
            <a:r>
              <a:rPr lang="ru-RU" sz="1800" b="1" strike="noStrike" spc="-1" dirty="0" err="1">
                <a:solidFill>
                  <a:srgbClr val="000000"/>
                </a:solidFill>
                <a:latin typeface="Arial"/>
              </a:rPr>
              <a:t>завідувач</a:t>
            </a:r>
            <a:r>
              <a:rPr lang="ru-RU" sz="1800" b="1" strike="noStrike" spc="-1" dirty="0">
                <a:solidFill>
                  <a:srgbClr val="000000"/>
                </a:solidFill>
                <a:latin typeface="Arial"/>
              </a:rPr>
              <a:t> </a:t>
            </a:r>
            <a:r>
              <a:rPr lang="ru-RU" sz="1800" b="1" strike="noStrike" spc="-1" dirty="0" err="1">
                <a:solidFill>
                  <a:srgbClr val="000000"/>
                </a:solidFill>
                <a:latin typeface="Arial"/>
              </a:rPr>
              <a:t>лабораторії</a:t>
            </a:r>
            <a:r>
              <a:rPr lang="ru-RU" sz="1800" b="1" strike="noStrike" spc="-1" dirty="0">
                <a:solidFill>
                  <a:srgbClr val="000000"/>
                </a:solidFill>
                <a:latin typeface="Arial"/>
              </a:rPr>
              <a:t> </a:t>
            </a:r>
            <a:r>
              <a:rPr lang="ru-RU" sz="1800" b="1" strike="noStrike" spc="-1" dirty="0" err="1">
                <a:solidFill>
                  <a:srgbClr val="000000"/>
                </a:solidFill>
                <a:latin typeface="Arial"/>
              </a:rPr>
              <a:t>імунології</a:t>
            </a:r>
            <a:r>
              <a:rPr lang="ru-RU" sz="1800" b="1" strike="noStrike" spc="-1" dirty="0">
                <a:solidFill>
                  <a:srgbClr val="000000"/>
                </a:solidFill>
                <a:latin typeface="Arial"/>
              </a:rPr>
              <a:t> в  </a:t>
            </a:r>
            <a:r>
              <a:rPr lang="ru-RU" sz="1800" b="1" strike="noStrike" spc="-1" dirty="0" err="1">
                <a:solidFill>
                  <a:srgbClr val="000000"/>
                </a:solidFill>
                <a:latin typeface="Arial"/>
              </a:rPr>
              <a:t>своїй</a:t>
            </a:r>
            <a:r>
              <a:rPr lang="ru-RU" sz="1800" b="1" strike="noStrike" spc="-1" dirty="0">
                <a:solidFill>
                  <a:srgbClr val="000000"/>
                </a:solidFill>
                <a:latin typeface="Arial"/>
              </a:rPr>
              <a:t>  </a:t>
            </a:r>
            <a:r>
              <a:rPr lang="ru-RU" sz="1800" b="1" strike="noStrike" spc="-1" dirty="0" err="1">
                <a:solidFill>
                  <a:srgbClr val="000000"/>
                </a:solidFill>
                <a:latin typeface="Arial"/>
              </a:rPr>
              <a:t>методичній</a:t>
            </a:r>
            <a:r>
              <a:rPr lang="ru-RU" sz="1800" b="1" strike="noStrike" spc="-1" dirty="0">
                <a:solidFill>
                  <a:srgbClr val="000000"/>
                </a:solidFill>
                <a:latin typeface="Arial"/>
              </a:rPr>
              <a:t>  </a:t>
            </a:r>
            <a:r>
              <a:rPr lang="ru-RU" sz="1800" b="1" strike="noStrike" spc="-1" dirty="0" err="1">
                <a:solidFill>
                  <a:srgbClr val="000000"/>
                </a:solidFill>
                <a:latin typeface="Arial"/>
              </a:rPr>
              <a:t>роботі</a:t>
            </a:r>
            <a:r>
              <a:rPr lang="ru-RU" sz="1800" b="1" strike="noStrike" spc="-1" dirty="0">
                <a:solidFill>
                  <a:srgbClr val="000000"/>
                </a:solidFill>
                <a:latin typeface="Arial"/>
              </a:rPr>
              <a:t>  </a:t>
            </a:r>
            <a:r>
              <a:rPr lang="ru-RU" sz="1800" b="1" strike="noStrike" spc="-1" dirty="0" err="1">
                <a:solidFill>
                  <a:srgbClr val="000000"/>
                </a:solidFill>
                <a:latin typeface="Arial"/>
              </a:rPr>
              <a:t>функціонально</a:t>
            </a:r>
            <a:r>
              <a:rPr lang="ru-RU" sz="1800" b="1" strike="noStrike" spc="-1" dirty="0">
                <a:solidFill>
                  <a:srgbClr val="000000"/>
                </a:solidFill>
                <a:latin typeface="Arial"/>
              </a:rPr>
              <a:t> </a:t>
            </a:r>
            <a:r>
              <a:rPr lang="ru-RU" sz="1800" b="1" strike="noStrike" spc="-1" dirty="0" err="1">
                <a:solidFill>
                  <a:srgbClr val="000000"/>
                </a:solidFill>
                <a:latin typeface="Arial"/>
              </a:rPr>
              <a:t>підпорядковується</a:t>
            </a:r>
            <a:r>
              <a:rPr lang="ru-RU" sz="1800" b="1" strike="noStrike" spc="-1" dirty="0">
                <a:solidFill>
                  <a:srgbClr val="000000"/>
                </a:solidFill>
                <a:latin typeface="Arial"/>
              </a:rPr>
              <a:t> </a:t>
            </a:r>
            <a:r>
              <a:rPr lang="ru-RU" sz="1800" b="1" strike="noStrike" spc="-1" dirty="0" err="1">
                <a:solidFill>
                  <a:srgbClr val="000000"/>
                </a:solidFill>
                <a:latin typeface="Arial"/>
              </a:rPr>
              <a:t>керівнику</a:t>
            </a:r>
            <a:r>
              <a:rPr lang="ru-RU" sz="1800" b="1" strike="noStrike" spc="-1" dirty="0">
                <a:solidFill>
                  <a:srgbClr val="000000"/>
                </a:solidFill>
                <a:latin typeface="Arial"/>
              </a:rPr>
              <a:t> центру.</a:t>
            </a:r>
            <a:endParaRPr lang="ru-RU" sz="1800" b="0" strike="noStrike" spc="-1" dirty="0">
              <a:latin typeface="Arial"/>
            </a:endParaRPr>
          </a:p>
          <a:p>
            <a:pPr algn="just">
              <a:lnSpc>
                <a:spcPct val="100000"/>
              </a:lnSpc>
            </a:pPr>
            <a:endParaRPr lang="ru-RU" sz="1800" b="0" strike="noStrike" spc="-1" dirty="0">
              <a:latin typeface="Arial"/>
            </a:endParaRPr>
          </a:p>
          <a:p>
            <a:pPr>
              <a:lnSpc>
                <a:spcPct val="100000"/>
              </a:lnSpc>
            </a:pPr>
            <a:r>
              <a:rPr lang="ru-RU" sz="1800" b="0" strike="noStrike" spc="-1" dirty="0">
                <a:solidFill>
                  <a:srgbClr val="0000DC"/>
                </a:solidFill>
                <a:latin typeface="Arial"/>
              </a:rPr>
              <a:t>                </a:t>
            </a:r>
            <a:endParaRPr lang="ru-RU"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ustomShape 1"/>
          <p:cNvSpPr/>
          <p:nvPr/>
        </p:nvSpPr>
        <p:spPr>
          <a:xfrm>
            <a:off x="432000" y="350640"/>
            <a:ext cx="8423640" cy="618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0" strike="noStrike" spc="-1">
                <a:latin typeface="Arial"/>
              </a:rPr>
              <a:t> </a:t>
            </a:r>
            <a:r>
              <a:rPr lang="ru-RU" sz="2000" b="1" i="1" strike="noStrike" spc="-1">
                <a:solidFill>
                  <a:srgbClr val="6200C4"/>
                </a:solidFill>
                <a:latin typeface="Arial"/>
              </a:rPr>
              <a:t>2. Основні функції та завдання</a:t>
            </a:r>
            <a:endParaRPr lang="ru-RU" sz="2000" b="0" strike="noStrike" spc="-1">
              <a:latin typeface="Arial"/>
            </a:endParaRPr>
          </a:p>
          <a:p>
            <a:pPr algn="just">
              <a:lnSpc>
                <a:spcPct val="100000"/>
              </a:lnSpc>
            </a:pPr>
            <a:r>
              <a:rPr lang="ru-RU" sz="2000" b="1" i="1" strike="noStrike" spc="-1">
                <a:solidFill>
                  <a:srgbClr val="6200C4"/>
                </a:solidFill>
                <a:latin typeface="Arial"/>
              </a:rPr>
              <a:t>     Основними завданнями лабораторії є:</a:t>
            </a:r>
            <a:endParaRPr lang="ru-RU" sz="2000" b="0" strike="noStrike" spc="-1">
              <a:latin typeface="Arial"/>
            </a:endParaRPr>
          </a:p>
          <a:p>
            <a:pPr algn="just">
              <a:lnSpc>
                <a:spcPct val="100000"/>
              </a:lnSpc>
            </a:pPr>
            <a:r>
              <a:rPr lang="ru-RU" sz="2000" b="1" strike="noStrike" spc="-1">
                <a:solidFill>
                  <a:srgbClr val="6200C4"/>
                </a:solidFill>
                <a:latin typeface="Arial"/>
              </a:rPr>
              <a:t>  </a:t>
            </a:r>
            <a:r>
              <a:rPr lang="ru-RU" sz="2000" b="1" strike="noStrike" spc="-1">
                <a:solidFill>
                  <a:srgbClr val="000000"/>
                </a:solidFill>
                <a:latin typeface="Arial"/>
              </a:rPr>
              <a:t>2.1. Надання  профільної  лабораторно-діагностичної  допомоги населенню підпорядкованої території.</a:t>
            </a:r>
            <a:endParaRPr lang="ru-RU" sz="2000" b="0" strike="noStrike" spc="-1">
              <a:latin typeface="Arial"/>
            </a:endParaRPr>
          </a:p>
          <a:p>
            <a:pPr algn="just">
              <a:lnSpc>
                <a:spcPct val="100000"/>
              </a:lnSpc>
            </a:pPr>
            <a:r>
              <a:rPr lang="ru-RU" sz="2000" b="1" strike="noStrike" spc="-1">
                <a:solidFill>
                  <a:srgbClr val="000000"/>
                </a:solidFill>
                <a:latin typeface="Arial"/>
              </a:rPr>
              <a:t>     2.2. Проведення  імунодіагностичних  досліджень особам з груп ризику  та  хворим  на  імунодефіцити,   аутоімунні,   онкологічні захворювання.</a:t>
            </a:r>
            <a:endParaRPr lang="ru-RU" sz="2000" b="0" strike="noStrike" spc="-1">
              <a:latin typeface="Arial"/>
            </a:endParaRPr>
          </a:p>
          <a:p>
            <a:pPr algn="just">
              <a:lnSpc>
                <a:spcPct val="100000"/>
              </a:lnSpc>
            </a:pPr>
            <a:r>
              <a:rPr lang="ru-RU" sz="2000" b="1" strike="noStrike" spc="-1">
                <a:solidFill>
                  <a:srgbClr val="000000"/>
                </a:solidFill>
                <a:latin typeface="Arial"/>
              </a:rPr>
              <a:t>     2.3. Проведення    імуномоніторінгу    з    метою    контролю ефективності терапевтичних заходів та спостереження  за  перебігом захворювань  у хворих,  які знаходяться на лікуванні в відділеннях клінічної   імунології   (імунотерапії),   алергології,   терапії, пульмонології,   онкології,   гематології,   нефрології  та  інших відділеннях як в гострому періоді захворювання,  так і в  випадках хронічно перебігаючих захворювань,  що потребує,  у зв'язку з цим, довготривалого   застосування   протимікробних   та   імунотропних препаратів.</a:t>
            </a:r>
            <a:endParaRPr lang="ru-RU" sz="2000" b="0" strike="noStrike" spc="-1">
              <a:latin typeface="Arial"/>
            </a:endParaRPr>
          </a:p>
          <a:p>
            <a:pPr algn="just">
              <a:lnSpc>
                <a:spcPct val="100000"/>
              </a:lnSpc>
            </a:pPr>
            <a:r>
              <a:rPr lang="ru-RU" sz="2000" b="1" strike="noStrike" spc="-1">
                <a:solidFill>
                  <a:srgbClr val="000000"/>
                </a:solidFill>
                <a:latin typeface="Arial"/>
              </a:rPr>
              <a:t>     2.4. Встановлення   наявності   генетичної   схильності  щодо розвитку імуно- та алергопатології у пацієнтів.</a:t>
            </a:r>
            <a:endParaRPr lang="ru-RU" sz="2000" b="0" strike="noStrike" spc="-1">
              <a:latin typeface="Arial"/>
            </a:endParaRPr>
          </a:p>
          <a:p>
            <a:pPr algn="just">
              <a:lnSpc>
                <a:spcPct val="100000"/>
              </a:lnSpc>
            </a:pPr>
            <a:r>
              <a:rPr lang="ru-RU" sz="2000" b="1" strike="noStrike" spc="-1">
                <a:solidFill>
                  <a:srgbClr val="000000"/>
                </a:solidFill>
                <a:latin typeface="Arial"/>
              </a:rPr>
              <a:t>     2.5. Впровадження  в   практику   роботи   сучасних   методів лабораторної діагностики імунозалежних захворювань.</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ustomShape 1"/>
          <p:cNvSpPr/>
          <p:nvPr/>
        </p:nvSpPr>
        <p:spPr>
          <a:xfrm>
            <a:off x="193320" y="216000"/>
            <a:ext cx="8734320" cy="654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dirty="0">
                <a:solidFill>
                  <a:srgbClr val="DC0000"/>
                </a:solidFill>
                <a:latin typeface="Arial"/>
              </a:rPr>
              <a:t>2.6. </a:t>
            </a:r>
            <a:r>
              <a:rPr lang="ru-RU" sz="1800" b="1" strike="noStrike" spc="-1" dirty="0" err="1">
                <a:solidFill>
                  <a:srgbClr val="DC0000"/>
                </a:solidFill>
                <a:latin typeface="Arial"/>
              </a:rPr>
              <a:t>Перелік</a:t>
            </a:r>
            <a:r>
              <a:rPr lang="ru-RU" sz="1800" b="1" strike="noStrike" spc="-1" dirty="0">
                <a:solidFill>
                  <a:srgbClr val="DC0000"/>
                </a:solidFill>
                <a:latin typeface="Arial"/>
              </a:rPr>
              <a:t>   основного  </a:t>
            </a:r>
            <a:r>
              <a:rPr lang="ru-RU" sz="1800" b="1" strike="noStrike" spc="-1" dirty="0" err="1">
                <a:solidFill>
                  <a:srgbClr val="DC0000"/>
                </a:solidFill>
                <a:latin typeface="Arial"/>
              </a:rPr>
              <a:t>обладнання</a:t>
            </a:r>
            <a:r>
              <a:rPr lang="ru-RU" sz="1800" b="1" strike="noStrike" spc="-1" dirty="0">
                <a:solidFill>
                  <a:srgbClr val="DC0000"/>
                </a:solidFill>
                <a:latin typeface="Arial"/>
              </a:rPr>
              <a:t>,  лабораторного  посуду, </a:t>
            </a:r>
            <a:r>
              <a:rPr lang="ru-RU" sz="1800" b="1" strike="noStrike" spc="-1" dirty="0" err="1">
                <a:solidFill>
                  <a:srgbClr val="DC0000"/>
                </a:solidFill>
                <a:latin typeface="Arial"/>
              </a:rPr>
              <a:t>реактивів</a:t>
            </a:r>
            <a:r>
              <a:rPr lang="ru-RU" sz="1800" b="1" strike="noStrike" spc="-1" dirty="0">
                <a:solidFill>
                  <a:srgbClr val="DC0000"/>
                </a:solidFill>
                <a:latin typeface="Arial"/>
              </a:rPr>
              <a:t> та тест-систем,  </a:t>
            </a:r>
            <a:r>
              <a:rPr lang="ru-RU" sz="1800" b="1" strike="noStrike" spc="-1" dirty="0" err="1">
                <a:solidFill>
                  <a:srgbClr val="DC0000"/>
                </a:solidFill>
                <a:latin typeface="Arial"/>
              </a:rPr>
              <a:t>необхідних</a:t>
            </a:r>
            <a:r>
              <a:rPr lang="ru-RU" sz="1800" b="1" strike="noStrike" spc="-1" dirty="0">
                <a:solidFill>
                  <a:srgbClr val="DC0000"/>
                </a:solidFill>
                <a:latin typeface="Arial"/>
              </a:rPr>
              <a:t> для </a:t>
            </a:r>
            <a:r>
              <a:rPr lang="ru-RU" sz="1800" b="1" strike="noStrike" spc="-1" dirty="0" err="1">
                <a:solidFill>
                  <a:srgbClr val="DC0000"/>
                </a:solidFill>
                <a:latin typeface="Arial"/>
              </a:rPr>
              <a:t>лабораторної</a:t>
            </a:r>
            <a:r>
              <a:rPr lang="ru-RU" sz="1800" b="1" strike="noStrike" spc="-1" dirty="0">
                <a:solidFill>
                  <a:srgbClr val="DC0000"/>
                </a:solidFill>
                <a:latin typeface="Arial"/>
              </a:rPr>
              <a:t>  </a:t>
            </a:r>
            <a:r>
              <a:rPr lang="ru-RU" sz="1800" b="1" strike="noStrike" spc="-1" dirty="0" err="1">
                <a:solidFill>
                  <a:srgbClr val="DC0000"/>
                </a:solidFill>
                <a:latin typeface="Arial"/>
              </a:rPr>
              <a:t>імунології</a:t>
            </a:r>
            <a:r>
              <a:rPr lang="ru-RU" sz="1800" b="1" strike="noStrike" spc="-1" dirty="0">
                <a:solidFill>
                  <a:srgbClr val="DC0000"/>
                </a:solidFill>
                <a:latin typeface="Arial"/>
              </a:rPr>
              <a:t> (</a:t>
            </a:r>
            <a:r>
              <a:rPr lang="ru-RU" sz="1800" b="1" strike="noStrike" spc="-1" dirty="0" err="1">
                <a:solidFill>
                  <a:srgbClr val="DC0000"/>
                </a:solidFill>
                <a:latin typeface="Arial"/>
              </a:rPr>
              <a:t>розраховане</a:t>
            </a:r>
            <a:r>
              <a:rPr lang="ru-RU" sz="1800" b="1" strike="noStrike" spc="-1" dirty="0">
                <a:solidFill>
                  <a:srgbClr val="DC0000"/>
                </a:solidFill>
                <a:latin typeface="Arial"/>
              </a:rPr>
              <a:t> на </a:t>
            </a:r>
            <a:r>
              <a:rPr lang="ru-RU" sz="1800" b="1" strike="noStrike" spc="-1" dirty="0" err="1">
                <a:solidFill>
                  <a:srgbClr val="DC0000"/>
                </a:solidFill>
                <a:latin typeface="Arial"/>
              </a:rPr>
              <a:t>комплексне</a:t>
            </a:r>
            <a:r>
              <a:rPr lang="ru-RU" sz="1800" b="1" strike="noStrike" spc="-1" dirty="0">
                <a:solidFill>
                  <a:srgbClr val="DC0000"/>
                </a:solidFill>
                <a:latin typeface="Arial"/>
              </a:rPr>
              <a:t> </a:t>
            </a:r>
            <a:r>
              <a:rPr lang="ru-RU" sz="1800" b="1" strike="noStrike" spc="-1" dirty="0" err="1">
                <a:solidFill>
                  <a:srgbClr val="DC0000"/>
                </a:solidFill>
                <a:latin typeface="Arial"/>
              </a:rPr>
              <a:t>обстеження</a:t>
            </a:r>
            <a:r>
              <a:rPr lang="ru-RU" sz="1800" b="1" strike="noStrike" spc="-1" dirty="0">
                <a:solidFill>
                  <a:srgbClr val="DC0000"/>
                </a:solidFill>
                <a:latin typeface="Arial"/>
              </a:rPr>
              <a:t> 4 </a:t>
            </a:r>
            <a:r>
              <a:rPr lang="ru-RU" sz="1800" b="1" strike="noStrike" spc="-1" dirty="0" err="1">
                <a:solidFill>
                  <a:srgbClr val="DC0000"/>
                </a:solidFill>
                <a:latin typeface="Arial"/>
              </a:rPr>
              <a:t>тисячі</a:t>
            </a:r>
            <a:r>
              <a:rPr lang="ru-RU" sz="1800" b="1" strike="noStrike" spc="-1" dirty="0">
                <a:solidFill>
                  <a:srgbClr val="DC0000"/>
                </a:solidFill>
                <a:latin typeface="Arial"/>
              </a:rPr>
              <a:t> </a:t>
            </a:r>
            <a:r>
              <a:rPr lang="ru-RU" sz="1800" b="1" strike="noStrike" spc="-1" dirty="0" err="1">
                <a:solidFill>
                  <a:srgbClr val="DC0000"/>
                </a:solidFill>
                <a:latin typeface="Arial"/>
              </a:rPr>
              <a:t>чоловік</a:t>
            </a:r>
            <a:r>
              <a:rPr lang="ru-RU" sz="1800" b="1" strike="noStrike" spc="-1" dirty="0">
                <a:solidFill>
                  <a:srgbClr val="DC0000"/>
                </a:solidFill>
                <a:latin typeface="Arial"/>
              </a:rPr>
              <a:t> на </a:t>
            </a:r>
            <a:r>
              <a:rPr lang="ru-RU" sz="1800" b="1" strike="noStrike" spc="-1" dirty="0" err="1">
                <a:solidFill>
                  <a:srgbClr val="DC0000"/>
                </a:solidFill>
                <a:latin typeface="Arial"/>
              </a:rPr>
              <a:t>рік</a:t>
            </a:r>
            <a:r>
              <a:rPr lang="ru-RU" sz="1800" b="1" strike="noStrike" spc="-1" dirty="0">
                <a:solidFill>
                  <a:srgbClr val="DC0000"/>
                </a:solidFill>
                <a:latin typeface="Arial"/>
              </a:rPr>
              <a:t>).</a:t>
            </a:r>
            <a:endParaRPr lang="ru-RU" sz="1800" b="0" strike="noStrike" spc="-1" dirty="0">
              <a:latin typeface="Arial"/>
            </a:endParaRPr>
          </a:p>
          <a:p>
            <a:pPr>
              <a:lnSpc>
                <a:spcPct val="100000"/>
              </a:lnSpc>
            </a:pPr>
            <a:r>
              <a:rPr lang="ru-RU" sz="1800" b="1" strike="noStrike" spc="-1" dirty="0">
                <a:solidFill>
                  <a:srgbClr val="DC0000"/>
                </a:solidFill>
                <a:latin typeface="Arial"/>
              </a:rPr>
              <a:t>     </a:t>
            </a:r>
            <a:r>
              <a:rPr lang="ru-RU" sz="1600" b="1" strike="noStrike" spc="-1" dirty="0" err="1">
                <a:solidFill>
                  <a:srgbClr val="000000"/>
                </a:solidFill>
                <a:latin typeface="Arial"/>
              </a:rPr>
              <a:t>Аналізатор</a:t>
            </a:r>
            <a:r>
              <a:rPr lang="ru-RU" sz="1600" b="1" strike="noStrike" spc="-1" dirty="0">
                <a:solidFill>
                  <a:srgbClr val="000000"/>
                </a:solidFill>
                <a:latin typeface="Arial"/>
              </a:rPr>
              <a:t> </a:t>
            </a:r>
            <a:r>
              <a:rPr lang="ru-RU" sz="1600" b="1" strike="noStrike" spc="-1" dirty="0" err="1">
                <a:solidFill>
                  <a:srgbClr val="000000"/>
                </a:solidFill>
                <a:latin typeface="Arial"/>
              </a:rPr>
              <a:t>імунохімічний</a:t>
            </a:r>
            <a:r>
              <a:rPr lang="ru-RU" sz="1600" b="1" strike="noStrike" spc="-1" dirty="0">
                <a:solidFill>
                  <a:srgbClr val="000000"/>
                </a:solidFill>
                <a:latin typeface="Arial"/>
              </a:rPr>
              <a:t> ................................1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Набір</a:t>
            </a:r>
            <a:r>
              <a:rPr lang="ru-RU" sz="1600" b="1" strike="noStrike" spc="-1" dirty="0">
                <a:solidFill>
                  <a:srgbClr val="000000"/>
                </a:solidFill>
                <a:latin typeface="Arial"/>
              </a:rPr>
              <a:t> </a:t>
            </a:r>
            <a:r>
              <a:rPr lang="ru-RU" sz="1600" b="1" strike="noStrike" spc="-1" dirty="0" err="1">
                <a:solidFill>
                  <a:srgbClr val="000000"/>
                </a:solidFill>
                <a:latin typeface="Arial"/>
              </a:rPr>
              <a:t>апаратури</a:t>
            </a:r>
            <a:r>
              <a:rPr lang="ru-RU" sz="1600" b="1" strike="noStrike" spc="-1" dirty="0">
                <a:solidFill>
                  <a:srgbClr val="000000"/>
                </a:solidFill>
                <a:latin typeface="Arial"/>
              </a:rPr>
              <a:t> для </a:t>
            </a:r>
            <a:r>
              <a:rPr lang="ru-RU" sz="1600" b="1" strike="noStrike" spc="-1" dirty="0" err="1">
                <a:solidFill>
                  <a:srgbClr val="000000"/>
                </a:solidFill>
                <a:latin typeface="Arial"/>
              </a:rPr>
              <a:t>проведення</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імуноферментного</a:t>
            </a:r>
            <a:r>
              <a:rPr lang="ru-RU" sz="1600" b="1" strike="noStrike" spc="-1" dirty="0">
                <a:solidFill>
                  <a:srgbClr val="000000"/>
                </a:solidFill>
                <a:latin typeface="Arial"/>
              </a:rPr>
              <a:t> </a:t>
            </a:r>
            <a:r>
              <a:rPr lang="ru-RU" sz="1600" b="1" strike="noStrike" spc="-1" dirty="0" err="1">
                <a:solidFill>
                  <a:srgbClr val="000000"/>
                </a:solidFill>
                <a:latin typeface="Arial"/>
              </a:rPr>
              <a:t>аналізу</a:t>
            </a:r>
            <a:r>
              <a:rPr lang="ru-RU" sz="1600" b="1" strike="noStrike" spc="-1" dirty="0">
                <a:solidFill>
                  <a:srgbClr val="000000"/>
                </a:solidFill>
                <a:latin typeface="Arial"/>
              </a:rPr>
              <a:t> (спектрофотометр,</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промиваючий</a:t>
            </a:r>
            <a:r>
              <a:rPr lang="ru-RU" sz="1600" b="1" strike="noStrike" spc="-1" dirty="0">
                <a:solidFill>
                  <a:srgbClr val="000000"/>
                </a:solidFill>
                <a:latin typeface="Arial"/>
              </a:rPr>
              <a:t> </a:t>
            </a:r>
            <a:r>
              <a:rPr lang="ru-RU" sz="1600" b="1" strike="noStrike" spc="-1" dirty="0" err="1">
                <a:solidFill>
                  <a:srgbClr val="000000"/>
                </a:solidFill>
                <a:latin typeface="Arial"/>
              </a:rPr>
              <a:t>пристрій</a:t>
            </a:r>
            <a:r>
              <a:rPr lang="ru-RU" sz="1600" b="1" strike="noStrike" spc="-1" dirty="0">
                <a:solidFill>
                  <a:srgbClr val="000000"/>
                </a:solidFill>
                <a:latin typeface="Arial"/>
              </a:rPr>
              <a:t>, термостат)......................1 </a:t>
            </a:r>
            <a:r>
              <a:rPr lang="ru-RU" sz="1600" b="1" strike="noStrike" spc="-1" dirty="0" err="1">
                <a:solidFill>
                  <a:srgbClr val="000000"/>
                </a:solidFill>
                <a:latin typeface="Arial"/>
              </a:rPr>
              <a:t>компл</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Апарат</a:t>
            </a:r>
            <a:r>
              <a:rPr lang="ru-RU" sz="1600" b="1" strike="noStrike" spc="-1" dirty="0">
                <a:solidFill>
                  <a:srgbClr val="000000"/>
                </a:solidFill>
                <a:latin typeface="Arial"/>
              </a:rPr>
              <a:t> для </a:t>
            </a:r>
            <a:r>
              <a:rPr lang="ru-RU" sz="1600" b="1" strike="noStrike" spc="-1" dirty="0" err="1">
                <a:solidFill>
                  <a:srgbClr val="000000"/>
                </a:solidFill>
                <a:latin typeface="Arial"/>
              </a:rPr>
              <a:t>електрофорезу</a:t>
            </a:r>
            <a:r>
              <a:rPr lang="ru-RU" sz="1600" b="1" strike="noStrike" spc="-1" dirty="0">
                <a:solidFill>
                  <a:srgbClr val="000000"/>
                </a:solidFill>
                <a:latin typeface="Arial"/>
              </a:rPr>
              <a:t> ................................1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Проточний</a:t>
            </a:r>
            <a:r>
              <a:rPr lang="ru-RU" sz="1600" b="1" strike="noStrike" spc="-1" dirty="0">
                <a:solidFill>
                  <a:srgbClr val="000000"/>
                </a:solidFill>
                <a:latin typeface="Arial"/>
              </a:rPr>
              <a:t> </a:t>
            </a:r>
            <a:r>
              <a:rPr lang="ru-RU" sz="1600" b="1" strike="noStrike" spc="-1" dirty="0" err="1">
                <a:solidFill>
                  <a:srgbClr val="000000"/>
                </a:solidFill>
                <a:latin typeface="Arial"/>
              </a:rPr>
              <a:t>цитометр</a:t>
            </a:r>
            <a:r>
              <a:rPr lang="ru-RU" sz="1600" b="1" strike="noStrike" spc="-1" dirty="0">
                <a:solidFill>
                  <a:srgbClr val="000000"/>
                </a:solidFill>
                <a:latin typeface="Arial"/>
              </a:rPr>
              <a:t>.......................................1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Фотоелектроколориметр</a:t>
            </a:r>
            <a:r>
              <a:rPr lang="ru-RU" sz="1600" b="1" strike="noStrike" spc="-1" dirty="0">
                <a:solidFill>
                  <a:srgbClr val="000000"/>
                </a:solidFill>
                <a:latin typeface="Arial"/>
              </a:rPr>
              <a:t>....................................1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Термопапір</a:t>
            </a:r>
            <a:r>
              <a:rPr lang="ru-RU" sz="1600" b="1" strike="noStrike" spc="-1" dirty="0">
                <a:solidFill>
                  <a:srgbClr val="000000"/>
                </a:solidFill>
                <a:latin typeface="Arial"/>
              </a:rPr>
              <a:t> для </a:t>
            </a:r>
            <a:r>
              <a:rPr lang="ru-RU" sz="1600" b="1" strike="noStrike" spc="-1" dirty="0" err="1">
                <a:solidFill>
                  <a:srgbClr val="000000"/>
                </a:solidFill>
                <a:latin typeface="Arial"/>
              </a:rPr>
              <a:t>друкуючого</a:t>
            </a:r>
            <a:r>
              <a:rPr lang="ru-RU" sz="1600" b="1" strike="noStrike" spc="-1" dirty="0">
                <a:solidFill>
                  <a:srgbClr val="000000"/>
                </a:solidFill>
                <a:latin typeface="Arial"/>
              </a:rPr>
              <a:t> пристрою ...................3 </a:t>
            </a:r>
            <a:r>
              <a:rPr lang="ru-RU" sz="1600" b="1" strike="noStrike" spc="-1" dirty="0" err="1">
                <a:solidFill>
                  <a:srgbClr val="000000"/>
                </a:solidFill>
                <a:latin typeface="Arial"/>
              </a:rPr>
              <a:t>компл</a:t>
            </a:r>
            <a:endParaRPr lang="ru-RU" sz="1600" b="0" strike="noStrike" spc="-1" dirty="0">
              <a:latin typeface="Arial"/>
            </a:endParaRPr>
          </a:p>
          <a:p>
            <a:pPr>
              <a:lnSpc>
                <a:spcPct val="100000"/>
              </a:lnSpc>
            </a:pPr>
            <a:r>
              <a:rPr lang="ru-RU" sz="1600" b="1" strike="noStrike" spc="-1" dirty="0">
                <a:solidFill>
                  <a:srgbClr val="000000"/>
                </a:solidFill>
                <a:latin typeface="Arial"/>
              </a:rPr>
              <a:t>    Шейкер 5-3 ..............................................1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Мікроскоп</a:t>
            </a:r>
            <a:r>
              <a:rPr lang="ru-RU" sz="1600" b="1" strike="noStrike" spc="-1" dirty="0">
                <a:solidFill>
                  <a:srgbClr val="000000"/>
                </a:solidFill>
                <a:latin typeface="Arial"/>
              </a:rPr>
              <a:t> </a:t>
            </a:r>
            <a:r>
              <a:rPr lang="ru-RU" sz="1600" b="1" strike="noStrike" spc="-1" dirty="0" err="1">
                <a:solidFill>
                  <a:srgbClr val="000000"/>
                </a:solidFill>
                <a:latin typeface="Arial"/>
              </a:rPr>
              <a:t>бінокулярний</a:t>
            </a:r>
            <a:r>
              <a:rPr lang="ru-RU" sz="1600" b="1" strike="noStrike" spc="-1" dirty="0">
                <a:solidFill>
                  <a:srgbClr val="000000"/>
                </a:solidFill>
                <a:latin typeface="Arial"/>
              </a:rPr>
              <a:t> "</a:t>
            </a:r>
            <a:r>
              <a:rPr lang="ru-RU" sz="1600" b="1" strike="noStrike" spc="-1" dirty="0" err="1">
                <a:solidFill>
                  <a:srgbClr val="000000"/>
                </a:solidFill>
                <a:latin typeface="Arial"/>
              </a:rPr>
              <a:t>Біолам</a:t>
            </a:r>
            <a:r>
              <a:rPr lang="ru-RU" sz="1600" b="1" strike="noStrike" spc="-1" dirty="0">
                <a:solidFill>
                  <a:srgbClr val="000000"/>
                </a:solidFill>
                <a:latin typeface="Arial"/>
              </a:rPr>
              <a:t> Р-17".....................3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Люмінісцентний</a:t>
            </a:r>
            <a:r>
              <a:rPr lang="ru-RU" sz="1600" b="1" strike="noStrike" spc="-1" dirty="0">
                <a:solidFill>
                  <a:srgbClr val="000000"/>
                </a:solidFill>
                <a:latin typeface="Arial"/>
              </a:rPr>
              <a:t> </a:t>
            </a:r>
            <a:r>
              <a:rPr lang="ru-RU" sz="1600" b="1" strike="noStrike" spc="-1" dirty="0" err="1">
                <a:solidFill>
                  <a:srgbClr val="000000"/>
                </a:solidFill>
                <a:latin typeface="Arial"/>
              </a:rPr>
              <a:t>мікроскоп</a:t>
            </a:r>
            <a:r>
              <a:rPr lang="ru-RU" sz="1600" b="1" strike="noStrike" spc="-1" dirty="0">
                <a:solidFill>
                  <a:srgbClr val="000000"/>
                </a:solidFill>
                <a:latin typeface="Arial"/>
              </a:rPr>
              <a:t> "</a:t>
            </a:r>
            <a:r>
              <a:rPr lang="ru-RU" sz="1600" b="1" strike="noStrike" spc="-1" dirty="0" err="1">
                <a:solidFill>
                  <a:srgbClr val="000000"/>
                </a:solidFill>
                <a:latin typeface="Arial"/>
              </a:rPr>
              <a:t>Люмам</a:t>
            </a:r>
            <a:r>
              <a:rPr lang="ru-RU" sz="1600" b="1" strike="noStrike" spc="-1" dirty="0">
                <a:solidFill>
                  <a:srgbClr val="000000"/>
                </a:solidFill>
                <a:latin typeface="Arial"/>
              </a:rPr>
              <a:t> Р-8".....................1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Освітлювач</a:t>
            </a:r>
            <a:r>
              <a:rPr lang="ru-RU" sz="1600" b="1" strike="noStrike" spc="-1" dirty="0">
                <a:solidFill>
                  <a:srgbClr val="000000"/>
                </a:solidFill>
                <a:latin typeface="Arial"/>
              </a:rPr>
              <a:t> до </a:t>
            </a:r>
            <a:r>
              <a:rPr lang="ru-RU" sz="1600" b="1" strike="noStrike" spc="-1" dirty="0" err="1">
                <a:solidFill>
                  <a:srgbClr val="000000"/>
                </a:solidFill>
                <a:latin typeface="Arial"/>
              </a:rPr>
              <a:t>мікроскопу</a:t>
            </a:r>
            <a:r>
              <a:rPr lang="ru-RU" sz="1600" b="1" strike="noStrike" spc="-1" dirty="0">
                <a:solidFill>
                  <a:srgbClr val="000000"/>
                </a:solidFill>
                <a:latin typeface="Arial"/>
              </a:rPr>
              <a:t> ОИ-19 </a:t>
            </a:r>
            <a:r>
              <a:rPr lang="ru-RU" sz="1600" b="1" strike="noStrike" spc="-1" dirty="0" err="1">
                <a:solidFill>
                  <a:srgbClr val="000000"/>
                </a:solidFill>
                <a:latin typeface="Arial"/>
              </a:rPr>
              <a:t>або</a:t>
            </a:r>
            <a:r>
              <a:rPr lang="ru-RU" sz="1600" b="1" strike="noStrike" spc="-1" dirty="0">
                <a:solidFill>
                  <a:srgbClr val="000000"/>
                </a:solidFill>
                <a:latin typeface="Arial"/>
              </a:rPr>
              <a:t> ОИ-25.................2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a:t>
            </a:r>
            <a:r>
              <a:rPr lang="ru-RU" sz="1600" b="1" strike="noStrike" spc="-1" dirty="0" err="1">
                <a:solidFill>
                  <a:srgbClr val="000000"/>
                </a:solidFill>
                <a:latin typeface="Arial"/>
              </a:rPr>
              <a:t>Люмінометр</a:t>
            </a:r>
            <a:r>
              <a:rPr lang="ru-RU" sz="1600" b="1" strike="noStrike" spc="-1" dirty="0">
                <a:solidFill>
                  <a:srgbClr val="000000"/>
                </a:solidFill>
                <a:latin typeface="Arial"/>
              </a:rPr>
              <a:t>...............................................1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Холодильник </a:t>
            </a:r>
            <a:r>
              <a:rPr lang="ru-RU" sz="1600" b="1" strike="noStrike" spc="-1" dirty="0" err="1">
                <a:solidFill>
                  <a:srgbClr val="000000"/>
                </a:solidFill>
                <a:latin typeface="Arial"/>
              </a:rPr>
              <a:t>побутовий</a:t>
            </a:r>
            <a:r>
              <a:rPr lang="ru-RU" sz="1600" b="1" strike="noStrike" spc="-1" dirty="0">
                <a:solidFill>
                  <a:srgbClr val="000000"/>
                </a:solidFill>
                <a:latin typeface="Arial"/>
              </a:rPr>
              <a:t> з морозильною камерою..............2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Холодильник на -20 град. C...............................1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Лупа </a:t>
            </a:r>
            <a:r>
              <a:rPr lang="ru-RU" sz="1600" b="1" strike="noStrike" spc="-1" dirty="0" err="1">
                <a:solidFill>
                  <a:srgbClr val="000000"/>
                </a:solidFill>
                <a:latin typeface="Arial"/>
              </a:rPr>
              <a:t>бінокулярна</a:t>
            </a:r>
            <a:r>
              <a:rPr lang="ru-RU" sz="1600" b="1" strike="noStrike" spc="-1" dirty="0">
                <a:solidFill>
                  <a:srgbClr val="000000"/>
                </a:solidFill>
                <a:latin typeface="Arial"/>
              </a:rPr>
              <a:t> МБС-9...................................1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CO  - </a:t>
            </a:r>
            <a:r>
              <a:rPr lang="ru-RU" sz="1600" b="1" strike="noStrike" spc="-1" dirty="0" err="1">
                <a:solidFill>
                  <a:srgbClr val="000000"/>
                </a:solidFill>
                <a:latin typeface="Arial"/>
              </a:rPr>
              <a:t>інкубатор</a:t>
            </a:r>
            <a:r>
              <a:rPr lang="ru-RU" sz="1600" b="1" strike="noStrike" spc="-1" dirty="0">
                <a:solidFill>
                  <a:srgbClr val="000000"/>
                </a:solidFill>
                <a:latin typeface="Arial"/>
              </a:rPr>
              <a:t> .........................................1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Центрифуга ОС-6М.........................................2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Центрифуга СМ- на 12 </a:t>
            </a:r>
            <a:r>
              <a:rPr lang="ru-RU" sz="1600" b="1" strike="noStrike" spc="-1" dirty="0" err="1">
                <a:solidFill>
                  <a:srgbClr val="000000"/>
                </a:solidFill>
                <a:latin typeface="Arial"/>
              </a:rPr>
              <a:t>пробірок</a:t>
            </a:r>
            <a:r>
              <a:rPr lang="ru-RU" sz="1600" b="1" strike="noStrike" spc="-1" dirty="0">
                <a:solidFill>
                  <a:srgbClr val="000000"/>
                </a:solidFill>
                <a:latin typeface="Arial"/>
              </a:rPr>
              <a:t>............................2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Центрифуга ОПН-8 ........................................2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рН-метр..................................................1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1" strike="noStrike" spc="-1" dirty="0">
                <a:solidFill>
                  <a:srgbClr val="000000"/>
                </a:solidFill>
                <a:latin typeface="Arial"/>
              </a:rPr>
              <a:t>    Приставка-</a:t>
            </a:r>
            <a:r>
              <a:rPr lang="ru-RU" sz="1600" b="1" strike="noStrike" spc="-1" dirty="0" err="1">
                <a:solidFill>
                  <a:srgbClr val="000000"/>
                </a:solidFill>
                <a:latin typeface="Arial"/>
              </a:rPr>
              <a:t>утримувач</a:t>
            </a:r>
            <a:r>
              <a:rPr lang="ru-RU" sz="1600" b="1" strike="noStrike" spc="-1" dirty="0">
                <a:solidFill>
                  <a:srgbClr val="000000"/>
                </a:solidFill>
                <a:latin typeface="Arial"/>
              </a:rPr>
              <a:t> для планшет до ротора центрифуги.....4 </a:t>
            </a:r>
            <a:r>
              <a:rPr lang="ru-RU" sz="1600" b="1" strike="noStrike" spc="-1" dirty="0" err="1">
                <a:solidFill>
                  <a:srgbClr val="000000"/>
                </a:solidFill>
                <a:latin typeface="Arial"/>
              </a:rPr>
              <a:t>шт</a:t>
            </a:r>
            <a:endParaRPr lang="ru-RU" sz="1600" b="0" strike="noStrike" spc="-1" dirty="0">
              <a:latin typeface="Arial"/>
            </a:endParaRPr>
          </a:p>
          <a:p>
            <a:pPr>
              <a:lnSpc>
                <a:spcPct val="100000"/>
              </a:lnSpc>
            </a:pPr>
            <a:r>
              <a:rPr lang="ru-RU" sz="1600" b="0" strike="noStrike" spc="-1" dirty="0">
                <a:solidFill>
                  <a:srgbClr val="000000"/>
                </a:solidFill>
                <a:latin typeface="Arial"/>
              </a:rPr>
              <a:t>    </a:t>
            </a: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ustomShape 1"/>
          <p:cNvSpPr/>
          <p:nvPr/>
        </p:nvSpPr>
        <p:spPr>
          <a:xfrm>
            <a:off x="864000" y="158400"/>
            <a:ext cx="6981840" cy="603096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dirty="0">
                <a:latin typeface="Arial"/>
              </a:rPr>
              <a:t>    </a:t>
            </a:r>
            <a:r>
              <a:rPr lang="ru-RU" sz="1600" b="1" strike="noStrike" spc="-1" dirty="0">
                <a:latin typeface="Arial"/>
              </a:rPr>
              <a:t>Ваги </a:t>
            </a:r>
            <a:r>
              <a:rPr lang="ru-RU" sz="1600" b="1" strike="noStrike" spc="-1" dirty="0" err="1">
                <a:latin typeface="Arial"/>
              </a:rPr>
              <a:t>лабораторні</a:t>
            </a:r>
            <a:r>
              <a:rPr lang="ru-RU" sz="1600" b="1" strike="noStrike" spc="-1" dirty="0">
                <a:latin typeface="Arial"/>
              </a:rPr>
              <a:t> </a:t>
            </a:r>
            <a:r>
              <a:rPr lang="ru-RU" sz="1600" b="1" strike="noStrike" spc="-1" dirty="0" err="1">
                <a:latin typeface="Arial"/>
              </a:rPr>
              <a:t>електронні</a:t>
            </a:r>
            <a:r>
              <a:rPr lang="ru-RU" sz="1600" b="1" strike="noStrike" spc="-1" dirty="0">
                <a:latin typeface="Arial"/>
              </a:rPr>
              <a:t> ВЕ-200 3 </a:t>
            </a:r>
            <a:r>
              <a:rPr lang="ru-RU" sz="1600" b="1" strike="noStrike" spc="-1" dirty="0" err="1">
                <a:latin typeface="Arial"/>
              </a:rPr>
              <a:t>клас</a:t>
            </a:r>
            <a:r>
              <a:rPr lang="ru-RU" sz="1600" b="1" strike="noStrike" spc="-1" dirty="0">
                <a:latin typeface="Arial"/>
              </a:rPr>
              <a:t> ...............1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Ваги для </a:t>
            </a:r>
            <a:r>
              <a:rPr lang="ru-RU" sz="1600" b="1" strike="noStrike" spc="-1" dirty="0" err="1">
                <a:latin typeface="Arial"/>
              </a:rPr>
              <a:t>сипуч</a:t>
            </a:r>
            <a:r>
              <a:rPr lang="ru-RU" sz="1600" b="1" strike="noStrike" spc="-1" dirty="0">
                <a:latin typeface="Arial"/>
              </a:rPr>
              <a:t>. </a:t>
            </a:r>
            <a:r>
              <a:rPr lang="ru-RU" sz="1600" b="1" strike="noStrike" spc="-1" dirty="0" err="1">
                <a:latin typeface="Arial"/>
              </a:rPr>
              <a:t>речовин</a:t>
            </a:r>
            <a:r>
              <a:rPr lang="ru-RU" sz="1600" b="1" strike="noStrike" spc="-1" dirty="0">
                <a:latin typeface="Arial"/>
              </a:rPr>
              <a:t> ВСМ-5............................2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Термостат </a:t>
            </a:r>
            <a:r>
              <a:rPr lang="ru-RU" sz="1600" b="1" strike="noStrike" spc="-1" dirty="0" err="1">
                <a:latin typeface="Arial"/>
              </a:rPr>
              <a:t>повітряний</a:t>
            </a:r>
            <a:r>
              <a:rPr lang="ru-RU" sz="1600" b="1" strike="noStrike" spc="-1" dirty="0">
                <a:latin typeface="Arial"/>
              </a:rPr>
              <a:t> ТС-80...............................1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Термобаня</a:t>
            </a:r>
            <a:r>
              <a:rPr lang="ru-RU" sz="1600" b="1" strike="noStrike" spc="-1" dirty="0">
                <a:latin typeface="Arial"/>
              </a:rPr>
              <a:t> ТБ-110.........................................1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Протипильова</a:t>
            </a:r>
            <a:r>
              <a:rPr lang="ru-RU" sz="1600" b="1" strike="noStrike" spc="-1" dirty="0">
                <a:latin typeface="Arial"/>
              </a:rPr>
              <a:t> </a:t>
            </a:r>
            <a:r>
              <a:rPr lang="ru-RU" sz="1600" b="1" strike="noStrike" spc="-1" dirty="0" err="1">
                <a:latin typeface="Arial"/>
              </a:rPr>
              <a:t>шафа</a:t>
            </a:r>
            <a:r>
              <a:rPr lang="ru-RU" sz="1600" b="1" strike="noStrike" spc="-1" dirty="0">
                <a:latin typeface="Arial"/>
              </a:rPr>
              <a:t> (</a:t>
            </a:r>
            <a:r>
              <a:rPr lang="ru-RU" sz="1600" b="1" strike="noStrike" spc="-1" dirty="0" err="1">
                <a:latin typeface="Arial"/>
              </a:rPr>
              <a:t>ламінарний</a:t>
            </a:r>
            <a:r>
              <a:rPr lang="ru-RU" sz="1600" b="1" strike="noStrike" spc="-1" dirty="0">
                <a:latin typeface="Arial"/>
              </a:rPr>
              <a:t> бокс)......................1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Дистилятор</a:t>
            </a:r>
            <a:r>
              <a:rPr lang="ru-RU" sz="1600" b="1" strike="noStrike" spc="-1" dirty="0">
                <a:latin typeface="Arial"/>
              </a:rPr>
              <a:t> ДЕ-10.........................................1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Апарат</a:t>
            </a:r>
            <a:r>
              <a:rPr lang="ru-RU" sz="1600" b="1" strike="noStrike" spc="-1" dirty="0">
                <a:latin typeface="Arial"/>
              </a:rPr>
              <a:t> для </a:t>
            </a:r>
            <a:r>
              <a:rPr lang="ru-RU" sz="1600" b="1" strike="noStrike" spc="-1" dirty="0" err="1">
                <a:latin typeface="Arial"/>
              </a:rPr>
              <a:t>інактивації</a:t>
            </a:r>
            <a:r>
              <a:rPr lang="ru-RU" sz="1600" b="1" strike="noStrike" spc="-1" dirty="0">
                <a:latin typeface="Arial"/>
              </a:rPr>
              <a:t> </a:t>
            </a:r>
            <a:r>
              <a:rPr lang="ru-RU" sz="1600" b="1" strike="noStrike" spc="-1" dirty="0" err="1">
                <a:latin typeface="Arial"/>
              </a:rPr>
              <a:t>сироватки</a:t>
            </a:r>
            <a:r>
              <a:rPr lang="ru-RU" sz="1600" b="1" strike="noStrike" spc="-1" dirty="0">
                <a:latin typeface="Arial"/>
              </a:rPr>
              <a:t> </a:t>
            </a:r>
            <a:r>
              <a:rPr lang="ru-RU" sz="1600" b="1" strike="noStrike" spc="-1" dirty="0" err="1">
                <a:latin typeface="Arial"/>
              </a:rPr>
              <a:t>крові</a:t>
            </a:r>
            <a:r>
              <a:rPr lang="ru-RU" sz="1600" b="1" strike="noStrike" spc="-1" dirty="0">
                <a:latin typeface="Arial"/>
              </a:rPr>
              <a:t> ..................1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Ареометр.................................................1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Ексикатор</a:t>
            </a:r>
            <a:r>
              <a:rPr lang="ru-RU" sz="1600" b="1" strike="noStrike" spc="-1" dirty="0">
                <a:latin typeface="Arial"/>
              </a:rPr>
              <a:t> ...............................................2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рН-метр..................................................1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Планшети</a:t>
            </a:r>
            <a:r>
              <a:rPr lang="ru-RU" sz="1600" b="1" strike="noStrike" spc="-1" dirty="0">
                <a:latin typeface="Arial"/>
              </a:rPr>
              <a:t> </a:t>
            </a:r>
            <a:r>
              <a:rPr lang="ru-RU" sz="1600" b="1" strike="noStrike" spc="-1" dirty="0" err="1">
                <a:latin typeface="Arial"/>
              </a:rPr>
              <a:t>стриптовані</a:t>
            </a:r>
            <a:r>
              <a:rPr lang="ru-RU" sz="1600" b="1" strike="noStrike" spc="-1" dirty="0">
                <a:latin typeface="Arial"/>
              </a:rPr>
              <a:t> на 96 лунок.......................400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Автоматичний</a:t>
            </a:r>
            <a:r>
              <a:rPr lang="ru-RU" sz="1600" b="1" strike="noStrike" spc="-1" dirty="0">
                <a:latin typeface="Arial"/>
              </a:rPr>
              <a:t> </a:t>
            </a:r>
            <a:r>
              <a:rPr lang="ru-RU" sz="1600" b="1" strike="noStrike" spc="-1" dirty="0" err="1">
                <a:latin typeface="Arial"/>
              </a:rPr>
              <a:t>пристрій</a:t>
            </a:r>
            <a:r>
              <a:rPr lang="ru-RU" sz="1600" b="1" strike="noStrike" spc="-1" dirty="0">
                <a:latin typeface="Arial"/>
              </a:rPr>
              <a:t> для </a:t>
            </a:r>
            <a:r>
              <a:rPr lang="ru-RU" sz="1600" b="1" strike="noStrike" spc="-1" dirty="0" err="1">
                <a:latin typeface="Arial"/>
              </a:rPr>
              <a:t>промивання</a:t>
            </a:r>
            <a:r>
              <a:rPr lang="ru-RU" sz="1600" b="1" strike="noStrike" spc="-1" dirty="0">
                <a:latin typeface="Arial"/>
              </a:rPr>
              <a:t> планшет.............1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Камери</a:t>
            </a:r>
            <a:r>
              <a:rPr lang="ru-RU" sz="1600" b="1" strike="noStrike" spc="-1" dirty="0">
                <a:latin typeface="Arial"/>
              </a:rPr>
              <a:t> </a:t>
            </a:r>
            <a:r>
              <a:rPr lang="ru-RU" sz="1600" b="1" strike="noStrike" spc="-1" dirty="0" err="1">
                <a:latin typeface="Arial"/>
              </a:rPr>
              <a:t>Горяєва</a:t>
            </a:r>
            <a:r>
              <a:rPr lang="ru-RU" sz="1600" b="1" strike="noStrike" spc="-1" dirty="0">
                <a:latin typeface="Arial"/>
              </a:rPr>
              <a:t> ..........................................4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Лічильник</a:t>
            </a:r>
            <a:r>
              <a:rPr lang="ru-RU" sz="1600" b="1" strike="noStrike" spc="-1" dirty="0">
                <a:latin typeface="Arial"/>
              </a:rPr>
              <a:t> </a:t>
            </a:r>
            <a:r>
              <a:rPr lang="ru-RU" sz="1600" b="1" strike="noStrike" spc="-1" dirty="0" err="1">
                <a:latin typeface="Arial"/>
              </a:rPr>
              <a:t>лабораторний</a:t>
            </a:r>
            <a:r>
              <a:rPr lang="ru-RU" sz="1600" b="1" strike="noStrike" spc="-1" dirty="0">
                <a:latin typeface="Arial"/>
              </a:rPr>
              <a:t> СЛ-1..............................1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Лічильник</a:t>
            </a:r>
            <a:r>
              <a:rPr lang="ru-RU" sz="1600" b="1" strike="noStrike" spc="-1" dirty="0">
                <a:latin typeface="Arial"/>
              </a:rPr>
              <a:t> </a:t>
            </a:r>
            <a:r>
              <a:rPr lang="ru-RU" sz="1600" b="1" strike="noStrike" spc="-1" dirty="0" err="1">
                <a:latin typeface="Arial"/>
              </a:rPr>
              <a:t>формених</a:t>
            </a:r>
            <a:r>
              <a:rPr lang="ru-RU" sz="1600" b="1" strike="noStrike" spc="-1" dirty="0">
                <a:latin typeface="Arial"/>
              </a:rPr>
              <a:t> </a:t>
            </a:r>
            <a:r>
              <a:rPr lang="ru-RU" sz="1600" b="1" strike="noStrike" spc="-1" dirty="0" err="1">
                <a:latin typeface="Arial"/>
              </a:rPr>
              <a:t>елементів</a:t>
            </a:r>
            <a:r>
              <a:rPr lang="ru-RU" sz="1600" b="1" strike="noStrike" spc="-1" dirty="0">
                <a:latin typeface="Arial"/>
              </a:rPr>
              <a:t> </a:t>
            </a:r>
            <a:r>
              <a:rPr lang="ru-RU" sz="1600" b="1" strike="noStrike" spc="-1" dirty="0" err="1">
                <a:latin typeface="Arial"/>
              </a:rPr>
              <a:t>крові</a:t>
            </a:r>
            <a:r>
              <a:rPr lang="ru-RU" sz="1600" b="1" strike="noStrike" spc="-1" dirty="0">
                <a:latin typeface="Arial"/>
              </a:rPr>
              <a:t>.......................1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Цитологічна</a:t>
            </a:r>
            <a:r>
              <a:rPr lang="ru-RU" sz="1600" b="1" strike="noStrike" spc="-1" dirty="0">
                <a:latin typeface="Arial"/>
              </a:rPr>
              <a:t> </a:t>
            </a:r>
            <a:r>
              <a:rPr lang="ru-RU" sz="1600" b="1" strike="noStrike" spc="-1" dirty="0" err="1">
                <a:latin typeface="Arial"/>
              </a:rPr>
              <a:t>лійка</a:t>
            </a:r>
            <a:r>
              <a:rPr lang="ru-RU" sz="1600" b="1" strike="noStrike" spc="-1" dirty="0">
                <a:latin typeface="Arial"/>
              </a:rPr>
              <a:t>-насадка................................1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Мікродозатори</a:t>
            </a:r>
            <a:r>
              <a:rPr lang="ru-RU" sz="1600" b="1" strike="noStrike" spc="-1" dirty="0">
                <a:latin typeface="Arial"/>
              </a:rPr>
              <a:t> </a:t>
            </a:r>
            <a:r>
              <a:rPr lang="ru-RU" sz="1600" b="1" strike="noStrike" spc="-1" dirty="0" err="1">
                <a:latin typeface="Arial"/>
              </a:rPr>
              <a:t>автоматичні</a:t>
            </a:r>
            <a:r>
              <a:rPr lang="ru-RU" sz="1600" b="1" strike="noStrike" spc="-1" dirty="0">
                <a:latin typeface="Arial"/>
              </a:rPr>
              <a:t>...............................20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різного</a:t>
            </a:r>
            <a:r>
              <a:rPr lang="ru-RU" sz="1600" b="1" strike="noStrike" spc="-1" dirty="0">
                <a:latin typeface="Arial"/>
              </a:rPr>
              <a:t> </a:t>
            </a:r>
            <a:r>
              <a:rPr lang="ru-RU" sz="1600" b="1" strike="noStrike" spc="-1" dirty="0" err="1">
                <a:latin typeface="Arial"/>
              </a:rPr>
              <a:t>об'єму</a:t>
            </a:r>
            <a:r>
              <a:rPr lang="ru-RU" sz="1600" b="1" strike="noStrike" spc="-1" dirty="0">
                <a:latin typeface="Arial"/>
              </a:rPr>
              <a:t> одно- та </a:t>
            </a:r>
            <a:r>
              <a:rPr lang="ru-RU" sz="1600" b="1" strike="noStrike" spc="-1" dirty="0" err="1">
                <a:latin typeface="Arial"/>
              </a:rPr>
              <a:t>багатоканальні</a:t>
            </a:r>
            <a:r>
              <a:rPr lang="ru-RU" sz="1600" b="1" strike="noStrike" spc="-1" dirty="0">
                <a:latin typeface="Arial"/>
              </a:rPr>
              <a:t>)</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Комп'ютер</a:t>
            </a:r>
            <a:r>
              <a:rPr lang="ru-RU" sz="1600" b="1" strike="noStrike" spc="-1" dirty="0">
                <a:latin typeface="Arial"/>
              </a:rPr>
              <a:t>................................................2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Водяна</a:t>
            </a:r>
            <a:r>
              <a:rPr lang="ru-RU" sz="1600" b="1" strike="noStrike" spc="-1" dirty="0">
                <a:latin typeface="Arial"/>
              </a:rPr>
              <a:t> баня..............................................1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Водоструменевий</a:t>
            </a:r>
            <a:r>
              <a:rPr lang="ru-RU" sz="1600" b="1" strike="noStrike" spc="-1" dirty="0">
                <a:latin typeface="Arial"/>
              </a:rPr>
              <a:t> насос....................................1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Гепарин.................................................500 г</a:t>
            </a:r>
            <a:endParaRPr lang="ru-RU" sz="1600" b="0" strike="noStrike" spc="-1" dirty="0">
              <a:latin typeface="Arial"/>
            </a:endParaRPr>
          </a:p>
          <a:p>
            <a:pPr>
              <a:lnSpc>
                <a:spcPct val="100000"/>
              </a:lnSpc>
            </a:pPr>
            <a:r>
              <a:rPr lang="ru-RU" sz="1600" b="1" strike="noStrike" spc="-1" dirty="0">
                <a:latin typeface="Arial"/>
              </a:rPr>
              <a:t>    Желатин </a:t>
            </a:r>
            <a:r>
              <a:rPr lang="ru-RU" sz="1600" b="1" strike="noStrike" spc="-1" dirty="0" err="1">
                <a:latin typeface="Arial"/>
              </a:rPr>
              <a:t>кристалічний</a:t>
            </a:r>
            <a:r>
              <a:rPr lang="ru-RU" sz="1600" b="1" strike="noStrike" spc="-1" dirty="0">
                <a:latin typeface="Arial"/>
              </a:rPr>
              <a:t> ...................................120 л</a:t>
            </a:r>
            <a:endParaRPr lang="ru-RU" sz="1600" b="0" strike="noStrike" spc="-1" dirty="0">
              <a:latin typeface="Arial"/>
            </a:endParaRPr>
          </a:p>
          <a:p>
            <a:pPr>
              <a:lnSpc>
                <a:spcPct val="100000"/>
              </a:lnSpc>
            </a:pPr>
            <a:r>
              <a:rPr lang="ru-RU" sz="1600" b="1" strike="noStrike" spc="-1" dirty="0">
                <a:latin typeface="Arial"/>
              </a:rPr>
              <a:t>    </a:t>
            </a: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CustomShape 1"/>
          <p:cNvSpPr/>
          <p:nvPr/>
        </p:nvSpPr>
        <p:spPr>
          <a:xfrm>
            <a:off x="504000" y="432000"/>
            <a:ext cx="8135640" cy="600018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600" b="0" strike="noStrike" spc="-1" dirty="0">
                <a:latin typeface="Arial"/>
              </a:rPr>
              <a:t>   </a:t>
            </a:r>
            <a:r>
              <a:rPr lang="ru-RU" sz="1600" b="1" strike="noStrike" spc="-1" dirty="0">
                <a:latin typeface="Arial"/>
              </a:rPr>
              <a:t> </a:t>
            </a:r>
            <a:r>
              <a:rPr lang="ru-RU" sz="1600" b="1" strike="noStrike" spc="-1" dirty="0" err="1">
                <a:latin typeface="Arial"/>
              </a:rPr>
              <a:t>Розчин</a:t>
            </a:r>
            <a:r>
              <a:rPr lang="ru-RU" sz="1600" b="1" strike="noStrike" spc="-1" dirty="0">
                <a:latin typeface="Arial"/>
              </a:rPr>
              <a:t> </a:t>
            </a:r>
            <a:r>
              <a:rPr lang="ru-RU" sz="1600" b="1" strike="noStrike" spc="-1" dirty="0" err="1">
                <a:latin typeface="Arial"/>
              </a:rPr>
              <a:t>Хенкса</a:t>
            </a:r>
            <a:r>
              <a:rPr lang="ru-RU" sz="1600" b="1" strike="noStrike" spc="-1" dirty="0">
                <a:latin typeface="Arial"/>
              </a:rPr>
              <a:t>............................................50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Середовище</a:t>
            </a:r>
            <a:r>
              <a:rPr lang="ru-RU" sz="1600" b="1" strike="noStrike" spc="-1" dirty="0">
                <a:latin typeface="Arial"/>
              </a:rPr>
              <a:t> 199...........................................50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Середовище</a:t>
            </a:r>
            <a:r>
              <a:rPr lang="ru-RU" sz="1600" b="1" strike="noStrike" spc="-1" dirty="0">
                <a:latin typeface="Arial"/>
              </a:rPr>
              <a:t> RPMI-1640......................................4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Агар</a:t>
            </a:r>
            <a:r>
              <a:rPr lang="ru-RU" sz="1600" b="1" strike="noStrike" spc="-1" dirty="0">
                <a:latin typeface="Arial"/>
              </a:rPr>
              <a:t> "</a:t>
            </a:r>
            <a:r>
              <a:rPr lang="ru-RU" sz="1600" b="1" strike="noStrike" spc="-1" dirty="0" err="1">
                <a:latin typeface="Arial"/>
              </a:rPr>
              <a:t>Difco</a:t>
            </a:r>
            <a:r>
              <a:rPr lang="ru-RU" sz="1600" b="1" strike="noStrike" spc="-1" dirty="0">
                <a:latin typeface="Arial"/>
              </a:rPr>
              <a:t>".......................................... 1000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Азуреозин</a:t>
            </a:r>
            <a:r>
              <a:rPr lang="ru-RU" sz="1600" b="1" strike="noStrike" spc="-1" dirty="0">
                <a:latin typeface="Arial"/>
              </a:rPr>
              <a:t>...............................................200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Теляча</a:t>
            </a:r>
            <a:r>
              <a:rPr lang="ru-RU" sz="1600" b="1" strike="noStrike" spc="-1" dirty="0">
                <a:latin typeface="Arial"/>
              </a:rPr>
              <a:t> </a:t>
            </a:r>
            <a:r>
              <a:rPr lang="ru-RU" sz="1600" b="1" strike="noStrike" spc="-1" dirty="0" err="1">
                <a:latin typeface="Arial"/>
              </a:rPr>
              <a:t>ембріональна</a:t>
            </a:r>
            <a:r>
              <a:rPr lang="ru-RU" sz="1600" b="1" strike="noStrike" spc="-1" dirty="0">
                <a:latin typeface="Arial"/>
              </a:rPr>
              <a:t> </a:t>
            </a:r>
            <a:r>
              <a:rPr lang="ru-RU" sz="1600" b="1" strike="noStrike" spc="-1" dirty="0" err="1">
                <a:latin typeface="Arial"/>
              </a:rPr>
              <a:t>сироватка</a:t>
            </a:r>
            <a:r>
              <a:rPr lang="ru-RU" sz="1600" b="1" strike="noStrike" spc="-1" dirty="0">
                <a:latin typeface="Arial"/>
              </a:rPr>
              <a:t>.............................1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Моноспецифічні</a:t>
            </a:r>
            <a:r>
              <a:rPr lang="ru-RU" sz="1600" b="1" strike="noStrike" spc="-1" dirty="0">
                <a:latin typeface="Arial"/>
              </a:rPr>
              <a:t> </a:t>
            </a:r>
            <a:r>
              <a:rPr lang="ru-RU" sz="1600" b="1" strike="noStrike" spc="-1" dirty="0" err="1">
                <a:latin typeface="Arial"/>
              </a:rPr>
              <a:t>сироватки</a:t>
            </a:r>
            <a:r>
              <a:rPr lang="ru-RU" sz="1600" b="1" strike="noStrike" spc="-1" dirty="0">
                <a:latin typeface="Arial"/>
              </a:rPr>
              <a:t> </a:t>
            </a:r>
            <a:r>
              <a:rPr lang="ru-RU" sz="1600" b="1" strike="noStrike" spc="-1" dirty="0" err="1">
                <a:latin typeface="Arial"/>
              </a:rPr>
              <a:t>проти</a:t>
            </a:r>
            <a:r>
              <a:rPr lang="ru-RU" sz="1600" b="1" strike="noStrike" spc="-1" dirty="0">
                <a:latin typeface="Arial"/>
              </a:rPr>
              <a:t> </a:t>
            </a:r>
            <a:r>
              <a:rPr lang="ru-RU" sz="1600" b="1" strike="noStrike" spc="-1" dirty="0" err="1">
                <a:latin typeface="Arial"/>
              </a:rPr>
              <a:t>IgA</a:t>
            </a:r>
            <a:r>
              <a:rPr lang="ru-RU" sz="1600" b="1" strike="noStrike" spc="-1" dirty="0">
                <a:latin typeface="Arial"/>
              </a:rPr>
              <a:t>, M, G </a:t>
            </a:r>
            <a:r>
              <a:rPr lang="ru-RU" sz="1600" b="1" strike="noStrike" spc="-1" dirty="0" err="1">
                <a:latin typeface="Arial"/>
              </a:rPr>
              <a:t>людини</a:t>
            </a:r>
            <a:r>
              <a:rPr lang="ru-RU" sz="1600" b="1" strike="noStrike" spc="-1" dirty="0">
                <a:latin typeface="Arial"/>
              </a:rPr>
              <a:t>......50 </a:t>
            </a:r>
            <a:r>
              <a:rPr lang="ru-RU" sz="1600" b="1" strike="noStrike" spc="-1" dirty="0" err="1">
                <a:latin typeface="Arial"/>
              </a:rPr>
              <a:t>компл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Моноспецифічні</a:t>
            </a:r>
            <a:r>
              <a:rPr lang="ru-RU" sz="1600" b="1" strike="noStrike" spc="-1" dirty="0">
                <a:latin typeface="Arial"/>
              </a:rPr>
              <a:t> </a:t>
            </a:r>
            <a:r>
              <a:rPr lang="ru-RU" sz="1600" b="1" strike="noStrike" spc="-1" dirty="0" err="1">
                <a:latin typeface="Arial"/>
              </a:rPr>
              <a:t>сироватки</a:t>
            </a:r>
            <a:r>
              <a:rPr lang="ru-RU" sz="1600" b="1" strike="noStrike" spc="-1" dirty="0">
                <a:latin typeface="Arial"/>
              </a:rPr>
              <a:t> </a:t>
            </a:r>
            <a:r>
              <a:rPr lang="ru-RU" sz="1600" b="1" strike="noStrike" spc="-1" dirty="0" err="1">
                <a:latin typeface="Arial"/>
              </a:rPr>
              <a:t>проти</a:t>
            </a:r>
            <a:r>
              <a:rPr lang="ru-RU" sz="1600" b="1" strike="noStrike" spc="-1" dirty="0">
                <a:latin typeface="Arial"/>
              </a:rPr>
              <a:t> секреторного</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IgA</a:t>
            </a:r>
            <a:r>
              <a:rPr lang="ru-RU" sz="1600" b="1" strike="noStrike" spc="-1" dirty="0">
                <a:latin typeface="Arial"/>
              </a:rPr>
              <a:t> </a:t>
            </a:r>
            <a:r>
              <a:rPr lang="ru-RU" sz="1600" b="1" strike="noStrike" spc="-1" dirty="0" err="1">
                <a:latin typeface="Arial"/>
              </a:rPr>
              <a:t>людини</a:t>
            </a:r>
            <a:r>
              <a:rPr lang="ru-RU" sz="1600" b="1" strike="noStrike" spc="-1" dirty="0">
                <a:latin typeface="Arial"/>
              </a:rPr>
              <a:t>...........................................50 </a:t>
            </a:r>
            <a:r>
              <a:rPr lang="ru-RU" sz="1600" b="1" strike="noStrike" spc="-1" dirty="0" err="1">
                <a:latin typeface="Arial"/>
              </a:rPr>
              <a:t>компл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Набір</a:t>
            </a:r>
            <a:r>
              <a:rPr lang="ru-RU" sz="1600" b="1" strike="noStrike" spc="-1" dirty="0">
                <a:latin typeface="Arial"/>
              </a:rPr>
              <a:t> </a:t>
            </a:r>
            <a:r>
              <a:rPr lang="ru-RU" sz="1600" b="1" strike="noStrike" spc="-1" dirty="0" err="1">
                <a:latin typeface="Arial"/>
              </a:rPr>
              <a:t>реактивів</a:t>
            </a:r>
            <a:r>
              <a:rPr lang="ru-RU" sz="1600" b="1" strike="noStrike" spc="-1" dirty="0">
                <a:latin typeface="Arial"/>
              </a:rPr>
              <a:t> для </a:t>
            </a:r>
            <a:r>
              <a:rPr lang="ru-RU" sz="1600" b="1" strike="noStrike" spc="-1" dirty="0" err="1">
                <a:latin typeface="Arial"/>
              </a:rPr>
              <a:t>кількісного</a:t>
            </a:r>
            <a:r>
              <a:rPr lang="ru-RU" sz="1600" b="1" strike="noStrike" spc="-1" dirty="0">
                <a:latin typeface="Arial"/>
              </a:rPr>
              <a:t> </a:t>
            </a:r>
            <a:r>
              <a:rPr lang="ru-RU" sz="1600" b="1" strike="noStrike" spc="-1" dirty="0" err="1">
                <a:latin typeface="Arial"/>
              </a:rPr>
              <a:t>визначення</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загального</a:t>
            </a:r>
            <a:r>
              <a:rPr lang="ru-RU" sz="1600" b="1" strike="noStrike" spc="-1" dirty="0">
                <a:latin typeface="Arial"/>
              </a:rPr>
              <a:t> </a:t>
            </a:r>
            <a:r>
              <a:rPr lang="ru-RU" sz="1600" b="1" strike="noStrike" spc="-1" dirty="0" err="1">
                <a:latin typeface="Arial"/>
              </a:rPr>
              <a:t>IgE</a:t>
            </a:r>
            <a:r>
              <a:rPr lang="ru-RU" sz="1600" b="1" strike="noStrike" spc="-1" dirty="0">
                <a:latin typeface="Arial"/>
              </a:rPr>
              <a:t>....................................... 250 </a:t>
            </a:r>
            <a:r>
              <a:rPr lang="ru-RU" sz="1600" b="1" strike="noStrike" spc="-1" dirty="0" err="1">
                <a:latin typeface="Arial"/>
              </a:rPr>
              <a:t>наб</a:t>
            </a:r>
            <a:endParaRPr lang="ru-RU" sz="1600" b="0" strike="noStrike" spc="-1" dirty="0">
              <a:latin typeface="Arial"/>
            </a:endParaRPr>
          </a:p>
          <a:p>
            <a:pPr>
              <a:lnSpc>
                <a:spcPct val="100000"/>
              </a:lnSpc>
            </a:pPr>
            <a:r>
              <a:rPr lang="ru-RU" sz="1600" b="1" strike="noStrike" spc="-1" dirty="0">
                <a:latin typeface="Arial"/>
              </a:rPr>
              <a:t>    Масло </a:t>
            </a:r>
            <a:r>
              <a:rPr lang="ru-RU" sz="1600" b="1" strike="noStrike" spc="-1" dirty="0" err="1">
                <a:latin typeface="Arial"/>
              </a:rPr>
              <a:t>імерсійне</a:t>
            </a:r>
            <a:r>
              <a:rPr lang="ru-RU" sz="1600" b="1" strike="noStrike" spc="-1" dirty="0">
                <a:latin typeface="Arial"/>
              </a:rPr>
              <a:t> .......................................1000 г</a:t>
            </a:r>
            <a:endParaRPr lang="ru-RU" sz="1600" b="0" strike="noStrike" spc="-1" dirty="0">
              <a:latin typeface="Arial"/>
            </a:endParaRPr>
          </a:p>
          <a:p>
            <a:pPr>
              <a:lnSpc>
                <a:spcPct val="100000"/>
              </a:lnSpc>
            </a:pPr>
            <a:r>
              <a:rPr lang="ru-RU" sz="1600" b="1" strike="noStrike" spc="-1" dirty="0">
                <a:latin typeface="Arial"/>
              </a:rPr>
              <a:t>    Веронал..................................................50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Мединал</a:t>
            </a:r>
            <a:r>
              <a:rPr lang="ru-RU" sz="1600" b="1" strike="noStrike" spc="-1" dirty="0">
                <a:latin typeface="Arial"/>
              </a:rPr>
              <a:t>..................................................50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Двозаміщений</a:t>
            </a:r>
            <a:r>
              <a:rPr lang="ru-RU" sz="1600" b="1" strike="noStrike" spc="-1" dirty="0">
                <a:latin typeface="Arial"/>
              </a:rPr>
              <a:t> </a:t>
            </a:r>
            <a:r>
              <a:rPr lang="ru-RU" sz="1600" b="1" strike="noStrike" spc="-1" dirty="0" err="1">
                <a:latin typeface="Arial"/>
              </a:rPr>
              <a:t>фосфатнокислий</a:t>
            </a:r>
            <a:r>
              <a:rPr lang="ru-RU" sz="1600" b="1" strike="noStrike" spc="-1" dirty="0">
                <a:latin typeface="Arial"/>
              </a:rPr>
              <a:t> </a:t>
            </a:r>
            <a:r>
              <a:rPr lang="ru-RU" sz="1600" b="1" strike="noStrike" spc="-1" dirty="0" err="1">
                <a:latin typeface="Arial"/>
              </a:rPr>
              <a:t>натрій</a:t>
            </a:r>
            <a:r>
              <a:rPr lang="ru-RU" sz="1600" b="1" strike="noStrike" spc="-1" dirty="0">
                <a:latin typeface="Arial"/>
              </a:rPr>
              <a:t>.....................2000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Однозаміщений</a:t>
            </a:r>
            <a:r>
              <a:rPr lang="ru-RU" sz="1600" b="1" strike="noStrike" spc="-1" dirty="0">
                <a:latin typeface="Arial"/>
              </a:rPr>
              <a:t> </a:t>
            </a:r>
            <a:r>
              <a:rPr lang="ru-RU" sz="1600" b="1" strike="noStrike" spc="-1" dirty="0" err="1">
                <a:latin typeface="Arial"/>
              </a:rPr>
              <a:t>фосфатнокислий</a:t>
            </a:r>
            <a:r>
              <a:rPr lang="ru-RU" sz="1600" b="1" strike="noStrike" spc="-1" dirty="0">
                <a:latin typeface="Arial"/>
              </a:rPr>
              <a:t> </a:t>
            </a:r>
            <a:r>
              <a:rPr lang="ru-RU" sz="1600" b="1" strike="noStrike" spc="-1" dirty="0" err="1">
                <a:latin typeface="Arial"/>
              </a:rPr>
              <a:t>натрій</a:t>
            </a:r>
            <a:r>
              <a:rPr lang="ru-RU" sz="1600" b="1" strike="noStrike" spc="-1" dirty="0">
                <a:latin typeface="Arial"/>
              </a:rPr>
              <a:t>....................2000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Двозаміщений</a:t>
            </a:r>
            <a:r>
              <a:rPr lang="ru-RU" sz="1600" b="1" strike="noStrike" spc="-1" dirty="0">
                <a:latin typeface="Arial"/>
              </a:rPr>
              <a:t> </a:t>
            </a:r>
            <a:r>
              <a:rPr lang="ru-RU" sz="1600" b="1" strike="noStrike" spc="-1" dirty="0" err="1">
                <a:latin typeface="Arial"/>
              </a:rPr>
              <a:t>фосфатнокислий</a:t>
            </a:r>
            <a:r>
              <a:rPr lang="ru-RU" sz="1600" b="1" strike="noStrike" spc="-1" dirty="0">
                <a:latin typeface="Arial"/>
              </a:rPr>
              <a:t> </a:t>
            </a:r>
            <a:r>
              <a:rPr lang="ru-RU" sz="1600" b="1" strike="noStrike" spc="-1" dirty="0" err="1">
                <a:latin typeface="Arial"/>
              </a:rPr>
              <a:t>калій</a:t>
            </a:r>
            <a:r>
              <a:rPr lang="ru-RU" sz="1600" b="1" strike="noStrike" spc="-1" dirty="0">
                <a:latin typeface="Arial"/>
              </a:rPr>
              <a:t>......................1000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Однозаміщений</a:t>
            </a:r>
            <a:r>
              <a:rPr lang="ru-RU" sz="1600" b="1" strike="noStrike" spc="-1" dirty="0">
                <a:latin typeface="Arial"/>
              </a:rPr>
              <a:t> </a:t>
            </a:r>
            <a:r>
              <a:rPr lang="ru-RU" sz="1600" b="1" strike="noStrike" spc="-1" dirty="0" err="1">
                <a:latin typeface="Arial"/>
              </a:rPr>
              <a:t>фосфатнокислий</a:t>
            </a:r>
            <a:r>
              <a:rPr lang="ru-RU" sz="1600" b="1" strike="noStrike" spc="-1" dirty="0">
                <a:latin typeface="Arial"/>
              </a:rPr>
              <a:t> </a:t>
            </a:r>
            <a:r>
              <a:rPr lang="ru-RU" sz="1600" b="1" strike="noStrike" spc="-1" dirty="0" err="1">
                <a:latin typeface="Arial"/>
              </a:rPr>
              <a:t>калій</a:t>
            </a:r>
            <a:r>
              <a:rPr lang="ru-RU" sz="1600" b="1" strike="noStrike" spc="-1" dirty="0">
                <a:latin typeface="Arial"/>
              </a:rPr>
              <a:t>.....................1000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Хлористий</a:t>
            </a:r>
            <a:r>
              <a:rPr lang="ru-RU" sz="1600" b="1" strike="noStrike" spc="-1" dirty="0">
                <a:latin typeface="Arial"/>
              </a:rPr>
              <a:t> </a:t>
            </a:r>
            <a:r>
              <a:rPr lang="ru-RU" sz="1600" b="1" strike="noStrike" spc="-1" dirty="0" err="1">
                <a:latin typeface="Arial"/>
              </a:rPr>
              <a:t>натрій</a:t>
            </a:r>
            <a:r>
              <a:rPr lang="ru-RU" sz="1600" b="1" strike="noStrike" spc="-1" dirty="0">
                <a:latin typeface="Arial"/>
              </a:rPr>
              <a:t>.......................................2000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Хлористий</a:t>
            </a:r>
            <a:r>
              <a:rPr lang="ru-RU" sz="1600" b="1" strike="noStrike" spc="-1" dirty="0">
                <a:latin typeface="Arial"/>
              </a:rPr>
              <a:t> </a:t>
            </a:r>
            <a:r>
              <a:rPr lang="ru-RU" sz="1600" b="1" strike="noStrike" spc="-1" dirty="0" err="1">
                <a:latin typeface="Arial"/>
              </a:rPr>
              <a:t>калій</a:t>
            </a:r>
            <a:r>
              <a:rPr lang="ru-RU" sz="1600" b="1" strike="noStrike" spc="-1" dirty="0">
                <a:latin typeface="Arial"/>
              </a:rPr>
              <a:t>........................................1000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Мертиолат</a:t>
            </a:r>
            <a:r>
              <a:rPr lang="ru-RU" sz="1600" b="1" strike="noStrike" spc="-1" dirty="0">
                <a:latin typeface="Arial"/>
              </a:rPr>
              <a:t>................................................10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Дріжджі</a:t>
            </a:r>
            <a:r>
              <a:rPr lang="ru-RU" sz="1600" b="1" strike="noStrike" spc="-1" dirty="0">
                <a:latin typeface="Arial"/>
              </a:rPr>
              <a:t> </a:t>
            </a:r>
            <a:r>
              <a:rPr lang="ru-RU" sz="1600" b="1" strike="noStrike" spc="-1" dirty="0" err="1">
                <a:latin typeface="Arial"/>
              </a:rPr>
              <a:t>пекарські</a:t>
            </a:r>
            <a:r>
              <a:rPr lang="ru-RU" sz="1600" b="1" strike="noStrike" spc="-1" dirty="0">
                <a:latin typeface="Arial"/>
              </a:rPr>
              <a:t> ......................................500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Глутаровий</a:t>
            </a:r>
            <a:r>
              <a:rPr lang="ru-RU" sz="1600" b="1" strike="noStrike" spc="-1" dirty="0">
                <a:latin typeface="Arial"/>
              </a:rPr>
              <a:t> </a:t>
            </a:r>
            <a:r>
              <a:rPr lang="ru-RU" sz="1600" b="1" strike="noStrike" spc="-1" dirty="0" err="1">
                <a:latin typeface="Arial"/>
              </a:rPr>
              <a:t>альдегід</a:t>
            </a:r>
            <a:r>
              <a:rPr lang="ru-RU" sz="1600" b="1" strike="noStrike" spc="-1" dirty="0">
                <a:latin typeface="Arial"/>
              </a:rPr>
              <a:t> 25%-</a:t>
            </a:r>
            <a:r>
              <a:rPr lang="ru-RU" sz="1600" b="1" strike="noStrike" spc="-1" dirty="0" err="1">
                <a:latin typeface="Arial"/>
              </a:rPr>
              <a:t>ий</a:t>
            </a:r>
            <a:r>
              <a:rPr lang="ru-RU" sz="1600" b="1" strike="noStrike" spc="-1" dirty="0">
                <a:latin typeface="Arial"/>
              </a:rPr>
              <a:t> ............................500 мл</a:t>
            </a:r>
            <a:endParaRPr lang="ru-RU" sz="1600" b="0" strike="noStrike" spc="-1" dirty="0">
              <a:latin typeface="Arial"/>
            </a:endParaRPr>
          </a:p>
          <a:p>
            <a:pPr>
              <a:lnSpc>
                <a:spcPct val="100000"/>
              </a:lnSpc>
            </a:pPr>
            <a:r>
              <a:rPr lang="ru-RU" sz="1600" b="1" strike="noStrike" spc="-1" dirty="0">
                <a:latin typeface="Arial"/>
              </a:rPr>
              <a:t>    </a:t>
            </a: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CustomShape 1"/>
          <p:cNvSpPr/>
          <p:nvPr/>
        </p:nvSpPr>
        <p:spPr>
          <a:xfrm>
            <a:off x="720000" y="90720"/>
            <a:ext cx="8207640" cy="652340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dirty="0">
                <a:latin typeface="Arial"/>
              </a:rPr>
              <a:t>    </a:t>
            </a:r>
            <a:r>
              <a:rPr lang="ru-RU" sz="1600" b="1" strike="noStrike" spc="-1" dirty="0" err="1">
                <a:latin typeface="Arial"/>
              </a:rPr>
              <a:t>Фітогемагглютинін</a:t>
            </a:r>
            <a:r>
              <a:rPr lang="ru-RU" sz="1600" b="1" strike="noStrike" spc="-1" dirty="0">
                <a:latin typeface="Arial"/>
              </a:rPr>
              <a:t>........................................5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Ліпополісахарид</a:t>
            </a:r>
            <a:r>
              <a:rPr lang="ru-RU" sz="1600" b="1" strike="noStrike" spc="-1" dirty="0">
                <a:latin typeface="Arial"/>
              </a:rPr>
              <a:t> .........................................5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Конканавалін</a:t>
            </a:r>
            <a:r>
              <a:rPr lang="ru-RU" sz="1600" b="1" strike="noStrike" spc="-1" dirty="0">
                <a:latin typeface="Arial"/>
              </a:rPr>
              <a:t> А...........................................5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Фікол</a:t>
            </a:r>
            <a:r>
              <a:rPr lang="ru-RU" sz="1600" b="1" strike="noStrike" spc="-1" dirty="0">
                <a:latin typeface="Arial"/>
              </a:rPr>
              <a:t>....................................................3 кг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Верографін</a:t>
            </a:r>
            <a:r>
              <a:rPr lang="ru-RU" sz="1600" b="1" strike="noStrike" spc="-1" dirty="0">
                <a:latin typeface="Arial"/>
              </a:rPr>
              <a:t>............................................40 </a:t>
            </a:r>
            <a:r>
              <a:rPr lang="ru-RU" sz="1600" b="1" strike="noStrike" spc="-1" dirty="0" err="1">
                <a:latin typeface="Arial"/>
              </a:rPr>
              <a:t>комл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Мітоген</a:t>
            </a:r>
            <a:r>
              <a:rPr lang="ru-RU" sz="1600" b="1" strike="noStrike" spc="-1" dirty="0">
                <a:latin typeface="Arial"/>
              </a:rPr>
              <a:t> </a:t>
            </a:r>
            <a:r>
              <a:rPr lang="ru-RU" sz="1600" b="1" strike="noStrike" spc="-1" dirty="0" err="1">
                <a:latin typeface="Arial"/>
              </a:rPr>
              <a:t>лаконоса</a:t>
            </a:r>
            <a:r>
              <a:rPr lang="ru-RU" sz="1600" b="1" strike="noStrike" spc="-1" dirty="0">
                <a:latin typeface="Arial"/>
              </a:rPr>
              <a:t>........................................20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Латекс.................................................500 мл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Поліетиленгліколь</a:t>
            </a:r>
            <a:r>
              <a:rPr lang="ru-RU" sz="1600" b="1" strike="noStrike" spc="-1" dirty="0">
                <a:latin typeface="Arial"/>
              </a:rPr>
              <a:t>.......................................200 г</a:t>
            </a:r>
            <a:endParaRPr lang="ru-RU" sz="1600" b="0" strike="noStrike" spc="-1" dirty="0">
              <a:latin typeface="Arial"/>
            </a:endParaRPr>
          </a:p>
          <a:p>
            <a:pPr>
              <a:lnSpc>
                <a:spcPct val="100000"/>
              </a:lnSpc>
            </a:pPr>
            <a:r>
              <a:rPr lang="ru-RU" sz="1600" b="1" strike="noStrike" spc="-1" dirty="0">
                <a:latin typeface="Arial"/>
              </a:rPr>
              <a:t>    Бура....................................................300 г</a:t>
            </a:r>
            <a:endParaRPr lang="ru-RU" sz="1600" b="0" strike="noStrike" spc="-1" dirty="0">
              <a:latin typeface="Arial"/>
            </a:endParaRPr>
          </a:p>
          <a:p>
            <a:pPr>
              <a:lnSpc>
                <a:spcPct val="100000"/>
              </a:lnSpc>
            </a:pPr>
            <a:r>
              <a:rPr lang="ru-RU" sz="1600" b="1" strike="noStrike" spc="-1" dirty="0">
                <a:latin typeface="Arial"/>
              </a:rPr>
              <a:t>    Борна кислота...........................................500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Нітросиній</a:t>
            </a:r>
            <a:r>
              <a:rPr lang="ru-RU" sz="1600" b="1" strike="noStrike" spc="-1" dirty="0">
                <a:latin typeface="Arial"/>
              </a:rPr>
              <a:t> </a:t>
            </a:r>
            <a:r>
              <a:rPr lang="ru-RU" sz="1600" b="1" strike="noStrike" spc="-1" dirty="0" err="1">
                <a:latin typeface="Arial"/>
              </a:rPr>
              <a:t>тетразолій</a:t>
            </a:r>
            <a:r>
              <a:rPr lang="ru-RU" sz="1600" b="1" strike="noStrike" spc="-1" dirty="0">
                <a:latin typeface="Arial"/>
              </a:rPr>
              <a:t>....................................50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Метиловий</a:t>
            </a:r>
            <a:r>
              <a:rPr lang="ru-RU" sz="1600" b="1" strike="noStrike" spc="-1" dirty="0">
                <a:latin typeface="Arial"/>
              </a:rPr>
              <a:t> </a:t>
            </a:r>
            <a:r>
              <a:rPr lang="ru-RU" sz="1600" b="1" strike="noStrike" spc="-1" dirty="0" err="1">
                <a:latin typeface="Arial"/>
              </a:rPr>
              <a:t>зелений</a:t>
            </a:r>
            <a:r>
              <a:rPr lang="ru-RU" sz="1600" b="1" strike="noStrike" spc="-1" dirty="0">
                <a:latin typeface="Arial"/>
              </a:rPr>
              <a:t> ......................................200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Зимозан</a:t>
            </a:r>
            <a:r>
              <a:rPr lang="ru-RU" sz="1600" b="1" strike="noStrike" spc="-1" dirty="0">
                <a:latin typeface="Arial"/>
              </a:rPr>
              <a:t>..................................................50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Пеніцилін</a:t>
            </a:r>
            <a:r>
              <a:rPr lang="ru-RU" sz="1600" b="1" strike="noStrike" spc="-1" dirty="0">
                <a:latin typeface="Arial"/>
              </a:rPr>
              <a:t>...............................................48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Стрептоміцин</a:t>
            </a:r>
            <a:r>
              <a:rPr lang="ru-RU" sz="1600" b="1" strike="noStrike" spc="-1" dirty="0">
                <a:latin typeface="Arial"/>
              </a:rPr>
              <a:t>............................................48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Льодяна</a:t>
            </a:r>
            <a:r>
              <a:rPr lang="ru-RU" sz="1600" b="1" strike="noStrike" spc="-1" dirty="0">
                <a:latin typeface="Arial"/>
              </a:rPr>
              <a:t> </a:t>
            </a:r>
            <a:r>
              <a:rPr lang="ru-RU" sz="1600" b="1" strike="noStrike" spc="-1" dirty="0" err="1">
                <a:latin typeface="Arial"/>
              </a:rPr>
              <a:t>оцтова</a:t>
            </a:r>
            <a:r>
              <a:rPr lang="ru-RU" sz="1600" b="1" strike="noStrike" spc="-1" dirty="0">
                <a:latin typeface="Arial"/>
              </a:rPr>
              <a:t> кислота ХЧ.................................5 л</a:t>
            </a:r>
            <a:endParaRPr lang="ru-RU" sz="1600" b="0" strike="noStrike" spc="-1" dirty="0">
              <a:latin typeface="Arial"/>
            </a:endParaRPr>
          </a:p>
          <a:p>
            <a:pPr>
              <a:lnSpc>
                <a:spcPct val="100000"/>
              </a:lnSpc>
            </a:pPr>
            <a:r>
              <a:rPr lang="ru-RU" sz="1600" b="1" strike="noStrike" spc="-1" dirty="0">
                <a:latin typeface="Arial"/>
              </a:rPr>
              <a:t>    Соляна кислота..........................................0,5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Їдкий</a:t>
            </a:r>
            <a:r>
              <a:rPr lang="ru-RU" sz="1600" b="1" strike="noStrike" spc="-1" dirty="0">
                <a:latin typeface="Arial"/>
              </a:rPr>
              <a:t> натр..............................................500 г</a:t>
            </a:r>
            <a:endParaRPr lang="ru-RU" sz="1600" b="0" strike="noStrike" spc="-1" dirty="0">
              <a:latin typeface="Arial"/>
            </a:endParaRPr>
          </a:p>
          <a:p>
            <a:pPr>
              <a:lnSpc>
                <a:spcPct val="100000"/>
              </a:lnSpc>
            </a:pPr>
            <a:r>
              <a:rPr lang="ru-RU" sz="1600" b="1" strike="noStrike" spc="-1" dirty="0">
                <a:latin typeface="Arial"/>
              </a:rPr>
              <a:t>    Глюкоза................................................2000 г</a:t>
            </a:r>
            <a:endParaRPr lang="ru-RU" sz="1600" b="0" strike="noStrike" spc="-1" dirty="0">
              <a:latin typeface="Arial"/>
            </a:endParaRPr>
          </a:p>
          <a:p>
            <a:pPr>
              <a:lnSpc>
                <a:spcPct val="100000"/>
              </a:lnSpc>
            </a:pPr>
            <a:r>
              <a:rPr lang="ru-RU" sz="1600" b="1" strike="noStrike" spc="-1" dirty="0">
                <a:latin typeface="Arial"/>
              </a:rPr>
              <a:t>    Цитрат </a:t>
            </a:r>
            <a:r>
              <a:rPr lang="ru-RU" sz="1600" b="1" strike="noStrike" spc="-1" dirty="0" err="1">
                <a:latin typeface="Arial"/>
              </a:rPr>
              <a:t>натрію</a:t>
            </a:r>
            <a:r>
              <a:rPr lang="ru-RU" sz="1600" b="1" strike="noStrike" spc="-1" dirty="0">
                <a:latin typeface="Arial"/>
              </a:rPr>
              <a:t>..........................................1000 г</a:t>
            </a:r>
            <a:endParaRPr lang="ru-RU" sz="1600" b="0" strike="noStrike" spc="-1" dirty="0">
              <a:latin typeface="Arial"/>
            </a:endParaRPr>
          </a:p>
          <a:p>
            <a:pPr>
              <a:lnSpc>
                <a:spcPct val="100000"/>
              </a:lnSpc>
            </a:pPr>
            <a:r>
              <a:rPr lang="ru-RU" sz="1600" b="1" strike="noStrike" spc="-1" dirty="0">
                <a:latin typeface="Arial"/>
              </a:rPr>
              <a:t>    Лимона кислота.........................................1000 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Гемолітична</a:t>
            </a:r>
            <a:r>
              <a:rPr lang="ru-RU" sz="1600" b="1" strike="noStrike" spc="-1" dirty="0">
                <a:latin typeface="Arial"/>
              </a:rPr>
              <a:t> </a:t>
            </a:r>
            <a:r>
              <a:rPr lang="ru-RU" sz="1600" b="1" strike="noStrike" spc="-1" dirty="0" err="1">
                <a:latin typeface="Arial"/>
              </a:rPr>
              <a:t>сироватка</a:t>
            </a:r>
            <a:r>
              <a:rPr lang="ru-RU" sz="1600" b="1" strike="noStrike" spc="-1" dirty="0">
                <a:latin typeface="Arial"/>
              </a:rPr>
              <a:t> (</a:t>
            </a:r>
            <a:r>
              <a:rPr lang="ru-RU" sz="1600" b="1" strike="noStrike" spc="-1" dirty="0" err="1">
                <a:latin typeface="Arial"/>
              </a:rPr>
              <a:t>комерційна</a:t>
            </a:r>
            <a:r>
              <a:rPr lang="ru-RU" sz="1600" b="1" strike="noStrike" spc="-1" dirty="0">
                <a:latin typeface="Arial"/>
              </a:rPr>
              <a:t>, суха)...............100 </a:t>
            </a:r>
            <a:r>
              <a:rPr lang="ru-RU" sz="1600" b="1" strike="noStrike" spc="-1" dirty="0" err="1">
                <a:latin typeface="Arial"/>
              </a:rPr>
              <a:t>фл</a:t>
            </a:r>
            <a:endParaRPr lang="ru-RU" sz="1600" b="0" strike="noStrike" spc="-1" dirty="0">
              <a:latin typeface="Arial"/>
            </a:endParaRPr>
          </a:p>
          <a:p>
            <a:pPr>
              <a:lnSpc>
                <a:spcPct val="100000"/>
              </a:lnSpc>
            </a:pPr>
            <a:r>
              <a:rPr lang="ru-RU" sz="1600" b="1" strike="noStrike" spc="-1" dirty="0">
                <a:latin typeface="Arial"/>
              </a:rPr>
              <a:t>    Метанол..................................................10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Фарба</a:t>
            </a:r>
            <a:r>
              <a:rPr lang="ru-RU" sz="1600" b="1" strike="noStrike" spc="-1" dirty="0">
                <a:latin typeface="Arial"/>
              </a:rPr>
              <a:t> </a:t>
            </a:r>
            <a:r>
              <a:rPr lang="ru-RU" sz="1600" b="1" strike="noStrike" spc="-1" dirty="0" err="1">
                <a:latin typeface="Arial"/>
              </a:rPr>
              <a:t>Романовського-Гімзи</a:t>
            </a:r>
            <a:r>
              <a:rPr lang="ru-RU" sz="1600" b="1" strike="noStrike" spc="-1" dirty="0">
                <a:latin typeface="Arial"/>
              </a:rPr>
              <a:t>.................................4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Фарба</a:t>
            </a:r>
            <a:r>
              <a:rPr lang="ru-RU" sz="1600" b="1" strike="noStrike" spc="-1" dirty="0">
                <a:latin typeface="Arial"/>
              </a:rPr>
              <a:t> Май-</a:t>
            </a:r>
            <a:r>
              <a:rPr lang="ru-RU" sz="1600" b="1" strike="noStrike" spc="-1" dirty="0" err="1">
                <a:latin typeface="Arial"/>
              </a:rPr>
              <a:t>Грюнвальда</a:t>
            </a:r>
            <a:r>
              <a:rPr lang="ru-RU" sz="1600" b="1" strike="noStrike" spc="-1" dirty="0">
                <a:latin typeface="Arial"/>
              </a:rPr>
              <a:t>......................................2 л</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Фарба</a:t>
            </a:r>
            <a:r>
              <a:rPr lang="ru-RU" sz="1600" b="1" strike="noStrike" spc="-1" dirty="0">
                <a:latin typeface="Arial"/>
              </a:rPr>
              <a:t> </a:t>
            </a:r>
            <a:r>
              <a:rPr lang="ru-RU" sz="1600" b="1" strike="noStrike" spc="-1" dirty="0" err="1">
                <a:latin typeface="Arial"/>
              </a:rPr>
              <a:t>амідочорний</a:t>
            </a:r>
            <a:r>
              <a:rPr lang="ru-RU" sz="1600" b="1" strike="noStrike" spc="-1" dirty="0">
                <a:latin typeface="Arial"/>
              </a:rPr>
              <a:t> ......................................500 г</a:t>
            </a: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CustomShape 1"/>
          <p:cNvSpPr/>
          <p:nvPr/>
        </p:nvSpPr>
        <p:spPr>
          <a:xfrm>
            <a:off x="1068480" y="278280"/>
            <a:ext cx="7571160" cy="63079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dirty="0">
                <a:latin typeface="Arial"/>
              </a:rPr>
              <a:t>    </a:t>
            </a:r>
            <a:r>
              <a:rPr lang="ru-RU" sz="1600" b="1" strike="noStrike" spc="-1" dirty="0" err="1">
                <a:latin typeface="Arial"/>
              </a:rPr>
              <a:t>Сироватка</a:t>
            </a:r>
            <a:r>
              <a:rPr lang="ru-RU" sz="1600" b="1" strike="noStrike" spc="-1" dirty="0">
                <a:latin typeface="Arial"/>
              </a:rPr>
              <a:t> </a:t>
            </a:r>
            <a:r>
              <a:rPr lang="ru-RU" sz="1600" b="1" strike="noStrike" spc="-1" dirty="0" err="1">
                <a:latin typeface="Arial"/>
              </a:rPr>
              <a:t>антимишача</a:t>
            </a:r>
            <a:r>
              <a:rPr lang="ru-RU" sz="1600" b="1" strike="noStrike" spc="-1" dirty="0">
                <a:latin typeface="Arial"/>
              </a:rPr>
              <a:t> </a:t>
            </a:r>
            <a:r>
              <a:rPr lang="ru-RU" sz="1600" b="1" strike="noStrike" spc="-1" dirty="0" err="1">
                <a:latin typeface="Arial"/>
              </a:rPr>
              <a:t>люмінісцентна</a:t>
            </a:r>
            <a:r>
              <a:rPr lang="ru-RU" sz="1600" b="1" strike="noStrike" spc="-1" dirty="0">
                <a:latin typeface="Arial"/>
              </a:rPr>
              <a:t> ...............за потребою</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Імуноферментні</a:t>
            </a:r>
            <a:r>
              <a:rPr lang="ru-RU" sz="1600" b="1" strike="noStrike" spc="-1" dirty="0">
                <a:latin typeface="Arial"/>
              </a:rPr>
              <a:t> тест-</a:t>
            </a:r>
            <a:r>
              <a:rPr lang="ru-RU" sz="1600" b="1" strike="noStrike" spc="-1" dirty="0" err="1">
                <a:latin typeface="Arial"/>
              </a:rPr>
              <a:t>системи</a:t>
            </a:r>
            <a:r>
              <a:rPr lang="ru-RU" sz="1600" b="1" strike="noStrike" spc="-1" dirty="0">
                <a:latin typeface="Arial"/>
              </a:rPr>
              <a:t> для </a:t>
            </a:r>
            <a:r>
              <a:rPr lang="ru-RU" sz="1600" b="1" strike="noStrike" spc="-1" dirty="0" err="1">
                <a:latin typeface="Arial"/>
              </a:rPr>
              <a:t>визначення</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основних</a:t>
            </a:r>
            <a:r>
              <a:rPr lang="ru-RU" sz="1600" b="1" strike="noStrike" spc="-1" dirty="0">
                <a:latin typeface="Arial"/>
              </a:rPr>
              <a:t>   </a:t>
            </a:r>
            <a:r>
              <a:rPr lang="ru-RU" sz="1600" b="1" strike="noStrike" spc="-1" dirty="0" err="1">
                <a:latin typeface="Arial"/>
              </a:rPr>
              <a:t>аутоантитіл</a:t>
            </a:r>
            <a:r>
              <a:rPr lang="ru-RU" sz="1600" b="1" strike="noStrike" spc="-1" dirty="0">
                <a:latin typeface="Arial"/>
              </a:rPr>
              <a:t>       (</a:t>
            </a:r>
            <a:r>
              <a:rPr lang="ru-RU" sz="1600" b="1" strike="noStrike" spc="-1" dirty="0" err="1">
                <a:latin typeface="Arial"/>
              </a:rPr>
              <a:t>антиядерних</a:t>
            </a:r>
            <a:r>
              <a:rPr lang="ru-RU" sz="1600" b="1" strike="noStrike" spc="-1" dirty="0">
                <a:latin typeface="Arial"/>
              </a:rPr>
              <a:t>,</a:t>
            </a:r>
            <a:endParaRPr lang="ru-RU" sz="1600" b="0" strike="noStrike" spc="-1" dirty="0">
              <a:latin typeface="Arial"/>
            </a:endParaRPr>
          </a:p>
          <a:p>
            <a:pPr>
              <a:lnSpc>
                <a:spcPct val="100000"/>
              </a:lnSpc>
            </a:pPr>
            <a:r>
              <a:rPr lang="ru-RU" sz="1600" b="1" strike="noStrike" spc="-1" dirty="0">
                <a:latin typeface="Arial"/>
              </a:rPr>
              <a:t>    до </a:t>
            </a:r>
            <a:r>
              <a:rPr lang="ru-RU" sz="1600" b="1" strike="noStrike" spc="-1" dirty="0" err="1">
                <a:latin typeface="Arial"/>
              </a:rPr>
              <a:t>тиреолобуліну</a:t>
            </a:r>
            <a:r>
              <a:rPr lang="ru-RU" sz="1600" b="1" strike="noStrike" spc="-1" dirty="0">
                <a:latin typeface="Arial"/>
              </a:rPr>
              <a:t>, </a:t>
            </a:r>
            <a:r>
              <a:rPr lang="ru-RU" sz="1600" b="1" strike="noStrike" spc="-1" dirty="0" err="1">
                <a:latin typeface="Arial"/>
              </a:rPr>
              <a:t>колагену</a:t>
            </a:r>
            <a:r>
              <a:rPr lang="ru-RU" sz="1600" b="1" strike="noStrike" spc="-1" dirty="0">
                <a:latin typeface="Arial"/>
              </a:rPr>
              <a:t> та </a:t>
            </a:r>
            <a:r>
              <a:rPr lang="ru-RU" sz="1600" b="1" strike="noStrike" spc="-1" dirty="0" err="1">
                <a:latin typeface="Arial"/>
              </a:rPr>
              <a:t>ін</a:t>
            </a:r>
            <a:r>
              <a:rPr lang="ru-RU" sz="1600" b="1" strike="noStrike" spc="-1" dirty="0">
                <a:latin typeface="Arial"/>
              </a:rPr>
              <a:t>.)................за потребою</a:t>
            </a:r>
            <a:endParaRPr lang="ru-RU" sz="1600" b="0" strike="noStrike" spc="-1" dirty="0">
              <a:latin typeface="Arial"/>
            </a:endParaRPr>
          </a:p>
          <a:p>
            <a:pPr>
              <a:lnSpc>
                <a:spcPct val="100000"/>
              </a:lnSpc>
            </a:pPr>
            <a:r>
              <a:rPr lang="ru-RU" sz="1600" b="1" strike="noStrike" spc="-1" dirty="0">
                <a:latin typeface="Arial"/>
              </a:rPr>
              <a:t>    Тест-</a:t>
            </a:r>
            <a:r>
              <a:rPr lang="ru-RU" sz="1600" b="1" strike="noStrike" spc="-1" dirty="0" err="1">
                <a:latin typeface="Arial"/>
              </a:rPr>
              <a:t>системи</a:t>
            </a:r>
            <a:r>
              <a:rPr lang="ru-RU" sz="1600" b="1" strike="noStrike" spc="-1" dirty="0">
                <a:latin typeface="Arial"/>
              </a:rPr>
              <a:t> для </a:t>
            </a:r>
            <a:r>
              <a:rPr lang="ru-RU" sz="1600" b="1" strike="noStrike" spc="-1" dirty="0" err="1">
                <a:latin typeface="Arial"/>
              </a:rPr>
              <a:t>визначення</a:t>
            </a:r>
            <a:r>
              <a:rPr lang="ru-RU" sz="1600" b="1" strike="noStrike" spc="-1" dirty="0">
                <a:latin typeface="Arial"/>
              </a:rPr>
              <a:t> </a:t>
            </a:r>
            <a:r>
              <a:rPr lang="ru-RU" sz="1600" b="1" strike="noStrike" spc="-1" dirty="0" err="1">
                <a:latin typeface="Arial"/>
              </a:rPr>
              <a:t>рівнів</a:t>
            </a:r>
            <a:r>
              <a:rPr lang="ru-RU" sz="1600" b="1" strike="noStrike" spc="-1" dirty="0">
                <a:latin typeface="Arial"/>
              </a:rPr>
              <a:t> </a:t>
            </a:r>
            <a:r>
              <a:rPr lang="ru-RU" sz="1600" b="1" strike="noStrike" spc="-1" dirty="0" err="1">
                <a:latin typeface="Arial"/>
              </a:rPr>
              <a:t>компонентів</a:t>
            </a:r>
            <a:endParaRPr lang="ru-RU" sz="1600" b="0" strike="noStrike" spc="-1" dirty="0">
              <a:latin typeface="Arial"/>
            </a:endParaRPr>
          </a:p>
          <a:p>
            <a:pPr>
              <a:lnSpc>
                <a:spcPct val="100000"/>
              </a:lnSpc>
            </a:pPr>
            <a:r>
              <a:rPr lang="ru-RU" sz="1600" b="1" strike="noStrike" spc="-1" dirty="0">
                <a:latin typeface="Arial"/>
              </a:rPr>
              <a:t>    комплементу ......................................за потребою</a:t>
            </a:r>
            <a:endParaRPr lang="ru-RU" sz="1600" b="0" strike="noStrike" spc="-1" dirty="0">
              <a:latin typeface="Arial"/>
            </a:endParaRPr>
          </a:p>
          <a:p>
            <a:pPr>
              <a:lnSpc>
                <a:spcPct val="100000"/>
              </a:lnSpc>
            </a:pPr>
            <a:r>
              <a:rPr lang="ru-RU" sz="1600" b="1" strike="noStrike" spc="-1" dirty="0">
                <a:latin typeface="Arial"/>
              </a:rPr>
              <a:t>    Тест-</a:t>
            </a:r>
            <a:r>
              <a:rPr lang="ru-RU" sz="1600" b="1" strike="noStrike" spc="-1" dirty="0" err="1">
                <a:latin typeface="Arial"/>
              </a:rPr>
              <a:t>системи</a:t>
            </a:r>
            <a:r>
              <a:rPr lang="ru-RU" sz="1600" b="1" strike="noStrike" spc="-1" dirty="0">
                <a:latin typeface="Arial"/>
              </a:rPr>
              <a:t> для </a:t>
            </a:r>
            <a:r>
              <a:rPr lang="ru-RU" sz="1600" b="1" strike="noStrike" spc="-1" dirty="0" err="1">
                <a:latin typeface="Arial"/>
              </a:rPr>
              <a:t>визначення</a:t>
            </a:r>
            <a:r>
              <a:rPr lang="ru-RU" sz="1600" b="1" strike="noStrike" spc="-1" dirty="0">
                <a:latin typeface="Arial"/>
              </a:rPr>
              <a:t> </a:t>
            </a:r>
            <a:r>
              <a:rPr lang="ru-RU" sz="1600" b="1" strike="noStrike" spc="-1" dirty="0" err="1">
                <a:latin typeface="Arial"/>
              </a:rPr>
              <a:t>рівнів</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IgG</a:t>
            </a:r>
            <a:r>
              <a:rPr lang="ru-RU" sz="1600" b="1" strike="noStrike" spc="-1" dirty="0">
                <a:latin typeface="Arial"/>
              </a:rPr>
              <a:t>, M, A, E (ІФА)................................за потребою</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Набори</a:t>
            </a:r>
            <a:r>
              <a:rPr lang="ru-RU" sz="1600" b="1" strike="noStrike" spc="-1" dirty="0">
                <a:latin typeface="Arial"/>
              </a:rPr>
              <a:t> </a:t>
            </a:r>
            <a:r>
              <a:rPr lang="ru-RU" sz="1600" b="1" strike="noStrike" spc="-1" dirty="0" err="1">
                <a:latin typeface="Arial"/>
              </a:rPr>
              <a:t>моноклональних</a:t>
            </a:r>
            <a:r>
              <a:rPr lang="ru-RU" sz="1600" b="1" strike="noStrike" spc="-1" dirty="0">
                <a:latin typeface="Arial"/>
              </a:rPr>
              <a:t> </a:t>
            </a:r>
            <a:r>
              <a:rPr lang="ru-RU" sz="1600" b="1" strike="noStrike" spc="-1" dirty="0" err="1">
                <a:latin typeface="Arial"/>
              </a:rPr>
              <a:t>антитіл</a:t>
            </a:r>
            <a:r>
              <a:rPr lang="ru-RU" sz="1600" b="1" strike="noStrike" spc="-1" dirty="0">
                <a:latin typeface="Arial"/>
              </a:rPr>
              <a:t> в </a:t>
            </a:r>
            <a:r>
              <a:rPr lang="ru-RU" sz="1600" b="1" strike="noStrike" spc="-1" dirty="0" err="1">
                <a:latin typeface="Arial"/>
              </a:rPr>
              <a:t>комплекті</a:t>
            </a:r>
            <a:endParaRPr lang="ru-RU" sz="1600" b="0" strike="noStrike" spc="-1" dirty="0">
              <a:latin typeface="Arial"/>
            </a:endParaRPr>
          </a:p>
          <a:p>
            <a:pPr>
              <a:lnSpc>
                <a:spcPct val="100000"/>
              </a:lnSpc>
            </a:pPr>
            <a:r>
              <a:rPr lang="ru-RU" sz="1600" b="1" strike="noStrike" spc="-1" dirty="0">
                <a:latin typeface="Arial"/>
              </a:rPr>
              <a:t>    в </a:t>
            </a:r>
            <a:r>
              <a:rPr lang="ru-RU" sz="1600" b="1" strike="noStrike" spc="-1" dirty="0" err="1">
                <a:latin typeface="Arial"/>
              </a:rPr>
              <a:t>флюорисцуючими</a:t>
            </a:r>
            <a:r>
              <a:rPr lang="ru-RU" sz="1600" b="1" strike="noStrike" spc="-1" dirty="0">
                <a:latin typeface="Arial"/>
              </a:rPr>
              <a:t> </a:t>
            </a:r>
            <a:r>
              <a:rPr lang="ru-RU" sz="1600" b="1" strike="noStrike" spc="-1" dirty="0" err="1">
                <a:latin typeface="Arial"/>
              </a:rPr>
              <a:t>антитілами</a:t>
            </a:r>
            <a:r>
              <a:rPr lang="ru-RU" sz="1600" b="1" strike="noStrike" spc="-1" dirty="0">
                <a:latin typeface="Arial"/>
              </a:rPr>
              <a:t> до</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IgG</a:t>
            </a:r>
            <a:r>
              <a:rPr lang="ru-RU" sz="1600" b="1" strike="noStrike" spc="-1" dirty="0">
                <a:latin typeface="Arial"/>
              </a:rPr>
              <a:t> </a:t>
            </a:r>
            <a:r>
              <a:rPr lang="ru-RU" sz="1600" b="1" strike="noStrike" spc="-1" dirty="0" err="1">
                <a:latin typeface="Arial"/>
              </a:rPr>
              <a:t>миші</a:t>
            </a:r>
            <a:r>
              <a:rPr lang="ru-RU" sz="1600" b="1" strike="noStrike" spc="-1" dirty="0">
                <a:latin typeface="Arial"/>
              </a:rPr>
              <a:t> для </a:t>
            </a:r>
            <a:r>
              <a:rPr lang="ru-RU" sz="1600" b="1" strike="noStrike" spc="-1" dirty="0" err="1">
                <a:latin typeface="Arial"/>
              </a:rPr>
              <a:t>визначення</a:t>
            </a:r>
            <a:r>
              <a:rPr lang="ru-RU" sz="1600" b="1" strike="noStrike" spc="-1" dirty="0">
                <a:latin typeface="Arial"/>
              </a:rPr>
              <a:t> </a:t>
            </a:r>
            <a:r>
              <a:rPr lang="ru-RU" sz="1600" b="1" strike="noStrike" spc="-1" dirty="0" err="1">
                <a:latin typeface="Arial"/>
              </a:rPr>
              <a:t>кількості</a:t>
            </a:r>
            <a:r>
              <a:rPr lang="ru-RU" sz="1600" b="1" strike="noStrike" spc="-1" dirty="0">
                <a:latin typeface="Arial"/>
              </a:rPr>
              <a:t> </a:t>
            </a:r>
            <a:r>
              <a:rPr lang="ru-RU" sz="1600" b="1" strike="noStrike" spc="-1" dirty="0" err="1">
                <a:latin typeface="Arial"/>
              </a:rPr>
              <a:t>популяцій</a:t>
            </a:r>
            <a:endParaRPr lang="ru-RU" sz="1600" b="0" strike="noStrike" spc="-1" dirty="0">
              <a:latin typeface="Arial"/>
            </a:endParaRPr>
          </a:p>
          <a:p>
            <a:pPr>
              <a:lnSpc>
                <a:spcPct val="100000"/>
              </a:lnSpc>
            </a:pPr>
            <a:r>
              <a:rPr lang="ru-RU" sz="1600" b="1" strike="noStrike" spc="-1" dirty="0">
                <a:latin typeface="Arial"/>
              </a:rPr>
              <a:t>    та </a:t>
            </a:r>
            <a:r>
              <a:rPr lang="ru-RU" sz="1600" b="1" strike="noStrike" spc="-1" dirty="0" err="1">
                <a:latin typeface="Arial"/>
              </a:rPr>
              <a:t>субпопуляцій</a:t>
            </a:r>
            <a:r>
              <a:rPr lang="ru-RU" sz="1600" b="1" strike="noStrike" spc="-1" dirty="0">
                <a:latin typeface="Arial"/>
              </a:rPr>
              <a:t> Т- та В-</a:t>
            </a:r>
            <a:r>
              <a:rPr lang="ru-RU" sz="1600" b="1" strike="noStrike" spc="-1" dirty="0" err="1">
                <a:latin typeface="Arial"/>
              </a:rPr>
              <a:t>лімфоцитів</a:t>
            </a:r>
            <a:r>
              <a:rPr lang="ru-RU" sz="1600" b="1" strike="noStrike" spc="-1" dirty="0">
                <a:latin typeface="Arial"/>
              </a:rPr>
              <a:t>................за потребою</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Пробірки</a:t>
            </a:r>
            <a:r>
              <a:rPr lang="ru-RU" sz="1600" b="1" strike="noStrike" spc="-1" dirty="0">
                <a:latin typeface="Arial"/>
              </a:rPr>
              <a:t> </a:t>
            </a:r>
            <a:r>
              <a:rPr lang="ru-RU" sz="1600" b="1" strike="noStrike" spc="-1" dirty="0" err="1">
                <a:latin typeface="Arial"/>
              </a:rPr>
              <a:t>центрифужні</a:t>
            </a:r>
            <a:r>
              <a:rPr lang="ru-RU" sz="1600" b="1" strike="noStrike" spc="-1" dirty="0">
                <a:latin typeface="Arial"/>
              </a:rPr>
              <a:t>..................................1000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Пробірки</a:t>
            </a:r>
            <a:r>
              <a:rPr lang="ru-RU" sz="1600" b="1" strike="noStrike" spc="-1" dirty="0">
                <a:latin typeface="Arial"/>
              </a:rPr>
              <a:t> </a:t>
            </a:r>
            <a:r>
              <a:rPr lang="ru-RU" sz="1600" b="1" strike="noStrike" spc="-1" dirty="0" err="1">
                <a:latin typeface="Arial"/>
              </a:rPr>
              <a:t>хімічні</a:t>
            </a:r>
            <a:r>
              <a:rPr lang="ru-RU" sz="1600" b="1" strike="noStrike" spc="-1" dirty="0">
                <a:latin typeface="Arial"/>
              </a:rPr>
              <a:t>.......................................500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Пробки </a:t>
            </a:r>
            <a:r>
              <a:rPr lang="ru-RU" sz="1600" b="1" strike="noStrike" spc="-1" dirty="0" err="1">
                <a:latin typeface="Arial"/>
              </a:rPr>
              <a:t>гумові</a:t>
            </a:r>
            <a:r>
              <a:rPr lang="ru-RU" sz="1600" b="1" strike="noStrike" spc="-1" dirty="0">
                <a:latin typeface="Arial"/>
              </a:rPr>
              <a:t> N 14, 5.................................3 000 г</a:t>
            </a:r>
            <a:endParaRPr lang="ru-RU" sz="1600" b="0" strike="noStrike" spc="-1" dirty="0">
              <a:latin typeface="Arial"/>
            </a:endParaRPr>
          </a:p>
          <a:p>
            <a:pPr>
              <a:lnSpc>
                <a:spcPct val="100000"/>
              </a:lnSpc>
            </a:pPr>
            <a:r>
              <a:rPr lang="ru-RU" sz="1600" b="1" strike="noStrike" spc="-1" dirty="0">
                <a:latin typeface="Arial"/>
              </a:rPr>
              <a:t>    Планшетки для </a:t>
            </a:r>
            <a:r>
              <a:rPr lang="ru-RU" sz="1600" b="1" strike="noStrike" spc="-1" dirty="0" err="1">
                <a:latin typeface="Arial"/>
              </a:rPr>
              <a:t>імунологічних</a:t>
            </a:r>
            <a:r>
              <a:rPr lang="ru-RU" sz="1600" b="1" strike="noStrike" spc="-1" dirty="0">
                <a:latin typeface="Arial"/>
              </a:rPr>
              <a:t> </a:t>
            </a:r>
            <a:r>
              <a:rPr lang="ru-RU" sz="1600" b="1" strike="noStrike" spc="-1" dirty="0" err="1">
                <a:latin typeface="Arial"/>
              </a:rPr>
              <a:t>реакцій</a:t>
            </a:r>
            <a:endParaRPr lang="ru-RU" sz="1600" b="0" strike="noStrike" spc="-1" dirty="0">
              <a:latin typeface="Arial"/>
            </a:endParaRPr>
          </a:p>
          <a:p>
            <a:pPr>
              <a:lnSpc>
                <a:spcPct val="100000"/>
              </a:lnSpc>
            </a:pPr>
            <a:r>
              <a:rPr lang="ru-RU" sz="1600" b="1" strike="noStrike" spc="-1" dirty="0">
                <a:latin typeface="Arial"/>
              </a:rPr>
              <a:t>    одноразового </a:t>
            </a:r>
            <a:r>
              <a:rPr lang="ru-RU" sz="1600" b="1" strike="noStrike" spc="-1" dirty="0" err="1">
                <a:latin typeface="Arial"/>
              </a:rPr>
              <a:t>використання</a:t>
            </a:r>
            <a:r>
              <a:rPr lang="ru-RU" sz="1600" b="1" strike="noStrike" spc="-1" dirty="0">
                <a:latin typeface="Arial"/>
              </a:rPr>
              <a:t>, </a:t>
            </a:r>
            <a:r>
              <a:rPr lang="ru-RU" sz="1600" b="1" strike="noStrike" spc="-1" dirty="0" err="1">
                <a:latin typeface="Arial"/>
              </a:rPr>
              <a:t>круглодонні</a:t>
            </a:r>
            <a:r>
              <a:rPr lang="ru-RU" sz="1600" b="1" strike="noStrike" spc="-1" dirty="0">
                <a:latin typeface="Arial"/>
              </a:rPr>
              <a:t>................ 400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Скельця</a:t>
            </a:r>
            <a:r>
              <a:rPr lang="ru-RU" sz="1600" b="1" strike="noStrike" spc="-1" dirty="0">
                <a:latin typeface="Arial"/>
              </a:rPr>
              <a:t> </a:t>
            </a:r>
            <a:r>
              <a:rPr lang="ru-RU" sz="1600" b="1" strike="noStrike" spc="-1" dirty="0" err="1">
                <a:latin typeface="Arial"/>
              </a:rPr>
              <a:t>предметні</a:t>
            </a:r>
            <a:r>
              <a:rPr lang="ru-RU" sz="1600" b="1" strike="noStrike" spc="-1" dirty="0">
                <a:latin typeface="Arial"/>
              </a:rPr>
              <a:t> ...................................10000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Піпетки</a:t>
            </a:r>
            <a:r>
              <a:rPr lang="ru-RU" sz="1600" b="1" strike="noStrike" spc="-1" dirty="0">
                <a:latin typeface="Arial"/>
              </a:rPr>
              <a:t> </a:t>
            </a:r>
            <a:r>
              <a:rPr lang="ru-RU" sz="1600" b="1" strike="noStrike" spc="-1" dirty="0" err="1">
                <a:latin typeface="Arial"/>
              </a:rPr>
              <a:t>пастеровські</a:t>
            </a:r>
            <a:r>
              <a:rPr lang="ru-RU" sz="1600" b="1" strike="noStrike" spc="-1" dirty="0">
                <a:latin typeface="Arial"/>
              </a:rPr>
              <a:t>.................................10000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Піпетки</a:t>
            </a:r>
            <a:r>
              <a:rPr lang="ru-RU" sz="1600" b="1" strike="noStrike" spc="-1" dirty="0">
                <a:latin typeface="Arial"/>
              </a:rPr>
              <a:t> </a:t>
            </a:r>
            <a:r>
              <a:rPr lang="ru-RU" sz="1600" b="1" strike="noStrike" spc="-1" dirty="0" err="1">
                <a:latin typeface="Arial"/>
              </a:rPr>
              <a:t>різного</a:t>
            </a:r>
            <a:r>
              <a:rPr lang="ru-RU" sz="1600" b="1" strike="noStrike" spc="-1" dirty="0">
                <a:latin typeface="Arial"/>
              </a:rPr>
              <a:t> </a:t>
            </a:r>
            <a:r>
              <a:rPr lang="ru-RU" sz="1600" b="1" strike="noStrike" spc="-1" dirty="0" err="1">
                <a:latin typeface="Arial"/>
              </a:rPr>
              <a:t>об'єму</a:t>
            </a:r>
            <a:r>
              <a:rPr lang="ru-RU" sz="1600" b="1" strike="noStrike" spc="-1" dirty="0">
                <a:latin typeface="Arial"/>
              </a:rPr>
              <a:t>.................................500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Покривні</a:t>
            </a:r>
            <a:r>
              <a:rPr lang="ru-RU" sz="1600" b="1" strike="noStrike" spc="-1" dirty="0">
                <a:latin typeface="Arial"/>
              </a:rPr>
              <a:t> </a:t>
            </a:r>
            <a:r>
              <a:rPr lang="ru-RU" sz="1600" b="1" strike="noStrike" spc="-1" dirty="0" err="1">
                <a:latin typeface="Arial"/>
              </a:rPr>
              <a:t>скельця</a:t>
            </a:r>
            <a:r>
              <a:rPr lang="ru-RU" sz="1600" b="1" strike="noStrike" spc="-1" dirty="0">
                <a:latin typeface="Arial"/>
              </a:rPr>
              <a:t>.....................................20000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Пеніцилінові</a:t>
            </a:r>
            <a:r>
              <a:rPr lang="ru-RU" sz="1600" b="1" strike="noStrike" spc="-1" dirty="0">
                <a:latin typeface="Arial"/>
              </a:rPr>
              <a:t> </a:t>
            </a:r>
            <a:r>
              <a:rPr lang="ru-RU" sz="1600" b="1" strike="noStrike" spc="-1" dirty="0" err="1">
                <a:latin typeface="Arial"/>
              </a:rPr>
              <a:t>флакони</a:t>
            </a:r>
            <a:r>
              <a:rPr lang="ru-RU" sz="1600" b="1" strike="noStrike" spc="-1" dirty="0">
                <a:latin typeface="Arial"/>
              </a:rPr>
              <a:t> з </a:t>
            </a:r>
            <a:r>
              <a:rPr lang="ru-RU" sz="1600" b="1" strike="noStrike" spc="-1" dirty="0" err="1">
                <a:latin typeface="Arial"/>
              </a:rPr>
              <a:t>гумовими</a:t>
            </a:r>
            <a:r>
              <a:rPr lang="ru-RU" sz="1600" b="1" strike="noStrike" spc="-1" dirty="0">
                <a:latin typeface="Arial"/>
              </a:rPr>
              <a:t> корками ..............1000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Скляні</a:t>
            </a:r>
            <a:r>
              <a:rPr lang="ru-RU" sz="1600" b="1" strike="noStrike" spc="-1" dirty="0">
                <a:latin typeface="Arial"/>
              </a:rPr>
              <a:t> </a:t>
            </a:r>
            <a:r>
              <a:rPr lang="ru-RU" sz="1600" b="1" strike="noStrike" spc="-1" dirty="0" err="1">
                <a:latin typeface="Arial"/>
              </a:rPr>
              <a:t>капіляри</a:t>
            </a:r>
            <a:r>
              <a:rPr lang="ru-RU" sz="1600" b="1" strike="noStrike" spc="-1" dirty="0">
                <a:latin typeface="Arial"/>
              </a:rPr>
              <a:t> з </a:t>
            </a:r>
            <a:r>
              <a:rPr lang="ru-RU" sz="1600" b="1" strike="noStrike" spc="-1" dirty="0" err="1">
                <a:latin typeface="Arial"/>
              </a:rPr>
              <a:t>однаковим</a:t>
            </a:r>
            <a:r>
              <a:rPr lang="ru-RU" sz="1600" b="1" strike="noStrike" spc="-1" dirty="0">
                <a:latin typeface="Arial"/>
              </a:rPr>
              <a:t> </a:t>
            </a:r>
            <a:r>
              <a:rPr lang="ru-RU" sz="1600" b="1" strike="noStrike" spc="-1" dirty="0" err="1">
                <a:latin typeface="Arial"/>
              </a:rPr>
              <a:t>внутрішнім</a:t>
            </a:r>
            <a:r>
              <a:rPr lang="ru-RU" sz="1600" b="1" strike="noStrike" spc="-1" dirty="0">
                <a:latin typeface="Arial"/>
              </a:rPr>
              <a:t> </a:t>
            </a:r>
            <a:r>
              <a:rPr lang="ru-RU" sz="1600" b="1" strike="noStrike" spc="-1" dirty="0" err="1">
                <a:latin typeface="Arial"/>
              </a:rPr>
              <a:t>діаметром</a:t>
            </a:r>
            <a:r>
              <a:rPr lang="ru-RU" sz="1600" b="1" strike="noStrike" spc="-1" dirty="0">
                <a:latin typeface="Arial"/>
              </a:rPr>
              <a:t>.......500 </a:t>
            </a:r>
            <a:r>
              <a:rPr lang="ru-RU" sz="1600" b="1" strike="noStrike" spc="-1" dirty="0" err="1">
                <a:latin typeface="Arial"/>
              </a:rPr>
              <a:t>шт</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Фільтрувальний</a:t>
            </a:r>
            <a:r>
              <a:rPr lang="ru-RU" sz="1600" b="1" strike="noStrike" spc="-1" dirty="0">
                <a:latin typeface="Arial"/>
              </a:rPr>
              <a:t> </a:t>
            </a:r>
            <a:r>
              <a:rPr lang="ru-RU" sz="1600" b="1" strike="noStrike" spc="-1" dirty="0" err="1">
                <a:latin typeface="Arial"/>
              </a:rPr>
              <a:t>папір</a:t>
            </a:r>
            <a:r>
              <a:rPr lang="ru-RU" sz="1600" b="1" strike="noStrike" spc="-1" dirty="0">
                <a:latin typeface="Arial"/>
              </a:rPr>
              <a:t>....................................10 кг</a:t>
            </a:r>
            <a:endParaRPr lang="ru-RU" sz="1600" b="0" strike="noStrike" spc="-1" dirty="0">
              <a:latin typeface="Arial"/>
            </a:endParaRPr>
          </a:p>
          <a:p>
            <a:pPr>
              <a:lnSpc>
                <a:spcPct val="100000"/>
              </a:lnSpc>
            </a:pPr>
            <a:r>
              <a:rPr lang="ru-RU" sz="1600" b="1" strike="noStrike" spc="-1" dirty="0">
                <a:latin typeface="Arial"/>
              </a:rPr>
              <a:t>    </a:t>
            </a:r>
            <a:r>
              <a:rPr lang="ru-RU" sz="1600" b="1" strike="noStrike" spc="-1" dirty="0" err="1">
                <a:latin typeface="Arial"/>
              </a:rPr>
              <a:t>Гумові</a:t>
            </a:r>
            <a:r>
              <a:rPr lang="ru-RU" sz="1600" b="1" strike="noStrike" spc="-1" dirty="0">
                <a:latin typeface="Arial"/>
              </a:rPr>
              <a:t> </a:t>
            </a:r>
            <a:r>
              <a:rPr lang="ru-RU" sz="1600" b="1" strike="noStrike" spc="-1" dirty="0" err="1">
                <a:latin typeface="Arial"/>
              </a:rPr>
              <a:t>рукавиці</a:t>
            </a:r>
            <a:r>
              <a:rPr lang="ru-RU" sz="1600" b="1" strike="noStrike" spc="-1" dirty="0">
                <a:latin typeface="Arial"/>
              </a:rPr>
              <a:t>.......................................</a:t>
            </a:r>
            <a:r>
              <a:rPr lang="ru-RU" sz="1800" b="1" strike="noStrike" spc="-1" dirty="0">
                <a:latin typeface="Arial"/>
              </a:rPr>
              <a:t>4000 </a:t>
            </a:r>
            <a:r>
              <a:rPr lang="ru-RU" sz="1800" b="1" strike="noStrike" spc="-1" dirty="0" err="1">
                <a:latin typeface="Arial"/>
              </a:rPr>
              <a:t>шт</a:t>
            </a:r>
            <a:endParaRPr lang="ru-RU" sz="18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p:cNvSpPr/>
          <p:nvPr/>
        </p:nvSpPr>
        <p:spPr>
          <a:xfrm>
            <a:off x="144000" y="107640"/>
            <a:ext cx="8351640" cy="6236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latin typeface="Arial"/>
              </a:rPr>
              <a:t>  </a:t>
            </a:r>
            <a:r>
              <a:rPr lang="ru-RU" sz="1800" b="1" strike="noStrike" spc="-1">
                <a:solidFill>
                  <a:srgbClr val="DC0000"/>
                </a:solidFill>
                <a:latin typeface="Arial"/>
              </a:rPr>
              <a:t>2.7. Перелік методів дослідження:</a:t>
            </a:r>
            <a:endParaRPr lang="ru-RU" sz="1800" b="0" strike="noStrike" spc="-1">
              <a:latin typeface="Arial"/>
            </a:endParaRPr>
          </a:p>
          <a:p>
            <a:pPr>
              <a:lnSpc>
                <a:spcPct val="100000"/>
              </a:lnSpc>
            </a:pPr>
            <a:r>
              <a:rPr lang="ru-RU" sz="1800" b="1" strike="noStrike" spc="-1">
                <a:solidFill>
                  <a:srgbClr val="DC0000"/>
                </a:solidFill>
                <a:latin typeface="Arial"/>
              </a:rPr>
              <a:t>   </a:t>
            </a:r>
            <a:r>
              <a:rPr lang="ru-RU" sz="1600" b="1" strike="noStrike" spc="-1">
                <a:solidFill>
                  <a:srgbClr val="000000"/>
                </a:solidFill>
                <a:latin typeface="Arial"/>
              </a:rPr>
              <a:t> 1. Визначення білкових фракцій.</a:t>
            </a:r>
            <a:endParaRPr lang="ru-RU" sz="1600" b="0" strike="noStrike" spc="-1">
              <a:latin typeface="Arial"/>
            </a:endParaRPr>
          </a:p>
          <a:p>
            <a:pPr>
              <a:lnSpc>
                <a:spcPct val="100000"/>
              </a:lnSpc>
            </a:pPr>
            <a:r>
              <a:rPr lang="ru-RU" sz="1600" b="1" strike="noStrike" spc="-1">
                <a:solidFill>
                  <a:srgbClr val="000000"/>
                </a:solidFill>
                <a:latin typeface="Arial"/>
              </a:rPr>
              <a:t>    2. Визначення гострофазових білків.</a:t>
            </a:r>
            <a:endParaRPr lang="ru-RU" sz="1600" b="0" strike="noStrike" spc="-1">
              <a:latin typeface="Arial"/>
            </a:endParaRPr>
          </a:p>
          <a:p>
            <a:pPr>
              <a:lnSpc>
                <a:spcPct val="100000"/>
              </a:lnSpc>
            </a:pPr>
            <a:r>
              <a:rPr lang="ru-RU" sz="1600" b="1" strike="noStrike" spc="-1">
                <a:solidFill>
                  <a:srgbClr val="000000"/>
                </a:solidFill>
                <a:latin typeface="Arial"/>
              </a:rPr>
              <a:t>    3. Визначення  вмісту  загального  комплементу   та   окремих</a:t>
            </a:r>
            <a:endParaRPr lang="ru-RU" sz="1600" b="0" strike="noStrike" spc="-1">
              <a:latin typeface="Arial"/>
            </a:endParaRPr>
          </a:p>
          <a:p>
            <a:pPr>
              <a:lnSpc>
                <a:spcPct val="100000"/>
              </a:lnSpc>
            </a:pPr>
            <a:r>
              <a:rPr lang="ru-RU" sz="1600" b="1" strike="noStrike" spc="-1">
                <a:solidFill>
                  <a:srgbClr val="000000"/>
                </a:solidFill>
                <a:latin typeface="Arial"/>
              </a:rPr>
              <a:t>компонентів комплементу - C заг., C3, C4, C1інг.</a:t>
            </a:r>
            <a:endParaRPr lang="ru-RU" sz="1600" b="0" strike="noStrike" spc="-1">
              <a:latin typeface="Arial"/>
            </a:endParaRPr>
          </a:p>
          <a:p>
            <a:pPr>
              <a:lnSpc>
                <a:spcPct val="100000"/>
              </a:lnSpc>
            </a:pPr>
            <a:r>
              <a:rPr lang="ru-RU" sz="1600" b="1" strike="noStrike" spc="-1">
                <a:solidFill>
                  <a:srgbClr val="000000"/>
                </a:solidFill>
                <a:latin typeface="Arial"/>
              </a:rPr>
              <a:t>    4. Визначення фагоцитарної активності.</a:t>
            </a:r>
            <a:endParaRPr lang="ru-RU" sz="1600" b="0" strike="noStrike" spc="-1">
              <a:latin typeface="Arial"/>
            </a:endParaRPr>
          </a:p>
          <a:p>
            <a:pPr>
              <a:lnSpc>
                <a:spcPct val="100000"/>
              </a:lnSpc>
            </a:pPr>
            <a:r>
              <a:rPr lang="ru-RU" sz="1600" b="1" strike="noStrike" spc="-1">
                <a:solidFill>
                  <a:srgbClr val="000000"/>
                </a:solidFill>
                <a:latin typeface="Arial"/>
              </a:rPr>
              <a:t>    5. НСТ - тест (спонтанний, стимульованний).</a:t>
            </a:r>
            <a:endParaRPr lang="ru-RU" sz="1600" b="0" strike="noStrike" spc="-1">
              <a:latin typeface="Arial"/>
            </a:endParaRPr>
          </a:p>
          <a:p>
            <a:pPr>
              <a:lnSpc>
                <a:spcPct val="100000"/>
              </a:lnSpc>
            </a:pPr>
            <a:r>
              <a:rPr lang="ru-RU" sz="1600" b="1" strike="noStrike" spc="-1">
                <a:solidFill>
                  <a:srgbClr val="000000"/>
                </a:solidFill>
                <a:latin typeface="Arial"/>
              </a:rPr>
              <a:t>    6. Визначення кількості популяцій та субпопуляцій  лімфоцитів</a:t>
            </a:r>
            <a:endParaRPr lang="ru-RU" sz="1600" b="0" strike="noStrike" spc="-1">
              <a:latin typeface="Arial"/>
            </a:endParaRPr>
          </a:p>
          <a:p>
            <a:pPr>
              <a:lnSpc>
                <a:spcPct val="100000"/>
              </a:lnSpc>
            </a:pPr>
            <a:r>
              <a:rPr lang="ru-RU" sz="1600" b="1" strike="noStrike" spc="-1">
                <a:solidFill>
                  <a:srgbClr val="000000"/>
                </a:solidFill>
                <a:latin typeface="Arial"/>
              </a:rPr>
              <a:t>за допомогою моноклональних антитіл:</a:t>
            </a:r>
            <a:endParaRPr lang="ru-RU" sz="1600" b="0" strike="noStrike" spc="-1">
              <a:latin typeface="Arial"/>
            </a:endParaRPr>
          </a:p>
          <a:p>
            <a:pPr>
              <a:lnSpc>
                <a:spcPct val="100000"/>
              </a:lnSpc>
            </a:pPr>
            <a:r>
              <a:rPr lang="ru-RU" sz="1600" b="1" strike="noStrike" spc="-1">
                <a:solidFill>
                  <a:srgbClr val="000000"/>
                </a:solidFill>
                <a:latin typeface="Arial"/>
              </a:rPr>
              <a:t>    - кількість Т-лімфоцитів (CD3);</a:t>
            </a:r>
            <a:endParaRPr lang="ru-RU" sz="1600" b="0" strike="noStrike" spc="-1">
              <a:latin typeface="Arial"/>
            </a:endParaRPr>
          </a:p>
          <a:p>
            <a:pPr>
              <a:lnSpc>
                <a:spcPct val="100000"/>
              </a:lnSpc>
            </a:pPr>
            <a:r>
              <a:rPr lang="ru-RU" sz="1600" b="1" strike="noStrike" spc="-1">
                <a:solidFill>
                  <a:srgbClr val="000000"/>
                </a:solidFill>
                <a:latin typeface="Arial"/>
              </a:rPr>
              <a:t>    - кількість В-лімфоцитів (CD 19-22);</a:t>
            </a:r>
            <a:endParaRPr lang="ru-RU" sz="1600" b="0" strike="noStrike" spc="-1">
              <a:latin typeface="Arial"/>
            </a:endParaRPr>
          </a:p>
          <a:p>
            <a:pPr>
              <a:lnSpc>
                <a:spcPct val="100000"/>
              </a:lnSpc>
            </a:pPr>
            <a:r>
              <a:rPr lang="ru-RU" sz="1600" b="1" strike="noStrike" spc="-1">
                <a:solidFill>
                  <a:srgbClr val="000000"/>
                </a:solidFill>
                <a:latin typeface="Arial"/>
              </a:rPr>
              <a:t>    - кількість Т-хелперів (CD4);</a:t>
            </a:r>
            <a:endParaRPr lang="ru-RU" sz="1600" b="0" strike="noStrike" spc="-1">
              <a:latin typeface="Arial"/>
            </a:endParaRPr>
          </a:p>
          <a:p>
            <a:pPr>
              <a:lnSpc>
                <a:spcPct val="100000"/>
              </a:lnSpc>
            </a:pPr>
            <a:r>
              <a:rPr lang="ru-RU" sz="1600" b="1" strike="noStrike" spc="-1">
                <a:solidFill>
                  <a:srgbClr val="000000"/>
                </a:solidFill>
                <a:latin typeface="Arial"/>
              </a:rPr>
              <a:t>    - кількість Т-супресорів (CD 8);</a:t>
            </a:r>
            <a:endParaRPr lang="ru-RU" sz="1600" b="0" strike="noStrike" spc="-1">
              <a:latin typeface="Arial"/>
            </a:endParaRPr>
          </a:p>
          <a:p>
            <a:pPr>
              <a:lnSpc>
                <a:spcPct val="100000"/>
              </a:lnSpc>
            </a:pPr>
            <a:r>
              <a:rPr lang="ru-RU" sz="1600" b="1" strike="noStrike" spc="-1">
                <a:solidFill>
                  <a:srgbClr val="000000"/>
                </a:solidFill>
                <a:latin typeface="Arial"/>
              </a:rPr>
              <a:t>    - кількість НК-клітин (CD 16).</a:t>
            </a:r>
            <a:endParaRPr lang="ru-RU" sz="1600" b="0" strike="noStrike" spc="-1">
              <a:latin typeface="Arial"/>
            </a:endParaRPr>
          </a:p>
          <a:p>
            <a:pPr>
              <a:lnSpc>
                <a:spcPct val="100000"/>
              </a:lnSpc>
            </a:pPr>
            <a:r>
              <a:rPr lang="ru-RU" sz="1600" b="1" strike="noStrike" spc="-1">
                <a:solidFill>
                  <a:srgbClr val="000000"/>
                </a:solidFill>
                <a:latin typeface="Arial"/>
              </a:rPr>
              <a:t>    7. Визначення функціональної активності Т- та В-лімфоцитів за</a:t>
            </a:r>
            <a:endParaRPr lang="ru-RU" sz="1600" b="0" strike="noStrike" spc="-1">
              <a:latin typeface="Arial"/>
            </a:endParaRPr>
          </a:p>
          <a:p>
            <a:pPr>
              <a:lnSpc>
                <a:spcPct val="100000"/>
              </a:lnSpc>
            </a:pPr>
            <a:r>
              <a:rPr lang="ru-RU" sz="1600" b="1" strike="noStrike" spc="-1">
                <a:solidFill>
                  <a:srgbClr val="000000"/>
                </a:solidFill>
                <a:latin typeface="Arial"/>
              </a:rPr>
              <a:t>допомогою реакції бласттрансформації.</a:t>
            </a:r>
            <a:endParaRPr lang="ru-RU" sz="1600" b="0" strike="noStrike" spc="-1">
              <a:latin typeface="Arial"/>
            </a:endParaRPr>
          </a:p>
          <a:p>
            <a:pPr>
              <a:lnSpc>
                <a:spcPct val="100000"/>
              </a:lnSpc>
            </a:pPr>
            <a:r>
              <a:rPr lang="ru-RU" sz="1600" b="1" strike="noStrike" spc="-1">
                <a:solidFill>
                  <a:srgbClr val="000000"/>
                </a:solidFill>
                <a:latin typeface="Arial"/>
              </a:rPr>
              <a:t>    8. Визначення стану клітинного імунітету за допомогою шкірних</a:t>
            </a:r>
            <a:endParaRPr lang="ru-RU" sz="1600" b="0" strike="noStrike" spc="-1">
              <a:latin typeface="Arial"/>
            </a:endParaRPr>
          </a:p>
          <a:p>
            <a:pPr>
              <a:lnSpc>
                <a:spcPct val="100000"/>
              </a:lnSpc>
            </a:pPr>
            <a:r>
              <a:rPr lang="ru-RU" sz="1600" b="1" strike="noStrike" spc="-1">
                <a:solidFill>
                  <a:srgbClr val="000000"/>
                </a:solidFill>
                <a:latin typeface="Arial"/>
              </a:rPr>
              <a:t>тестів  з  інфекційними  recall-антигенами  (кандіда,  трихофітон,</a:t>
            </a:r>
            <a:endParaRPr lang="ru-RU" sz="1600" b="0" strike="noStrike" spc="-1">
              <a:latin typeface="Arial"/>
            </a:endParaRPr>
          </a:p>
          <a:p>
            <a:pPr>
              <a:lnSpc>
                <a:spcPct val="100000"/>
              </a:lnSpc>
            </a:pPr>
            <a:r>
              <a:rPr lang="ru-RU" sz="1600" b="1" strike="noStrike" spc="-1">
                <a:solidFill>
                  <a:srgbClr val="000000"/>
                </a:solidFill>
                <a:latin typeface="Arial"/>
              </a:rPr>
              <a:t>очищений  туберкулін,  правцевий  та  дифтерійний токсин,  протей,</a:t>
            </a:r>
            <a:endParaRPr lang="ru-RU" sz="1600" b="0" strike="noStrike" spc="-1">
              <a:latin typeface="Arial"/>
            </a:endParaRPr>
          </a:p>
          <a:p>
            <a:pPr>
              <a:lnSpc>
                <a:spcPct val="100000"/>
              </a:lnSpc>
            </a:pPr>
            <a:r>
              <a:rPr lang="ru-RU" sz="1600" b="1" strike="noStrike" spc="-1">
                <a:solidFill>
                  <a:srgbClr val="000000"/>
                </a:solidFill>
                <a:latin typeface="Arial"/>
              </a:rPr>
              <a:t>стрептокок тощо).</a:t>
            </a:r>
            <a:endParaRPr lang="ru-RU" sz="1600" b="0" strike="noStrike" spc="-1">
              <a:latin typeface="Arial"/>
            </a:endParaRPr>
          </a:p>
          <a:p>
            <a:pPr>
              <a:lnSpc>
                <a:spcPct val="100000"/>
              </a:lnSpc>
            </a:pPr>
            <a:r>
              <a:rPr lang="ru-RU" sz="1600" b="1" strike="noStrike" spc="-1">
                <a:solidFill>
                  <a:srgbClr val="000000"/>
                </a:solidFill>
                <a:latin typeface="Arial"/>
              </a:rPr>
              <a:t>    9. Визначення у сироватці концентрації IgM, G, A, E.</a:t>
            </a:r>
            <a:endParaRPr lang="ru-RU" sz="1600" b="0" strike="noStrike" spc="-1">
              <a:latin typeface="Arial"/>
            </a:endParaRPr>
          </a:p>
          <a:p>
            <a:pPr>
              <a:lnSpc>
                <a:spcPct val="100000"/>
              </a:lnSpc>
            </a:pPr>
            <a:r>
              <a:rPr lang="ru-RU" sz="1600" b="1" strike="noStrike" spc="-1">
                <a:solidFill>
                  <a:srgbClr val="000000"/>
                </a:solidFill>
                <a:latin typeface="Arial"/>
              </a:rPr>
              <a:t>    10. Визначення циркулюючих імунних комплексів.</a:t>
            </a:r>
            <a:endParaRPr lang="ru-RU" sz="1600" b="0" strike="noStrike" spc="-1">
              <a:latin typeface="Arial"/>
            </a:endParaRPr>
          </a:p>
          <a:p>
            <a:pPr>
              <a:lnSpc>
                <a:spcPct val="100000"/>
              </a:lnSpc>
            </a:pPr>
            <a:r>
              <a:rPr lang="ru-RU" sz="1600" b="1" strike="noStrike" spc="-1">
                <a:solidFill>
                  <a:srgbClr val="000000"/>
                </a:solidFill>
                <a:latin typeface="Arial"/>
              </a:rPr>
              <a:t>    11. Визначення специфічних гуморальних аутоантитіл.</a:t>
            </a:r>
            <a:endParaRPr lang="ru-RU" sz="1600" b="0" strike="noStrike" spc="-1">
              <a:latin typeface="Arial"/>
            </a:endParaRPr>
          </a:p>
          <a:p>
            <a:pPr>
              <a:lnSpc>
                <a:spcPct val="100000"/>
              </a:lnSpc>
            </a:pPr>
            <a:r>
              <a:rPr lang="ru-RU" sz="1600" b="1" strike="noStrike" spc="-1">
                <a:solidFill>
                  <a:srgbClr val="000000"/>
                </a:solidFill>
                <a:latin typeface="Arial"/>
              </a:rPr>
              <a:t>    12. Визначення специфічної клітинної сенсибілізації.</a:t>
            </a:r>
            <a:endParaRPr lang="ru-RU" sz="1600" b="0" strike="noStrike" spc="-1">
              <a:latin typeface="Arial"/>
            </a:endParaRPr>
          </a:p>
          <a:p>
            <a:pPr>
              <a:lnSpc>
                <a:spcPct val="100000"/>
              </a:lnSpc>
            </a:pPr>
            <a:r>
              <a:rPr lang="ru-RU" sz="1600" b="1" strike="noStrike" spc="-1">
                <a:solidFill>
                  <a:srgbClr val="000000"/>
                </a:solidFill>
                <a:latin typeface="Arial"/>
              </a:rPr>
              <a:t>    13. Визначення алергії на ліки in vitro.</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CustomShape 1"/>
          <p:cNvSpPr/>
          <p:nvPr/>
        </p:nvSpPr>
        <p:spPr>
          <a:xfrm>
            <a:off x="432000" y="346680"/>
            <a:ext cx="8223120" cy="618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9C009C"/>
                </a:solidFill>
                <a:latin typeface="Arial"/>
              </a:rPr>
              <a:t>ПРИМІРНЕ ПОЛОЖЕННЯ</a:t>
            </a:r>
            <a:endParaRPr lang="ru-RU" sz="2000" b="0" strike="noStrike" spc="-1">
              <a:latin typeface="Arial"/>
            </a:endParaRPr>
          </a:p>
          <a:p>
            <a:pPr algn="just">
              <a:lnSpc>
                <a:spcPct val="100000"/>
              </a:lnSpc>
            </a:pPr>
            <a:r>
              <a:rPr lang="ru-RU" sz="2000" b="1" strike="noStrike" spc="-1">
                <a:solidFill>
                  <a:srgbClr val="9C009C"/>
                </a:solidFill>
                <a:latin typeface="Arial"/>
              </a:rPr>
              <a:t>             про лікаря-лаборанта-імунолога</a:t>
            </a:r>
            <a:endParaRPr lang="ru-RU" sz="2000" b="0" strike="noStrike" spc="-1">
              <a:latin typeface="Arial"/>
            </a:endParaRPr>
          </a:p>
          <a:p>
            <a:pPr algn="just">
              <a:lnSpc>
                <a:spcPct val="100000"/>
              </a:lnSpc>
            </a:pPr>
            <a:r>
              <a:rPr lang="ru-RU" sz="2000" b="1" strike="noStrike" spc="-1">
                <a:solidFill>
                  <a:srgbClr val="9C009C"/>
                </a:solidFill>
                <a:latin typeface="Arial"/>
              </a:rPr>
              <a:t>                      1. Загальні положення</a:t>
            </a:r>
            <a:endParaRPr lang="ru-RU" sz="2000" b="0" strike="noStrike" spc="-1">
              <a:latin typeface="Arial"/>
            </a:endParaRPr>
          </a:p>
          <a:p>
            <a:pPr algn="just">
              <a:lnSpc>
                <a:spcPct val="100000"/>
              </a:lnSpc>
            </a:pPr>
            <a:r>
              <a:rPr lang="ru-RU" sz="2000" b="1" strike="noStrike" spc="-1">
                <a:solidFill>
                  <a:srgbClr val="9C009C"/>
                </a:solidFill>
                <a:latin typeface="Arial"/>
              </a:rPr>
              <a:t>     </a:t>
            </a:r>
            <a:r>
              <a:rPr lang="ru-RU" sz="2000" b="1" strike="noStrike" spc="-1">
                <a:solidFill>
                  <a:srgbClr val="000000"/>
                </a:solidFill>
                <a:latin typeface="Arial"/>
              </a:rPr>
              <a:t>1.1. Лікар-лаборант-імунолог - фахівець з вищою освітою, який пройшов  курс  спеціалізації з "Лабораторної імунології",  володіє різними  лабораторними  методами   діагностики   імунопатологічних станів (алергічних, аутоімунних, імунодефіцитних), теоретичними та практичними знаннями в  області  імунології  та  імунопатології  у відповідності   до   вимог   кваліфікаційної  характеристики,  має відповідний сертифікат.</a:t>
            </a:r>
            <a:endParaRPr lang="ru-RU" sz="2000" b="0" strike="noStrike" spc="-1">
              <a:latin typeface="Arial"/>
            </a:endParaRPr>
          </a:p>
          <a:p>
            <a:pPr algn="just">
              <a:lnSpc>
                <a:spcPct val="100000"/>
              </a:lnSpc>
            </a:pPr>
            <a:r>
              <a:rPr lang="ru-RU" sz="2000" b="1" strike="noStrike" spc="-1">
                <a:solidFill>
                  <a:srgbClr val="000000"/>
                </a:solidFill>
                <a:latin typeface="Arial"/>
              </a:rPr>
              <a:t>     1.2. У  своїй  роботі  керується  цим  положенням  та  іншими</a:t>
            </a:r>
            <a:endParaRPr lang="ru-RU" sz="2000" b="0" strike="noStrike" spc="-1">
              <a:latin typeface="Arial"/>
            </a:endParaRPr>
          </a:p>
          <a:p>
            <a:pPr algn="just">
              <a:lnSpc>
                <a:spcPct val="100000"/>
              </a:lnSpc>
            </a:pPr>
            <a:r>
              <a:rPr lang="ru-RU" sz="2000" b="1" strike="noStrike" spc="-1">
                <a:solidFill>
                  <a:srgbClr val="000000"/>
                </a:solidFill>
                <a:latin typeface="Arial"/>
              </a:rPr>
              <a:t>нормативними документами МОЗ України.</a:t>
            </a:r>
            <a:endParaRPr lang="ru-RU" sz="2000" b="0" strike="noStrike" spc="-1">
              <a:latin typeface="Arial"/>
            </a:endParaRPr>
          </a:p>
          <a:p>
            <a:pPr algn="just">
              <a:lnSpc>
                <a:spcPct val="100000"/>
              </a:lnSpc>
            </a:pPr>
            <a:r>
              <a:rPr lang="ru-RU" sz="2000" b="1" strike="noStrike" spc="-1">
                <a:solidFill>
                  <a:srgbClr val="000000"/>
                </a:solidFill>
                <a:latin typeface="Arial"/>
              </a:rPr>
              <a:t>     1.3. Безпосередньо підпорядковується  завідувачу  лабораторії імунології,  а  при  його  відсутності  -  керівнику  лікувального закладу або його заступнику з лікувальної роботи.</a:t>
            </a:r>
            <a:endParaRPr lang="ru-RU" sz="2000" b="0" strike="noStrike" spc="-1">
              <a:latin typeface="Arial"/>
            </a:endParaRPr>
          </a:p>
          <a:p>
            <a:pPr algn="just">
              <a:lnSpc>
                <a:spcPct val="100000"/>
              </a:lnSpc>
            </a:pPr>
            <a:r>
              <a:rPr lang="ru-RU" sz="2000" b="1" strike="noStrike" spc="-1">
                <a:solidFill>
                  <a:srgbClr val="000000"/>
                </a:solidFill>
                <a:latin typeface="Arial"/>
              </a:rPr>
              <a:t>     1.4. Призначення   та  звільнення  лікаря-лаборанта-імунолога здійснюється за встановленим порядком керівником закладу.</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288000" y="216000"/>
            <a:ext cx="8698680" cy="6156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6200C4"/>
                </a:solidFill>
                <a:latin typeface="Arial"/>
              </a:rPr>
              <a:t>Імуніте́т</a:t>
            </a:r>
            <a:r>
              <a:rPr lang="ru-RU" sz="1800" b="1" i="1" strike="noStrike" spc="-1">
                <a:solidFill>
                  <a:srgbClr val="6200C4"/>
                </a:solidFill>
                <a:latin typeface="Arial"/>
              </a:rPr>
              <a:t> </a:t>
            </a:r>
            <a:r>
              <a:rPr lang="ru-RU" sz="1800" b="1" i="1" strike="noStrike" spc="-1">
                <a:solidFill>
                  <a:srgbClr val="000000"/>
                </a:solidFill>
                <a:latin typeface="Arial"/>
              </a:rPr>
              <a:t>(лат. immunitas — «вільний», «захищений»)</a:t>
            </a:r>
            <a:r>
              <a:rPr lang="ru-RU" sz="1800" b="1" strike="noStrike" spc="-1">
                <a:solidFill>
                  <a:srgbClr val="000000"/>
                </a:solidFill>
                <a:latin typeface="Arial"/>
              </a:rPr>
              <a:t> — сукупність захисних механізмів, які допомагають організму боротися з чужорідними чинниками: бактеріями, вірусами, найпростішими, гельмінтами, їхніми токсинами, різноманітними хімічними речовинами тощо.</a:t>
            </a:r>
            <a:endParaRPr lang="ru-RU" sz="1800" b="0" strike="noStrike" spc="-1">
              <a:latin typeface="Arial"/>
            </a:endParaRPr>
          </a:p>
          <a:p>
            <a:pPr algn="just">
              <a:lnSpc>
                <a:spcPct val="100000"/>
              </a:lnSpc>
            </a:pPr>
            <a:r>
              <a:rPr lang="ru-RU" sz="1800" b="1" strike="noStrike" spc="-1">
                <a:solidFill>
                  <a:srgbClr val="000000"/>
                </a:solidFill>
                <a:latin typeface="Arial"/>
              </a:rPr>
              <a:t>У вузькому значенні </a:t>
            </a:r>
            <a:r>
              <a:rPr lang="ru-RU" sz="1800" b="1" strike="noStrike" spc="-1">
                <a:solidFill>
                  <a:srgbClr val="0000B0"/>
                </a:solidFill>
                <a:latin typeface="Arial"/>
              </a:rPr>
              <a:t>імунітет </a:t>
            </a:r>
            <a:r>
              <a:rPr lang="ru-RU" sz="1800" b="1" strike="noStrike" spc="-1">
                <a:solidFill>
                  <a:srgbClr val="000000"/>
                </a:solidFill>
                <a:latin typeface="Arial"/>
              </a:rPr>
              <a:t>— несприйнятливість організму до інфекційних та неінфекційних агентів та речовин: бактерій, вірусів, найпростіших, гельмінтів, токсинів, отрут та інших факторів, які чужі для організму. Загалом імунітет — здатність організму підтримувати нормальне функціювання під впливом зовнішніх факторів.</a:t>
            </a:r>
            <a:endParaRPr lang="ru-RU" sz="1800" b="0" strike="noStrike" spc="-1">
              <a:latin typeface="Arial"/>
            </a:endParaRPr>
          </a:p>
          <a:p>
            <a:pPr algn="just">
              <a:lnSpc>
                <a:spcPct val="100000"/>
              </a:lnSpc>
            </a:pPr>
            <a:r>
              <a:rPr lang="ru-RU" sz="1800" b="1" strike="noStrike" spc="-1">
                <a:solidFill>
                  <a:srgbClr val="000000"/>
                </a:solidFill>
                <a:latin typeface="Arial"/>
              </a:rPr>
              <a:t>Основна функція імунної системи спрямована на виявлення змін у внутрішньому середовищі організму і усунення їх, тобто імунітет зберігає власну біологічну індивідуальність і сталість внутрішнього середовища. Наука, яка займається вивченням імунної системи називається імунологією.</a:t>
            </a:r>
            <a:endParaRPr lang="ru-RU" sz="1800" b="0" strike="noStrike" spc="-1">
              <a:latin typeface="Arial"/>
            </a:endParaRPr>
          </a:p>
          <a:p>
            <a:pPr algn="just">
              <a:lnSpc>
                <a:spcPct val="100000"/>
              </a:lnSpc>
            </a:pPr>
            <a:r>
              <a:rPr lang="ru-RU" sz="1800" b="1" strike="noStrike" spc="-1">
                <a:solidFill>
                  <a:srgbClr val="3B0076"/>
                </a:solidFill>
                <a:latin typeface="Arial"/>
              </a:rPr>
              <a:t>Імунітет </a:t>
            </a:r>
            <a:r>
              <a:rPr lang="ru-RU" sz="1800" b="1" strike="noStrike" spc="-1">
                <a:solidFill>
                  <a:srgbClr val="000000"/>
                </a:solidFill>
                <a:latin typeface="Arial"/>
              </a:rPr>
              <a:t>— також здатність живих організмів протистояти дії агресивних агентів, зберігаючи свою цілісність і біологічну індивідуальність. Спадкоємний імунітет обумовлений вродженими здібностями організму. </a:t>
            </a:r>
            <a:endParaRPr lang="ru-RU" sz="1800" b="0" strike="noStrike" spc="-1">
              <a:latin typeface="Arial"/>
            </a:endParaRPr>
          </a:p>
          <a:p>
            <a:pPr algn="just">
              <a:lnSpc>
                <a:spcPct val="100000"/>
              </a:lnSpc>
            </a:pPr>
            <a:r>
              <a:rPr lang="ru-RU" sz="1800" b="1" strike="noStrike" spc="-1">
                <a:solidFill>
                  <a:srgbClr val="000000"/>
                </a:solidFill>
                <a:latin typeface="Arial"/>
              </a:rPr>
              <a:t>У хребетних і людини є здатність набувати активний імунітет як відповідь на інфекцію, або введення вакцин. Він обумовлений функцією клітин імунної системи, центральне місце серед яких займають лімфоцити, антитіла, тощо. Набутий пасивний імунітет передається дитині з молоком матері або при штучному введенні антитіл.</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216000" y="57960"/>
            <a:ext cx="8711640" cy="65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i="1" strike="noStrike" spc="-1">
                <a:solidFill>
                  <a:srgbClr val="6200C4"/>
                </a:solidFill>
                <a:latin typeface="Arial"/>
                <a:ea typeface="Microsoft YaHei"/>
              </a:rPr>
              <a:t>2. Обов'язки лікаря-лаборанта-імунолога</a:t>
            </a:r>
            <a:endParaRPr lang="ru-RU" sz="1800" b="0" strike="noStrike" spc="-1">
              <a:latin typeface="Arial"/>
            </a:endParaRPr>
          </a:p>
          <a:p>
            <a:pPr algn="just">
              <a:lnSpc>
                <a:spcPct val="100000"/>
              </a:lnSpc>
            </a:pPr>
            <a:r>
              <a:rPr lang="ru-RU" sz="1800" b="1" strike="noStrike" spc="-1">
                <a:solidFill>
                  <a:srgbClr val="6200C4"/>
                </a:solidFill>
                <a:latin typeface="Arial"/>
                <a:ea typeface="Microsoft YaHei"/>
              </a:rPr>
              <a:t>  </a:t>
            </a:r>
            <a:r>
              <a:rPr lang="ru-RU" sz="1600" b="1" strike="noStrike" spc="-1">
                <a:solidFill>
                  <a:srgbClr val="000000"/>
                </a:solidFill>
                <a:latin typeface="Arial"/>
                <a:ea typeface="Microsoft YaHei"/>
              </a:rPr>
              <a:t>2.1. Самостійно      проводить     необхідні     діагностичні імунолабораторні дослідження (без формулювання клінічного діагнозу та призначення імунотропної терапії).</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2.2. Організовує    та   проводить   визначення   нормативних (середньорегіональних)   показників   для   практично    здорового населення для використання їх в якості регіонального контролю.</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2.3. Уточнює  об'єм  раціональних  методик імунолабораторного обстеження хворих.</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2.4. Проводить    імунолабораторне     обстеження     хворих, госпіталізованих у соматичні та спеціалізовані стаціонари, з метою виявлення різних форм імунопатології.</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2.5. Виявляє та аналізує причини розходження даних досліджень імунологічного статусу, які отримані різними методами.</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2.6. Приймає  участь  в  удосконаленні  та  розробці  методів оцінки функціонування імунної системи.</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2.7. Контролює    правильність    проведення    діагностичних</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імунолабораторних процедур,  експлуатації апаратури та обладнання,</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раціональне  використання  реактивів,  виконання  правил   техніки</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безпеки та охорони праці.</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2.8. Несе    відповідальність    за    оформлення    медичної документації встановленого зразка у  відповідності  до  вимог  МОЗ України.</a:t>
            </a:r>
            <a:endParaRPr lang="ru-RU" sz="1600" b="0" strike="noStrike" spc="-1">
              <a:latin typeface="Arial"/>
            </a:endParaRPr>
          </a:p>
          <a:p>
            <a:pPr algn="just">
              <a:lnSpc>
                <a:spcPct val="100000"/>
              </a:lnSpc>
            </a:pPr>
            <a:r>
              <a:rPr lang="ru-RU" sz="1600" b="1" strike="noStrike" spc="-1">
                <a:solidFill>
                  <a:srgbClr val="000000"/>
                </a:solidFill>
                <a:latin typeface="Arial"/>
                <a:ea typeface="Microsoft YaHei"/>
              </a:rPr>
              <a:t>     2.9. Підвищує   свою   кваліфікацію   на   науково-практичних конференціях,    нарадах-семінарах,    на    циклах    тематичного удосконалення не рідше одного разу на рік.</a:t>
            </a:r>
            <a:endParaRPr lang="ru-RU" sz="1600" b="0" strike="noStrike" spc="-1">
              <a:latin typeface="Arial"/>
            </a:endParaRPr>
          </a:p>
          <a:p>
            <a:pPr algn="just">
              <a:lnSpc>
                <a:spcPct val="100000"/>
              </a:lnSpc>
            </a:pP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CustomShape 1"/>
          <p:cNvSpPr/>
          <p:nvPr/>
        </p:nvSpPr>
        <p:spPr>
          <a:xfrm>
            <a:off x="288000" y="486000"/>
            <a:ext cx="8639640" cy="50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latin typeface="Arial"/>
              </a:rPr>
              <a:t>     </a:t>
            </a:r>
            <a:r>
              <a:rPr lang="ru-RU" sz="1800" b="1" strike="noStrike" spc="-1">
                <a:solidFill>
                  <a:srgbClr val="0000DC"/>
                </a:solidFill>
                <a:latin typeface="Arial"/>
              </a:rPr>
              <a:t>3.  Права лікаря-лаборанта-імунолога</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DC"/>
                </a:solidFill>
                <a:latin typeface="Arial"/>
              </a:rPr>
              <a:t>     </a:t>
            </a:r>
            <a:r>
              <a:rPr lang="ru-RU" sz="1800" b="1" strike="noStrike" spc="-1">
                <a:solidFill>
                  <a:srgbClr val="000000"/>
                </a:solidFill>
                <a:latin typeface="Arial"/>
              </a:rPr>
              <a:t>Лікар-лаборант-імунолог має право:</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00"/>
                </a:solidFill>
                <a:latin typeface="Arial"/>
              </a:rPr>
              <a:t>     3.1. Контролювати   роботу   підлеглого  йому  середнього  та молодшого медичного персоналу.</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00"/>
                </a:solidFill>
                <a:latin typeface="Arial"/>
              </a:rPr>
              <a:t>     3.2. Приймати   участь    у    нарадах,    науково-практичних конференціях,  бути членом різноманітних суспільних та професійних організацій.</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00"/>
                </a:solidFill>
                <a:latin typeface="Arial"/>
              </a:rPr>
              <a:t>     3.3. Оцінювати   (інтерпретувати)   дані   імунолабораторного обстеження.</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0000DC"/>
                </a:solidFill>
                <a:latin typeface="Arial"/>
              </a:rPr>
              <a:t>          </a:t>
            </a:r>
            <a:r>
              <a:rPr lang="ru-RU" sz="1800" b="1" strike="noStrike" spc="-1">
                <a:solidFill>
                  <a:srgbClr val="4F009E"/>
                </a:solidFill>
                <a:latin typeface="Arial"/>
              </a:rPr>
              <a:t>4. Відповідальність лікаря-лаборанта-імунолога</a:t>
            </a: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800" b="1" strike="noStrike" spc="-1">
                <a:solidFill>
                  <a:srgbClr val="4F009E"/>
                </a:solidFill>
                <a:latin typeface="Arial"/>
              </a:rPr>
              <a:t>     </a:t>
            </a:r>
            <a:r>
              <a:rPr lang="ru-RU" sz="1800" b="1" strike="noStrike" spc="-1">
                <a:solidFill>
                  <a:srgbClr val="000000"/>
                </a:solidFill>
                <a:latin typeface="Arial"/>
              </a:rPr>
              <a:t>Лікар-лаборант-імунолог несе  відповідальність  за  неналежне обстеження хворих у встановленому законодавством порядку.</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428760" y="285840"/>
            <a:ext cx="8429040" cy="532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dirty="0">
                <a:solidFill>
                  <a:srgbClr val="FF0000"/>
                </a:solidFill>
                <a:latin typeface="Arial"/>
                <a:ea typeface="DejaVu Sans"/>
              </a:rPr>
              <a:t>Про </a:t>
            </a:r>
            <a:r>
              <a:rPr lang="ru-RU" sz="2000" b="1" strike="noStrike" spc="-1" dirty="0" err="1">
                <a:solidFill>
                  <a:srgbClr val="FF0000"/>
                </a:solidFill>
                <a:latin typeface="Arial"/>
                <a:ea typeface="DejaVu Sans"/>
              </a:rPr>
              <a:t>атестацію</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професіоналів</a:t>
            </a:r>
            <a:r>
              <a:rPr lang="ru-RU" sz="2000" b="1" strike="noStrike" spc="-1" dirty="0">
                <a:solidFill>
                  <a:srgbClr val="FF0000"/>
                </a:solidFill>
                <a:latin typeface="Arial"/>
                <a:ea typeface="DejaVu Sans"/>
              </a:rPr>
              <a:t> з </a:t>
            </a:r>
            <a:r>
              <a:rPr lang="ru-RU" sz="2000" b="1" strike="noStrike" spc="-1" dirty="0" err="1">
                <a:solidFill>
                  <a:srgbClr val="FF0000"/>
                </a:solidFill>
                <a:latin typeface="Arial"/>
                <a:ea typeface="DejaVu Sans"/>
              </a:rPr>
              <a:t>вищою</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немедичною</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освітою</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які</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працюють</a:t>
            </a:r>
            <a:r>
              <a:rPr lang="ru-RU" sz="2000" b="1" strike="noStrike" spc="-1" dirty="0">
                <a:solidFill>
                  <a:srgbClr val="FF0000"/>
                </a:solidFill>
                <a:latin typeface="Arial"/>
                <a:ea typeface="DejaVu Sans"/>
              </a:rPr>
              <a:t> в </a:t>
            </a:r>
            <a:r>
              <a:rPr lang="ru-RU" sz="2000" b="1" strike="noStrike" spc="-1" dirty="0" err="1">
                <a:solidFill>
                  <a:srgbClr val="FF0000"/>
                </a:solidFill>
                <a:latin typeface="Arial"/>
                <a:ea typeface="DejaVu Sans"/>
              </a:rPr>
              <a:t>системі</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охорони</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здоров</a:t>
            </a:r>
            <a:r>
              <a:rPr lang="ru-RU" sz="1600" b="1" strike="noStrike" spc="-1" dirty="0" err="1">
                <a:solidFill>
                  <a:srgbClr val="191919"/>
                </a:solidFill>
                <a:latin typeface="Arial"/>
                <a:ea typeface="DejaVu Sans"/>
              </a:rPr>
              <a:t>'</a:t>
            </a:r>
            <a:r>
              <a:rPr lang="ru-RU" sz="2000" b="1" strike="noStrike" spc="-1" dirty="0" err="1">
                <a:solidFill>
                  <a:srgbClr val="FF0000"/>
                </a:solidFill>
                <a:latin typeface="Arial"/>
                <a:ea typeface="DejaVu Sans"/>
              </a:rPr>
              <a:t>я</a:t>
            </a:r>
            <a:endParaRPr lang="ru-RU" sz="2000" b="0" strike="noStrike" spc="-1" dirty="0">
              <a:latin typeface="Arial"/>
            </a:endParaRPr>
          </a:p>
          <a:p>
            <a:pPr algn="just">
              <a:lnSpc>
                <a:spcPct val="100000"/>
              </a:lnSpc>
            </a:pPr>
            <a:r>
              <a:rPr lang="ru-RU" sz="2000" b="1" strike="noStrike" spc="-1" dirty="0">
                <a:solidFill>
                  <a:srgbClr val="FF0000"/>
                </a:solidFill>
                <a:latin typeface="Arial"/>
                <a:ea typeface="DejaVu Sans"/>
              </a:rPr>
              <a:t>ОНОВЛЕНО (</a:t>
            </a:r>
            <a:r>
              <a:rPr lang="ru-RU" sz="1600" b="1" strike="noStrike" spc="-1" dirty="0">
                <a:solidFill>
                  <a:srgbClr val="4F009E"/>
                </a:solidFill>
                <a:latin typeface="Arial"/>
                <a:ea typeface="DejaVu Sans"/>
              </a:rPr>
              <a:t>https://ips.ligazakon.net/document/RE36088?an=9</a:t>
            </a:r>
            <a:r>
              <a:rPr lang="ru-RU" sz="2000" b="1" strike="noStrike" spc="-1" dirty="0">
                <a:solidFill>
                  <a:srgbClr val="FF0000"/>
                </a:solidFill>
                <a:latin typeface="Arial"/>
                <a:ea typeface="DejaVu Sans"/>
              </a:rPr>
              <a:t>):</a:t>
            </a:r>
            <a:endParaRPr lang="ru-RU" sz="2000" b="0" strike="noStrike" spc="-1" dirty="0">
              <a:latin typeface="Arial"/>
            </a:endParaRPr>
          </a:p>
          <a:p>
            <a:pPr algn="just">
              <a:lnSpc>
                <a:spcPct val="100000"/>
              </a:lnSpc>
            </a:pPr>
            <a:r>
              <a:rPr lang="ru-RU" sz="2000" b="1" strike="noStrike" spc="-1" dirty="0">
                <a:solidFill>
                  <a:srgbClr val="FF0000"/>
                </a:solidFill>
                <a:latin typeface="Arial"/>
                <a:ea typeface="DejaVu Sans"/>
              </a:rPr>
              <a:t>МІНІСТЕРСТВО ОХОРОНИ ЗДОРОВ'Я УКРАЇНИ НАКАЗ 24.02.2021	</a:t>
            </a:r>
            <a:endParaRPr lang="ru-RU" sz="2000" b="0" strike="noStrike" spc="-1" dirty="0">
              <a:latin typeface="Arial"/>
            </a:endParaRPr>
          </a:p>
          <a:p>
            <a:pPr algn="just">
              <a:lnSpc>
                <a:spcPct val="100000"/>
              </a:lnSpc>
            </a:pPr>
            <a:r>
              <a:rPr lang="ru-RU" sz="2000" b="1" strike="noStrike" spc="-1" dirty="0">
                <a:solidFill>
                  <a:srgbClr val="FF0000"/>
                </a:solidFill>
                <a:latin typeface="Arial"/>
                <a:ea typeface="DejaVu Sans"/>
              </a:rPr>
              <a:t>м. </a:t>
            </a:r>
            <a:r>
              <a:rPr lang="ru-RU" sz="2000" b="1" strike="noStrike" spc="-1" dirty="0" err="1">
                <a:solidFill>
                  <a:srgbClr val="FF0000"/>
                </a:solidFill>
                <a:latin typeface="Arial"/>
                <a:ea typeface="DejaVu Sans"/>
              </a:rPr>
              <a:t>Київ</a:t>
            </a:r>
            <a:r>
              <a:rPr lang="ru-RU" sz="2000" b="1" strike="noStrike" spc="-1" dirty="0">
                <a:solidFill>
                  <a:srgbClr val="FF0000"/>
                </a:solidFill>
                <a:latin typeface="Arial"/>
                <a:ea typeface="DejaVu Sans"/>
              </a:rPr>
              <a:t>	 N 346 </a:t>
            </a:r>
            <a:r>
              <a:rPr lang="ru-RU" sz="2000" b="1" strike="noStrike" spc="-1" dirty="0" err="1">
                <a:solidFill>
                  <a:srgbClr val="FF0000"/>
                </a:solidFill>
                <a:latin typeface="Arial"/>
                <a:ea typeface="DejaVu Sans"/>
              </a:rPr>
              <a:t>Зареєстровано</a:t>
            </a:r>
            <a:r>
              <a:rPr lang="ru-RU" sz="2000" b="1" strike="noStrike" spc="-1" dirty="0">
                <a:solidFill>
                  <a:srgbClr val="FF0000"/>
                </a:solidFill>
                <a:latin typeface="Arial"/>
                <a:ea typeface="DejaVu Sans"/>
              </a:rPr>
              <a:t> в </a:t>
            </a:r>
            <a:r>
              <a:rPr lang="ru-RU" sz="2000" b="1" strike="noStrike" spc="-1" dirty="0" err="1">
                <a:solidFill>
                  <a:srgbClr val="FF0000"/>
                </a:solidFill>
                <a:latin typeface="Arial"/>
                <a:ea typeface="DejaVu Sans"/>
              </a:rPr>
              <a:t>Міністерстві</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юстиції</a:t>
            </a:r>
            <a:r>
              <a:rPr lang="ru-RU" sz="2000" b="1" strike="noStrike" spc="-1" dirty="0">
                <a:solidFill>
                  <a:srgbClr val="FF0000"/>
                </a:solidFill>
                <a:latin typeface="Arial"/>
                <a:ea typeface="DejaVu Sans"/>
              </a:rPr>
              <a:t> </a:t>
            </a:r>
            <a:r>
              <a:rPr lang="ru-RU" sz="2000" b="1" strike="noStrike" spc="-1" dirty="0" err="1">
                <a:solidFill>
                  <a:srgbClr val="FF0000"/>
                </a:solidFill>
                <a:latin typeface="Arial"/>
                <a:ea typeface="DejaVu Sans"/>
              </a:rPr>
              <a:t>України</a:t>
            </a:r>
            <a:r>
              <a:rPr lang="ru-RU" sz="2000" b="1" strike="noStrike" spc="-1" dirty="0">
                <a:solidFill>
                  <a:srgbClr val="FF0000"/>
                </a:solidFill>
                <a:latin typeface="Arial"/>
                <a:ea typeface="DejaVu Sans"/>
              </a:rPr>
              <a:t> 08 </a:t>
            </a:r>
            <a:r>
              <a:rPr lang="ru-RU" sz="2000" b="1" strike="noStrike" spc="-1" dirty="0" err="1">
                <a:solidFill>
                  <a:srgbClr val="FF0000"/>
                </a:solidFill>
                <a:latin typeface="Arial"/>
                <a:ea typeface="DejaVu Sans"/>
              </a:rPr>
              <a:t>квітня</a:t>
            </a:r>
            <a:r>
              <a:rPr lang="ru-RU" sz="2000" b="1" strike="noStrike" spc="-1" dirty="0">
                <a:solidFill>
                  <a:srgbClr val="FF0000"/>
                </a:solidFill>
                <a:latin typeface="Arial"/>
                <a:ea typeface="DejaVu Sans"/>
              </a:rPr>
              <a:t> 2021 р. за N 466/36088</a:t>
            </a:r>
            <a:endParaRPr lang="ru-RU" sz="2000" b="0" strike="noStrike" spc="-1" dirty="0">
              <a:latin typeface="Arial"/>
            </a:endParaRPr>
          </a:p>
          <a:p>
            <a:pPr algn="just">
              <a:lnSpc>
                <a:spcPct val="100000"/>
              </a:lnSpc>
            </a:pPr>
            <a:r>
              <a:rPr lang="ru-RU" sz="1600" b="1" strike="noStrike" spc="-1" dirty="0">
                <a:solidFill>
                  <a:srgbClr val="191919"/>
                </a:solidFill>
                <a:latin typeface="Arial"/>
                <a:ea typeface="DejaVu Sans"/>
              </a:rPr>
              <a:t>Про </a:t>
            </a:r>
            <a:r>
              <a:rPr lang="ru-RU" sz="1600" b="1" strike="noStrike" spc="-1" dirty="0" err="1">
                <a:solidFill>
                  <a:srgbClr val="191919"/>
                </a:solidFill>
                <a:latin typeface="Arial"/>
                <a:ea typeface="DejaVu Sans"/>
              </a:rPr>
              <a:t>внесення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змін</a:t>
            </a:r>
            <a:r>
              <a:rPr lang="ru-RU" sz="1600" b="1" strike="noStrike" spc="-1" dirty="0">
                <a:solidFill>
                  <a:srgbClr val="191919"/>
                </a:solidFill>
                <a:latin typeface="Arial"/>
                <a:ea typeface="DejaVu Sans"/>
              </a:rPr>
              <a:t> до наказу </a:t>
            </a:r>
            <a:r>
              <a:rPr lang="ru-RU" sz="1600" b="1" strike="noStrike" spc="-1" dirty="0" err="1">
                <a:solidFill>
                  <a:srgbClr val="191919"/>
                </a:solidFill>
                <a:latin typeface="Arial"/>
                <a:ea typeface="DejaVu Sans"/>
              </a:rPr>
              <a:t>Міністерства</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охорони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здоров'я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від</a:t>
            </a:r>
            <a:r>
              <a:rPr lang="ru-RU" sz="1600" b="1" strike="noStrike" spc="-1" dirty="0">
                <a:solidFill>
                  <a:srgbClr val="191919"/>
                </a:solidFill>
                <a:latin typeface="Arial"/>
                <a:ea typeface="DejaVu Sans"/>
              </a:rPr>
              <a:t> 28 </a:t>
            </a:r>
            <a:r>
              <a:rPr lang="ru-RU" sz="1600" b="1" strike="noStrike" spc="-1" dirty="0" err="1">
                <a:solidFill>
                  <a:srgbClr val="191919"/>
                </a:solidFill>
                <a:latin typeface="Arial"/>
                <a:ea typeface="DejaVu Sans"/>
              </a:rPr>
              <a:t>жовтня</a:t>
            </a:r>
            <a:r>
              <a:rPr lang="ru-RU" sz="1600" b="1" strike="noStrike" spc="-1" dirty="0">
                <a:solidFill>
                  <a:srgbClr val="191919"/>
                </a:solidFill>
                <a:latin typeface="Arial"/>
                <a:ea typeface="DejaVu Sans"/>
              </a:rPr>
              <a:t> 2002 року N 385</a:t>
            </a:r>
            <a:endParaRPr lang="ru-RU" sz="1600" b="0" strike="noStrike" spc="-1" dirty="0">
              <a:latin typeface="Arial"/>
            </a:endParaRPr>
          </a:p>
          <a:p>
            <a:pPr algn="just">
              <a:lnSpc>
                <a:spcPct val="100000"/>
              </a:lnSpc>
            </a:pPr>
            <a:r>
              <a:rPr lang="ru-RU" sz="1600" b="1" strike="noStrike" spc="-1" dirty="0" err="1">
                <a:solidFill>
                  <a:srgbClr val="191919"/>
                </a:solidFill>
                <a:latin typeface="Arial"/>
                <a:ea typeface="DejaVu Sans"/>
              </a:rPr>
              <a:t>Відповідно</a:t>
            </a:r>
            <a:r>
              <a:rPr lang="ru-RU" sz="1600" b="1" strike="noStrike" spc="-1" dirty="0">
                <a:solidFill>
                  <a:srgbClr val="191919"/>
                </a:solidFill>
                <a:latin typeface="Arial"/>
                <a:ea typeface="DejaVu Sans"/>
              </a:rPr>
              <a:t> до </a:t>
            </a:r>
            <a:r>
              <a:rPr lang="ru-RU" sz="1600" b="1" strike="noStrike" spc="-1" dirty="0" err="1">
                <a:solidFill>
                  <a:srgbClr val="191919"/>
                </a:solidFill>
                <a:latin typeface="Arial"/>
                <a:ea typeface="DejaVu Sans"/>
              </a:rPr>
              <a:t>частини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третьої</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статті</a:t>
            </a:r>
            <a:r>
              <a:rPr lang="ru-RU" sz="1600" b="1" strike="noStrike" spc="-1" dirty="0">
                <a:solidFill>
                  <a:srgbClr val="191919"/>
                </a:solidFill>
                <a:latin typeface="Arial"/>
                <a:ea typeface="DejaVu Sans"/>
              </a:rPr>
              <a:t> 77 Закону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Основи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законодавства</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про </a:t>
            </a:r>
            <a:r>
              <a:rPr lang="ru-RU" sz="1600" b="1" strike="noStrike" spc="-1" dirty="0" err="1">
                <a:solidFill>
                  <a:srgbClr val="191919"/>
                </a:solidFill>
                <a:latin typeface="Arial"/>
                <a:ea typeface="DejaVu Sans"/>
              </a:rPr>
              <a:t>охорону</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здоров'я</a:t>
            </a:r>
            <a:r>
              <a:rPr lang="ru-RU" sz="1600" b="1" strike="noStrike" spc="-1" dirty="0">
                <a:solidFill>
                  <a:srgbClr val="191919"/>
                </a:solidFill>
                <a:latin typeface="Arial"/>
                <a:ea typeface="DejaVu Sans"/>
              </a:rPr>
              <a:t>", абзацу четвертого </a:t>
            </a:r>
            <a:r>
              <a:rPr lang="ru-RU" sz="1600" b="1" strike="noStrike" spc="-1" dirty="0" err="1">
                <a:solidFill>
                  <a:srgbClr val="191919"/>
                </a:solidFill>
                <a:latin typeface="Arial"/>
                <a:ea typeface="DejaVu Sans"/>
              </a:rPr>
              <a:t>підпункту</a:t>
            </a:r>
            <a:r>
              <a:rPr lang="ru-RU" sz="1600" b="1" strike="noStrike" spc="-1" dirty="0">
                <a:solidFill>
                  <a:srgbClr val="191919"/>
                </a:solidFill>
                <a:latin typeface="Arial"/>
                <a:ea typeface="DejaVu Sans"/>
              </a:rPr>
              <a:t> 2 пункту 3 </a:t>
            </a:r>
            <a:r>
              <a:rPr lang="ru-RU" sz="1600" b="1" strike="noStrike" spc="-1" dirty="0" err="1">
                <a:solidFill>
                  <a:srgbClr val="191919"/>
                </a:solidFill>
                <a:latin typeface="Arial"/>
                <a:ea typeface="DejaVu Sans"/>
              </a:rPr>
              <a:t>розділу</a:t>
            </a:r>
            <a:r>
              <a:rPr lang="ru-RU" sz="1600" b="1" strike="noStrike" spc="-1" dirty="0">
                <a:solidFill>
                  <a:srgbClr val="191919"/>
                </a:solidFill>
                <a:latin typeface="Arial"/>
                <a:ea typeface="DejaVu Sans"/>
              </a:rPr>
              <a:t> II "</a:t>
            </a:r>
            <a:r>
              <a:rPr lang="ru-RU" sz="1600" b="1" strike="noStrike" spc="-1" dirty="0" err="1">
                <a:solidFill>
                  <a:srgbClr val="191919"/>
                </a:solidFill>
                <a:latin typeface="Arial"/>
                <a:ea typeface="DejaVu Sans"/>
              </a:rPr>
              <a:t>Прикінцеві</a:t>
            </a:r>
            <a:r>
              <a:rPr lang="ru-RU" sz="1600" b="1" strike="noStrike" spc="-1" dirty="0">
                <a:solidFill>
                  <a:srgbClr val="191919"/>
                </a:solidFill>
                <a:latin typeface="Arial"/>
                <a:ea typeface="DejaVu Sans"/>
              </a:rPr>
              <a:t> та </a:t>
            </a:r>
            <a:r>
              <a:rPr lang="ru-RU" sz="1600" b="1" strike="noStrike" spc="-1" dirty="0" err="1">
                <a:solidFill>
                  <a:srgbClr val="191919"/>
                </a:solidFill>
                <a:latin typeface="Arial"/>
                <a:ea typeface="DejaVu Sans"/>
              </a:rPr>
              <a:t>перехідні</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положення</a:t>
            </a:r>
            <a:r>
              <a:rPr lang="ru-RU" sz="1600" b="1" strike="noStrike" spc="-1" dirty="0">
                <a:solidFill>
                  <a:srgbClr val="191919"/>
                </a:solidFill>
                <a:latin typeface="Arial"/>
                <a:ea typeface="DejaVu Sans"/>
              </a:rPr>
              <a:t>" Закону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від</a:t>
            </a:r>
            <a:r>
              <a:rPr lang="ru-RU" sz="1600" b="1" strike="noStrike" spc="-1" dirty="0">
                <a:solidFill>
                  <a:srgbClr val="191919"/>
                </a:solidFill>
                <a:latin typeface="Arial"/>
                <a:ea typeface="DejaVu Sans"/>
              </a:rPr>
              <a:t> 18 </a:t>
            </a:r>
            <a:r>
              <a:rPr lang="ru-RU" sz="1600" b="1" strike="noStrike" spc="-1" dirty="0" err="1">
                <a:solidFill>
                  <a:srgbClr val="191919"/>
                </a:solidFill>
                <a:latin typeface="Arial"/>
                <a:ea typeface="DejaVu Sans"/>
              </a:rPr>
              <a:t>грудня</a:t>
            </a:r>
            <a:r>
              <a:rPr lang="ru-RU" sz="1600" b="1" strike="noStrike" spc="-1" dirty="0">
                <a:solidFill>
                  <a:srgbClr val="191919"/>
                </a:solidFill>
                <a:latin typeface="Arial"/>
                <a:ea typeface="DejaVu Sans"/>
              </a:rPr>
              <a:t> 2020 року N 1123-IX "Про </a:t>
            </a:r>
            <a:r>
              <a:rPr lang="ru-RU" sz="1600" b="1" strike="noStrike" spc="-1" dirty="0" err="1">
                <a:solidFill>
                  <a:srgbClr val="191919"/>
                </a:solidFill>
                <a:latin typeface="Arial"/>
                <a:ea typeface="DejaVu Sans"/>
              </a:rPr>
              <a:t>внесення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зміни</a:t>
            </a:r>
            <a:r>
              <a:rPr lang="ru-RU" sz="1600" b="1" strike="noStrike" spc="-1" dirty="0">
                <a:solidFill>
                  <a:srgbClr val="191919"/>
                </a:solidFill>
                <a:latin typeface="Arial"/>
                <a:ea typeface="DejaVu Sans"/>
              </a:rPr>
              <a:t> до </a:t>
            </a:r>
            <a:r>
              <a:rPr lang="ru-RU" sz="1600" b="1" strike="noStrike" spc="-1" dirty="0" err="1">
                <a:solidFill>
                  <a:srgbClr val="191919"/>
                </a:solidFill>
                <a:latin typeface="Arial"/>
                <a:ea typeface="DejaVu Sans"/>
              </a:rPr>
              <a:t>статті</a:t>
            </a:r>
            <a:r>
              <a:rPr lang="ru-RU" sz="1600" b="1" strike="noStrike" spc="-1" dirty="0">
                <a:solidFill>
                  <a:srgbClr val="191919"/>
                </a:solidFill>
                <a:latin typeface="Arial"/>
                <a:ea typeface="DejaVu Sans"/>
              </a:rPr>
              <a:t> 77 Основ </a:t>
            </a:r>
            <a:r>
              <a:rPr lang="ru-RU" sz="1600" b="1" strike="noStrike" spc="-1" dirty="0" err="1">
                <a:solidFill>
                  <a:srgbClr val="191919"/>
                </a:solidFill>
                <a:latin typeface="Arial"/>
                <a:ea typeface="DejaVu Sans"/>
              </a:rPr>
              <a:t>законодавства</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про </a:t>
            </a:r>
            <a:r>
              <a:rPr lang="ru-RU" sz="1600" b="1" strike="noStrike" spc="-1" dirty="0" err="1">
                <a:solidFill>
                  <a:srgbClr val="191919"/>
                </a:solidFill>
                <a:latin typeface="Arial"/>
                <a:ea typeface="DejaVu Sans"/>
              </a:rPr>
              <a:t>охорону</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здоров'я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щодо</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пільг</a:t>
            </a:r>
            <a:r>
              <a:rPr lang="ru-RU" sz="1600" b="1" strike="noStrike" spc="-1" dirty="0">
                <a:solidFill>
                  <a:srgbClr val="191919"/>
                </a:solidFill>
                <a:latin typeface="Arial"/>
                <a:ea typeface="DejaVu Sans"/>
              </a:rPr>
              <a:t> та </a:t>
            </a:r>
            <a:r>
              <a:rPr lang="ru-RU" sz="1600" b="1" strike="noStrike" spc="-1" dirty="0" err="1">
                <a:solidFill>
                  <a:srgbClr val="191919"/>
                </a:solidFill>
                <a:latin typeface="Arial"/>
                <a:ea typeface="DejaVu Sans"/>
              </a:rPr>
              <a:t>підвищення</a:t>
            </a:r>
            <a:r>
              <a:rPr lang="ru-RU" sz="1600" b="1" strike="noStrike" spc="-1" dirty="0">
                <a:solidFill>
                  <a:srgbClr val="191919"/>
                </a:solidFill>
                <a:latin typeface="Arial"/>
                <a:ea typeface="DejaVu Sans"/>
              </a:rPr>
              <a:t> оплати </a:t>
            </a:r>
            <a:r>
              <a:rPr lang="ru-RU" sz="1600" b="1" strike="noStrike" spc="-1" dirty="0" err="1">
                <a:solidFill>
                  <a:srgbClr val="191919"/>
                </a:solidFill>
                <a:latin typeface="Arial"/>
                <a:ea typeface="DejaVu Sans"/>
              </a:rPr>
              <a:t>праці</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професіоналів</a:t>
            </a:r>
            <a:r>
              <a:rPr lang="ru-RU" sz="1600" b="1" strike="noStrike" spc="-1" dirty="0">
                <a:solidFill>
                  <a:srgbClr val="191919"/>
                </a:solidFill>
                <a:latin typeface="Arial"/>
                <a:ea typeface="DejaVu Sans"/>
              </a:rPr>
              <a:t> з </a:t>
            </a:r>
            <a:r>
              <a:rPr lang="ru-RU" sz="1600" b="1" strike="noStrike" spc="-1" dirty="0" err="1">
                <a:solidFill>
                  <a:srgbClr val="191919"/>
                </a:solidFill>
                <a:latin typeface="Arial"/>
                <a:ea typeface="DejaVu Sans"/>
              </a:rPr>
              <a:t>вищою</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немедичною</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освітою</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які</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працюють</a:t>
            </a:r>
            <a:r>
              <a:rPr lang="ru-RU" sz="1600" b="1" strike="noStrike" spc="-1" dirty="0">
                <a:solidFill>
                  <a:srgbClr val="191919"/>
                </a:solidFill>
                <a:latin typeface="Arial"/>
                <a:ea typeface="DejaVu Sans"/>
              </a:rPr>
              <a:t> в </a:t>
            </a:r>
            <a:r>
              <a:rPr lang="ru-RU" sz="1600" b="1" strike="noStrike" spc="-1" dirty="0" err="1">
                <a:solidFill>
                  <a:srgbClr val="191919"/>
                </a:solidFill>
                <a:latin typeface="Arial"/>
                <a:ea typeface="DejaVu Sans"/>
              </a:rPr>
              <a:t>системі</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охорони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здоров'я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підпунктів</a:t>
            </a:r>
            <a:r>
              <a:rPr lang="ru-RU" sz="1600" b="1" strike="noStrike" spc="-1" dirty="0">
                <a:solidFill>
                  <a:srgbClr val="191919"/>
                </a:solidFill>
                <a:latin typeface="Arial"/>
                <a:ea typeface="DejaVu Sans"/>
              </a:rPr>
              <a:t> 2 та 6 пункту 4 </a:t>
            </a:r>
            <a:r>
              <a:rPr lang="ru-RU" sz="1600" b="1" strike="noStrike" spc="-1" dirty="0" err="1">
                <a:solidFill>
                  <a:srgbClr val="191919"/>
                </a:solidFill>
                <a:latin typeface="Arial"/>
                <a:ea typeface="DejaVu Sans"/>
              </a:rPr>
              <a:t>Положення</a:t>
            </a:r>
            <a:r>
              <a:rPr lang="ru-RU" sz="1600" b="1" strike="noStrike" spc="-1" dirty="0">
                <a:solidFill>
                  <a:srgbClr val="191919"/>
                </a:solidFill>
                <a:latin typeface="Arial"/>
                <a:ea typeface="DejaVu Sans"/>
              </a:rPr>
              <a:t> про </a:t>
            </a:r>
            <a:r>
              <a:rPr lang="ru-RU" sz="1600" b="1" strike="noStrike" spc="-1" dirty="0" err="1">
                <a:solidFill>
                  <a:srgbClr val="191919"/>
                </a:solidFill>
                <a:latin typeface="Arial"/>
                <a:ea typeface="DejaVu Sans"/>
              </a:rPr>
              <a:t>Міністерство</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охорони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здоров'я</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затвердженого</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постановою</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Кабінету</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Міністрів</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від</a:t>
            </a:r>
            <a:r>
              <a:rPr lang="ru-RU" sz="1600" b="1" strike="noStrike" spc="-1" dirty="0">
                <a:solidFill>
                  <a:srgbClr val="191919"/>
                </a:solidFill>
                <a:latin typeface="Arial"/>
                <a:ea typeface="DejaVu Sans"/>
              </a:rPr>
              <a:t> 25 </a:t>
            </a:r>
            <a:r>
              <a:rPr lang="ru-RU" sz="1600" b="1" strike="noStrike" spc="-1" dirty="0" err="1">
                <a:solidFill>
                  <a:srgbClr val="191919"/>
                </a:solidFill>
                <a:latin typeface="Arial"/>
                <a:ea typeface="DejaVu Sans"/>
              </a:rPr>
              <a:t>березня</a:t>
            </a:r>
            <a:r>
              <a:rPr lang="ru-RU" sz="1600" b="1" strike="noStrike" spc="-1" dirty="0">
                <a:solidFill>
                  <a:srgbClr val="191919"/>
                </a:solidFill>
                <a:latin typeface="Arial"/>
                <a:ea typeface="DejaVu Sans"/>
              </a:rPr>
              <a:t> 2015 року N 267 (в </a:t>
            </a:r>
            <a:r>
              <a:rPr lang="ru-RU" sz="1600" b="1" strike="noStrike" spc="-1" dirty="0" err="1">
                <a:solidFill>
                  <a:srgbClr val="191919"/>
                </a:solidFill>
                <a:latin typeface="Arial"/>
                <a:ea typeface="DejaVu Sans"/>
              </a:rPr>
              <a:t>редакції</a:t>
            </a:r>
            <a:r>
              <a:rPr lang="ru-RU" sz="1600" b="1" strike="noStrike" spc="-1" dirty="0">
                <a:solidFill>
                  <a:srgbClr val="191919"/>
                </a:solidFill>
                <a:latin typeface="Arial"/>
                <a:ea typeface="DejaVu Sans"/>
              </a:rPr>
              <a:t> постанови </a:t>
            </a:r>
            <a:r>
              <a:rPr lang="ru-RU" sz="1600" b="1" strike="noStrike" spc="-1" dirty="0" err="1">
                <a:solidFill>
                  <a:srgbClr val="191919"/>
                </a:solidFill>
                <a:latin typeface="Arial"/>
                <a:ea typeface="DejaVu Sans"/>
              </a:rPr>
              <a:t>Кабінету</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Міністрів</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України</a:t>
            </a:r>
            <a:r>
              <a:rPr lang="ru-RU" sz="1600" b="1" strike="noStrike" spc="-1" dirty="0">
                <a:solidFill>
                  <a:srgbClr val="191919"/>
                </a:solidFill>
                <a:latin typeface="Arial"/>
                <a:ea typeface="DejaVu Sans"/>
              </a:rPr>
              <a:t> </a:t>
            </a:r>
            <a:r>
              <a:rPr lang="ru-RU" sz="1600" b="1" strike="noStrike" spc="-1" dirty="0" err="1">
                <a:solidFill>
                  <a:srgbClr val="191919"/>
                </a:solidFill>
                <a:latin typeface="Arial"/>
                <a:ea typeface="DejaVu Sans"/>
              </a:rPr>
              <a:t>від</a:t>
            </a:r>
            <a:r>
              <a:rPr lang="ru-RU" sz="1600" b="1" strike="noStrike" spc="-1" dirty="0">
                <a:solidFill>
                  <a:srgbClr val="191919"/>
                </a:solidFill>
                <a:latin typeface="Arial"/>
                <a:ea typeface="DejaVu Sans"/>
              </a:rPr>
              <a:t> 24 </a:t>
            </a:r>
            <a:r>
              <a:rPr lang="ru-RU" sz="1600" b="1" strike="noStrike" spc="-1" dirty="0" err="1">
                <a:solidFill>
                  <a:srgbClr val="191919"/>
                </a:solidFill>
                <a:latin typeface="Arial"/>
                <a:ea typeface="DejaVu Sans"/>
              </a:rPr>
              <a:t>січня</a:t>
            </a:r>
            <a:r>
              <a:rPr lang="ru-RU" sz="1600" b="1" strike="noStrike" spc="-1" dirty="0">
                <a:solidFill>
                  <a:srgbClr val="191919"/>
                </a:solidFill>
                <a:latin typeface="Arial"/>
                <a:ea typeface="DejaVu Sans"/>
              </a:rPr>
              <a:t> 2020 року N 90: </a:t>
            </a:r>
            <a:r>
              <a:rPr lang="ru-RU" sz="1600" b="1" strike="noStrike" spc="-1" dirty="0">
                <a:solidFill>
                  <a:srgbClr val="4F009E"/>
                </a:solidFill>
                <a:latin typeface="Arial"/>
                <a:ea typeface="DejaVu Sans"/>
              </a:rPr>
              <a:t>https://ips.ligazakon.net/document/view/kp200090?an=396&amp;ed=2020_01_24</a:t>
            </a:r>
            <a:r>
              <a:rPr lang="ru-RU" sz="1600" b="1" strike="noStrike" spc="-1" dirty="0">
                <a:solidFill>
                  <a:srgbClr val="191919"/>
                </a:solidFill>
                <a:latin typeface="Arial"/>
                <a:ea typeface="DejaVu Sans"/>
              </a:rPr>
              <a:t>),</a:t>
            </a:r>
            <a:endParaRPr lang="ru-RU" sz="1600" b="0" strike="noStrike" spc="-1" dirty="0">
              <a:latin typeface="Arial"/>
            </a:endParaRPr>
          </a:p>
          <a:p>
            <a:pPr algn="just">
              <a:lnSpc>
                <a:spcPct val="100000"/>
              </a:lnSpc>
            </a:pPr>
            <a:endParaRPr lang="ru-RU" sz="1600" b="0"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309960" y="374760"/>
            <a:ext cx="8329680" cy="5931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600" b="1" strike="noStrike" spc="-1">
                <a:latin typeface="Arial"/>
              </a:rPr>
              <a:t>НАКАЗУЮ:</a:t>
            </a:r>
            <a:endParaRPr lang="ru-RU" sz="1600" b="0" strike="noStrike" spc="-1">
              <a:latin typeface="Arial"/>
            </a:endParaRPr>
          </a:p>
          <a:p>
            <a:pPr>
              <a:lnSpc>
                <a:spcPct val="100000"/>
              </a:lnSpc>
            </a:pPr>
            <a:endParaRPr lang="ru-RU" sz="1600" b="0" strike="noStrike" spc="-1">
              <a:latin typeface="Arial"/>
            </a:endParaRPr>
          </a:p>
          <a:p>
            <a:pPr>
              <a:lnSpc>
                <a:spcPct val="100000"/>
              </a:lnSpc>
            </a:pPr>
            <a:r>
              <a:rPr lang="ru-RU" sz="1600" b="1" strike="noStrike" spc="-1">
                <a:latin typeface="Arial"/>
              </a:rPr>
              <a:t>1. Внести до наказу Міністерства охорони здоров'я України від 28 жовтня 2002 року N 385 "Про затвердження переліків закладів охорони здоров'я, лікарських, провізорських посад, посад молодших спеціалістів з фармацевтичною освітою, посад професіоналів у галузі охорони здоров'я та посад фахівців у галузі охорони здоров'я у закладах охорони здоров'я", зареєстрованого у Міністерстві юстиції України 12 листопада 2002 року за N 892/7180, такі зміни:</a:t>
            </a:r>
            <a:endParaRPr lang="ru-RU" sz="1600" b="0" strike="noStrike" spc="-1">
              <a:latin typeface="Arial"/>
            </a:endParaRPr>
          </a:p>
          <a:p>
            <a:pPr>
              <a:lnSpc>
                <a:spcPct val="100000"/>
              </a:lnSpc>
            </a:pPr>
            <a:r>
              <a:rPr lang="ru-RU" sz="1600" b="1" strike="noStrike" spc="-1">
                <a:latin typeface="Arial"/>
              </a:rPr>
              <a:t>1) заголовок наказу викласти в такій редакції:</a:t>
            </a:r>
            <a:endParaRPr lang="ru-RU" sz="1600" b="0" strike="noStrike" spc="-1">
              <a:latin typeface="Arial"/>
            </a:endParaRPr>
          </a:p>
          <a:p>
            <a:pPr>
              <a:lnSpc>
                <a:spcPct val="100000"/>
              </a:lnSpc>
            </a:pPr>
            <a:r>
              <a:rPr lang="ru-RU" sz="1600" b="1" strike="noStrike" spc="-1">
                <a:latin typeface="Arial"/>
              </a:rPr>
              <a:t>"Про затвердження переліків закладів охорони здоров'я, лікарських, провізорських посад, посад молодших спеціалістів з фармацевтичною освітою, посад професіоналів у галузі охорони здоров'я, посад фахівців у галузі охорони здоров'я та посад професіоналів з вищою немедичною освітою у закладах охорони здоров'я";</a:t>
            </a:r>
            <a:endParaRPr lang="ru-RU" sz="1600" b="0" strike="noStrike" spc="-1">
              <a:latin typeface="Arial"/>
            </a:endParaRPr>
          </a:p>
          <a:p>
            <a:pPr>
              <a:lnSpc>
                <a:spcPct val="100000"/>
              </a:lnSpc>
            </a:pPr>
            <a:r>
              <a:rPr lang="ru-RU" sz="1600" b="1" strike="noStrike" spc="-1">
                <a:latin typeface="Arial"/>
              </a:rPr>
              <a:t>2) пункт 1 доповнити підпунктом 1.7 такого змісту:</a:t>
            </a:r>
            <a:endParaRPr lang="ru-RU" sz="1600" b="0" strike="noStrike" spc="-1">
              <a:latin typeface="Arial"/>
            </a:endParaRPr>
          </a:p>
          <a:p>
            <a:pPr>
              <a:lnSpc>
                <a:spcPct val="100000"/>
              </a:lnSpc>
            </a:pPr>
            <a:r>
              <a:rPr lang="ru-RU" sz="1600" b="1" strike="noStrike" spc="-1">
                <a:latin typeface="Arial"/>
              </a:rPr>
              <a:t>"1.7. Перелік посад професіоналів з вищою немедичною освітою (додається).".</a:t>
            </a:r>
            <a:endParaRPr lang="ru-RU" sz="1600" b="0" strike="noStrike" spc="-1">
              <a:latin typeface="Arial"/>
            </a:endParaRPr>
          </a:p>
          <a:p>
            <a:pPr>
              <a:lnSpc>
                <a:spcPct val="100000"/>
              </a:lnSpc>
            </a:pPr>
            <a:r>
              <a:rPr lang="ru-RU" sz="1600" b="1" strike="noStrike" spc="-1">
                <a:latin typeface="Arial"/>
              </a:rPr>
              <a:t>2. Затвердити Перелік посад професіоналів з вищою немедичною освітою, що додається.</a:t>
            </a:r>
            <a:endParaRPr lang="ru-RU" sz="1600" b="0" strike="noStrike" spc="-1">
              <a:latin typeface="Arial"/>
            </a:endParaRPr>
          </a:p>
          <a:p>
            <a:pPr>
              <a:lnSpc>
                <a:spcPct val="100000"/>
              </a:lnSpc>
            </a:pPr>
            <a:r>
              <a:rPr lang="ru-RU" sz="1600" b="1" strike="noStrike" spc="-1">
                <a:latin typeface="Arial"/>
              </a:rPr>
              <a:t>3. Директорату медичних кадрів, освіти і науки (Орабіна Т. М.) забезпечити подання цього наказу у встановленому законодавством порядку на державну реєстрацію до Міністерства юстиції України.</a:t>
            </a:r>
            <a:endParaRPr lang="ru-RU" sz="1600" b="0" strike="noStrike" spc="-1">
              <a:latin typeface="Arial"/>
            </a:endParaRPr>
          </a:p>
          <a:p>
            <a:pPr>
              <a:lnSpc>
                <a:spcPct val="100000"/>
              </a:lnSpc>
            </a:pPr>
            <a:r>
              <a:rPr lang="ru-RU" sz="1600" b="1" strike="noStrike" spc="-1">
                <a:latin typeface="Arial"/>
              </a:rPr>
              <a:t>4. Контроль за виконанням цього наказу покласти на заступника Міністра Микичак І. В.</a:t>
            </a:r>
            <a:endParaRPr lang="ru-RU" sz="1600" b="0" strike="noStrike" spc="-1">
              <a:latin typeface="Arial"/>
            </a:endParaRPr>
          </a:p>
          <a:p>
            <a:pPr>
              <a:lnSpc>
                <a:spcPct val="100000"/>
              </a:lnSpc>
            </a:pPr>
            <a:r>
              <a:rPr lang="ru-RU" sz="1600" b="1" strike="noStrike" spc="-1">
                <a:latin typeface="Arial"/>
              </a:rPr>
              <a:t>5. Цей наказ набирає чинності з дня його офіційного опублікування.</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Рисунок 208"/>
          <p:cNvPicPr/>
          <p:nvPr/>
        </p:nvPicPr>
        <p:blipFill>
          <a:blip r:embed="rId2"/>
          <a:srcRect l="9255" t="23243" r="11217" b="15128"/>
          <a:stretch/>
        </p:blipFill>
        <p:spPr>
          <a:xfrm>
            <a:off x="42840" y="-43560"/>
            <a:ext cx="9090000" cy="3959640"/>
          </a:xfrm>
          <a:prstGeom prst="rect">
            <a:avLst/>
          </a:prstGeom>
          <a:ln>
            <a:noFill/>
          </a:ln>
        </p:spPr>
      </p:pic>
      <p:pic>
        <p:nvPicPr>
          <p:cNvPr id="210" name="Рисунок 209"/>
          <p:cNvPicPr/>
          <p:nvPr/>
        </p:nvPicPr>
        <p:blipFill>
          <a:blip r:embed="rId3"/>
          <a:srcRect l="9255" t="45650" r="12005" b="15133"/>
          <a:stretch/>
        </p:blipFill>
        <p:spPr>
          <a:xfrm>
            <a:off x="72360" y="4032360"/>
            <a:ext cx="8976240" cy="25394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438480" y="576000"/>
            <a:ext cx="8417160" cy="393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latin typeface="Arial"/>
              </a:rPr>
              <a:t>____________</a:t>
            </a:r>
          </a:p>
          <a:p>
            <a:pPr>
              <a:lnSpc>
                <a:spcPct val="100000"/>
              </a:lnSpc>
            </a:pPr>
            <a:r>
              <a:rPr lang="ru-RU" sz="1800" b="0" strike="noStrike" spc="-1">
                <a:latin typeface="Arial"/>
              </a:rPr>
              <a:t>* Особи, які отримали вищу освіту II рівня за спеціальністю "Біологія" галузі знань "Біологія" з подальшою спеціалізацією "Бактеріологія" або "Мікробіологія і вірусологія", "Клінічна біохімія", "Мікробіологія і вірусологія", "Генетика лабораторна", "Лабораторна імунологія", "Клінічна лабораторна діагностика", "Мікробіологія і вірусологія", "Паразитологія" відповідно та допущені до роботи в закладах охорони здоров'я до 01 січня 2024 року зберігають право на роботу на відповідних посадах.</a:t>
            </a:r>
          </a:p>
          <a:p>
            <a:pPr>
              <a:lnSpc>
                <a:spcPct val="100000"/>
              </a:lnSpc>
            </a:pPr>
            <a:endParaRPr lang="ru-RU" sz="1800" b="0" strike="noStrike" spc="-1">
              <a:latin typeface="Arial"/>
            </a:endParaRPr>
          </a:p>
          <a:p>
            <a:pPr>
              <a:lnSpc>
                <a:spcPct val="100000"/>
              </a:lnSpc>
            </a:pPr>
            <a:r>
              <a:rPr lang="ru-RU" sz="1800" b="0" strike="noStrike" spc="-1">
                <a:latin typeface="Arial"/>
              </a:rPr>
              <a:t>Особи, які отримали вищу освіту II рівня за спеціальністю "Біологія" галузі знань "Біологія" з подальшою спеціалізацією "Судово-медична імунологія", "Судово-медична цитологія" відповідно та допущені до роботи в закладах охорони здоров'я до 01 січня 2024 року зберігають право на роботу на відповідних посадах.</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571320" y="357120"/>
            <a:ext cx="8286120" cy="5576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i="1" strike="noStrike" spc="-1">
                <a:solidFill>
                  <a:srgbClr val="FF0000"/>
                </a:solidFill>
                <a:latin typeface="Arial"/>
                <a:ea typeface="DejaVu Sans"/>
              </a:rPr>
              <a:t>ПИТАННЯ ДЛЯ САМОСТІЙНОЇ РОБОТИ </a:t>
            </a:r>
            <a:endParaRPr lang="ru-RU" sz="2400" b="0" strike="noStrike" spc="-1">
              <a:latin typeface="Arial"/>
            </a:endParaRPr>
          </a:p>
          <a:p>
            <a:pPr marL="343080" indent="-342360" algn="just">
              <a:lnSpc>
                <a:spcPct val="100000"/>
              </a:lnSpc>
              <a:buClr>
                <a:srgbClr val="000000"/>
              </a:buClr>
              <a:buFont typeface="StarSymbol"/>
              <a:buAutoNum type="arabicPeriod"/>
            </a:pPr>
            <a:r>
              <a:rPr lang="ru-RU" sz="2400" b="1" strike="noStrike" spc="-1">
                <a:solidFill>
                  <a:srgbClr val="000000"/>
                </a:solidFill>
                <a:latin typeface="Arial"/>
                <a:ea typeface="DejaVu Sans"/>
              </a:rPr>
              <a:t>Які фактори визначають клітинний та гуморальний імунітет? </a:t>
            </a:r>
            <a:endParaRPr lang="ru-RU" sz="2400" b="0" strike="noStrike" spc="-1">
              <a:latin typeface="Arial"/>
            </a:endParaRPr>
          </a:p>
          <a:p>
            <a:pPr marL="343080" indent="-342360" algn="just">
              <a:lnSpc>
                <a:spcPct val="100000"/>
              </a:lnSpc>
              <a:buClr>
                <a:srgbClr val="000000"/>
              </a:buClr>
              <a:buFont typeface="StarSymbol"/>
              <a:buAutoNum type="arabicPeriod"/>
            </a:pPr>
            <a:r>
              <a:rPr lang="ru-RU" sz="2400" b="1" strike="noStrike" spc="-1">
                <a:solidFill>
                  <a:srgbClr val="000000"/>
                </a:solidFill>
                <a:latin typeface="Arial"/>
                <a:ea typeface="DejaVu Sans"/>
              </a:rPr>
              <a:t>Що вивчають за допомогою методів імунохімічного аналізу? </a:t>
            </a:r>
            <a:endParaRPr lang="ru-RU" sz="2400" b="0" strike="noStrike" spc="-1">
              <a:latin typeface="Arial"/>
            </a:endParaRPr>
          </a:p>
          <a:p>
            <a:pPr marL="343080" indent="-342360" algn="just">
              <a:lnSpc>
                <a:spcPct val="100000"/>
              </a:lnSpc>
              <a:buClr>
                <a:srgbClr val="000000"/>
              </a:buClr>
              <a:buFont typeface="StarSymbol"/>
              <a:buAutoNum type="arabicPeriod"/>
            </a:pPr>
            <a:r>
              <a:rPr lang="ru-RU" sz="2400" b="1" strike="noStrike" spc="-1">
                <a:solidFill>
                  <a:srgbClr val="000000"/>
                </a:solidFill>
                <a:latin typeface="Arial"/>
                <a:ea typeface="DejaVu Sans"/>
              </a:rPr>
              <a:t>Які переваги імуноферментного, імунофлуоресцентного, радіоімунного методів над іншими серологічними методами? </a:t>
            </a:r>
            <a:endParaRPr lang="ru-RU" sz="2400" b="0" strike="noStrike" spc="-1">
              <a:latin typeface="Arial"/>
            </a:endParaRPr>
          </a:p>
          <a:p>
            <a:pPr marL="343080" indent="-342360" algn="just">
              <a:lnSpc>
                <a:spcPct val="100000"/>
              </a:lnSpc>
              <a:buClr>
                <a:srgbClr val="000000"/>
              </a:buClr>
              <a:buFont typeface="StarSymbol"/>
              <a:buAutoNum type="arabicPeriod"/>
            </a:pPr>
            <a:r>
              <a:rPr lang="ru-RU" sz="2400" b="1" strike="noStrike" spc="-1">
                <a:solidFill>
                  <a:srgbClr val="000000"/>
                </a:solidFill>
                <a:latin typeface="Arial"/>
                <a:ea typeface="DejaVu Sans"/>
              </a:rPr>
              <a:t>Назвати кількісні та функціональні методи оцінки імунокомпетентних клітин. </a:t>
            </a:r>
            <a:endParaRPr lang="ru-RU" sz="2400" b="0" strike="noStrike" spc="-1">
              <a:latin typeface="Arial"/>
            </a:endParaRPr>
          </a:p>
          <a:p>
            <a:pPr marL="343080" indent="-342360" algn="just">
              <a:lnSpc>
                <a:spcPct val="100000"/>
              </a:lnSpc>
              <a:buClr>
                <a:srgbClr val="000000"/>
              </a:buClr>
              <a:buFont typeface="StarSymbol"/>
              <a:buAutoNum type="arabicPeriod"/>
            </a:pPr>
            <a:r>
              <a:rPr lang="ru-RU" sz="2400" b="1" strike="noStrike" spc="-1">
                <a:solidFill>
                  <a:srgbClr val="000000"/>
                </a:solidFill>
                <a:latin typeface="Arial"/>
                <a:ea typeface="DejaVu Sans"/>
              </a:rPr>
              <a:t>Яка суть емпіричного та патогенетичного підходів до оцінки імунного статусу. </a:t>
            </a:r>
            <a:endParaRPr lang="ru-RU" sz="2400" b="0" strike="noStrike" spc="-1">
              <a:latin typeface="Arial"/>
            </a:endParaRPr>
          </a:p>
          <a:p>
            <a:pPr marL="343080" indent="-342360" algn="just">
              <a:lnSpc>
                <a:spcPct val="100000"/>
              </a:lnSpc>
              <a:buClr>
                <a:srgbClr val="000000"/>
              </a:buClr>
              <a:buFont typeface="StarSymbol"/>
              <a:buAutoNum type="arabicPeriod"/>
            </a:pPr>
            <a:r>
              <a:rPr lang="ru-RU" sz="2400" b="1" strike="noStrike" spc="-1">
                <a:solidFill>
                  <a:srgbClr val="000000"/>
                </a:solidFill>
                <a:latin typeface="Arial"/>
                <a:ea typeface="DejaVu Sans"/>
              </a:rPr>
              <a:t>Перелічити методи першого (скринінгові), другого та третього загальних рівнів імунологічних досліджень.</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ustomShape 1"/>
          <p:cNvSpPr/>
          <p:nvPr/>
        </p:nvSpPr>
        <p:spPr>
          <a:xfrm>
            <a:off x="428760" y="214200"/>
            <a:ext cx="842904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000000"/>
                </a:solidFill>
                <a:latin typeface="Arial"/>
                <a:ea typeface="DejaVu Sans"/>
              </a:rPr>
              <a:t>НАВЧАЛЬНІ ЗАВДАННЯ </a:t>
            </a:r>
            <a:endParaRPr lang="ru-RU" sz="2400" b="0" strike="noStrike" spc="-1">
              <a:latin typeface="Arial"/>
            </a:endParaRPr>
          </a:p>
          <a:p>
            <a:pPr algn="just">
              <a:lnSpc>
                <a:spcPct val="100000"/>
              </a:lnSpc>
            </a:pPr>
            <a:r>
              <a:rPr lang="ru-RU" sz="2400" b="1" strike="noStrike" spc="-1">
                <a:solidFill>
                  <a:srgbClr val="FF0000"/>
                </a:solidFill>
                <a:latin typeface="Arial"/>
                <a:ea typeface="DejaVu Sans"/>
              </a:rPr>
              <a:t>ЗАВДАННЯ 1. Скласти структурно-логічну схему аналізу ланок клітинного та гуморального імунітету. </a:t>
            </a:r>
            <a:endParaRPr lang="ru-RU" sz="2400" b="0" strike="noStrike" spc="-1">
              <a:latin typeface="Arial"/>
            </a:endParaRPr>
          </a:p>
        </p:txBody>
      </p:sp>
      <p:pic>
        <p:nvPicPr>
          <p:cNvPr id="120" name="Рисунок 119"/>
          <p:cNvPicPr/>
          <p:nvPr/>
        </p:nvPicPr>
        <p:blipFill>
          <a:blip r:embed="rId2"/>
          <a:srcRect t="16874"/>
          <a:stretch/>
        </p:blipFill>
        <p:spPr>
          <a:xfrm>
            <a:off x="2376360" y="3096000"/>
            <a:ext cx="6263640" cy="3545640"/>
          </a:xfrm>
          <a:prstGeom prst="rect">
            <a:avLst/>
          </a:prstGeom>
          <a:ln>
            <a:noFill/>
          </a:ln>
        </p:spPr>
      </p:pic>
      <p:pic>
        <p:nvPicPr>
          <p:cNvPr id="121" name="Рисунок 120"/>
          <p:cNvPicPr/>
          <p:nvPr/>
        </p:nvPicPr>
        <p:blipFill>
          <a:blip r:embed="rId3"/>
          <a:stretch/>
        </p:blipFill>
        <p:spPr>
          <a:xfrm>
            <a:off x="3225240" y="1512000"/>
            <a:ext cx="4910760" cy="1405800"/>
          </a:xfrm>
          <a:prstGeom prst="rect">
            <a:avLst/>
          </a:prstGeom>
          <a:ln>
            <a:noFill/>
          </a:ln>
        </p:spPr>
      </p:pic>
      <p:sp>
        <p:nvSpPr>
          <p:cNvPr id="122" name="TextShape 2"/>
          <p:cNvSpPr txBox="1"/>
          <p:nvPr/>
        </p:nvSpPr>
        <p:spPr>
          <a:xfrm>
            <a:off x="504000" y="1944000"/>
            <a:ext cx="2255040" cy="346320"/>
          </a:xfrm>
          <a:prstGeom prst="rect">
            <a:avLst/>
          </a:prstGeom>
          <a:noFill/>
          <a:ln>
            <a:noFill/>
          </a:ln>
        </p:spPr>
        <p:txBody>
          <a:bodyPr lIns="90000" tIns="45000" rIns="90000" bIns="45000">
            <a:spAutoFit/>
          </a:bodyPr>
          <a:lstStyle/>
          <a:p>
            <a:r>
              <a:rPr lang="ru-RU" sz="1800" b="0" strike="noStrike" spc="-1">
                <a:latin typeface="Arial"/>
              </a:rPr>
              <a:t>Пригадати поняття:</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Рисунок 124"/>
          <p:cNvPicPr/>
          <p:nvPr/>
        </p:nvPicPr>
        <p:blipFill>
          <a:blip r:embed="rId2"/>
          <a:stretch/>
        </p:blipFill>
        <p:spPr>
          <a:xfrm>
            <a:off x="432000" y="656280"/>
            <a:ext cx="8064000" cy="6039720"/>
          </a:xfrm>
          <a:prstGeom prst="rect">
            <a:avLst/>
          </a:prstGeom>
          <a:ln>
            <a:noFill/>
          </a:ln>
        </p:spPr>
      </p:pic>
      <p:sp>
        <p:nvSpPr>
          <p:cNvPr id="126" name="TextShape 1"/>
          <p:cNvSpPr txBox="1"/>
          <p:nvPr/>
        </p:nvSpPr>
        <p:spPr>
          <a:xfrm>
            <a:off x="864000" y="144000"/>
            <a:ext cx="1252080" cy="346320"/>
          </a:xfrm>
          <a:prstGeom prst="rect">
            <a:avLst/>
          </a:prstGeom>
          <a:noFill/>
          <a:ln>
            <a:noFill/>
          </a:ln>
        </p:spPr>
        <p:txBody>
          <a:bodyPr lIns="90000" tIns="45000" rIns="90000" bIns="45000">
            <a:spAutoFit/>
          </a:bodyPr>
          <a:lstStyle/>
          <a:p>
            <a:r>
              <a:rPr lang="ru-RU" sz="1800" b="0" strike="noStrike" spc="-1">
                <a:latin typeface="Arial"/>
              </a:rPr>
              <a:t>пригадати</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CustomShape 1"/>
          <p:cNvSpPr/>
          <p:nvPr/>
        </p:nvSpPr>
        <p:spPr>
          <a:xfrm>
            <a:off x="428760" y="214200"/>
            <a:ext cx="8429040" cy="5941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Arial"/>
                <a:ea typeface="DejaVu Sans"/>
              </a:rPr>
              <a:t>ЗАВДАННЯ 2. Визначити методи первинного, вторинного і третинного рівнів патогенезного підходу до аналізу імунітету. </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1" i="1" u="sng" strike="noStrike" spc="-1">
                <a:solidFill>
                  <a:srgbClr val="FF0000"/>
                </a:solidFill>
                <a:uFillTx/>
                <a:latin typeface="Arial"/>
                <a:ea typeface="DejaVu Sans"/>
              </a:rPr>
              <a:t>Занести до протоколу у вигляді схеми</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Згідно Всеукраїнської науково-практичної конференції «</a:t>
            </a:r>
            <a:r>
              <a:rPr lang="ru-RU" sz="2400" b="1" i="1" strike="noStrike" spc="-1">
                <a:solidFill>
                  <a:srgbClr val="000000"/>
                </a:solidFill>
                <a:latin typeface="Arial"/>
                <a:ea typeface="DejaVu Sans"/>
              </a:rPr>
              <a:t>Протоколи надання медичної допомоги в клінічній імунології</a:t>
            </a:r>
            <a:r>
              <a:rPr lang="ru-RU" sz="2400" b="1" strike="noStrike" spc="-1">
                <a:solidFill>
                  <a:srgbClr val="000000"/>
                </a:solidFill>
                <a:latin typeface="Arial"/>
                <a:ea typeface="DejaVu Sans"/>
              </a:rPr>
              <a:t>» (7-9 вересня 2005 р., м. Львів) були розглянуті і стверджені пропозиції головного імунолога МОЗ України проф. Чоп'як В. В. про підходи до стандартів у лабораторній імунології скринінгового та загального рівнів. </a:t>
            </a:r>
            <a:endParaRPr lang="ru-RU" sz="2400" b="0" strike="noStrike" spc="-1">
              <a:latin typeface="Arial"/>
            </a:endParaRPr>
          </a:p>
          <a:p>
            <a:pPr algn="just">
              <a:lnSpc>
                <a:spcPct val="100000"/>
              </a:lnSpc>
            </a:pPr>
            <a:r>
              <a:rPr lang="ru-RU" sz="2400" b="1" strike="noStrike" spc="-1">
                <a:solidFill>
                  <a:srgbClr val="000000"/>
                </a:solidFill>
                <a:latin typeface="Arial"/>
                <a:ea typeface="DejaVu Sans"/>
              </a:rPr>
              <a:t>Згідно цієї пропозиції передбачається трьохрівневий підхід до оцінки стану імунітету відповідно категорій клінічних та імунологічних лабораторій.</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429840" y="288000"/>
            <a:ext cx="8426160" cy="6492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FF0000"/>
                </a:solidFill>
                <a:latin typeface="Arial"/>
                <a:ea typeface="DejaVu Sans"/>
              </a:rPr>
              <a:t>1-й рівень - це скринінгові імунологічні дослідження</a:t>
            </a:r>
            <a:r>
              <a:rPr lang="ru-RU" sz="2000" b="1" strike="noStrike" spc="-1">
                <a:solidFill>
                  <a:srgbClr val="000000"/>
                </a:solidFill>
                <a:latin typeface="Arial"/>
                <a:ea typeface="DejaVu Sans"/>
              </a:rPr>
              <a:t>, які виконуються у всіх клініко-діагностичних лабораторіях медичних закладів районного та міського підпорядкування. Він включає: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аналіз лейкограми з визначенням абсолютної кількості імунокомпетентних клітин;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визначення протеїнограми електрофоретичним методом;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визначення С-реактивного протеїну. </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i="1" strike="noStrike" spc="-1">
                <a:solidFill>
                  <a:srgbClr val="FF0000"/>
                </a:solidFill>
                <a:latin typeface="Arial"/>
                <a:ea typeface="DejaVu Sans"/>
              </a:rPr>
              <a:t>2-й рівень імунологічних досліджень виконується в імунологічних лабораторіях</a:t>
            </a:r>
            <a:r>
              <a:rPr lang="ru-RU" sz="2000" b="1" strike="noStrike" spc="-1">
                <a:solidFill>
                  <a:srgbClr val="000000"/>
                </a:solidFill>
                <a:latin typeface="Arial"/>
                <a:ea typeface="DejaVu Sans"/>
              </a:rPr>
              <a:t>, в тому числі в складі клініко-діагностичних лабораторій: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визначення комплементної активності сироватки за СН50;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фагоцитарна активність (фагоцитарний показник, фагоцитарне число);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НСТ-тест (спонтанний і стимульований);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рівень Іg класів Іg М, Іg G, Іg А, Іg Е;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визначення рівня ЦІК;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фенотипування лімфоцитів з використанням МКАТ; </a:t>
            </a:r>
            <a:endParaRPr lang="ru-RU" sz="2000" b="0" strike="noStrike" spc="-1">
              <a:latin typeface="Arial"/>
            </a:endParaRPr>
          </a:p>
          <a:p>
            <a:pPr marL="216000" indent="-215640" algn="just">
              <a:lnSpc>
                <a:spcPct val="100000"/>
              </a:lnSpc>
              <a:buClr>
                <a:srgbClr val="000000"/>
              </a:buClr>
              <a:buFont typeface="StarSymbol"/>
              <a:buChar char="-"/>
            </a:pPr>
            <a:r>
              <a:rPr lang="ru-RU" sz="2000" b="1" strike="noStrike" spc="-1">
                <a:solidFill>
                  <a:srgbClr val="000000"/>
                </a:solidFill>
                <a:latin typeface="Arial"/>
                <a:ea typeface="DejaVu Sans"/>
              </a:rPr>
              <a:t> постановка спонтанної реакції розеткоутворення з еритроцитами вівці</a:t>
            </a:r>
            <a:r>
              <a:rPr lang="ru-RU" sz="1800" b="1" strike="noStrike" spc="-1">
                <a:solidFill>
                  <a:srgbClr val="000000"/>
                </a:solidFill>
                <a:latin typeface="Arial"/>
                <a:ea typeface="DejaVu Sans"/>
              </a:rPr>
              <a:t>.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CustomShape 1"/>
          <p:cNvSpPr/>
          <p:nvPr/>
        </p:nvSpPr>
        <p:spPr>
          <a:xfrm>
            <a:off x="357120" y="285840"/>
            <a:ext cx="8571960" cy="630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Arial"/>
                <a:ea typeface="DejaVu Sans"/>
              </a:rPr>
              <a:t> </a:t>
            </a:r>
            <a:r>
              <a:rPr lang="ru-RU" sz="2400" b="1" i="1" strike="noStrike" spc="-1">
                <a:solidFill>
                  <a:srgbClr val="FF0000"/>
                </a:solidFill>
                <a:latin typeface="Arial"/>
                <a:ea typeface="DejaVu Sans"/>
              </a:rPr>
              <a:t>3-й рівень імунологічних досліджень проводиться на базі обласних/регіональних медичних центрів клінічної імунології та алергології:</a:t>
            </a:r>
            <a:r>
              <a:rPr lang="ru-RU" sz="2400" b="1" strike="noStrike" spc="-1">
                <a:solidFill>
                  <a:srgbClr val="000000"/>
                </a:solidFill>
                <a:latin typeface="Arial"/>
                <a:ea typeface="DejaVu Sans"/>
              </a:rPr>
              <a:t>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катіонно-білковий та мієлопероксидазний тести;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активаційні маркери (СD71, СD25, CD НLА DR);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С3-, С4-компоненти комплементу;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визначення активності апоптозу;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РБТЛ на специфічні АГ та загальноклональні мітогени ФГА, КонА, МЛ;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визначення специфічних інфекційних АТ, онкомаркерів;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визначення рівня кріоглобулінів;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молекулярно-генетичні методи (полімеразна ланцюгова реакція);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визначення рівня ІФ, концентрації ІЛ, ФНП, ростових факторів; </a:t>
            </a:r>
            <a:endParaRPr lang="ru-RU" sz="2400" b="0" strike="noStrike" spc="-1">
              <a:latin typeface="Arial"/>
            </a:endParaRPr>
          </a:p>
          <a:p>
            <a:pPr marL="216000" indent="-215640" algn="just">
              <a:lnSpc>
                <a:spcPct val="100000"/>
              </a:lnSpc>
              <a:buClr>
                <a:srgbClr val="000000"/>
              </a:buClr>
              <a:buFont typeface="StarSymbol"/>
              <a:buChar char="-"/>
            </a:pPr>
            <a:r>
              <a:rPr lang="ru-RU" sz="2400" b="1" strike="noStrike" spc="-1">
                <a:solidFill>
                  <a:srgbClr val="000000"/>
                </a:solidFill>
                <a:latin typeface="Arial"/>
                <a:ea typeface="DejaVu Sans"/>
              </a:rPr>
              <a:t> функціональна активність NК лімфоцитів</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TotalTime>
  <Words>6244</Words>
  <Application>Microsoft Office PowerPoint</Application>
  <PresentationFormat>Экран (4:3)</PresentationFormat>
  <Paragraphs>438</Paragraphs>
  <Slides>46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46</vt:i4>
      </vt:variant>
    </vt:vector>
  </HeadingPairs>
  <TitlesOfParts>
    <vt:vector size="57" baseType="lpstr">
      <vt:lpstr>Microsoft YaHei</vt:lpstr>
      <vt:lpstr>Arial</vt:lpstr>
      <vt:lpstr>Calibri</vt:lpstr>
      <vt:lpstr>DejaVu Sans</vt:lpstr>
      <vt:lpstr>StarSymbol</vt:lpstr>
      <vt:lpstr>Symbol</vt:lpstr>
      <vt:lpstr>Times New Roman</vt:lpstr>
      <vt:lpstr>Wingdings</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Великий практикум з імунології</dc:title>
  <dc:subject/>
  <dc:creator>hp</dc:creator>
  <dc:description/>
  <cp:lastModifiedBy>User</cp:lastModifiedBy>
  <cp:revision>131</cp:revision>
  <dcterms:created xsi:type="dcterms:W3CDTF">2020-10-25T20:49:32Z</dcterms:created>
  <dcterms:modified xsi:type="dcterms:W3CDTF">2023-11-27T04:29:51Z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7</vt:i4>
  </property>
</Properties>
</file>