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62" r:id="rId5"/>
    <p:sldId id="332" r:id="rId6"/>
    <p:sldId id="333" r:id="rId7"/>
    <p:sldId id="334" r:id="rId8"/>
    <p:sldId id="335" r:id="rId9"/>
    <p:sldId id="272" r:id="rId10"/>
    <p:sldId id="331" r:id="rId11"/>
    <p:sldId id="275" r:id="rId12"/>
    <p:sldId id="274" r:id="rId13"/>
    <p:sldId id="290" r:id="rId14"/>
    <p:sldId id="261" r:id="rId15"/>
    <p:sldId id="336" r:id="rId16"/>
    <p:sldId id="337" r:id="rId17"/>
    <p:sldId id="338" r:id="rId18"/>
    <p:sldId id="271" r:id="rId19"/>
    <p:sldId id="280" r:id="rId20"/>
    <p:sldId id="339" r:id="rId21"/>
    <p:sldId id="340" r:id="rId22"/>
    <p:sldId id="277" r:id="rId23"/>
    <p:sldId id="260" r:id="rId24"/>
    <p:sldId id="267" r:id="rId25"/>
    <p:sldId id="279" r:id="rId26"/>
    <p:sldId id="268" r:id="rId27"/>
    <p:sldId id="269" r:id="rId28"/>
    <p:sldId id="25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3F25DA44-7F3E-4C17-A40B-7F663FDBEA6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dirty="0">
              <a:solidFill>
                <a:schemeClr val="tx1"/>
              </a:solidFill>
            </a:rPr>
            <a:t>П</a:t>
          </a:r>
          <a:r>
            <a:rPr lang="en-US" sz="2400" dirty="0" err="1">
              <a:solidFill>
                <a:schemeClr val="tx1"/>
              </a:solidFill>
            </a:rPr>
            <a:t>сихолого-медико-педагогічна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консультація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uk-UA" altLang="en-US" sz="2400" dirty="0">
              <a:solidFill>
                <a:schemeClr val="tx1"/>
              </a:solidFill>
            </a:rPr>
            <a:t>(ПМПК)</a:t>
          </a:r>
        </a:p>
      </dgm:t>
    </dgm:pt>
    <dgm:pt modelId="{EE9066D1-3403-4469-8E8C-0D40A82430F2}" type="parTrans" cxnId="{EDCC2D52-DE05-4EC6-9213-21F791982BC7}">
      <dgm:prSet/>
      <dgm:spPr/>
      <dgm:t>
        <a:bodyPr/>
        <a:lstStyle/>
        <a:p>
          <a:endParaRPr lang="uk-UA"/>
        </a:p>
      </dgm:t>
    </dgm:pt>
    <dgm:pt modelId="{8EC5AF5E-9C9F-410A-A755-A3EA5186F948}" type="sibTrans" cxnId="{EDCC2D52-DE05-4EC6-9213-21F791982BC7}">
      <dgm:prSet/>
      <dgm:spPr/>
      <dgm:t>
        <a:bodyPr/>
        <a:lstStyle/>
        <a:p>
          <a:endParaRPr lang="en-US"/>
        </a:p>
      </dgm:t>
    </dgm:pt>
    <dgm:pt modelId="{2E2F4D3A-969C-4DB2-9FA9-5C4A4036935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400">
              <a:solidFill>
                <a:schemeClr val="tx1"/>
              </a:solidFill>
            </a:rPr>
            <a:t>Інклюзивно-ресурсний центр (ІРЦ)</a:t>
          </a:r>
        </a:p>
      </dgm:t>
    </dgm:pt>
    <dgm:pt modelId="{1E934BFE-4D40-486C-8784-F698A10C4CF5}" type="parTrans" cxnId="{8ADC4F18-8860-41FA-ABFF-B250D65D3B72}">
      <dgm:prSet/>
      <dgm:spPr/>
      <dgm:t>
        <a:bodyPr/>
        <a:lstStyle/>
        <a:p>
          <a:endParaRPr lang="uk-UA"/>
        </a:p>
      </dgm:t>
    </dgm:pt>
    <dgm:pt modelId="{EC1AFF77-9232-4EEB-95CB-85CEAB3B1FC0}" type="sibTrans" cxnId="{8ADC4F18-8860-41FA-ABFF-B250D65D3B7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>
              <a:solidFill>
                <a:schemeClr val="tx1"/>
              </a:solidFill>
            </a:rPr>
            <a:t>+</a:t>
          </a:r>
        </a:p>
      </dgm:t>
    </dgm:pt>
    <dgm:pt modelId="{37B86CFA-59B5-46FA-8A6B-9FB187CE14DF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800">
              <a:solidFill>
                <a:schemeClr val="tx1"/>
              </a:solidFill>
            </a:rPr>
            <a:t>Педагоги</a:t>
          </a:r>
        </a:p>
      </dgm:t>
    </dgm:pt>
    <dgm:pt modelId="{9DABF4F3-A9E6-40B1-A863-AC9409CC14BB}" type="parTrans" cxnId="{49F8F618-AA80-4291-BD8C-4AD866F2DFB5}">
      <dgm:prSet/>
      <dgm:spPr/>
      <dgm:t>
        <a:bodyPr/>
        <a:lstStyle/>
        <a:p>
          <a:endParaRPr lang="uk-UA"/>
        </a:p>
      </dgm:t>
    </dgm:pt>
    <dgm:pt modelId="{18EFF3C3-47F9-402B-A3F3-E9310EA281B4}" type="sibTrans" cxnId="{49F8F618-AA80-4291-BD8C-4AD866F2DFB5}">
      <dgm:prSet/>
      <dgm:spPr/>
      <dgm:t>
        <a:bodyPr/>
        <a:lstStyle/>
        <a:p>
          <a:endParaRPr lang="uk-UA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3">
        <dgm:presLayoutVars>
          <dgm:bulletEnabled val="1"/>
        </dgm:presLayoutVars>
      </dgm:prSet>
      <dgm:spPr/>
    </dgm:pt>
    <dgm:pt modelId="{8A5CF0CE-3323-464D-9C63-05C1BDB053F5}" type="pres">
      <dgm:prSet presAssocID="{8EC5AF5E-9C9F-410A-A755-A3EA5186F948}" presName="sibTrans" presStyleLbl="sibTrans2D1" presStyleIdx="0" presStyleCnt="2"/>
      <dgm:spPr/>
    </dgm:pt>
    <dgm:pt modelId="{5FA465F6-7607-499F-BFB2-52F4E071FB67}" type="pres">
      <dgm:prSet presAssocID="{8EC5AF5E-9C9F-410A-A755-A3EA5186F948}" presName="connectorText" presStyleLbl="sibTrans2D1" presStyleIdx="0" presStyleCnt="2"/>
      <dgm:spPr/>
    </dgm:pt>
    <dgm:pt modelId="{552FB8E7-A5FB-4CC3-94C3-CE0BDF19F9F1}" type="pres">
      <dgm:prSet presAssocID="{2E2F4D3A-969C-4DB2-9FA9-5C4A40369351}" presName="node" presStyleLbl="node1" presStyleIdx="1" presStyleCnt="3">
        <dgm:presLayoutVars>
          <dgm:bulletEnabled val="1"/>
        </dgm:presLayoutVars>
      </dgm:prSet>
      <dgm:spPr/>
    </dgm:pt>
    <dgm:pt modelId="{353C3794-50AA-4D44-83C9-CE28317C3317}" type="pres">
      <dgm:prSet presAssocID="{EC1AFF77-9232-4EEB-95CB-85CEAB3B1FC0}" presName="sibTrans" presStyleLbl="sibTrans2D1" presStyleIdx="1" presStyleCnt="2"/>
      <dgm:spPr/>
    </dgm:pt>
    <dgm:pt modelId="{5AFF040D-0639-4120-9E39-DA822CF9F321}" type="pres">
      <dgm:prSet presAssocID="{EC1AFF77-9232-4EEB-95CB-85CEAB3B1FC0}" presName="connectorText" presStyleLbl="sibTrans2D1" presStyleIdx="1" presStyleCnt="2"/>
      <dgm:spPr/>
    </dgm:pt>
    <dgm:pt modelId="{A1E15D63-E1FF-4A28-A04F-A2B65927BC31}" type="pres">
      <dgm:prSet presAssocID="{37B86CFA-59B5-46FA-8A6B-9FB187CE14DF}" presName="node" presStyleLbl="node1" presStyleIdx="2" presStyleCnt="3">
        <dgm:presLayoutVars>
          <dgm:bulletEnabled val="1"/>
        </dgm:presLayoutVars>
      </dgm:prSet>
      <dgm:spPr/>
    </dgm:pt>
  </dgm:ptLst>
  <dgm:cxnLst>
    <dgm:cxn modelId="{8ADC4F18-8860-41FA-ABFF-B250D65D3B72}" srcId="{8EB1D179-D23D-41D4-AEEF-E4B9FEB06903}" destId="{2E2F4D3A-969C-4DB2-9FA9-5C4A40369351}" srcOrd="1" destOrd="0" parTransId="{1E934BFE-4D40-486C-8784-F698A10C4CF5}" sibTransId="{EC1AFF77-9232-4EEB-95CB-85CEAB3B1FC0}"/>
    <dgm:cxn modelId="{49F8F618-AA80-4291-BD8C-4AD866F2DFB5}" srcId="{8EB1D179-D23D-41D4-AEEF-E4B9FEB06903}" destId="{37B86CFA-59B5-46FA-8A6B-9FB187CE14DF}" srcOrd="2" destOrd="0" parTransId="{9DABF4F3-A9E6-40B1-A863-AC9409CC14BB}" sibTransId="{18EFF3C3-47F9-402B-A3F3-E9310EA281B4}"/>
    <dgm:cxn modelId="{76249440-744B-434E-8E97-824C2B47B5CA}" type="presOf" srcId="{8EC5AF5E-9C9F-410A-A755-A3EA5186F948}" destId="{5FA465F6-7607-499F-BFB2-52F4E071FB67}" srcOrd="1" destOrd="0" presId="urn:microsoft.com/office/officeart/2005/8/layout/process1"/>
    <dgm:cxn modelId="{39D3E271-8E96-4E94-B8DB-147BCC906475}" type="presOf" srcId="{8EB1D179-D23D-41D4-AEEF-E4B9FEB06903}" destId="{BF708676-7EFC-4C81-9D3A-3E677EAC1C7B}" srcOrd="0" destOrd="0" presId="urn:microsoft.com/office/officeart/2005/8/layout/process1"/>
    <dgm:cxn modelId="{EDCC2D52-DE05-4EC6-9213-21F791982BC7}" srcId="{8EB1D179-D23D-41D4-AEEF-E4B9FEB06903}" destId="{3F25DA44-7F3E-4C17-A40B-7F663FDBEA65}" srcOrd="0" destOrd="0" parTransId="{EE9066D1-3403-4469-8E8C-0D40A82430F2}" sibTransId="{8EC5AF5E-9C9F-410A-A755-A3EA5186F948}"/>
    <dgm:cxn modelId="{9717B457-AD38-42E7-B748-13FDE8BC7FE0}" type="presOf" srcId="{8EC5AF5E-9C9F-410A-A755-A3EA5186F948}" destId="{8A5CF0CE-3323-464D-9C63-05C1BDB053F5}" srcOrd="0" destOrd="0" presId="urn:microsoft.com/office/officeart/2005/8/layout/process1"/>
    <dgm:cxn modelId="{48E28A81-F3C0-4972-AEFF-6E3A29507D22}" type="presOf" srcId="{37B86CFA-59B5-46FA-8A6B-9FB187CE14DF}" destId="{A1E15D63-E1FF-4A28-A04F-A2B65927BC31}" srcOrd="0" destOrd="0" presId="urn:microsoft.com/office/officeart/2005/8/layout/process1"/>
    <dgm:cxn modelId="{4B5D31A7-1A23-4FA4-95A9-5FC8F5E219EC}" type="presOf" srcId="{2E2F4D3A-969C-4DB2-9FA9-5C4A40369351}" destId="{552FB8E7-A5FB-4CC3-94C3-CE0BDF19F9F1}" srcOrd="0" destOrd="0" presId="urn:microsoft.com/office/officeart/2005/8/layout/process1"/>
    <dgm:cxn modelId="{EC2D07C4-3FA4-4E07-94D6-A493A8719BE1}" type="presOf" srcId="{EC1AFF77-9232-4EEB-95CB-85CEAB3B1FC0}" destId="{5AFF040D-0639-4120-9E39-DA822CF9F321}" srcOrd="1" destOrd="0" presId="urn:microsoft.com/office/officeart/2005/8/layout/process1"/>
    <dgm:cxn modelId="{3A2450CD-100E-4EC5-A742-873768166BB6}" type="presOf" srcId="{EC1AFF77-9232-4EEB-95CB-85CEAB3B1FC0}" destId="{353C3794-50AA-4D44-83C9-CE28317C3317}" srcOrd="0" destOrd="0" presId="urn:microsoft.com/office/officeart/2005/8/layout/process1"/>
    <dgm:cxn modelId="{75E08EE3-2FD2-495D-B37B-46B1065BFBE2}" type="presOf" srcId="{3F25DA44-7F3E-4C17-A40B-7F663FDBEA65}" destId="{111DEAC9-5D4C-4A6A-A44E-082A26F60596}" srcOrd="0" destOrd="0" presId="urn:microsoft.com/office/officeart/2005/8/layout/process1"/>
    <dgm:cxn modelId="{27D62E32-FF3C-48DD-A566-E66746892DDF}" type="presParOf" srcId="{BF708676-7EFC-4C81-9D3A-3E677EAC1C7B}" destId="{111DEAC9-5D4C-4A6A-A44E-082A26F60596}" srcOrd="0" destOrd="0" presId="urn:microsoft.com/office/officeart/2005/8/layout/process1"/>
    <dgm:cxn modelId="{1A201536-A327-4F7B-976C-58A312349248}" type="presParOf" srcId="{BF708676-7EFC-4C81-9D3A-3E677EAC1C7B}" destId="{8A5CF0CE-3323-464D-9C63-05C1BDB053F5}" srcOrd="1" destOrd="0" presId="urn:microsoft.com/office/officeart/2005/8/layout/process1"/>
    <dgm:cxn modelId="{21FF0C28-4A2D-48C9-AAD4-CD72B0129E2D}" type="presParOf" srcId="{8A5CF0CE-3323-464D-9C63-05C1BDB053F5}" destId="{5FA465F6-7607-499F-BFB2-52F4E071FB67}" srcOrd="0" destOrd="0" presId="urn:microsoft.com/office/officeart/2005/8/layout/process1"/>
    <dgm:cxn modelId="{A8E71FD4-1F0A-4FC6-8D66-B5FB795FC1D6}" type="presParOf" srcId="{BF708676-7EFC-4C81-9D3A-3E677EAC1C7B}" destId="{552FB8E7-A5FB-4CC3-94C3-CE0BDF19F9F1}" srcOrd="2" destOrd="0" presId="urn:microsoft.com/office/officeart/2005/8/layout/process1"/>
    <dgm:cxn modelId="{4480B3B8-5886-4D4E-AB8C-60BFD330234D}" type="presParOf" srcId="{BF708676-7EFC-4C81-9D3A-3E677EAC1C7B}" destId="{353C3794-50AA-4D44-83C9-CE28317C3317}" srcOrd="3" destOrd="0" presId="urn:microsoft.com/office/officeart/2005/8/layout/process1"/>
    <dgm:cxn modelId="{51219FFA-7981-42A4-8669-BF6EAB573A0A}" type="presParOf" srcId="{353C3794-50AA-4D44-83C9-CE28317C3317}" destId="{5AFF040D-0639-4120-9E39-DA822CF9F321}" srcOrd="0" destOrd="0" presId="urn:microsoft.com/office/officeart/2005/8/layout/process1"/>
    <dgm:cxn modelId="{BB80151E-4C5F-4656-927F-87D45A7A0835}" type="presParOf" srcId="{BF708676-7EFC-4C81-9D3A-3E677EAC1C7B}" destId="{A1E15D63-E1FF-4A28-A04F-A2B65927BC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 bwMode="white">
        <a:xfrm>
          <a:off x="10234" y="1675008"/>
          <a:ext cx="3058989" cy="1835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</a:rPr>
            <a:t>П</a:t>
          </a:r>
          <a:r>
            <a:rPr lang="en-US" sz="2400" kern="1200" dirty="0" err="1">
              <a:solidFill>
                <a:schemeClr val="tx1"/>
              </a:solidFill>
            </a:rPr>
            <a:t>сихолого-медико-педагогічна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консультація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uk-UA" altLang="en-US" sz="2400" kern="1200" dirty="0">
              <a:solidFill>
                <a:schemeClr val="tx1"/>
              </a:solidFill>
            </a:rPr>
            <a:t>(ПМПК)</a:t>
          </a:r>
        </a:p>
      </dsp:txBody>
      <dsp:txXfrm>
        <a:off x="63991" y="1728765"/>
        <a:ext cx="2951475" cy="1727879"/>
      </dsp:txXfrm>
    </dsp:sp>
    <dsp:sp modelId="{8A5CF0CE-3323-464D-9C63-05C1BDB053F5}">
      <dsp:nvSpPr>
        <dsp:cNvPr id="0" name=""/>
        <dsp:cNvSpPr/>
      </dsp:nvSpPr>
      <dsp:spPr bwMode="white">
        <a:xfrm>
          <a:off x="3375123" y="2213390"/>
          <a:ext cx="648505" cy="75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375123" y="2365116"/>
        <a:ext cx="453954" cy="455177"/>
      </dsp:txXfrm>
    </dsp:sp>
    <dsp:sp modelId="{552FB8E7-A5FB-4CC3-94C3-CE0BDF19F9F1}">
      <dsp:nvSpPr>
        <dsp:cNvPr id="0" name=""/>
        <dsp:cNvSpPr/>
      </dsp:nvSpPr>
      <dsp:spPr bwMode="white">
        <a:xfrm>
          <a:off x="4292820" y="1675008"/>
          <a:ext cx="3058989" cy="1835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400" kern="1200">
              <a:solidFill>
                <a:schemeClr val="tx1"/>
              </a:solidFill>
            </a:rPr>
            <a:t>Інклюзивно-ресурсний центр (ІРЦ)</a:t>
          </a:r>
        </a:p>
      </dsp:txBody>
      <dsp:txXfrm>
        <a:off x="4346577" y="1728765"/>
        <a:ext cx="2951475" cy="1727879"/>
      </dsp:txXfrm>
    </dsp:sp>
    <dsp:sp modelId="{353C3794-50AA-4D44-83C9-CE28317C3317}">
      <dsp:nvSpPr>
        <dsp:cNvPr id="0" name=""/>
        <dsp:cNvSpPr/>
      </dsp:nvSpPr>
      <dsp:spPr bwMode="white">
        <a:xfrm>
          <a:off x="7657708" y="2213390"/>
          <a:ext cx="648505" cy="75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3100" kern="1200">
              <a:solidFill>
                <a:schemeClr val="tx1"/>
              </a:solidFill>
            </a:rPr>
            <a:t>+</a:t>
          </a:r>
        </a:p>
      </dsp:txBody>
      <dsp:txXfrm>
        <a:off x="7657708" y="2365116"/>
        <a:ext cx="453954" cy="455177"/>
      </dsp:txXfrm>
    </dsp:sp>
    <dsp:sp modelId="{A1E15D63-E1FF-4A28-A04F-A2B65927BC31}">
      <dsp:nvSpPr>
        <dsp:cNvPr id="0" name=""/>
        <dsp:cNvSpPr/>
      </dsp:nvSpPr>
      <dsp:spPr bwMode="white">
        <a:xfrm>
          <a:off x="8575405" y="1675008"/>
          <a:ext cx="3058989" cy="1835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800" kern="1200">
              <a:solidFill>
                <a:schemeClr val="tx1"/>
              </a:solidFill>
            </a:rPr>
            <a:t>Педагоги</a:t>
          </a:r>
        </a:p>
      </dsp:txBody>
      <dsp:txXfrm>
        <a:off x="8629162" y="1728765"/>
        <a:ext cx="2951475" cy="172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>
                <a:latin typeface="Times New Roman" panose="02020603050405020304" charset="0"/>
              </a:rPr>
              <a:t>10/15/2023</a:t>
            </a:fld>
            <a:endParaRPr lang="en-US">
              <a:latin typeface="Times New Roman" panose="020206030504050203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>
                <a:latin typeface="Times New Roman" panose="02020603050405020304" charset="0"/>
              </a:rPr>
              <a:t>‹№›</a:t>
            </a:fld>
            <a:endParaRPr lang="en-US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3EFD42F7-718C-4B98-AAEC-167E6DDD60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21B2AA4F-B828-4D7C-AFD3-893933DAFCB4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63A1C593-65D0-4073-BCC9-577B9352EA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charset="0"/>
                <a:cs typeface="Times New Roman" panose="02020603050405020304" charset="0"/>
              </a:defRPr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Times New Roman" panose="02020603050405020304" charset="0"/>
          <a:ea typeface="+mj-ea"/>
          <a:cs typeface="Times New Roman" panose="0202060305040502030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Times New Roman" panose="02020603050405020304" charset="0"/>
          <a:ea typeface="+mn-ea"/>
          <a:cs typeface="Times New Roman" panose="0202060305040502030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Times New Roman" panose="02020603050405020304" charset="0"/>
          <a:ea typeface="+mn-ea"/>
          <a:cs typeface="Times New Roman" panose="0202060305040502030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charset="0"/>
          <a:ea typeface="+mn-ea"/>
          <a:cs typeface="Times New Roman" panose="0202060305040502030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charset="0"/>
          <a:ea typeface="+mn-ea"/>
          <a:cs typeface="Times New Roman" panose="0202060305040502030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charset="0"/>
          <a:ea typeface="+mn-ea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745" y="941705"/>
            <a:ext cx="10363200" cy="2200910"/>
          </a:xfrm>
        </p:spPr>
        <p:txBody>
          <a:bodyPr/>
          <a:lstStyle/>
          <a:p>
            <a:r>
              <a:rPr lang="en-US" sz="4800" dirty="0" err="1">
                <a:latin typeface="Century Schoolbook" panose="02040604050505020304" charset="0"/>
                <a:cs typeface="Century Schoolbook" panose="02040604050505020304" charset="0"/>
              </a:rPr>
              <a:t>Організація</a:t>
            </a:r>
            <a:r>
              <a:rPr lang="en-US" sz="4800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uk-UA" sz="4800" dirty="0">
                <a:latin typeface="Century Schoolbook" panose="02040604050505020304" charset="0"/>
                <a:cs typeface="Century Schoolbook" panose="02040604050505020304" charset="0"/>
              </a:rPr>
              <a:t>інклюзивного навчання</a:t>
            </a:r>
            <a:r>
              <a:rPr lang="en-US" sz="4800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4800" dirty="0" err="1">
                <a:latin typeface="Century Schoolbook" panose="02040604050505020304" charset="0"/>
                <a:cs typeface="Century Schoolbook" panose="02040604050505020304" charset="0"/>
              </a:rPr>
              <a:t>учнів</a:t>
            </a:r>
            <a:r>
              <a:rPr lang="en-US" sz="4800" dirty="0">
                <a:latin typeface="Century Schoolbook" panose="02040604050505020304" charset="0"/>
                <a:cs typeface="Century Schoolbook" panose="02040604050505020304" charset="0"/>
              </a:rPr>
              <a:t> з </a:t>
            </a:r>
            <a:r>
              <a:rPr lang="en-US" sz="4800" dirty="0" err="1">
                <a:latin typeface="Century Schoolbook" panose="02040604050505020304" charset="0"/>
                <a:cs typeface="Century Schoolbook" panose="02040604050505020304" charset="0"/>
              </a:rPr>
              <a:t>особливими</a:t>
            </a:r>
            <a:r>
              <a:rPr lang="en-US" sz="4800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4800" dirty="0" err="1">
                <a:latin typeface="Century Schoolbook" panose="02040604050505020304" charset="0"/>
                <a:cs typeface="Century Schoolbook" panose="02040604050505020304" charset="0"/>
              </a:rPr>
              <a:t>освітніми</a:t>
            </a:r>
            <a:r>
              <a:rPr lang="en-US" sz="4800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  <a:r>
              <a:rPr lang="en-US" sz="4800" dirty="0" err="1">
                <a:latin typeface="Century Schoolbook" panose="02040604050505020304" charset="0"/>
                <a:cs typeface="Century Schoolbook" panose="02040604050505020304" charset="0"/>
              </a:rPr>
              <a:t>потребам</a:t>
            </a:r>
            <a:r>
              <a:rPr lang="uk-UA" altLang="en-US" sz="4800" dirty="0">
                <a:latin typeface="Century Schoolbook" panose="02040604050505020304" charset="0"/>
                <a:cs typeface="Century Schoolbook" panose="02040604050505020304" charset="0"/>
              </a:rPr>
              <a:t>и</a:t>
            </a:r>
            <a:r>
              <a:rPr lang="en-US" sz="4800" dirty="0">
                <a:latin typeface="Century Schoolbook" panose="02040604050505020304" charset="0"/>
                <a:cs typeface="Century Schoolbook" panose="0204060405050502030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7930"/>
            <a:ext cx="9144000" cy="1123950"/>
          </a:xfrm>
        </p:spPr>
        <p:txBody>
          <a:bodyPr/>
          <a:lstStyle/>
          <a:p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</a:rPr>
              <a:t>Тема 1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>
                <a:sym typeface="+mn-ea"/>
              </a:rPr>
              <a:t>Інклюзивна освіта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15675" cy="4803140"/>
          </a:xfrm>
        </p:spPr>
        <p:txBody>
          <a:bodyPr/>
          <a:lstStyle/>
          <a:p>
            <a:r>
              <a:rPr lang="en-US" sz="2800" b="1" i="1" dirty="0" err="1"/>
              <a:t>Інклюзивна</a:t>
            </a:r>
            <a:r>
              <a:rPr lang="en-US" sz="2800" b="1" i="1" dirty="0"/>
              <a:t> </a:t>
            </a:r>
            <a:r>
              <a:rPr lang="en-US" sz="2800" b="1" i="1" dirty="0" err="1"/>
              <a:t>освіта</a:t>
            </a:r>
            <a:r>
              <a:rPr lang="en-US" sz="2800" dirty="0"/>
              <a:t> – </a:t>
            </a:r>
            <a:r>
              <a:rPr lang="en-US" sz="2800" dirty="0" err="1"/>
              <a:t>це</a:t>
            </a:r>
            <a:r>
              <a:rPr lang="en-US" sz="2800" dirty="0"/>
              <a:t> </a:t>
            </a:r>
            <a:r>
              <a:rPr lang="en-US" sz="2800" dirty="0" err="1"/>
              <a:t>система</a:t>
            </a:r>
            <a:r>
              <a:rPr lang="en-US" sz="2800" dirty="0"/>
              <a:t> </a:t>
            </a:r>
            <a:r>
              <a:rPr lang="en-US" sz="2800" dirty="0" err="1"/>
              <a:t>освітніх</a:t>
            </a:r>
            <a:r>
              <a:rPr lang="en-US" sz="2800" dirty="0"/>
              <a:t> </a:t>
            </a:r>
            <a:r>
              <a:rPr lang="en-US" sz="2800" dirty="0" err="1"/>
              <a:t>послуг</a:t>
            </a:r>
            <a:r>
              <a:rPr lang="en-US" sz="2800" dirty="0"/>
              <a:t>, </a:t>
            </a:r>
            <a:r>
              <a:rPr lang="en-US" sz="2800" dirty="0" err="1"/>
              <a:t>що</a:t>
            </a:r>
            <a:r>
              <a:rPr lang="en-US" sz="2800" dirty="0"/>
              <a:t> </a:t>
            </a:r>
            <a:r>
              <a:rPr lang="en-US" sz="2800" dirty="0" err="1"/>
              <a:t>ґрунтується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принципі</a:t>
            </a:r>
            <a:r>
              <a:rPr lang="en-US" sz="2800" i="1" dirty="0"/>
              <a:t> </a:t>
            </a:r>
            <a:r>
              <a:rPr lang="en-US" sz="2800" i="1" dirty="0" err="1"/>
              <a:t>забезпечення</a:t>
            </a:r>
            <a:r>
              <a:rPr lang="en-US" sz="2800" i="1" dirty="0"/>
              <a:t> </a:t>
            </a:r>
            <a:r>
              <a:rPr lang="en-US" sz="2800" i="1" dirty="0" err="1"/>
              <a:t>основного</a:t>
            </a:r>
            <a:r>
              <a:rPr lang="en-US" sz="2800" i="1" dirty="0"/>
              <a:t> </a:t>
            </a:r>
            <a:r>
              <a:rPr lang="en-US" sz="2800" i="1" dirty="0" err="1"/>
              <a:t>права</a:t>
            </a:r>
            <a:r>
              <a:rPr lang="en-US" sz="2800" i="1" dirty="0"/>
              <a:t> </a:t>
            </a:r>
            <a:r>
              <a:rPr lang="en-US" sz="2800" i="1" dirty="0" err="1"/>
              <a:t>дітей</a:t>
            </a:r>
            <a:r>
              <a:rPr lang="en-US" sz="2800" i="1" dirty="0"/>
              <a:t> </a:t>
            </a:r>
            <a:r>
              <a:rPr lang="en-US" sz="2800" i="1" dirty="0" err="1"/>
              <a:t>на</a:t>
            </a:r>
            <a:r>
              <a:rPr lang="en-US" sz="2800" i="1" dirty="0"/>
              <a:t> </a:t>
            </a:r>
            <a:r>
              <a:rPr lang="en-US" sz="2800" i="1" dirty="0" err="1"/>
              <a:t>освіту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права</a:t>
            </a:r>
            <a:r>
              <a:rPr lang="en-US" sz="2800" dirty="0"/>
              <a:t> </a:t>
            </a:r>
            <a:r>
              <a:rPr lang="en-US" sz="2800" dirty="0" err="1"/>
              <a:t>здобувати</a:t>
            </a:r>
            <a:r>
              <a:rPr lang="en-US" sz="2800" dirty="0"/>
              <a:t> </a:t>
            </a:r>
            <a:r>
              <a:rPr lang="en-US" sz="2800" dirty="0" err="1"/>
              <a:t>її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місцем</a:t>
            </a:r>
            <a:r>
              <a:rPr lang="en-US" sz="2800" dirty="0"/>
              <a:t> </a:t>
            </a:r>
            <a:r>
              <a:rPr lang="en-US" sz="2800" dirty="0" err="1"/>
              <a:t>проживання</a:t>
            </a:r>
            <a:r>
              <a:rPr lang="en-US" sz="2800" dirty="0"/>
              <a:t>, </a:t>
            </a:r>
            <a:r>
              <a:rPr lang="en-US" sz="2800" dirty="0" err="1"/>
              <a:t>що</a:t>
            </a:r>
            <a:r>
              <a:rPr lang="en-US" sz="2800" dirty="0"/>
              <a:t> </a:t>
            </a:r>
            <a:r>
              <a:rPr lang="en-US" sz="2800" dirty="0" err="1"/>
              <a:t>передбачає</a:t>
            </a:r>
            <a:r>
              <a:rPr lang="en-US" sz="2800" dirty="0"/>
              <a:t> </a:t>
            </a:r>
            <a:r>
              <a:rPr lang="en-US" sz="2800" dirty="0" err="1"/>
              <a:t>навчання</a:t>
            </a:r>
            <a:r>
              <a:rPr lang="en-US" sz="2800" dirty="0"/>
              <a:t> </a:t>
            </a:r>
            <a:r>
              <a:rPr lang="en-US" sz="2800" dirty="0" err="1"/>
              <a:t>дитини</a:t>
            </a:r>
            <a:r>
              <a:rPr lang="en-US" sz="2800" dirty="0"/>
              <a:t> з </a:t>
            </a:r>
            <a:r>
              <a:rPr lang="en-US" sz="2800" dirty="0" err="1"/>
              <a:t>особливими</a:t>
            </a:r>
            <a:r>
              <a:rPr lang="en-US" sz="2800" dirty="0"/>
              <a:t> </a:t>
            </a:r>
            <a:r>
              <a:rPr lang="en-US" sz="2800" dirty="0" err="1"/>
              <a:t>освітніми</a:t>
            </a:r>
            <a:r>
              <a:rPr lang="en-US" sz="2800" dirty="0"/>
              <a:t> </a:t>
            </a:r>
            <a:r>
              <a:rPr lang="en-US" sz="2800" dirty="0" err="1"/>
              <a:t>потребами</a:t>
            </a:r>
            <a:r>
              <a:rPr lang="en-US" sz="2800" dirty="0"/>
              <a:t> в </a:t>
            </a:r>
            <a:r>
              <a:rPr lang="en-US" sz="2800" dirty="0" err="1"/>
              <a:t>умовах</a:t>
            </a:r>
            <a:r>
              <a:rPr lang="en-US" sz="2800" dirty="0"/>
              <a:t> </a:t>
            </a:r>
            <a:r>
              <a:rPr lang="en-US" sz="2800" dirty="0" err="1"/>
              <a:t>загальноосвітнього</a:t>
            </a:r>
            <a:r>
              <a:rPr lang="en-US" sz="2800" dirty="0"/>
              <a:t> </a:t>
            </a:r>
            <a:r>
              <a:rPr lang="en-US" sz="2800" dirty="0" err="1"/>
              <a:t>закладу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b="1" i="1" dirty="0" err="1"/>
              <a:t>Інклюзивний</a:t>
            </a:r>
            <a:r>
              <a:rPr lang="en-US" sz="2800" b="1" i="1" dirty="0"/>
              <a:t> </a:t>
            </a:r>
            <a:r>
              <a:rPr lang="en-US" sz="2800" b="1" i="1" dirty="0" err="1"/>
              <a:t>підхід</a:t>
            </a:r>
            <a:r>
              <a:rPr lang="en-US" sz="2800" dirty="0"/>
              <a:t> – </a:t>
            </a:r>
            <a:r>
              <a:rPr lang="en-US" sz="2800" dirty="0" err="1"/>
              <a:t>створення</a:t>
            </a:r>
            <a:r>
              <a:rPr lang="en-US" sz="2800" dirty="0"/>
              <a:t> </a:t>
            </a:r>
            <a:r>
              <a:rPr lang="en-US" sz="2800" dirty="0" err="1"/>
              <a:t>таких</a:t>
            </a:r>
            <a:r>
              <a:rPr lang="en-US" sz="2800" dirty="0"/>
              <a:t> </a:t>
            </a:r>
            <a:r>
              <a:rPr lang="en-US" sz="2800" dirty="0" err="1"/>
              <a:t>умов</a:t>
            </a:r>
            <a:r>
              <a:rPr lang="en-US" sz="2800" dirty="0"/>
              <a:t>,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яких</a:t>
            </a:r>
            <a:r>
              <a:rPr lang="en-US" sz="2800" dirty="0"/>
              <a:t> </a:t>
            </a:r>
            <a:r>
              <a:rPr lang="en-US" sz="2800" dirty="0" err="1"/>
              <a:t>усі</a:t>
            </a:r>
            <a:r>
              <a:rPr lang="en-US" sz="2800" dirty="0"/>
              <a:t> </a:t>
            </a:r>
            <a:r>
              <a:rPr lang="en-US" sz="2800" dirty="0" err="1"/>
              <a:t>учасники</a:t>
            </a:r>
            <a:r>
              <a:rPr lang="en-US" sz="2800" dirty="0"/>
              <a:t> </a:t>
            </a:r>
            <a:r>
              <a:rPr lang="en-US" sz="2800" dirty="0" err="1"/>
              <a:t>навчально-виховного</a:t>
            </a:r>
            <a:r>
              <a:rPr lang="en-US" sz="2800" dirty="0"/>
              <a:t> </a:t>
            </a:r>
            <a:r>
              <a:rPr lang="en-US" sz="2800" dirty="0" err="1"/>
              <a:t>процесу</a:t>
            </a:r>
            <a:r>
              <a:rPr lang="en-US" sz="2800" dirty="0"/>
              <a:t> </a:t>
            </a:r>
            <a:r>
              <a:rPr lang="en-US" sz="2800" dirty="0" err="1"/>
              <a:t>мають</a:t>
            </a:r>
            <a:r>
              <a:rPr lang="en-US" sz="2800" dirty="0"/>
              <a:t> </a:t>
            </a:r>
            <a:r>
              <a:rPr lang="en-US" sz="2800" dirty="0" err="1"/>
              <a:t>однаковий</a:t>
            </a:r>
            <a:r>
              <a:rPr lang="en-US" sz="2800" dirty="0"/>
              <a:t> </a:t>
            </a:r>
            <a:r>
              <a:rPr lang="en-US" sz="2800" dirty="0" err="1"/>
              <a:t>доступ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освіти</a:t>
            </a:r>
            <a:r>
              <a:rPr lang="en-US" sz="2800" dirty="0"/>
              <a:t>, у </a:t>
            </a:r>
            <a:r>
              <a:rPr lang="en-US" sz="2800" dirty="0" err="1"/>
              <a:t>тому</a:t>
            </a:r>
            <a:r>
              <a:rPr lang="en-US" sz="2800" dirty="0"/>
              <a:t> </a:t>
            </a:r>
            <a:r>
              <a:rPr lang="en-US" sz="2800" dirty="0" err="1"/>
              <a:t>числі</a:t>
            </a:r>
            <a:r>
              <a:rPr lang="en-US" sz="2800" dirty="0"/>
              <a:t> </a:t>
            </a:r>
            <a:r>
              <a:rPr lang="en-US" sz="2800" dirty="0" err="1"/>
              <a:t>діти</a:t>
            </a:r>
            <a:r>
              <a:rPr lang="en-US" sz="2800" dirty="0"/>
              <a:t> з </a:t>
            </a:r>
            <a:r>
              <a:rPr lang="en-US" sz="2800" dirty="0" err="1"/>
              <a:t>особливими</a:t>
            </a:r>
            <a:r>
              <a:rPr lang="en-US" sz="2800" dirty="0"/>
              <a:t> </a:t>
            </a:r>
            <a:r>
              <a:rPr lang="en-US" sz="2800" dirty="0" err="1"/>
              <a:t>освітніми</a:t>
            </a:r>
            <a:r>
              <a:rPr lang="en-US" sz="2800" dirty="0"/>
              <a:t> </a:t>
            </a:r>
            <a:r>
              <a:rPr lang="en-US" sz="2800" dirty="0" err="1"/>
              <a:t>потребами</a:t>
            </a:r>
            <a:r>
              <a:rPr lang="en-US" sz="2800" dirty="0"/>
              <a:t>, </a:t>
            </a:r>
            <a:r>
              <a:rPr lang="en-US" sz="2800" dirty="0" err="1"/>
              <a:t>які</a:t>
            </a:r>
            <a:r>
              <a:rPr lang="en-US" sz="2800" dirty="0"/>
              <a:t> </a:t>
            </a:r>
            <a:r>
              <a:rPr lang="en-US" sz="2800" dirty="0" err="1"/>
              <a:t>навчаються</a:t>
            </a:r>
            <a:r>
              <a:rPr lang="en-US" sz="2800" dirty="0"/>
              <a:t> у </a:t>
            </a:r>
            <a:r>
              <a:rPr lang="en-US" sz="2800" dirty="0" err="1"/>
              <a:t>дошкільних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загальноосвітніх</a:t>
            </a:r>
            <a:r>
              <a:rPr lang="en-US" sz="2800" dirty="0"/>
              <a:t> </a:t>
            </a:r>
            <a:r>
              <a:rPr lang="en-US" sz="2800" dirty="0" err="1"/>
              <a:t>школах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pPr algn="l"/>
            <a:r>
              <a:rPr lang="uk-UA" altLang="en-US" sz="3200">
                <a:sym typeface="+mn-ea"/>
              </a:rPr>
              <a:t>Інклюзивне навчання</a:t>
            </a:r>
            <a:endParaRPr lang="en-US" sz="3200" b="1"/>
          </a:p>
        </p:txBody>
      </p:sp>
      <p:pic>
        <p:nvPicPr>
          <p:cNvPr id="4" name="Picture 3" descr="оон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5"/>
            <a:ext cx="5859780" cy="2929890"/>
          </a:xfrm>
          <a:prstGeom prst="rect">
            <a:avLst/>
          </a:prstGeom>
        </p:spPr>
      </p:pic>
      <p:pic>
        <p:nvPicPr>
          <p:cNvPr id="5" name="Picture 4" descr="оон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0" y="3719830"/>
            <a:ext cx="6259830" cy="312991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en-US" sz="3200">
                <a:sym typeface="+mn-ea"/>
              </a:rPr>
              <a:t>Індивідуальна програма розвитку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955"/>
            <a:ext cx="11315700" cy="5207000"/>
          </a:xfrm>
        </p:spPr>
        <p:txBody>
          <a:bodyPr/>
          <a:lstStyle/>
          <a:p>
            <a:r>
              <a:rPr lang="en-US" sz="2400" b="1" i="1"/>
              <a:t>Індивідуальна програма розвитку особи з особливими освітніми потребами</a:t>
            </a:r>
            <a:r>
              <a:rPr lang="en-US" sz="2400"/>
              <a:t> - це документ, що забезпечує індивідуалізацію навчання особи з особливими освітніми потребами, визначає перелік необхідних психолого-педагогічних, корекційно-розвиткових та інших послуг і засобів для розвитку дитини, який розробляється групою фахівців з обов’язковим залученням батьків чи інших законних представників дитини</a:t>
            </a:r>
            <a:r>
              <a:rPr lang="uk-UA" altLang="en-US" sz="2400"/>
              <a:t> </a:t>
            </a:r>
            <a:r>
              <a:rPr lang="uk-UA" altLang="en-US" sz="2400">
                <a:sym typeface="+mn-ea"/>
              </a:rPr>
              <a:t>(</a:t>
            </a:r>
            <a:r>
              <a:rPr lang="uk-UA" altLang="en-US" sz="2400" i="1">
                <a:sym typeface="+mn-ea"/>
              </a:rPr>
              <a:t>Закон України “Про освіту” від 23.05.1991</a:t>
            </a:r>
            <a:r>
              <a:rPr lang="uk-UA" altLang="en-US" sz="2400">
                <a:sym typeface="+mn-ea"/>
              </a:rPr>
              <a:t>).</a:t>
            </a:r>
          </a:p>
          <a:p>
            <a:endParaRPr lang="uk-UA" altLang="en-US" sz="2400"/>
          </a:p>
          <a:p>
            <a:r>
              <a:rPr lang="uk-UA" altLang="en-US" sz="2400" b="1" i="1"/>
              <a:t>Індивідуальна програма розвитку</a:t>
            </a:r>
            <a:r>
              <a:rPr lang="uk-UA" altLang="en-US" sz="2400"/>
              <a:t> - документ, що забезпечує індивідуалізацію навчання особи з особливими освітніми потребами, закріплює перелік необхідних психолого-педагогічних, корекційних потреб/послуг для розвитку дитини та розробляється групою фахівців з обов’язковим залученням батьків дитини з метою визначення конкретних навчальних стратегій і підходів до навчання </a:t>
            </a:r>
            <a:r>
              <a:rPr lang="uk-UA" altLang="en-US" sz="2400">
                <a:sym typeface="+mn-ea"/>
              </a:rPr>
              <a:t>(</a:t>
            </a:r>
            <a:r>
              <a:rPr lang="uk-UA" altLang="en-US" sz="2400" i="1">
                <a:sym typeface="+mn-ea"/>
              </a:rPr>
              <a:t>Закон України “Про освіту” від 05.09.2017 № 2145-VIII</a:t>
            </a:r>
            <a:r>
              <a:rPr lang="uk-UA" altLang="en-US" sz="2400">
                <a:sym typeface="+mn-ea"/>
              </a:rPr>
              <a:t>).</a:t>
            </a:r>
            <a:endParaRPr lang="uk-UA" altLang="en-US" sz="2400"/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/>
              <a:t>Нормативно-правова база </a:t>
            </a:r>
            <a:r>
              <a:rPr lang="en-US" sz="3200">
                <a:sym typeface="+mn-ea"/>
              </a:rPr>
              <a:t>інклюзивного навчання</a:t>
            </a:r>
            <a:r>
              <a:rPr lang="uk-UA" altLang="en-US" sz="3200">
                <a:sym typeface="+mn-ea"/>
              </a:rPr>
              <a:t>.</a:t>
            </a:r>
            <a:endParaRPr lang="uk-UA" altLang="en-US" sz="3200"/>
          </a:p>
        </p:txBody>
      </p:sp>
      <p:pic>
        <p:nvPicPr>
          <p:cNvPr id="4" name="Content Placeholder 3" descr="Снимок экрана (49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1498600"/>
            <a:ext cx="12172315" cy="52812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600"/>
          </a:xfrm>
        </p:spPr>
        <p:txBody>
          <a:bodyPr/>
          <a:lstStyle/>
          <a:p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О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рганізаці</a:t>
            </a:r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я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інклюзивного навчання</a:t>
            </a:r>
            <a:endParaRPr lang="en-US" sz="32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" y="1231265"/>
            <a:ext cx="11315700" cy="53562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Для організації інклюзивного навчання учня команда протягом двох тижнів з початку навчання складає його індивідуальну програму розвитку за формою, визначеною додатком 3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(Постанова від 21.07.2021 р.)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>
              <a:lnSpc>
                <a:spcPct val="0"/>
              </a:lnSpc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Індивідуальна програма розвитку підписується всіма членами команди, одним з батьків (іншим законним представником) учня та затверджується керівником закладу освіти.</a:t>
            </a:r>
          </a:p>
          <a:p>
            <a:pPr>
              <a:lnSpc>
                <a:spcPct val="10000"/>
              </a:lnSpc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Індивідуальна програма розвитку переглядається не рідше ніж двічі на рік та повинна враховуватися педагогічними працівниками під час освітнього процесу в інклюзивному класі.</a:t>
            </a:r>
          </a:p>
          <a:p>
            <a:pPr>
              <a:lnSpc>
                <a:spcPct val="0"/>
              </a:lnSpc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Індивідуальна програма розвитку зберігається в особовій справі учня три роки. Батьки (інші законні представники) учня можуть отримати копію індивідуальної програми розвитку на вимогу.</a:t>
            </a:r>
          </a:p>
          <a:p>
            <a:pPr marL="0" indent="0">
              <a:lnSpc>
                <a:spcPct val="0"/>
              </a:lnSpc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У разі відрахування, переведення учня до іншого закладу освіти копія індивідуальної програми розвитку подається батьками (іншими законними представниками) учня до закладу освіти, де він продовжує здобуття освіти.</a:t>
            </a:r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600"/>
          </a:xfrm>
        </p:spPr>
        <p:txBody>
          <a:bodyPr/>
          <a:lstStyle/>
          <a:p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О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рганізаці</a:t>
            </a:r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я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інклюзивного навчання</a:t>
            </a:r>
            <a:endParaRPr lang="en-US" sz="32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" y="1231265"/>
            <a:ext cx="11315700" cy="535622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uk-UA" sz="28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2800" i="1" dirty="0">
                <a:latin typeface="Times New Roman" panose="02020603050405020304" charset="0"/>
                <a:cs typeface="Times New Roman" panose="02020603050405020304" charset="0"/>
              </a:rPr>
              <a:t>Інвалідність</a:t>
            </a:r>
            <a:r>
              <a:rPr lang="uk-UA" sz="2800" dirty="0">
                <a:latin typeface="Times New Roman" panose="02020603050405020304" charset="0"/>
                <a:cs typeface="Times New Roman" panose="02020603050405020304" charset="0"/>
              </a:rPr>
              <a:t> - це поняття, яке постійно еволюціонує</a:t>
            </a:r>
            <a:r>
              <a:rPr lang="uk-UA" sz="2800" dirty="0"/>
              <a:t>.</a:t>
            </a:r>
            <a:r>
              <a:rPr lang="uk-UA" sz="2800" dirty="0">
                <a:latin typeface="Times New Roman" panose="02020603050405020304" charset="0"/>
                <a:cs typeface="Times New Roman" panose="02020603050405020304" charset="0"/>
              </a:rPr>
              <a:t> По суті, інвалідність є результатом взаємодії, яка відбувається між людьми, які мають порушення здоров'я, і </a:t>
            </a:r>
            <a:r>
              <a:rPr lang="uk-UA" sz="2800" dirty="0" err="1">
                <a:latin typeface="Times New Roman" panose="02020603050405020304" charset="0"/>
                <a:cs typeface="Times New Roman" panose="02020603050405020304" charset="0"/>
              </a:rPr>
              <a:t>відносницькими</a:t>
            </a:r>
            <a:r>
              <a:rPr lang="uk-UA" sz="2800" dirty="0">
                <a:latin typeface="Times New Roman" panose="02020603050405020304" charset="0"/>
                <a:cs typeface="Times New Roman" panose="02020603050405020304" charset="0"/>
              </a:rPr>
              <a:t> та </a:t>
            </a:r>
            <a:r>
              <a:rPr lang="uk-UA" sz="2800" dirty="0" err="1">
                <a:latin typeface="Times New Roman" panose="02020603050405020304" charset="0"/>
                <a:cs typeface="Times New Roman" panose="02020603050405020304" charset="0"/>
              </a:rPr>
              <a:t>середовищними</a:t>
            </a:r>
            <a:r>
              <a:rPr lang="uk-UA" sz="2800" dirty="0">
                <a:latin typeface="Times New Roman" panose="02020603050405020304" charset="0"/>
                <a:cs typeface="Times New Roman" panose="02020603050405020304" charset="0"/>
              </a:rPr>
              <a:t> бар'єрами і яка заважає їхній повній та ефективній участі в житті суспільства нарівні з іншими.</a:t>
            </a:r>
          </a:p>
          <a:p>
            <a:pPr>
              <a:lnSpc>
                <a:spcPct val="80000"/>
              </a:lnSpc>
            </a:pPr>
            <a:endParaRPr lang="uk-UA" sz="2400" dirty="0"/>
          </a:p>
          <a:p>
            <a:pPr>
              <a:lnSpc>
                <a:spcPct val="80000"/>
              </a:lnSpc>
            </a:pPr>
            <a:endParaRPr lang="uk-UA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uk-UA" sz="2800" dirty="0">
                <a:latin typeface="Times New Roman" panose="02020603050405020304" charset="0"/>
                <a:cs typeface="Times New Roman" panose="02020603050405020304" charset="0"/>
              </a:rPr>
              <a:t>Питання для обговорення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uk-UA" sz="3600" b="1" i="1" dirty="0"/>
              <a:t>Які бар'єри можуть виникати в сучасному суспільстві для людей з інвалідністю?</a:t>
            </a:r>
            <a:endParaRPr lang="en-US" sz="36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8118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600"/>
          </a:xfrm>
        </p:spPr>
        <p:txBody>
          <a:bodyPr/>
          <a:lstStyle/>
          <a:p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О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рганізаці</a:t>
            </a:r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я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інклюзивного навчання</a:t>
            </a:r>
            <a:endParaRPr lang="en-US" sz="32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" y="1231265"/>
            <a:ext cx="11315700" cy="535622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Приклади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фізичних бар’єрів: відсутність пандусів, необладнані туалети;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інформаційних: відсутність субтитрів чи перекладача на жестову мову, дрібний шрифт;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інституційних: відсутність анти-дискримінаційних законів, положень тощо;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ментальних: наші упередження і ставлення.</a:t>
            </a:r>
          </a:p>
          <a:p>
            <a:pPr marL="0" indent="0">
              <a:lnSpc>
                <a:spcPct val="80000"/>
              </a:lnSpc>
              <a:buNone/>
            </a:pPr>
            <a:endParaRPr lang="uk-UA" sz="3600" dirty="0"/>
          </a:p>
          <a:p>
            <a:pPr marL="0" indent="0">
              <a:lnSpc>
                <a:spcPct val="80000"/>
              </a:lnSpc>
              <a:buNone/>
            </a:pPr>
            <a:r>
              <a:rPr lang="uk-UA" sz="3600" b="1" i="1" dirty="0"/>
              <a:t>!!! </a:t>
            </a:r>
            <a:r>
              <a:rPr lang="ru-RU" sz="3600" b="1" i="1" dirty="0" err="1">
                <a:latin typeface="Times New Roman" panose="02020603050405020304" charset="0"/>
                <a:cs typeface="Times New Roman" panose="02020603050405020304" charset="0"/>
              </a:rPr>
              <a:t>Бар’єром</a:t>
            </a:r>
            <a:r>
              <a:rPr lang="ru-RU" sz="3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600" b="1" i="1" dirty="0" err="1">
                <a:latin typeface="Times New Roman" panose="02020603050405020304" charset="0"/>
                <a:cs typeface="Times New Roman" panose="02020603050405020304" charset="0"/>
              </a:rPr>
              <a:t>може</a:t>
            </a:r>
            <a:r>
              <a:rPr lang="ru-RU" sz="3600" b="1" i="1" dirty="0">
                <a:latin typeface="Times New Roman" panose="02020603050405020304" charset="0"/>
                <a:cs typeface="Times New Roman" panose="02020603050405020304" charset="0"/>
              </a:rPr>
              <a:t> бути сама </a:t>
            </a:r>
            <a:r>
              <a:rPr lang="ru-RU" sz="3600" b="1" i="1" dirty="0" err="1">
                <a:latin typeface="Times New Roman" panose="02020603050405020304" charset="0"/>
                <a:cs typeface="Times New Roman" panose="02020603050405020304" charset="0"/>
              </a:rPr>
              <a:t>навчальна</a:t>
            </a:r>
            <a:r>
              <a:rPr lang="ru-RU" sz="3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600" b="1" i="1" dirty="0" err="1">
                <a:latin typeface="Times New Roman" panose="02020603050405020304" charset="0"/>
                <a:cs typeface="Times New Roman" panose="02020603050405020304" charset="0"/>
              </a:rPr>
              <a:t>програма</a:t>
            </a:r>
            <a:r>
              <a:rPr lang="ru-RU" sz="3600" b="1" i="1" dirty="0">
                <a:latin typeface="Times New Roman" panose="02020603050405020304" charset="0"/>
                <a:cs typeface="Times New Roman" panose="02020603050405020304" charset="0"/>
              </a:rPr>
              <a:t> і </a:t>
            </a:r>
            <a:r>
              <a:rPr lang="ru-RU" sz="3600" b="1" i="1" dirty="0" err="1">
                <a:latin typeface="Times New Roman" panose="02020603050405020304" charset="0"/>
                <a:cs typeface="Times New Roman" panose="02020603050405020304" charset="0"/>
              </a:rPr>
              <a:t>методи</a:t>
            </a:r>
            <a:r>
              <a:rPr lang="ru-RU" sz="3600" b="1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600" b="1" i="1" dirty="0" err="1">
                <a:latin typeface="Times New Roman" panose="02020603050405020304" charset="0"/>
                <a:cs typeface="Times New Roman" panose="02020603050405020304" charset="0"/>
              </a:rPr>
              <a:t>викладання</a:t>
            </a:r>
            <a:r>
              <a:rPr lang="ru-RU" sz="3600" b="1" i="1" dirty="0">
                <a:latin typeface="Times New Roman" panose="02020603050405020304" charset="0"/>
                <a:cs typeface="Times New Roman" panose="02020603050405020304" charset="0"/>
              </a:rPr>
              <a:t>! </a:t>
            </a:r>
            <a:endParaRPr lang="en-US" sz="36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39199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600"/>
          </a:xfrm>
        </p:spPr>
        <p:txBody>
          <a:bodyPr/>
          <a:lstStyle/>
          <a:p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О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рганізаці</a:t>
            </a:r>
            <a:r>
              <a:rPr lang="uk-UA" alt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я</a:t>
            </a:r>
            <a:r>
              <a:rPr lang="en-US" sz="32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 інклюзивного навчання</a:t>
            </a:r>
            <a:endParaRPr lang="en-US" sz="32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" y="1231265"/>
            <a:ext cx="11315700" cy="5356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Одна з важливих умов впровадження інклюзивного навчання у закладі освіти  – </a:t>
            </a:r>
            <a:r>
              <a:rPr lang="uk-UA" sz="3600" b="1" dirty="0">
                <a:latin typeface="Times New Roman" panose="02020603050405020304" charset="0"/>
                <a:cs typeface="Times New Roman" panose="02020603050405020304" charset="0"/>
              </a:rPr>
              <a:t>організація професійного співробітництва</a:t>
            </a:r>
            <a:r>
              <a:rPr lang="uk-UA" sz="3600" dirty="0">
                <a:latin typeface="Times New Roman" panose="02020603050405020304" charset="0"/>
                <a:cs typeface="Times New Roman" panose="02020603050405020304" charset="0"/>
              </a:rPr>
              <a:t>, результатом якого має стати освітнє середовище, максимально сприятливе для різнобічного розвитку всіх учнів, у тому числі й учнів з особливими освітніми потребами 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91423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600" b="1">
                <a:sym typeface="+mn-ea"/>
              </a:rPr>
              <a:t>2. Мультидисциплінарна команда та її діяльність в умовах інклюзивного навчального закладу.	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326495" cy="50476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Педагогічна</a:t>
            </a:r>
            <a:r>
              <a:rPr lang="en-US" sz="2400" dirty="0"/>
              <a:t> </a:t>
            </a:r>
            <a:r>
              <a:rPr lang="en-US" sz="2400" dirty="0" err="1"/>
              <a:t>діяльність</a:t>
            </a:r>
            <a:r>
              <a:rPr lang="en-US" sz="2400" dirty="0"/>
              <a:t> </a:t>
            </a:r>
            <a:r>
              <a:rPr lang="en-US" sz="2400" dirty="0" err="1"/>
              <a:t>членів</a:t>
            </a:r>
            <a:r>
              <a:rPr lang="en-US" sz="2400" dirty="0"/>
              <a:t> </a:t>
            </a:r>
            <a:r>
              <a:rPr lang="en-US" sz="2400" dirty="0" err="1"/>
              <a:t>команди</a:t>
            </a:r>
            <a:r>
              <a:rPr lang="en-US" sz="2400" dirty="0"/>
              <a:t> </a:t>
            </a:r>
            <a:r>
              <a:rPr lang="en-US" sz="2400" dirty="0" err="1"/>
              <a:t>супроводу</a:t>
            </a:r>
            <a:r>
              <a:rPr lang="en-US" sz="2400" dirty="0"/>
              <a:t> </a:t>
            </a:r>
            <a:r>
              <a:rPr lang="en-US" sz="2400" i="1" dirty="0" err="1"/>
              <a:t>інклюзивного</a:t>
            </a:r>
            <a:r>
              <a:rPr lang="en-US" sz="2400" i="1" dirty="0"/>
              <a:t> </a:t>
            </a:r>
            <a:r>
              <a:rPr lang="en-US" sz="2400" i="1" dirty="0" err="1"/>
              <a:t>навчання</a:t>
            </a:r>
            <a:r>
              <a:rPr lang="en-US" sz="2400" dirty="0"/>
              <a:t> </a:t>
            </a:r>
            <a:r>
              <a:rPr lang="en-US" sz="2400" dirty="0" err="1"/>
              <a:t>несе</a:t>
            </a:r>
            <a:r>
              <a:rPr lang="en-US" sz="2400" dirty="0"/>
              <a:t> в </a:t>
            </a:r>
            <a:r>
              <a:rPr lang="en-US" sz="2400" dirty="0" err="1"/>
              <a:t>собі</a:t>
            </a:r>
            <a:r>
              <a:rPr lang="en-US" sz="2400" dirty="0"/>
              <a:t> </a:t>
            </a:r>
            <a:r>
              <a:rPr lang="en-US" sz="2400" dirty="0" err="1"/>
              <a:t>домінанту</a:t>
            </a:r>
            <a:r>
              <a:rPr lang="en-US" sz="2400" dirty="0"/>
              <a:t> </a:t>
            </a:r>
            <a:r>
              <a:rPr lang="en-US" sz="2400" dirty="0" err="1"/>
              <a:t>особистісно</a:t>
            </a:r>
            <a:r>
              <a:rPr lang="en-US" sz="2400" dirty="0"/>
              <a:t> </a:t>
            </a:r>
            <a:r>
              <a:rPr lang="en-US" sz="2400" dirty="0" err="1"/>
              <a:t>орієнтованого</a:t>
            </a:r>
            <a:r>
              <a:rPr lang="en-US" sz="2400" dirty="0"/>
              <a:t> </a:t>
            </a:r>
            <a:r>
              <a:rPr lang="en-US" sz="2400" dirty="0" err="1"/>
              <a:t>спрямування</a:t>
            </a:r>
            <a:r>
              <a:rPr lang="en-US" sz="2400" dirty="0"/>
              <a:t> </a:t>
            </a:r>
            <a:r>
              <a:rPr lang="en-US" sz="2400" dirty="0" err="1"/>
              <a:t>навчально-виховного</a:t>
            </a:r>
            <a:r>
              <a:rPr lang="en-US" sz="2400" dirty="0"/>
              <a:t> </a:t>
            </a:r>
            <a:r>
              <a:rPr lang="en-US" sz="2400" dirty="0" err="1"/>
              <a:t>процесу</a:t>
            </a:r>
            <a:r>
              <a:rPr lang="en-US" sz="2400" dirty="0"/>
              <a:t> з </a:t>
            </a:r>
            <a:r>
              <a:rPr lang="en-US" sz="2400" dirty="0" err="1"/>
              <a:t>урахуванням</a:t>
            </a:r>
            <a:r>
              <a:rPr lang="en-US" sz="2400" dirty="0"/>
              <a:t> </a:t>
            </a:r>
            <a:r>
              <a:rPr lang="en-US" sz="2400" dirty="0" err="1"/>
              <a:t>індивідуальних</a:t>
            </a:r>
            <a:r>
              <a:rPr lang="en-US" sz="2400" dirty="0"/>
              <a:t> </a:t>
            </a:r>
            <a:r>
              <a:rPr lang="en-US" sz="2400" dirty="0" err="1"/>
              <a:t>особливостей</a:t>
            </a:r>
            <a:r>
              <a:rPr lang="en-US" sz="2400" dirty="0"/>
              <a:t> </a:t>
            </a:r>
            <a:r>
              <a:rPr lang="en-US" sz="2400" dirty="0" err="1"/>
              <a:t>навчально-пізнавальної</a:t>
            </a:r>
            <a:r>
              <a:rPr lang="en-US" sz="2400" dirty="0"/>
              <a:t> </a:t>
            </a:r>
            <a:r>
              <a:rPr lang="en-US" sz="2400" dirty="0" err="1"/>
              <a:t>діяльності</a:t>
            </a:r>
            <a:r>
              <a:rPr lang="en-US" sz="2400" dirty="0"/>
              <a:t> </a:t>
            </a:r>
            <a:r>
              <a:rPr lang="en-US" sz="2400" dirty="0" err="1"/>
              <a:t>дітей</a:t>
            </a:r>
            <a:r>
              <a:rPr lang="en-US" sz="2400" dirty="0"/>
              <a:t> з </a:t>
            </a:r>
            <a:r>
              <a:rPr lang="en-US" sz="2400" dirty="0" err="1"/>
              <a:t>особливими</a:t>
            </a:r>
            <a:r>
              <a:rPr lang="en-US" sz="2400" dirty="0"/>
              <a:t> </a:t>
            </a:r>
            <a:r>
              <a:rPr lang="en-US" sz="2400" dirty="0" err="1"/>
              <a:t>потребами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uk-UA" altLang="en-US" sz="2400" dirty="0"/>
              <a:t>	Учителю</a:t>
            </a:r>
            <a:r>
              <a:rPr lang="en-US" sz="2400" dirty="0"/>
              <a:t> </a:t>
            </a:r>
            <a:r>
              <a:rPr lang="en-US" sz="2400" dirty="0" err="1"/>
              <a:t>необхідно</a:t>
            </a:r>
            <a:r>
              <a:rPr lang="en-US" sz="2400" dirty="0"/>
              <a:t> </a:t>
            </a:r>
            <a:r>
              <a:rPr lang="en-US" sz="2400" dirty="0" err="1"/>
              <a:t>побудувати</a:t>
            </a:r>
            <a:r>
              <a:rPr lang="en-US" sz="2400" dirty="0"/>
              <a:t> </a:t>
            </a:r>
            <a:r>
              <a:rPr lang="en-US" sz="2400" dirty="0" err="1"/>
              <a:t>роботу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уроці</a:t>
            </a:r>
            <a:r>
              <a:rPr lang="en-US" sz="2400" dirty="0"/>
              <a:t> з </a:t>
            </a:r>
            <a:r>
              <a:rPr lang="en-US" sz="2400" dirty="0" err="1"/>
              <a:t>урахуванням</a:t>
            </a:r>
            <a:r>
              <a:rPr lang="uk-UA" altLang="en-US" sz="2400" dirty="0"/>
              <a:t>: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корекційної</a:t>
            </a:r>
            <a:r>
              <a:rPr lang="en-US" sz="2400" dirty="0"/>
              <a:t> </a:t>
            </a:r>
            <a:r>
              <a:rPr lang="en-US" sz="2400" dirty="0" err="1"/>
              <a:t>складової</a:t>
            </a:r>
            <a:r>
              <a:rPr lang="en-US" sz="2400" dirty="0"/>
              <a:t>, </a:t>
            </a:r>
          </a:p>
          <a:p>
            <a:r>
              <a:rPr lang="en-US" sz="2400" dirty="0"/>
              <a:t>в</a:t>
            </a:r>
            <a:r>
              <a:rPr lang="uk-UA" altLang="en-US" sz="2400" dirty="0" err="1"/>
              <a:t>ибраних</a:t>
            </a:r>
            <a:r>
              <a:rPr lang="en-US" sz="2400" dirty="0"/>
              <a:t> </a:t>
            </a:r>
            <a:r>
              <a:rPr lang="en-US" sz="2400" dirty="0" err="1"/>
              <a:t>ресурс</a:t>
            </a:r>
            <a:r>
              <a:rPr lang="uk-UA" altLang="en-US" sz="2400" dirty="0" err="1"/>
              <a:t>ів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вибра</a:t>
            </a:r>
            <a:r>
              <a:rPr lang="uk-UA" altLang="en-US" sz="2400" dirty="0"/>
              <a:t>ного</a:t>
            </a:r>
            <a:r>
              <a:rPr lang="en-US" sz="2400" dirty="0"/>
              <a:t> </a:t>
            </a:r>
            <a:r>
              <a:rPr lang="en-US" sz="2400" dirty="0" err="1"/>
              <a:t>належн</a:t>
            </a:r>
            <a:r>
              <a:rPr lang="uk-UA" altLang="en-US" sz="2400" dirty="0"/>
              <a:t>ого</a:t>
            </a:r>
            <a:r>
              <a:rPr lang="en-US" sz="2400" dirty="0"/>
              <a:t> </a:t>
            </a:r>
            <a:r>
              <a:rPr lang="en-US" sz="2400" dirty="0" err="1"/>
              <a:t>вид</a:t>
            </a:r>
            <a:r>
              <a:rPr lang="uk-UA" altLang="en-US" sz="2400" dirty="0"/>
              <a:t>у</a:t>
            </a:r>
            <a:r>
              <a:rPr lang="en-US" sz="2400" dirty="0"/>
              <a:t> </a:t>
            </a:r>
            <a:r>
              <a:rPr lang="en-US" sz="2400" dirty="0" err="1"/>
              <a:t>роботи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визнач</a:t>
            </a:r>
            <a:r>
              <a:rPr lang="uk-UA" altLang="en-US" sz="2400" dirty="0" err="1"/>
              <a:t>ених</a:t>
            </a:r>
            <a:r>
              <a:rPr lang="en-US" sz="2400" dirty="0"/>
              <a:t> </a:t>
            </a:r>
            <a:r>
              <a:rPr lang="en-US" sz="2400" dirty="0" err="1"/>
              <a:t>пріоритет</a:t>
            </a:r>
            <a:r>
              <a:rPr lang="uk-UA" altLang="en-US" sz="2400" dirty="0" err="1"/>
              <a:t>ів</a:t>
            </a:r>
            <a:r>
              <a:rPr lang="en-US" sz="2400" dirty="0"/>
              <a:t>.</a:t>
            </a:r>
          </a:p>
        </p:txBody>
      </p:sp>
      <p:sp>
        <p:nvSpPr>
          <p:cNvPr id="4" name="Стрілка: вліво 3">
            <a:hlinkClick r:id="rId2" action="ppaction://hlinksldjump"/>
            <a:extLst>
              <a:ext uri="{FF2B5EF4-FFF2-40B4-BE49-F238E27FC236}">
                <a16:creationId xmlns:a16="http://schemas.microsoft.com/office/drawing/2014/main" id="{28A37B01-55EC-446F-B2A5-3F04B85E2745}"/>
              </a:ext>
            </a:extLst>
          </p:cNvPr>
          <p:cNvSpPr/>
          <p:nvPr/>
        </p:nvSpPr>
        <p:spPr bwMode="auto">
          <a:xfrm>
            <a:off x="942975" y="5972175"/>
            <a:ext cx="1524000" cy="675640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en-US" sz="3200"/>
              <a:t>Перелік фахівців м</a:t>
            </a:r>
            <a:r>
              <a:rPr lang="uk-UA" altLang="en-US" sz="3200">
                <a:sym typeface="+mn-ea"/>
              </a:rPr>
              <a:t>ультидисциплінарної команди</a:t>
            </a:r>
            <a:endParaRPr lang="uk-UA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17320"/>
            <a:ext cx="11380470" cy="5107305"/>
          </a:xfrm>
        </p:spPr>
        <p:txBody>
          <a:bodyPr/>
          <a:lstStyle/>
          <a:p>
            <a:r>
              <a:rPr lang="uk-UA" altLang="en-US" sz="2400" dirty="0">
                <a:sym typeface="+mn-ea"/>
              </a:rPr>
              <a:t>У закладі загальної середньої освіти </a:t>
            </a:r>
            <a:r>
              <a:rPr lang="uk-UA" altLang="en-US" sz="2400" dirty="0"/>
              <a:t>с</a:t>
            </a:r>
            <a:r>
              <a:rPr lang="en-US" sz="2400" dirty="0" err="1"/>
              <a:t>клад</a:t>
            </a:r>
            <a:r>
              <a:rPr lang="en-US" sz="2400" dirty="0"/>
              <a:t> </a:t>
            </a:r>
            <a:r>
              <a:rPr lang="en-US" sz="2400" dirty="0" err="1"/>
              <a:t>команди</a:t>
            </a:r>
            <a:r>
              <a:rPr lang="en-US" sz="2400" dirty="0"/>
              <a:t> </a:t>
            </a:r>
            <a:r>
              <a:rPr lang="en-US" sz="2400" dirty="0" err="1"/>
              <a:t>супроводу</a:t>
            </a:r>
            <a:r>
              <a:rPr lang="en-US" sz="2400" dirty="0"/>
              <a:t> </a:t>
            </a:r>
            <a:r>
              <a:rPr lang="en-US" sz="2400" dirty="0" err="1"/>
              <a:t>визначатимуть</a:t>
            </a:r>
            <a:r>
              <a:rPr lang="en-US" sz="2400" dirty="0"/>
              <a:t> з </a:t>
            </a:r>
            <a:r>
              <a:rPr lang="en-US" sz="2400" dirty="0" err="1"/>
              <a:t>урахування</a:t>
            </a:r>
            <a:r>
              <a:rPr lang="uk-UA" sz="2400" dirty="0"/>
              <a:t>м</a:t>
            </a:r>
            <a:r>
              <a:rPr lang="en-US" sz="2400" dirty="0"/>
              <a:t> </a:t>
            </a:r>
            <a:r>
              <a:rPr lang="en-US" sz="2400" dirty="0" err="1"/>
              <a:t>потреб</a:t>
            </a:r>
            <a:r>
              <a:rPr lang="en-US" sz="2400" dirty="0"/>
              <a:t> </a:t>
            </a:r>
            <a:r>
              <a:rPr lang="en-US" sz="2400" dirty="0" err="1"/>
              <a:t>дитини</a:t>
            </a:r>
            <a:r>
              <a:rPr lang="uk-UA" altLang="en-US" sz="2400" dirty="0"/>
              <a:t>.</a:t>
            </a:r>
          </a:p>
          <a:p>
            <a:endParaRPr lang="uk-UA" altLang="en-US" sz="2400" dirty="0"/>
          </a:p>
          <a:p>
            <a:pPr>
              <a:buFont typeface="Wingdings" panose="05000000000000000000" charset="0"/>
              <a:buChar char="ü"/>
            </a:pPr>
            <a:r>
              <a:rPr lang="uk-UA" altLang="en-US" sz="2400" b="1" dirty="0">
                <a:solidFill>
                  <a:srgbClr val="002060"/>
                </a:solidFill>
              </a:rPr>
              <a:t>постійні учасники:</a:t>
            </a:r>
            <a:r>
              <a:rPr lang="uk-UA" altLang="en-US" sz="2400" dirty="0">
                <a:solidFill>
                  <a:srgbClr val="002060"/>
                </a:solidFill>
              </a:rPr>
              <a:t> </a:t>
            </a:r>
            <a:r>
              <a:rPr lang="uk-UA" altLang="en-US" sz="2400" dirty="0"/>
              <a:t>директор або заступник директора з навчально-виховної роботи, класний керівник, вчителі, асистенти вчителя, практичний психолог, соціальний педагог, вчитель-дефектолог (з урахування освітніх потреб дитини), вчитель-</a:t>
            </a:r>
            <a:r>
              <a:rPr lang="uk-UA" altLang="en-US" sz="2400" dirty="0" err="1"/>
              <a:t>реабілітолог</a:t>
            </a:r>
            <a:r>
              <a:rPr lang="uk-UA" altLang="en-US" sz="2400" dirty="0"/>
              <a:t> та батьки або законні представники дитини тощо;</a:t>
            </a:r>
          </a:p>
          <a:p>
            <a:pPr marL="0" indent="0">
              <a:buFont typeface="Wingdings" panose="05000000000000000000" charset="0"/>
              <a:buNone/>
            </a:pPr>
            <a:endParaRPr lang="uk-UA" altLang="en-US" sz="2400" dirty="0"/>
          </a:p>
          <a:p>
            <a:pPr>
              <a:buFont typeface="Wingdings" panose="05000000000000000000" charset="0"/>
              <a:buChar char="ü"/>
            </a:pPr>
            <a:r>
              <a:rPr lang="uk-UA" altLang="en-US" sz="2400" b="1" dirty="0">
                <a:solidFill>
                  <a:srgbClr val="002060"/>
                </a:solidFill>
              </a:rPr>
              <a:t>залучені фахівці:</a:t>
            </a:r>
            <a:r>
              <a:rPr lang="uk-UA" altLang="en-US" sz="2400" dirty="0"/>
              <a:t> медпрацівник закладу освіти, лікар, асистент дитини, спеціалісти системи соціального захисту населення, служби у справах дітей тощо.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Організаційні питання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137775" cy="4526280"/>
          </a:xfrm>
        </p:spPr>
        <p:txBody>
          <a:bodyPr/>
          <a:lstStyle/>
          <a:p>
            <a:r>
              <a:rPr lang="uk-UA" altLang="en-US" dirty="0"/>
              <a:t>Відвідування занять, присутність.</a:t>
            </a:r>
          </a:p>
          <a:p>
            <a:r>
              <a:rPr lang="uk-UA" altLang="en-US" dirty="0"/>
              <a:t>Підсумкова атестація (після завершення курсу).</a:t>
            </a:r>
          </a:p>
          <a:p>
            <a:pPr marL="0" indent="0">
              <a:buNone/>
            </a:pPr>
            <a:endParaRPr lang="uk-UA" altLang="en-US" dirty="0"/>
          </a:p>
        </p:txBody>
      </p:sp>
      <p:pic>
        <p:nvPicPr>
          <p:cNvPr id="1026" name="Picture 2" descr="C:\Users\мария\Desktop\СОЦ.ПЕДАГОГИКА\ОРГАНИЗАЦИОННАЯ РАБОТА\зну емб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664295" cy="2648788"/>
          </a:xfrm>
          <a:prstGeom prst="rect">
            <a:avLst/>
          </a:prstGeom>
          <a:noFill/>
        </p:spPr>
      </p:pic>
      <p:pic>
        <p:nvPicPr>
          <p:cNvPr id="3074" name="Picture 2" descr="C:\Users\мария\Desktop\СОЦ.ПЕДАГОГИКА\ОРГАНИЗАЦИОННАЯ РАБОТА\ZNU корп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005" y="4065270"/>
            <a:ext cx="5153660" cy="2792730"/>
          </a:xfrm>
          <a:prstGeom prst="rect">
            <a:avLst/>
          </a:prstGeom>
          <a:noFill/>
        </p:spPr>
      </p:pic>
      <p:pic>
        <p:nvPicPr>
          <p:cNvPr id="7" name="Содержимое 6" descr="ембл.спп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117330" y="3960495"/>
            <a:ext cx="3074670" cy="28975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en-US" sz="3200"/>
              <a:t>Перелік фахівців м</a:t>
            </a:r>
            <a:r>
              <a:rPr lang="uk-UA" altLang="en-US" sz="3200">
                <a:sym typeface="+mn-ea"/>
              </a:rPr>
              <a:t>ультидисциплінарної команди</a:t>
            </a:r>
            <a:endParaRPr lang="uk-UA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17320"/>
            <a:ext cx="11380470" cy="5107305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en-US" sz="2800" b="1" i="1" dirty="0">
                <a:sym typeface="+mn-ea"/>
              </a:rPr>
              <a:t>Питання для обговорення</a:t>
            </a:r>
          </a:p>
          <a:p>
            <a:pPr marL="0" indent="0" algn="ctr">
              <a:buNone/>
            </a:pPr>
            <a:r>
              <a:rPr lang="uk-UA" altLang="en-US" sz="2800" b="1" u="sng" dirty="0"/>
              <a:t>Які риси характеризують справжню команду?</a:t>
            </a:r>
          </a:p>
          <a:p>
            <a:pPr marL="0" indent="0" algn="ctr">
              <a:buNone/>
            </a:pPr>
            <a:r>
              <a:rPr lang="en-US" altLang="en-US" sz="2800" dirty="0"/>
              <a:t>https://www.mentimeter.com/app/presentation/84eff7363d97de836bb0a225583990f3/3f552a8f2122/edit</a:t>
            </a:r>
            <a:endParaRPr lang="uk-UA" altLang="en-US" sz="2800" dirty="0"/>
          </a:p>
          <a:p>
            <a:pPr marL="0" indent="0" algn="ctr">
              <a:buNone/>
            </a:pPr>
            <a:r>
              <a:rPr lang="uk-UA" altLang="en-US" sz="2800" b="1" dirty="0"/>
              <a:t>Притча про рай та пекло </a:t>
            </a:r>
            <a:r>
              <a:rPr lang="en-US" altLang="en-US" sz="2800" b="1" dirty="0"/>
              <a:t>https://www.youtube.com/watch?app=desktop&amp;v=7HYqnPZR4-k</a:t>
            </a:r>
            <a:endParaRPr lang="uk-UA" altLang="en-US" sz="2800" b="1" dirty="0"/>
          </a:p>
          <a:p>
            <a:pPr marL="0" indent="0" algn="ctr">
              <a:buNone/>
            </a:pPr>
            <a:r>
              <a:rPr lang="uk-UA" altLang="en-US" sz="2800" dirty="0"/>
              <a:t>Чи можемо ми назвати командою нашу групу? Чому?</a:t>
            </a:r>
          </a:p>
          <a:p>
            <a:pPr marL="0" indent="0" algn="ctr">
              <a:buNone/>
            </a:pPr>
            <a:r>
              <a:rPr lang="uk-UA" altLang="en-US" sz="2800" dirty="0"/>
              <a:t>Які з перелічених вами рис команди є найважливішими? </a:t>
            </a:r>
          </a:p>
          <a:p>
            <a:pPr marL="0" indent="0" algn="ctr">
              <a:buNone/>
            </a:pPr>
            <a:r>
              <a:rPr lang="uk-UA" altLang="en-US" sz="2800" dirty="0"/>
              <a:t>Які з них, на вашу думку, є визначальними у роботі педагогів? </a:t>
            </a:r>
          </a:p>
          <a:p>
            <a:pPr marL="0" indent="0" algn="ctr">
              <a:buNone/>
            </a:pPr>
            <a:r>
              <a:rPr lang="uk-UA" altLang="en-US" sz="2800" dirty="0"/>
              <a:t>З дітьми з особливими освітніми потребами? </a:t>
            </a:r>
          </a:p>
        </p:txBody>
      </p:sp>
    </p:spTree>
    <p:extLst>
      <p:ext uri="{BB962C8B-B14F-4D97-AF65-F5344CB8AC3E}">
        <p14:creationId xmlns:p14="http://schemas.microsoft.com/office/powerpoint/2010/main" val="342569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en-US" sz="3200"/>
              <a:t>Перелік фахівців м</a:t>
            </a:r>
            <a:r>
              <a:rPr lang="uk-UA" altLang="en-US" sz="3200">
                <a:sym typeface="+mn-ea"/>
              </a:rPr>
              <a:t>ультидисциплінарної команди</a:t>
            </a:r>
            <a:endParaRPr lang="uk-UA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17320"/>
            <a:ext cx="11380470" cy="5107305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800" dirty="0"/>
              <a:t>1) </a:t>
            </a:r>
            <a:r>
              <a:rPr lang="uk-UA" altLang="en-US" sz="2700" dirty="0"/>
              <a:t>Команду зазвичай характеризують такі </a:t>
            </a:r>
            <a:r>
              <a:rPr lang="uk-UA" altLang="en-US" sz="2700" b="1" dirty="0"/>
              <a:t>соціально-психологічні риси:  </a:t>
            </a:r>
          </a:p>
          <a:p>
            <a:pPr>
              <a:buFontTx/>
              <a:buChar char="-"/>
            </a:pPr>
            <a:r>
              <a:rPr lang="uk-UA" altLang="en-US" sz="2700" dirty="0"/>
              <a:t>згуртованість – члени групи тісно взаємопов´язані та діють спільно, вирішуючи конкретні завдання;  </a:t>
            </a:r>
          </a:p>
          <a:p>
            <a:pPr>
              <a:buFontTx/>
              <a:buChar char="-"/>
            </a:pPr>
            <a:r>
              <a:rPr lang="uk-UA" altLang="en-US" sz="2700" dirty="0"/>
              <a:t>сумісність – максимальна задоволеність учасників один одним; </a:t>
            </a:r>
          </a:p>
          <a:p>
            <a:pPr>
              <a:buFontTx/>
              <a:buChar char="-"/>
            </a:pPr>
            <a:r>
              <a:rPr lang="uk-UA" altLang="en-US" sz="2700" dirty="0"/>
              <a:t>спрацьованість – взаємодія членів групи дає максимально можливий успіх;  </a:t>
            </a:r>
          </a:p>
          <a:p>
            <a:pPr>
              <a:buFontTx/>
              <a:buChar char="-"/>
            </a:pPr>
            <a:r>
              <a:rPr lang="uk-UA" altLang="en-US" sz="2700" dirty="0"/>
              <a:t>спрямованість – наявність загальних цілей, яким підпорядковується діяльність як групи загалом, так і кожного її члена окремо. </a:t>
            </a:r>
          </a:p>
          <a:p>
            <a:pPr marL="0" indent="0">
              <a:buNone/>
            </a:pPr>
            <a:r>
              <a:rPr lang="uk-UA" altLang="en-US" sz="2700" dirty="0"/>
              <a:t>2) Головна ідея будь-якої командної роботи полягає в тому, щоб сильні сторони одних учасників команди компенсували слабкі сторони інших. Таким чином кожен з її членів «підсилюється» іншими</a:t>
            </a:r>
            <a:r>
              <a:rPr lang="uk-UA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911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en-US" sz="3200">
                <a:sym typeface="+mn-ea"/>
              </a:rPr>
              <a:t>Мультидисциплінарна команда фахівців</a:t>
            </a:r>
            <a:endParaRPr lang="en-US" sz="320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8333464"/>
              </p:ext>
            </p:extLst>
          </p:nvPr>
        </p:nvGraphicFramePr>
        <p:xfrm>
          <a:off x="332740" y="1494155"/>
          <a:ext cx="11644630" cy="518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115" y="134620"/>
            <a:ext cx="8049260" cy="67233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" y="274955"/>
            <a:ext cx="11580495" cy="1143000"/>
          </a:xfrm>
        </p:spPr>
        <p:txBody>
          <a:bodyPr/>
          <a:lstStyle/>
          <a:p>
            <a:br>
              <a:rPr lang="uk-UA" alt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Організація індивідуальних занять учнів з особливими освітніми потребами</a:t>
            </a:r>
            <a:r>
              <a:rPr lang="uk-UA" alt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, системний супровід.</a:t>
            </a:r>
            <a:br>
              <a:rPr lang="uk-UA" alt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47590"/>
          </a:xfrm>
        </p:spPr>
        <p:txBody>
          <a:bodyPr/>
          <a:lstStyle/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Особа з особливими освітніми потребами -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особа, яка потребує додаткової постійної чи тимчасової підтримки в освітньому процесі з метою забезпечення її права на освіту</a:t>
            </a:r>
            <a:r>
              <a:rPr lang="uk-UA" altLang="en-US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endParaRPr lang="en-US" sz="2800" b="1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 i="1">
                <a:latin typeface="Times New Roman" panose="02020603050405020304" charset="0"/>
                <a:cs typeface="Times New Roman" panose="02020603050405020304" charset="0"/>
              </a:rPr>
              <a:t>Індивідуальний навчальний план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- документ, що визначає послідовність, форму і темп засвоєння здобувачем освіти освітніх компонентів освітньої програми з метою реалізації його індивідуальної освітньої траєкторії та розробляється закладом освіти у взаємодії із здобувачем освіти за наявності необхідних для цього ресурсів</a:t>
            </a:r>
            <a:r>
              <a:rPr lang="uk-UA" altLang="en-US" sz="28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uk-UA" altLang="en-US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Закон України</a:t>
            </a:r>
            <a:r>
              <a:rPr lang="uk-UA" altLang="en-US" sz="2800" i="1">
                <a:latin typeface="Times New Roman" panose="02020603050405020304" charset="0"/>
                <a:cs typeface="Times New Roman" panose="02020603050405020304" charset="0"/>
              </a:rPr>
              <a:t> “Про освіту” від 05.09.2017 № 2145-VIII</a:t>
            </a:r>
            <a:r>
              <a:rPr lang="uk-UA" altLang="en-US" sz="280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4" name="Стрілка: вліво 3">
            <a:hlinkClick r:id="rId2" action="ppaction://hlinksldjump"/>
            <a:extLst>
              <a:ext uri="{FF2B5EF4-FFF2-40B4-BE49-F238E27FC236}">
                <a16:creationId xmlns:a16="http://schemas.microsoft.com/office/drawing/2014/main" id="{64384AFD-0FF3-4492-8DB0-71AA645FFCE2}"/>
              </a:ext>
            </a:extLst>
          </p:cNvPr>
          <p:cNvSpPr/>
          <p:nvPr/>
        </p:nvSpPr>
        <p:spPr bwMode="auto">
          <a:xfrm>
            <a:off x="2590800" y="6276975"/>
            <a:ext cx="1323975" cy="5810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en-US" sz="3200">
                <a:sym typeface="+mn-ea"/>
              </a:rPr>
              <a:t>П</a:t>
            </a:r>
            <a:r>
              <a:rPr lang="en-US" sz="3200">
                <a:sym typeface="+mn-ea"/>
              </a:rPr>
              <a:t>ідтримк</a:t>
            </a:r>
            <a:r>
              <a:rPr lang="uk-UA" altLang="en-US" sz="3200">
                <a:sym typeface="+mn-ea"/>
              </a:rPr>
              <a:t>а</a:t>
            </a:r>
            <a:r>
              <a:rPr lang="en-US" sz="3200">
                <a:sym typeface="+mn-ea"/>
              </a:rPr>
              <a:t> в освітньому процесі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lstStyle/>
          <a:p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учнів</a:t>
            </a:r>
            <a:r>
              <a:rPr lang="en-US" sz="2400" dirty="0"/>
              <a:t>, </a:t>
            </a:r>
            <a:r>
              <a:rPr lang="en-US" sz="2400" dirty="0" err="1"/>
              <a:t>які</a:t>
            </a:r>
            <a:r>
              <a:rPr lang="en-US" sz="2400" dirty="0"/>
              <a:t> </a:t>
            </a:r>
            <a:r>
              <a:rPr lang="en-US" sz="2400" dirty="0" err="1"/>
              <a:t>потребують</a:t>
            </a:r>
            <a:r>
              <a:rPr lang="en-US" sz="2400" dirty="0"/>
              <a:t> </a:t>
            </a:r>
            <a:r>
              <a:rPr lang="en-US" sz="2400" i="1" dirty="0" err="1"/>
              <a:t>підтримки</a:t>
            </a:r>
            <a:r>
              <a:rPr lang="en-US" sz="2400" i="1" dirty="0"/>
              <a:t> в </a:t>
            </a:r>
            <a:r>
              <a:rPr lang="en-US" sz="2400" i="1" dirty="0" err="1"/>
              <a:t>освітньому</a:t>
            </a:r>
            <a:r>
              <a:rPr lang="en-US" sz="2400" i="1" dirty="0"/>
              <a:t> </a:t>
            </a:r>
            <a:r>
              <a:rPr lang="en-US" sz="2400" i="1" dirty="0" err="1"/>
              <a:t>процесі</a:t>
            </a:r>
            <a:r>
              <a:rPr lang="en-US" sz="2400" dirty="0"/>
              <a:t>, </a:t>
            </a:r>
            <a:r>
              <a:rPr lang="en-US" sz="2400" dirty="0" err="1"/>
              <a:t>керівник</a:t>
            </a:r>
            <a:r>
              <a:rPr lang="en-US" sz="2400" dirty="0"/>
              <a:t> </a:t>
            </a:r>
            <a:r>
              <a:rPr lang="en-US" sz="2400" dirty="0" err="1"/>
              <a:t>закладу</a:t>
            </a:r>
            <a:r>
              <a:rPr lang="en-US" sz="2400" dirty="0"/>
              <a:t> </a:t>
            </a:r>
            <a:r>
              <a:rPr lang="en-US" sz="2400" dirty="0" err="1"/>
              <a:t>освіти</a:t>
            </a:r>
            <a:r>
              <a:rPr lang="en-US" sz="2400" dirty="0"/>
              <a:t> </a:t>
            </a:r>
            <a:r>
              <a:rPr lang="en-US" sz="2400" dirty="0" err="1"/>
              <a:t>формує</a:t>
            </a:r>
            <a:r>
              <a:rPr lang="en-US" sz="2400" dirty="0"/>
              <a:t> </a:t>
            </a:r>
            <a:r>
              <a:rPr lang="en-US" sz="2400" dirty="0" err="1"/>
              <a:t>команду</a:t>
            </a:r>
            <a:r>
              <a:rPr lang="en-US" sz="2400" dirty="0"/>
              <a:t> </a:t>
            </a:r>
            <a:r>
              <a:rPr lang="en-US" sz="2400" dirty="0" err="1"/>
              <a:t>психолого-педагогічного</a:t>
            </a:r>
            <a:r>
              <a:rPr lang="en-US" sz="2400" dirty="0"/>
              <a:t> </a:t>
            </a:r>
            <a:r>
              <a:rPr lang="en-US" sz="2400" dirty="0" err="1"/>
              <a:t>супроводу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забезпечує</a:t>
            </a:r>
            <a:r>
              <a:rPr lang="en-US" sz="2400" dirty="0"/>
              <a:t> </a:t>
            </a:r>
            <a:r>
              <a:rPr lang="en-US" sz="2400" dirty="0" err="1"/>
              <a:t>її</a:t>
            </a:r>
            <a:r>
              <a:rPr lang="en-US" sz="2400" dirty="0"/>
              <a:t> </a:t>
            </a:r>
            <a:r>
              <a:rPr lang="en-US" sz="2400" dirty="0" err="1"/>
              <a:t>роботу</a:t>
            </a:r>
            <a:r>
              <a:rPr lang="en-US" sz="2400" dirty="0"/>
              <a:t> в </a:t>
            </a:r>
            <a:r>
              <a:rPr lang="en-US" sz="2400" dirty="0" err="1"/>
              <a:t>закладі</a:t>
            </a:r>
            <a:r>
              <a:rPr lang="en-US" sz="2400" dirty="0"/>
              <a:t> </a:t>
            </a:r>
            <a:r>
              <a:rPr lang="en-US" sz="2400" dirty="0" err="1"/>
              <a:t>освіти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uk-UA" altLang="en-US" sz="2400" b="1" i="1" dirty="0">
                <a:sym typeface="+mn-ea"/>
              </a:rPr>
              <a:t>Підтримка в освітньому процесі </a:t>
            </a:r>
            <a:r>
              <a:rPr lang="uk-UA" altLang="en-US" sz="2400" dirty="0">
                <a:sym typeface="+mn-ea"/>
              </a:rPr>
              <a:t>- підтримка, що надається здобувачам освіти постійно або тимчасово та передбачає створення для них сприятливих для навчання умов у закладі освіти, а також здійснення додаткових заходів, спрямованих на подолання їх освітніх труднощів;</a:t>
            </a:r>
            <a:endParaRPr lang="uk-UA" altLang="en-US" sz="2400" dirty="0"/>
          </a:p>
          <a:p>
            <a:endParaRPr lang="en-US" sz="2400" dirty="0"/>
          </a:p>
        </p:txBody>
      </p:sp>
      <p:pic>
        <p:nvPicPr>
          <p:cNvPr id="3075" name="Content Placeholder 3" descr="школа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52715" y="4246245"/>
            <a:ext cx="4439285" cy="261175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ym typeface="+mn-ea"/>
              </a:rPr>
              <a:t>Індивідуальн</a:t>
            </a:r>
            <a:r>
              <a:rPr lang="uk-UA" altLang="en-US" sz="3200">
                <a:sym typeface="+mn-ea"/>
              </a:rPr>
              <a:t>і</a:t>
            </a:r>
            <a:r>
              <a:rPr lang="en-US" sz="3200">
                <a:sym typeface="+mn-ea"/>
              </a:rPr>
              <a:t> навчальн</a:t>
            </a:r>
            <a:r>
              <a:rPr lang="uk-UA" altLang="en-US" sz="3200">
                <a:sym typeface="+mn-ea"/>
              </a:rPr>
              <a:t>і</a:t>
            </a:r>
            <a:r>
              <a:rPr lang="en-US" sz="3200">
                <a:sym typeface="+mn-ea"/>
              </a:rPr>
              <a:t> </a:t>
            </a:r>
            <a:r>
              <a:rPr lang="uk-UA" altLang="en-US" sz="3200">
                <a:sym typeface="+mn-ea"/>
              </a:rPr>
              <a:t>заняття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altLang="en-US" sz="2800" dirty="0"/>
              <a:t>Форми, види, обсяг, методи проведення індивідуальних навчальних занять, форми й методи поточного і підсумкового контролю (крім державної атестації) визначають залежно від індивідуального навчального плану.</a:t>
            </a:r>
          </a:p>
          <a:p>
            <a:pPr marL="0" indent="0">
              <a:buNone/>
            </a:pPr>
            <a:endParaRPr lang="uk-UA" altLang="en-US" sz="2800" dirty="0"/>
          </a:p>
          <a:p>
            <a:pPr marL="0" indent="0">
              <a:buNone/>
            </a:pPr>
            <a:r>
              <a:rPr lang="uk-UA" altLang="en-US" dirty="0"/>
              <a:t> </a:t>
            </a:r>
          </a:p>
        </p:txBody>
      </p:sp>
      <p:pic>
        <p:nvPicPr>
          <p:cNvPr id="4" name="Content Placeholder 3" descr="Снимок экрана (52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8550" y="0"/>
            <a:ext cx="4743450" cy="3556635"/>
          </a:xfrm>
          <a:prstGeom prst="rect">
            <a:avLst/>
          </a:prstGeom>
        </p:spPr>
      </p:pic>
      <p:pic>
        <p:nvPicPr>
          <p:cNvPr id="5" name="Picture 4" descr="Снимок экрана (5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3767455"/>
            <a:ext cx="4330700" cy="30905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sz="3200"/>
            </a:br>
            <a:r>
              <a:rPr lang="en-US" sz="3200"/>
              <a:t>Процес </a:t>
            </a:r>
            <a:r>
              <a:rPr lang="uk-UA" altLang="en-US" sz="3200"/>
              <a:t>інклюзивного </a:t>
            </a:r>
            <a:r>
              <a:rPr lang="en-US" sz="3200"/>
              <a:t>навчання</a:t>
            </a:r>
            <a:r>
              <a:rPr lang="uk-UA" altLang="en-US" sz="3200"/>
              <a:t> має </a:t>
            </a:r>
            <a:r>
              <a:rPr lang="en-US" sz="3200">
                <a:sym typeface="+mn-ea"/>
              </a:rPr>
              <a:t>особливості:</a:t>
            </a:r>
            <a:br>
              <a:rPr lang="en-US" sz="3200"/>
            </a:br>
            <a:endParaRPr lang="uk-UA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94110" cy="4979670"/>
          </a:xfrm>
        </p:spPr>
        <p:txBody>
          <a:bodyPr/>
          <a:lstStyle/>
          <a:p>
            <a:pPr>
              <a:buFont typeface="Wingdings" panose="05000000000000000000" charset="0"/>
              <a:buChar char="ü"/>
            </a:pPr>
            <a:endParaRPr lang="en-US" sz="2400"/>
          </a:p>
          <a:p>
            <a:pPr>
              <a:buFont typeface="Wingdings" panose="05000000000000000000" charset="0"/>
              <a:buChar char="ü"/>
            </a:pPr>
            <a:r>
              <a:rPr lang="en-US" sz="2400"/>
              <a:t>простий виклад матеріалу;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400"/>
              <a:t>повторюваність;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400"/>
              <a:t>поглиблений індивідуальний і диференційований підходи;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400"/>
              <a:t>предметно-наочний і практичний характер;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400"/>
              <a:t>опора на розвиненіші здібності й подолання загальної недостатності та вад інтелектуальної сфери;</a:t>
            </a:r>
          </a:p>
          <a:p>
            <a:pPr>
              <a:buFont typeface="Wingdings" panose="05000000000000000000" charset="0"/>
              <a:buChar char="ü"/>
            </a:pPr>
            <a:r>
              <a:rPr lang="en-US" sz="2400"/>
              <a:t>спеціальна організація навчальної діяльності, зокрема розвиток стимулів до навчання та пізнавальних інтересів, керівна роль учителя, що виявляється в сукупності форм (педагог дає знання, організовує спостереження, інструктує, перевіряє, оцінює).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>
                <a:latin typeface="Century Schoolbook" panose="02040604050505020304" charset="0"/>
                <a:cs typeface="Century Schoolbook" panose="02040604050505020304" charset="0"/>
                <a:sym typeface="+mn-ea"/>
              </a:rPr>
              <a:t>Організація системного кваліфікованого супроводу, надання психолого-педагогічних та корекційно-розвиткових послуг особам з особливими освітніми потребами</a:t>
            </a:r>
            <a:endParaRPr lang="en-US" sz="2800"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5" y="1690370"/>
            <a:ext cx="11426190" cy="4646930"/>
          </a:xfrm>
        </p:spPr>
        <p:txBody>
          <a:bodyPr>
            <a:normAutofit fontScale="32500" lnSpcReduction="10000"/>
          </a:bodyPr>
          <a:lstStyle/>
          <a:p>
            <a:pPr marL="0" indent="0">
              <a:buNone/>
            </a:pPr>
            <a:r>
              <a:rPr lang="uk-UA" altLang="en-US" sz="960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9600" u="sng">
                <a:latin typeface="Times New Roman" panose="02020603050405020304" charset="0"/>
                <a:cs typeface="Times New Roman" panose="02020603050405020304" charset="0"/>
              </a:rPr>
              <a:t>Ф</a:t>
            </a:r>
            <a:r>
              <a:rPr lang="en-US" sz="9600" u="sng">
                <a:latin typeface="Times New Roman" panose="02020603050405020304" charset="0"/>
                <a:cs typeface="Times New Roman" panose="02020603050405020304" charset="0"/>
              </a:rPr>
              <a:t>ахівці інклюзивно-ресурсного центру</a:t>
            </a:r>
            <a:r>
              <a:rPr lang="uk-UA" altLang="en-US" sz="9600" u="sng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здійснюють</a:t>
            </a:r>
            <a:r>
              <a:rPr lang="uk-UA" altLang="en-US" sz="9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 такі </a:t>
            </a:r>
            <a:r>
              <a:rPr lang="en-US" sz="9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послуг</a:t>
            </a:r>
            <a:r>
              <a:rPr lang="uk-UA" altLang="en-US" sz="96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sz="9600" u="sng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>
              <a:lnSpc>
                <a:spcPct val="0"/>
              </a:lnSpc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  <a:buFont typeface="Wingdings" panose="05000000000000000000" charset="0"/>
              <a:buChar char="ü"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надають допомогу в організації освітнього процесу для осіб з особливими освітніми потребами, передбаченій її індивідуальною програмою розвитку;</a:t>
            </a:r>
          </a:p>
          <a:p>
            <a:pPr>
              <a:lnSpc>
                <a:spcPct val="0"/>
              </a:lnSpc>
              <a:buFont typeface="Wingdings" panose="05000000000000000000" charset="0"/>
              <a:buChar char="ü"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  <a:buFont typeface="Wingdings" panose="05000000000000000000" charset="0"/>
              <a:buChar char="ü"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беруть участь у команді психолого-педагогічного супроводу особи в закладі освіти, участь у розробленні її індивідуальної програми розвитку;</a:t>
            </a:r>
          </a:p>
          <a:p>
            <a:pPr>
              <a:lnSpc>
                <a:spcPct val="0"/>
              </a:lnSpc>
              <a:buFont typeface="Wingdings" panose="05000000000000000000" charset="0"/>
              <a:buChar char="ü"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  <a:buFont typeface="Wingdings" panose="05000000000000000000" charset="0"/>
              <a:buChar char="ü"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надають у разі потреби іншу методичну допомогу педагогічним працівникам закладу освіти та/або допомагають у залученні додаткових спеціалістів, які можуть надати практичну консультативну допомогу у складних випадках, тощо;</a:t>
            </a:r>
          </a:p>
          <a:p>
            <a:pPr>
              <a:lnSpc>
                <a:spcPct val="10000"/>
              </a:lnSpc>
              <a:buFont typeface="Wingdings" panose="05000000000000000000" charset="0"/>
              <a:buChar char="ü"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  <a:buFont typeface="Wingdings" panose="05000000000000000000" charset="0"/>
              <a:buChar char="ü"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консультують батьків (інших законних представників особи) щодо роботи з особою з особливими освітніми потребами вдома;</a:t>
            </a:r>
          </a:p>
          <a:p>
            <a:pPr>
              <a:lnSpc>
                <a:spcPct val="0"/>
              </a:lnSpc>
              <a:buFont typeface="Wingdings" panose="05000000000000000000" charset="0"/>
              <a:buChar char="ü"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70000"/>
              </a:lnSpc>
              <a:buFont typeface="Wingdings" panose="05000000000000000000" charset="0"/>
              <a:buChar char="ü"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виконують інші обов’язки відповідно до завдань інклюзивно-ресурсного центру та посадових обов’язків.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080" y="349885"/>
            <a:ext cx="9669145" cy="122428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Дяку</a:t>
            </a:r>
            <a:r>
              <a:rPr lang="uk-UA" altLang="ru-RU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увагу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2765" y="1750979"/>
            <a:ext cx="10311319" cy="445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600"/>
              <a:t>План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Вступ</a:t>
            </a:r>
          </a:p>
          <a:p>
            <a:pPr marL="0" indent="0">
              <a:buNone/>
            </a:pPr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1. </a:t>
            </a:r>
            <a:r>
              <a:rPr lang="uk-UA" altLang="en-US" sz="2800" dirty="0">
                <a:sym typeface="+mn-ea"/>
              </a:rPr>
              <a:t>О</a:t>
            </a:r>
            <a:r>
              <a:rPr lang="en-US" sz="2800" dirty="0" err="1">
                <a:sym typeface="+mn-ea"/>
              </a:rPr>
              <a:t>рганізаці</a:t>
            </a:r>
            <a:r>
              <a:rPr lang="uk-UA" altLang="en-US" sz="2800" dirty="0">
                <a:sym typeface="+mn-ea"/>
              </a:rPr>
              <a:t>я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інклюзивного</a:t>
            </a:r>
            <a:r>
              <a:rPr lang="en-US" sz="2800" dirty="0">
                <a:sym typeface="+mn-ea"/>
              </a:rPr>
              <a:t> </a:t>
            </a:r>
            <a:r>
              <a:rPr lang="en-US" sz="2800" dirty="0" err="1">
                <a:sym typeface="+mn-ea"/>
              </a:rPr>
              <a:t>навчання</a:t>
            </a:r>
            <a:r>
              <a:rPr lang="uk-UA" sz="2800" dirty="0">
                <a:sym typeface="+mn-ea"/>
              </a:rPr>
              <a:t> </a:t>
            </a:r>
            <a:r>
              <a:rPr lang="uk-UA" altLang="en-US" sz="2800" dirty="0">
                <a:sym typeface="+mn-ea"/>
              </a:rPr>
              <a:t> </a:t>
            </a:r>
          </a:p>
          <a:p>
            <a:pPr marL="0" indent="0">
              <a:buNone/>
            </a:pPr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2. </a:t>
            </a:r>
            <a:r>
              <a:rPr lang="uk-UA" alt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Мультидисциплінарна</a:t>
            </a:r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команда та її діяльність в умовах інклюзивного навчального закладу</a:t>
            </a:r>
            <a:r>
              <a:rPr lang="uk-UA" altLang="en-US" sz="2800" dirty="0">
                <a:sym typeface="+mn-ea"/>
              </a:rPr>
              <a:t> </a:t>
            </a:r>
            <a:endParaRPr lang="uk-UA" altLang="en-US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	3.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Організація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індивідуальних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занять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учнів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з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особливими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освітніми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потребами</a:t>
            </a:r>
            <a:r>
              <a:rPr lang="uk-UA" alt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системний супровід </a:t>
            </a:r>
          </a:p>
        </p:txBody>
      </p:sp>
      <p:sp>
        <p:nvSpPr>
          <p:cNvPr id="9" name="Стрі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97B1AE12-535A-4B88-BC8F-B8F37F689570}"/>
              </a:ext>
            </a:extLst>
          </p:cNvPr>
          <p:cNvSpPr/>
          <p:nvPr/>
        </p:nvSpPr>
        <p:spPr bwMode="auto">
          <a:xfrm>
            <a:off x="7951127" y="2217331"/>
            <a:ext cx="857250" cy="4191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Рисунок 9">
            <a:hlinkClick r:id="rId3" action="ppaction://hlinksldjump"/>
            <a:extLst>
              <a:ext uri="{FF2B5EF4-FFF2-40B4-BE49-F238E27FC236}">
                <a16:creationId xmlns:a16="http://schemas.microsoft.com/office/drawing/2014/main" id="{DDACF01E-0379-494B-B863-A4A0F558F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124180"/>
            <a:ext cx="871804" cy="457240"/>
          </a:xfrm>
          <a:prstGeom prst="rect">
            <a:avLst/>
          </a:prstGeom>
        </p:spPr>
      </p:pic>
      <p:pic>
        <p:nvPicPr>
          <p:cNvPr id="11" name="Рисунок 10">
            <a:hlinkClick r:id="rId5" action="ppaction://hlinksldjump"/>
            <a:extLst>
              <a:ext uri="{FF2B5EF4-FFF2-40B4-BE49-F238E27FC236}">
                <a16:creationId xmlns:a16="http://schemas.microsoft.com/office/drawing/2014/main" id="{55DF5FC3-E211-49A6-B186-81D89C6C0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073" y="4091761"/>
            <a:ext cx="871804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4"/>
          <p:cNvSpPr>
            <a:spLocks noGrp="1"/>
          </p:cNvSpPr>
          <p:nvPr>
            <p:ph type="title"/>
          </p:nvPr>
        </p:nvSpPr>
        <p:spPr>
          <a:xfrm>
            <a:off x="3914775" y="365125"/>
            <a:ext cx="7439025" cy="954405"/>
          </a:xfrm>
        </p:spPr>
        <p:txBody>
          <a:bodyPr vert="horz" lIns="91440" tIns="45720" rIns="91440" bIns="45720" anchor="ctr" anchorCtr="0"/>
          <a:lstStyle/>
          <a:p>
            <a:pPr algn="ctr"/>
            <a:r>
              <a:rPr lang="uk-UA" altLang="en-US" sz="3600">
                <a:latin typeface="Times New Roman" panose="02020603050405020304" charset="0"/>
              </a:rPr>
              <a:t>Література</a:t>
            </a:r>
          </a:p>
        </p:txBody>
      </p:sp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2665095" y="1186180"/>
            <a:ext cx="9441180" cy="5365750"/>
          </a:xfrm>
        </p:spPr>
        <p:txBody>
          <a:bodyPr vert="horz" lIns="91440" tIns="45720" rIns="91440" bIns="45720" anchor="t" anchorCtr="0"/>
          <a:lstStyle/>
          <a:p>
            <a:r>
              <a:rPr lang="uk-UA" altLang="en-US" sz="2400">
                <a:latin typeface="Times New Roman" panose="02020603050405020304" charset="0"/>
              </a:rPr>
              <a:t>Колупаєва А.А. Діти з особливими освітніми потребами та організація їх навчання : навч.-метод. посіб. Київ : Науковий світ, 2010. 174 с.</a:t>
            </a:r>
          </a:p>
          <a:p>
            <a:r>
              <a:rPr lang="uk-UA" altLang="en-US" sz="2400">
                <a:latin typeface="Times New Roman" panose="02020603050405020304" charset="0"/>
              </a:rPr>
              <a:t>Концепція розвитку інклюзивної освіти : Наказ Міністерства освіти і науки України від 01.10.2010 № 912. URL: https://mon.gov.ua/ua/tag/inklyuzivne-navchannya</a:t>
            </a:r>
          </a:p>
          <a:p>
            <a:r>
              <a:rPr lang="uk-UA" altLang="en-US" sz="2400">
                <a:latin typeface="Times New Roman" panose="02020603050405020304" charset="0"/>
              </a:rPr>
              <a:t>Нагорна О.Б. Особливості корекційно-виховної роботи з дітьми з особливими освітніми потребами : навчально-методичний посібник. Рівне : Університет менеджменту освіти, 2016. 141 с.</a:t>
            </a:r>
          </a:p>
          <a:p>
            <a:r>
              <a:rPr lang="uk-UA" altLang="en-US" sz="2400">
                <a:latin typeface="Times New Roman" panose="02020603050405020304" charset="0"/>
              </a:rPr>
              <a:t>Порядок організації інклюзивного навчання у закладах загальної середньої освіти. Затверджено постановою Кабінету Міністрів України від 15 вересня 2021 р. № 957</a:t>
            </a:r>
          </a:p>
          <a:p>
            <a:r>
              <a:rPr lang="uk-UA" altLang="en-US" sz="2400">
                <a:latin typeface="Times New Roman" panose="02020603050405020304" charset="0"/>
              </a:rPr>
              <a:t>Термінологія законодавства.</a:t>
            </a:r>
            <a:r>
              <a:rPr lang="en-US" altLang="uk-UA" sz="2400">
                <a:latin typeface="Times New Roman" panose="02020603050405020304" charset="0"/>
              </a:rPr>
              <a:t> Офіційний вебпортал парламенту України</a:t>
            </a:r>
            <a:r>
              <a:rPr lang="uk-UA" altLang="en-US" sz="2400">
                <a:latin typeface="Times New Roman" panose="02020603050405020304" charset="0"/>
              </a:rPr>
              <a:t>.</a:t>
            </a:r>
            <a:r>
              <a:rPr lang="en-US" altLang="uk-UA" sz="2400">
                <a:latin typeface="Times New Roman" panose="02020603050405020304" charset="0"/>
              </a:rPr>
              <a:t> </a:t>
            </a:r>
            <a:r>
              <a:rPr lang="uk-UA" altLang="en-US" sz="2400" i="1">
                <a:latin typeface="Times New Roman" panose="02020603050405020304" charset="0"/>
              </a:rPr>
              <a:t>Законодавство України</a:t>
            </a:r>
            <a:r>
              <a:rPr lang="uk-UA" altLang="en-US" sz="2400">
                <a:latin typeface="Times New Roman" panose="02020603050405020304" charset="0"/>
              </a:rPr>
              <a:t>. </a:t>
            </a:r>
            <a:r>
              <a:rPr lang="en-US" altLang="en-US" sz="2400">
                <a:latin typeface="Times New Roman" panose="02020603050405020304" charset="0"/>
              </a:rPr>
              <a:t>h</a:t>
            </a:r>
            <a:r>
              <a:rPr lang="uk-UA" altLang="en-US" sz="2400">
                <a:latin typeface="Times New Roman" panose="02020603050405020304" charset="0"/>
              </a:rPr>
              <a:t>ttps://zakon.rada.gov.ua/laws/term</a:t>
            </a:r>
          </a:p>
        </p:txBody>
      </p:sp>
      <p:pic>
        <p:nvPicPr>
          <p:cNvPr id="4099" name="Picture 6" descr="книг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575"/>
            <a:ext cx="2665413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7" descr="downlo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65413" cy="333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4"/>
          <p:cNvSpPr>
            <a:spLocks noGrp="1"/>
          </p:cNvSpPr>
          <p:nvPr>
            <p:ph type="title"/>
          </p:nvPr>
        </p:nvSpPr>
        <p:spPr>
          <a:xfrm>
            <a:off x="1095375" y="365125"/>
            <a:ext cx="10258425" cy="954405"/>
          </a:xfrm>
        </p:spPr>
        <p:txBody>
          <a:bodyPr vert="horz" lIns="91440" tIns="45720" rIns="91440" bIns="45720" anchor="ctr" anchorCtr="0"/>
          <a:lstStyle/>
          <a:p>
            <a:pPr algn="ctr"/>
            <a:r>
              <a:rPr lang="uk-UA" altLang="en-US" sz="3600" dirty="0">
                <a:latin typeface="Times New Roman" panose="02020603050405020304" charset="0"/>
              </a:rPr>
              <a:t>ВСТУП </a:t>
            </a:r>
            <a:br>
              <a:rPr lang="uk-UA" altLang="en-US" sz="3600" dirty="0">
                <a:latin typeface="Times New Roman" panose="02020603050405020304" charset="0"/>
              </a:rPr>
            </a:br>
            <a:r>
              <a:rPr lang="uk-UA" altLang="en-US" sz="3600" dirty="0">
                <a:latin typeface="Times New Roman" panose="02020603050405020304" charset="0"/>
              </a:rPr>
              <a:t>Основні ідеї</a:t>
            </a:r>
          </a:p>
        </p:txBody>
      </p:sp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581025" y="1514474"/>
            <a:ext cx="11525250" cy="5037455"/>
          </a:xfrm>
        </p:spPr>
        <p:txBody>
          <a:bodyPr vert="horz" lIns="91440" tIns="45720" rIns="91440" bIns="45720" anchor="t" anchorCtr="0"/>
          <a:lstStyle/>
          <a:p>
            <a:r>
              <a:rPr lang="uk-UA" altLang="en-US" sz="2200" dirty="0">
                <a:latin typeface="Times New Roman" panose="02020603050405020304" charset="0"/>
              </a:rPr>
              <a:t>Усі люди мають сильні і слабкі сторони. Важливо навчитися використовувати свої сильні сторони для компенсації тих моментів, де ми відчуваємо труднощі. </a:t>
            </a:r>
            <a:endParaRPr lang="uk-UA" altLang="en-US" sz="2200" dirty="0"/>
          </a:p>
          <a:p>
            <a:r>
              <a:rPr lang="uk-UA" altLang="en-US" sz="2200" dirty="0">
                <a:latin typeface="Times New Roman" panose="02020603050405020304" charset="0"/>
              </a:rPr>
              <a:t>Концепція соціальної інклюзії виникла як протилежна процесу соціального відторгнення (</a:t>
            </a:r>
            <a:r>
              <a:rPr lang="en-US" altLang="en-US" sz="2200" dirty="0">
                <a:latin typeface="Times New Roman" panose="02020603050405020304" charset="0"/>
              </a:rPr>
              <a:t>exclusion - </a:t>
            </a:r>
            <a:r>
              <a:rPr lang="uk-UA" altLang="en-US" sz="2200" dirty="0">
                <a:latin typeface="Times New Roman" panose="02020603050405020304" charset="0"/>
              </a:rPr>
              <a:t>виключення (з </a:t>
            </a:r>
            <a:r>
              <a:rPr lang="uk-UA" altLang="en-US" sz="2200" dirty="0" err="1">
                <a:latin typeface="Times New Roman" panose="02020603050405020304" charset="0"/>
              </a:rPr>
              <a:t>англ</a:t>
            </a:r>
            <a:r>
              <a:rPr lang="uk-UA" altLang="en-US" sz="2200" dirty="0">
                <a:latin typeface="Times New Roman" panose="02020603050405020304" charset="0"/>
              </a:rPr>
              <a:t>.) У кожному суспільстві є люди, яким потрібна додаткова підтримка для того, щоб вони брали активну і значущу участь у житті суспільства.</a:t>
            </a:r>
          </a:p>
          <a:p>
            <a:r>
              <a:rPr lang="uk-UA" altLang="en-US" sz="2200" dirty="0">
                <a:latin typeface="Times New Roman" panose="02020603050405020304" charset="0"/>
              </a:rPr>
              <a:t>Якщо перенести поняття соціальної інклюзії у сферу освіти, тоді інклюзивну освіту чи інклюзивне навчання можна тлумачити як надання додаткової підтримки дітям, які з тих чи інших причин не можуть брати активну і значущу участь в освітньому процесі. </a:t>
            </a:r>
            <a:endParaRPr lang="uk-UA" altLang="en-US" sz="2200" dirty="0"/>
          </a:p>
          <a:p>
            <a:r>
              <a:rPr lang="uk-UA" altLang="en-US" sz="2200" dirty="0">
                <a:latin typeface="Times New Roman" panose="02020603050405020304" charset="0"/>
              </a:rPr>
              <a:t>Інклюзія (інклюзивне навчання) відображає соціальну модель розуміння інвалідності чи особливих потреб на противагу інтеграції, яка відображає медичну модель. Основна відмінність – соціальна модель пов’язує труднощі дитини в освітньому процесі не стільки з порушеннями її розвитку, скільки з перешкодами </a:t>
            </a:r>
            <a:r>
              <a:rPr lang="uk-UA" altLang="en-US" sz="2400" dirty="0">
                <a:latin typeface="Times New Roman" panose="02020603050405020304" charset="0"/>
              </a:rPr>
              <a:t>у зовнішньому середовищі. </a:t>
            </a:r>
            <a:endParaRPr lang="uk-U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453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4"/>
          <p:cNvSpPr>
            <a:spLocks noGrp="1"/>
          </p:cNvSpPr>
          <p:nvPr>
            <p:ph type="title"/>
          </p:nvPr>
        </p:nvSpPr>
        <p:spPr>
          <a:xfrm>
            <a:off x="1095375" y="365125"/>
            <a:ext cx="10258425" cy="954405"/>
          </a:xfrm>
        </p:spPr>
        <p:txBody>
          <a:bodyPr vert="horz" lIns="91440" tIns="45720" rIns="91440" bIns="45720" anchor="ctr" anchorCtr="0"/>
          <a:lstStyle/>
          <a:p>
            <a:pPr algn="ctr"/>
            <a:r>
              <a:rPr lang="uk-UA" altLang="en-US" sz="3600" dirty="0">
                <a:latin typeface="Times New Roman" panose="02020603050405020304" charset="0"/>
              </a:rPr>
              <a:t>Основні ідеї</a:t>
            </a:r>
          </a:p>
        </p:txBody>
      </p:sp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581025" y="1514474"/>
            <a:ext cx="11525250" cy="5037455"/>
          </a:xfrm>
        </p:spPr>
        <p:txBody>
          <a:bodyPr vert="horz" lIns="91440" tIns="45720" rIns="91440" bIns="45720" anchor="t" anchorCtr="0"/>
          <a:lstStyle/>
          <a:p>
            <a:r>
              <a:rPr lang="uk-UA" altLang="en-US" sz="2400" dirty="0"/>
              <a:t>Немає єдиного визначення інклюзивного навчання, але його опис міститься в документах багатьох міжнародних організацій (ЮНЕСКО, Світовий Банк, Організація економічної співпраці та розвитку та ін.) </a:t>
            </a:r>
          </a:p>
          <a:p>
            <a:r>
              <a:rPr lang="uk-UA" altLang="en-US" sz="2400" dirty="0"/>
              <a:t>Важливим документом, що забезпечує спільне розуміння інвалідності та є основою міжвідомчого підходу, є Міжнародна класифікація функціонування, обмежень життєдіяльності та здоров`я дітей і підлітків (МКФ – ДП). Її використовують як підґрунтя для розвитку системи реабілітації, раннього втручання та інклюзивної освіти, для розроблення державної політики. </a:t>
            </a:r>
          </a:p>
          <a:p>
            <a:r>
              <a:rPr lang="uk-UA" altLang="en-US" sz="2400" dirty="0"/>
              <a:t>Функціонування та обмеження життєдіяльності розглядаються через МКФ як взаємодія між навколишнім середовищем та станом здоров`я людини, що надає можливість ефективного планування послуг для людей з інвалідністю. </a:t>
            </a:r>
          </a:p>
          <a:p>
            <a:pPr marL="0" indent="0">
              <a:buNone/>
            </a:pPr>
            <a:endParaRPr lang="uk-U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05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4"/>
          <p:cNvSpPr>
            <a:spLocks noGrp="1"/>
          </p:cNvSpPr>
          <p:nvPr>
            <p:ph type="title"/>
          </p:nvPr>
        </p:nvSpPr>
        <p:spPr>
          <a:xfrm>
            <a:off x="1095375" y="365125"/>
            <a:ext cx="10258425" cy="954405"/>
          </a:xfrm>
        </p:spPr>
        <p:txBody>
          <a:bodyPr vert="horz" lIns="91440" tIns="45720" rIns="91440" bIns="45720" anchor="ctr" anchorCtr="0"/>
          <a:lstStyle/>
          <a:p>
            <a:pPr algn="ctr"/>
            <a:r>
              <a:rPr lang="uk-UA" altLang="en-US" sz="3600" dirty="0">
                <a:latin typeface="Times New Roman" panose="02020603050405020304" charset="0"/>
              </a:rPr>
              <a:t>Основні ідеї</a:t>
            </a:r>
          </a:p>
        </p:txBody>
      </p:sp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581025" y="1514474"/>
            <a:ext cx="11525250" cy="5037455"/>
          </a:xfrm>
        </p:spPr>
        <p:txBody>
          <a:bodyPr vert="horz" lIns="91440" tIns="45720" rIns="91440" bIns="45720" anchor="t" anchorCtr="0"/>
          <a:lstStyle/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/>
              <a:t>Закон України «Про освіту» містить основні терміни, пов’язані з інклюзивним навчанням: інклюзивне навчання, індивідуальна програма розвитку, діти з особливими освітніми потребами, універсальний дизайн та ін. </a:t>
            </a:r>
            <a:r>
              <a:rPr lang="en-US" altLang="en-US" sz="2400" dirty="0">
                <a:hlinkClick r:id="rId2"/>
              </a:rPr>
              <a:t>https://zakon.rada.gov.ua/laws/show/2145-19#Text</a:t>
            </a:r>
            <a:r>
              <a:rPr lang="uk-UA" alt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/>
              <a:t>Інклюзивна освіта має низку переваг для різних ключових осіб: дітей з особливими освітніми потребами та їхніх однолітків, педагогів, батьків, керівників закладів освіти, суспільства в цілому.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altLang="en-US" sz="2400" dirty="0"/>
              <a:t>На шляху до інклюзивного навчання також є багато перешкод: фізичні, інформаційні, інституційні, ментальні. Важливо вміти їх визначати і шукати додаткові ресурси (за потребою) для подолання цих перешкод. </a:t>
            </a:r>
          </a:p>
          <a:p>
            <a:pPr marL="0" indent="0">
              <a:buNone/>
            </a:pPr>
            <a:endParaRPr lang="uk-U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872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4"/>
          <p:cNvSpPr>
            <a:spLocks noGrp="1"/>
          </p:cNvSpPr>
          <p:nvPr>
            <p:ph type="title"/>
          </p:nvPr>
        </p:nvSpPr>
        <p:spPr>
          <a:xfrm>
            <a:off x="1095375" y="365125"/>
            <a:ext cx="10258425" cy="954405"/>
          </a:xfrm>
        </p:spPr>
        <p:txBody>
          <a:bodyPr vert="horz" lIns="91440" tIns="45720" rIns="91440" bIns="45720" anchor="ctr" anchorCtr="0"/>
          <a:lstStyle/>
          <a:p>
            <a:pPr algn="ctr"/>
            <a:r>
              <a:rPr lang="uk-UA" altLang="en-US" sz="3600" b="1" i="1" dirty="0">
                <a:latin typeface="Times New Roman" panose="02020603050405020304" charset="0"/>
              </a:rPr>
              <a:t>Питання для обговорення</a:t>
            </a:r>
          </a:p>
        </p:txBody>
      </p:sp>
      <p:sp>
        <p:nvSpPr>
          <p:cNvPr id="4098" name="Content Placeholder 5"/>
          <p:cNvSpPr>
            <a:spLocks noGrp="1"/>
          </p:cNvSpPr>
          <p:nvPr>
            <p:ph idx="1"/>
          </p:nvPr>
        </p:nvSpPr>
        <p:spPr>
          <a:xfrm>
            <a:off x="581025" y="1514474"/>
            <a:ext cx="11525250" cy="5037455"/>
          </a:xfrm>
        </p:spPr>
        <p:txBody>
          <a:bodyPr vert="horz" lIns="91440" tIns="45720" rIns="91440" bIns="45720" anchor="t" anchorCtr="0"/>
          <a:lstStyle/>
          <a:p>
            <a:pPr>
              <a:buFont typeface="Wingdings" panose="05000000000000000000" pitchFamily="2" charset="2"/>
              <a:buChar char="Ø"/>
            </a:pPr>
            <a:r>
              <a:rPr lang="uk-UA" altLang="en-US" sz="2400" dirty="0"/>
              <a:t>Якими можуть бути очікування суспільства по відношенню до людей з інвалідністю?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400" dirty="0"/>
              <a:t>Чи можуть люди з особливими потребами/інвалідністю робити значущий внесок у життя суспільства?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400" dirty="0"/>
              <a:t>Чи знаєте ви/чи чули ви про осіб з особливими потребами/інвалідністю у вашій громаді, які досягли набагато більше, ніж від них очікували люди, які їх оточували?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400" dirty="0"/>
              <a:t>Яку, на вашу думку, зіграла роль сім’ї цих людей? Педагогів? Інших фахівців?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en-US" sz="2400" dirty="0"/>
              <a:t>Чи були у вас випадки, коли вам вдавалося покращити навчальні результати дитини з особливими освітніми потребами? Покращити її стосунки з однолітками? </a:t>
            </a:r>
          </a:p>
        </p:txBody>
      </p:sp>
    </p:spTree>
    <p:extLst>
      <p:ext uri="{BB962C8B-B14F-4D97-AF65-F5344CB8AC3E}">
        <p14:creationId xmlns:p14="http://schemas.microsoft.com/office/powerpoint/2010/main" val="398088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600" b="1">
                <a:sym typeface="+mn-ea"/>
              </a:rPr>
              <a:t>1. О</a:t>
            </a:r>
            <a:r>
              <a:rPr lang="en-US" sz="3600" b="1">
                <a:sym typeface="+mn-ea"/>
              </a:rPr>
              <a:t>рганізаці</a:t>
            </a:r>
            <a:r>
              <a:rPr lang="uk-UA" altLang="en-US" sz="3600" b="1">
                <a:sym typeface="+mn-ea"/>
              </a:rPr>
              <a:t>я</a:t>
            </a:r>
            <a:r>
              <a:rPr lang="en-US" sz="3600" b="1">
                <a:sym typeface="+mn-ea"/>
              </a:rPr>
              <a:t> інклюзивного навчання</a:t>
            </a:r>
            <a:r>
              <a:rPr lang="uk-UA" altLang="en-US" sz="3600" b="1">
                <a:sym typeface="+mn-ea"/>
              </a:rPr>
              <a:t>. 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90" y="1600200"/>
            <a:ext cx="11116310" cy="4647565"/>
          </a:xfrm>
        </p:spPr>
        <p:txBody>
          <a:bodyPr/>
          <a:lstStyle/>
          <a:p>
            <a:r>
              <a:rPr lang="uk-UA" altLang="en-US" sz="2400" i="1"/>
              <a:t>Інклюзивне навчання</a:t>
            </a:r>
            <a:r>
              <a:rPr lang="uk-UA" altLang="en-US" sz="2400"/>
              <a:t> - це система освітніх послуг, що забезпечує реалізацію права на освіту осіб з особливими освітніми потребами, а також їх соціалізацію та інтеграцію в суспільство. Психолого-педагогічна, корекційно-розвиткова та інша допомога особам з особливими освітніми потребами в системі освіти надається у порядку, встановленому Кабінетом Міністрів України, з урахуванням їхніх потреб, визначених в </a:t>
            </a:r>
            <a:r>
              <a:rPr lang="uk-UA" altLang="en-US" sz="2400" i="1"/>
              <a:t>індивідуальній програмі розвитку</a:t>
            </a:r>
            <a:r>
              <a:rPr lang="uk-UA" altLang="en-US" sz="2400"/>
              <a:t> особи з особливими освітніми потребами </a:t>
            </a:r>
            <a:r>
              <a:rPr lang="uk-UA" altLang="en-US" sz="2100">
                <a:sym typeface="+mn-ea"/>
              </a:rPr>
              <a:t>(</a:t>
            </a:r>
            <a:r>
              <a:rPr lang="uk-UA" altLang="en-US" sz="2100" i="1">
                <a:sym typeface="+mn-ea"/>
              </a:rPr>
              <a:t>Закон України “Про освіту” від 23.05.1991</a:t>
            </a:r>
            <a:r>
              <a:rPr lang="uk-UA" altLang="en-US" sz="2100">
                <a:sym typeface="+mn-ea"/>
              </a:rPr>
              <a:t>).</a:t>
            </a:r>
            <a:endParaRPr lang="uk-UA" altLang="en-US" sz="2100"/>
          </a:p>
          <a:p>
            <a:pPr marL="0" indent="0">
              <a:buNone/>
            </a:pPr>
            <a:endParaRPr lang="uk-UA" altLang="en-US" sz="2100"/>
          </a:p>
          <a:p>
            <a:r>
              <a:rPr lang="uk-UA" altLang="en-US" sz="2400" b="1" i="1"/>
              <a:t>Інклюзивне навчання</a:t>
            </a:r>
            <a:r>
              <a:rPr lang="uk-UA" altLang="en-US" sz="2400"/>
              <a:t> - система освітніх послуг, гарантованих державою, що базується на принципах недискримінації, врахування багатоманітності людини, ефективного </a:t>
            </a:r>
            <a:r>
              <a:rPr lang="uk-UA" altLang="en-US" sz="2400" i="1"/>
              <a:t>залучення та включення до освітнього процесу</a:t>
            </a:r>
            <a:r>
              <a:rPr lang="uk-UA" altLang="en-US" sz="2400"/>
              <a:t> всіх його учасників </a:t>
            </a:r>
            <a:r>
              <a:rPr lang="uk-UA" altLang="en-US" sz="2400">
                <a:sym typeface="+mn-ea"/>
              </a:rPr>
              <a:t>(</a:t>
            </a:r>
            <a:r>
              <a:rPr lang="uk-UA" altLang="en-US" sz="2400" i="1">
                <a:sym typeface="+mn-ea"/>
              </a:rPr>
              <a:t>Закон України “Про освіту” від 05.09.2017 № 2145-VIII</a:t>
            </a:r>
            <a:r>
              <a:rPr lang="uk-UA" altLang="en-US" sz="2400">
                <a:sym typeface="+mn-ea"/>
              </a:rPr>
              <a:t>).</a:t>
            </a:r>
            <a:endParaRPr lang="uk-UA" altLang="en-US" sz="2400"/>
          </a:p>
        </p:txBody>
      </p:sp>
      <p:sp>
        <p:nvSpPr>
          <p:cNvPr id="4" name="Стрілка: вліво 3">
            <a:hlinkClick r:id="rId2" action="ppaction://hlinksldjump"/>
            <a:extLst>
              <a:ext uri="{FF2B5EF4-FFF2-40B4-BE49-F238E27FC236}">
                <a16:creationId xmlns:a16="http://schemas.microsoft.com/office/drawing/2014/main" id="{2B1123DF-226C-4AAD-AB12-F237568509D5}"/>
              </a:ext>
            </a:extLst>
          </p:cNvPr>
          <p:cNvSpPr/>
          <p:nvPr/>
        </p:nvSpPr>
        <p:spPr bwMode="auto">
          <a:xfrm>
            <a:off x="752475" y="6334125"/>
            <a:ext cx="1104900" cy="39052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2109</Words>
  <Application>Microsoft Office PowerPoint</Application>
  <PresentationFormat>Широкий екран</PresentationFormat>
  <Paragraphs>144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Century Schoolbook</vt:lpstr>
      <vt:lpstr>Times New Roman</vt:lpstr>
      <vt:lpstr>Wingdings</vt:lpstr>
      <vt:lpstr>Business Cooperate</vt:lpstr>
      <vt:lpstr>Організація інклюзивного навчання учнів з особливими освітніми потребами </vt:lpstr>
      <vt:lpstr>Організаційні питання</vt:lpstr>
      <vt:lpstr>План</vt:lpstr>
      <vt:lpstr>Література</vt:lpstr>
      <vt:lpstr>ВСТУП  Основні ідеї</vt:lpstr>
      <vt:lpstr>Основні ідеї</vt:lpstr>
      <vt:lpstr>Основні ідеї</vt:lpstr>
      <vt:lpstr>Питання для обговорення</vt:lpstr>
      <vt:lpstr>1. Організація інклюзивного навчання. </vt:lpstr>
      <vt:lpstr>Інклюзивна освіта</vt:lpstr>
      <vt:lpstr>Інклюзивне навчання</vt:lpstr>
      <vt:lpstr>Індивідуальна програма розвитку</vt:lpstr>
      <vt:lpstr>Нормативно-правова база інклюзивного навчання.</vt:lpstr>
      <vt:lpstr>Організація інклюзивного навчання</vt:lpstr>
      <vt:lpstr>Організація інклюзивного навчання</vt:lpstr>
      <vt:lpstr>Організація інклюзивного навчання</vt:lpstr>
      <vt:lpstr>Організація інклюзивного навчання</vt:lpstr>
      <vt:lpstr>2. Мультидисциплінарна команда та її діяльність в умовах інклюзивного навчального закладу. </vt:lpstr>
      <vt:lpstr>Перелік фахівців мультидисциплінарної команди</vt:lpstr>
      <vt:lpstr>Перелік фахівців мультидисциплінарної команди</vt:lpstr>
      <vt:lpstr>Перелік фахівців мультидисциплінарної команди</vt:lpstr>
      <vt:lpstr>Мультидисциплінарна команда фахівців</vt:lpstr>
      <vt:lpstr>Презентація PowerPoint</vt:lpstr>
      <vt:lpstr> 3. Організація індивідуальних занять учнів з особливими освітніми потребами, системний супровід. </vt:lpstr>
      <vt:lpstr>Підтримка в освітньому процесі</vt:lpstr>
      <vt:lpstr>Індивідуальні навчальні заняття</vt:lpstr>
      <vt:lpstr> Процес інклюзивного навчання має особливості: </vt:lpstr>
      <vt:lpstr>Організація системного кваліфікованого супроводу, надання психолого-педагогічних та корекційно-розвиткових послуг особам з особливими освітніми потребами</vt:lpstr>
      <vt:lpstr>      Дякую за увагу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Тетяна</dc:creator>
  <cp:lastModifiedBy>Тетяна</cp:lastModifiedBy>
  <cp:revision>64</cp:revision>
  <dcterms:created xsi:type="dcterms:W3CDTF">2021-11-04T21:33:00Z</dcterms:created>
  <dcterms:modified xsi:type="dcterms:W3CDTF">2023-10-15T17:25:38Z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AD3612CDAB1049AA92212AD800C7AAAB</vt:lpwstr>
  </property>
  <property fmtid="{D5CDD505-2E9C-101B-9397-08002B2CF9AE}" pid="3" name="KSOProductBuildVer">
    <vt:lpwstr>1033-11.2.0.10307</vt:lpwstr>
  </property>
</Properties>
</file>