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1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349" autoAdjust="0"/>
  </p:normalViewPr>
  <p:slideViewPr>
    <p:cSldViewPr snapToGrid="0">
      <p:cViewPr varScale="1">
        <p:scale>
          <a:sx n="63" d="100"/>
          <a:sy n="6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F2BFA-4A10-49C6-909C-E52D58FF0841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8C57F-DC3E-49C9-9309-D4B8DD15C3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62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З метою санації статутний фонд, як правило, збільшується,</a:t>
            </a:r>
          </a:p>
          <a:p>
            <a:r>
              <a:rPr lang="uk-UA" dirty="0" smtClean="0"/>
              <a:t>щоб мобілізувати фінансові ресурси та підвищити фінансову</a:t>
            </a:r>
          </a:p>
          <a:p>
            <a:r>
              <a:rPr lang="uk-UA" dirty="0" smtClean="0"/>
              <a:t>стійкість підприємства.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C57F-DC3E-49C9-9309-D4B8DD15C31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72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При цьому реальне надходження фінансових ресурсів на підприємство відбувається лише в разі здійснення додаткових внесків інвесторів в обмін на корпоративні права суб’єкта господарювання. Ця операція пов’язана з додатковою емісією таких прав.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C57F-DC3E-49C9-9309-D4B8DD15C31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477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Цей метод характерний тим, що кожний з акціонерів може доплатити до визначеного рівня нової номінальної вартості</a:t>
            </a:r>
          </a:p>
          <a:p>
            <a:r>
              <a:rPr lang="uk-UA" dirty="0" smtClean="0"/>
              <a:t>акцій. Якщо він відмовився це зробити, емітент зобов’язаний запропонувати акціонерові викупити його акції.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C57F-DC3E-49C9-9309-D4B8DD15C318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600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Згідно з </a:t>
            </a:r>
            <a:r>
              <a:rPr lang="ru-RU" dirty="0" err="1" smtClean="0"/>
              <a:t>положенням</a:t>
            </a:r>
            <a:r>
              <a:rPr lang="ru-RU" dirty="0" smtClean="0"/>
              <a:t> НБУ “Про </a:t>
            </a:r>
            <a:r>
              <a:rPr lang="ru-RU" dirty="0" err="1" smtClean="0"/>
              <a:t>кредитування</a:t>
            </a:r>
            <a:r>
              <a:rPr lang="ru-RU" dirty="0" smtClean="0"/>
              <a:t>”,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“Про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”,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законодавчими</a:t>
            </a:r>
            <a:r>
              <a:rPr lang="ru-RU" dirty="0" smtClean="0"/>
              <a:t> актами </a:t>
            </a:r>
            <a:r>
              <a:rPr lang="ru-RU" dirty="0" err="1" smtClean="0"/>
              <a:t>комерційний</a:t>
            </a:r>
            <a:r>
              <a:rPr lang="ru-RU" dirty="0" smtClean="0"/>
              <a:t> банк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кредитори</a:t>
            </a:r>
            <a:r>
              <a:rPr lang="ru-RU" dirty="0" smtClean="0"/>
              <a:t> </a:t>
            </a:r>
            <a:r>
              <a:rPr lang="ru-RU" dirty="0" err="1" smtClean="0"/>
              <a:t>зобов’язані</a:t>
            </a:r>
            <a:r>
              <a:rPr lang="ru-RU" dirty="0" smtClean="0"/>
              <a:t> </a:t>
            </a:r>
            <a:r>
              <a:rPr lang="ru-RU" dirty="0" err="1" smtClean="0"/>
              <a:t>щоразу</a:t>
            </a:r>
            <a:r>
              <a:rPr lang="ru-RU" dirty="0" smtClean="0"/>
              <a:t>, коли контрагент </a:t>
            </a:r>
            <a:r>
              <a:rPr lang="ru-RU" dirty="0" err="1" smtClean="0"/>
              <a:t>виконав</a:t>
            </a:r>
            <a:r>
              <a:rPr lang="ru-RU" dirty="0" smtClean="0"/>
              <a:t> </a:t>
            </a:r>
            <a:r>
              <a:rPr lang="ru-RU" dirty="0" err="1" smtClean="0"/>
              <a:t>зобов’язання</a:t>
            </a:r>
            <a:r>
              <a:rPr lang="ru-RU" dirty="0" smtClean="0"/>
              <a:t>,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стягнення</a:t>
            </a:r>
            <a:r>
              <a:rPr lang="ru-RU" dirty="0" smtClean="0"/>
              <a:t> </a:t>
            </a:r>
            <a:r>
              <a:rPr lang="ru-RU" dirty="0" err="1" smtClean="0"/>
              <a:t>заборгованості</a:t>
            </a:r>
            <a:r>
              <a:rPr lang="ru-RU" dirty="0" smtClean="0"/>
              <a:t>, а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неможливості</a:t>
            </a:r>
            <a:r>
              <a:rPr lang="ru-RU" dirty="0" smtClean="0"/>
              <a:t> </a:t>
            </a:r>
            <a:r>
              <a:rPr lang="ru-RU" dirty="0" err="1" smtClean="0"/>
              <a:t>стягнення</a:t>
            </a:r>
            <a:r>
              <a:rPr lang="ru-RU" dirty="0" smtClean="0"/>
              <a:t> </a:t>
            </a:r>
            <a:r>
              <a:rPr lang="ru-RU" dirty="0" err="1" smtClean="0"/>
              <a:t>порушувати</a:t>
            </a:r>
            <a:r>
              <a:rPr lang="ru-RU" dirty="0" smtClean="0"/>
              <a:t> в </a:t>
            </a:r>
            <a:r>
              <a:rPr lang="ru-RU" dirty="0" err="1" smtClean="0"/>
              <a:t>суді</a:t>
            </a:r>
            <a:r>
              <a:rPr lang="ru-RU" dirty="0" smtClean="0"/>
              <a:t> справу про </a:t>
            </a:r>
            <a:r>
              <a:rPr lang="ru-RU" dirty="0" err="1" smtClean="0"/>
              <a:t>банкрутство</a:t>
            </a:r>
            <a:r>
              <a:rPr lang="ru-RU" dirty="0" smtClean="0"/>
              <a:t> </a:t>
            </a:r>
            <a:r>
              <a:rPr lang="ru-RU" dirty="0" err="1" smtClean="0"/>
              <a:t>боржника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як правило,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C57F-DC3E-49C9-9309-D4B8DD15C318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5033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8C57F-DC3E-49C9-9309-D4B8DD15C318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105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028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782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77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41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615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832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681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196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035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245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119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8DAC9-6D70-4907-9A8C-A5531A3DFEC6}" type="datetimeFigureOut">
              <a:rPr lang="uk-UA" smtClean="0"/>
              <a:t>04.07.2019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AA80-6FDA-4493-9F53-6E0D957657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68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419" y="1353787"/>
            <a:ext cx="9547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Тема 6. Зовнішні фінансові джерела санації підприємства</a:t>
            </a:r>
          </a:p>
          <a:p>
            <a:endParaRPr lang="uk-UA" sz="2800" dirty="0" smtClean="0"/>
          </a:p>
          <a:p>
            <a:r>
              <a:rPr lang="uk-UA" sz="2800" dirty="0" smtClean="0"/>
              <a:t>1. Фінансування санації за рахунок акціонерного капіталу</a:t>
            </a:r>
          </a:p>
          <a:p>
            <a:r>
              <a:rPr lang="uk-UA" sz="2800" dirty="0" smtClean="0"/>
              <a:t>2. Участь кредиторів у фінансовому оздоровленні боржника</a:t>
            </a:r>
          </a:p>
          <a:p>
            <a:r>
              <a:rPr lang="uk-UA" sz="2800" dirty="0" smtClean="0"/>
              <a:t>3. Фінансова участь персоналу в санації підприємства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9050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960" y="1706880"/>
            <a:ext cx="99974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– Участь у санації боржника.</a:t>
            </a:r>
          </a:p>
          <a:p>
            <a:endParaRPr lang="uk-UA" sz="2800" dirty="0"/>
          </a:p>
          <a:p>
            <a:r>
              <a:rPr lang="uk-UA" sz="2800" i="1" dirty="0" smtClean="0"/>
              <a:t>Фінансова участь кредиторів у санації боржників може набирати таких форм:</a:t>
            </a:r>
          </a:p>
          <a:p>
            <a:r>
              <a:rPr lang="uk-UA" sz="2800" dirty="0" smtClean="0"/>
              <a:t>a) реструктуризація наявної заборгованості;</a:t>
            </a:r>
          </a:p>
          <a:p>
            <a:r>
              <a:rPr lang="uk-UA" sz="2800" dirty="0" smtClean="0"/>
              <a:t>б) зменшення або списання заборгованості;</a:t>
            </a:r>
          </a:p>
          <a:p>
            <a:r>
              <a:rPr lang="uk-UA" sz="2800" dirty="0" smtClean="0"/>
              <a:t>в) надання санаційних кредитів.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66899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960" y="1371601"/>
            <a:ext cx="10058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i="1" dirty="0" smtClean="0"/>
              <a:t>До основних форм реструктуризації заборгованості належать:</a:t>
            </a:r>
          </a:p>
          <a:p>
            <a:pPr>
              <a:lnSpc>
                <a:spcPct val="150000"/>
              </a:lnSpc>
            </a:pPr>
            <a:r>
              <a:rPr lang="uk-UA" sz="2800" dirty="0" smtClean="0"/>
              <a:t>– трансформація боргу у власність;</a:t>
            </a:r>
          </a:p>
          <a:p>
            <a:pPr>
              <a:lnSpc>
                <a:spcPct val="150000"/>
              </a:lnSpc>
            </a:pPr>
            <a:r>
              <a:rPr lang="uk-UA" sz="2800" dirty="0" smtClean="0"/>
              <a:t>– конверсія короткострокових заборгованостей у довгострокові;</a:t>
            </a:r>
          </a:p>
          <a:p>
            <a:pPr>
              <a:lnSpc>
                <a:spcPct val="150000"/>
              </a:lnSpc>
            </a:pPr>
            <a:r>
              <a:rPr lang="uk-UA" sz="2800" dirty="0" smtClean="0"/>
              <a:t>– пролонгація строків сплати.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7089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2560" y="1615440"/>
            <a:ext cx="9433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Списання заборгованості означає відмову кредитора </a:t>
            </a:r>
            <a:r>
              <a:rPr lang="uk-UA" sz="2800" dirty="0" smtClean="0"/>
              <a:t>від своїх </a:t>
            </a:r>
            <a:r>
              <a:rPr lang="uk-UA" sz="2800" dirty="0"/>
              <a:t>вимог</a:t>
            </a:r>
            <a:r>
              <a:rPr lang="uk-UA" sz="2800" dirty="0" smtClean="0"/>
              <a:t>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 </a:t>
            </a:r>
            <a:r>
              <a:rPr lang="uk-UA" sz="2800" dirty="0"/>
              <a:t>Списати заборгованість можна двома способами:</a:t>
            </a:r>
          </a:p>
          <a:p>
            <a:r>
              <a:rPr lang="uk-UA" sz="2800" dirty="0" smtClean="0"/>
              <a:t>– </a:t>
            </a:r>
            <a:r>
              <a:rPr lang="uk-UA" sz="2800" dirty="0"/>
              <a:t>повної або часткової відмови від своїх вимог;</a:t>
            </a:r>
          </a:p>
          <a:p>
            <a:r>
              <a:rPr lang="uk-UA" sz="2800" dirty="0"/>
              <a:t>– відмови від кредитного забезпечення.</a:t>
            </a:r>
          </a:p>
        </p:txBody>
      </p:sp>
    </p:spTree>
    <p:extLst>
      <p:ext uri="{BB962C8B-B14F-4D97-AF65-F5344CB8AC3E}">
        <p14:creationId xmlns:p14="http://schemas.microsoft.com/office/powerpoint/2010/main" val="207930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1160" y="1554480"/>
            <a:ext cx="9601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Санаційні кредити можуть підвищити платоспроможність</a:t>
            </a:r>
          </a:p>
          <a:p>
            <a:r>
              <a:rPr lang="uk-UA" sz="2800" dirty="0"/>
              <a:t>боржника, оскільки залучаються ліквідні засоби. </a:t>
            </a:r>
            <a:endParaRPr lang="uk-UA" sz="2800" dirty="0" smtClean="0"/>
          </a:p>
          <a:p>
            <a:endParaRPr lang="uk-UA" sz="2800" dirty="0"/>
          </a:p>
          <a:p>
            <a:r>
              <a:rPr lang="uk-UA" sz="2800" dirty="0" smtClean="0"/>
              <a:t>Санаційні  кредити </a:t>
            </a:r>
            <a:r>
              <a:rPr lang="uk-UA" sz="2800" dirty="0"/>
              <a:t>можуть бути лише </a:t>
            </a:r>
            <a:r>
              <a:rPr lang="uk-UA" sz="2800" dirty="0" smtClean="0"/>
              <a:t>середньо- </a:t>
            </a:r>
            <a:r>
              <a:rPr lang="uk-UA" sz="2800" dirty="0"/>
              <a:t>або довгостроковими, </a:t>
            </a:r>
            <a:r>
              <a:rPr lang="uk-UA" sz="2800" dirty="0" smtClean="0"/>
              <a:t>оскільки </a:t>
            </a:r>
            <a:r>
              <a:rPr lang="uk-UA" sz="2800" dirty="0"/>
              <a:t>лише за таких умов можуть фінансуватися </a:t>
            </a:r>
            <a:r>
              <a:rPr lang="uk-UA" sz="2800" dirty="0" smtClean="0"/>
              <a:t>капітальні вкладення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384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417320"/>
            <a:ext cx="979932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/>
              <a:t>3. Персонал </a:t>
            </a:r>
            <a:r>
              <a:rPr lang="ru-RU" sz="2800" b="1" i="1" u="sng" dirty="0" err="1"/>
              <a:t>підприємства</a:t>
            </a:r>
            <a:r>
              <a:rPr lang="ru-RU" sz="2800" b="1" i="1" u="sng" dirty="0"/>
              <a:t> </a:t>
            </a:r>
            <a:r>
              <a:rPr lang="ru-RU" sz="2800" b="1" i="1" u="sng" dirty="0" err="1"/>
              <a:t>може</a:t>
            </a:r>
            <a:r>
              <a:rPr lang="ru-RU" sz="2800" b="1" i="1" u="sng" dirty="0"/>
              <a:t> </a:t>
            </a:r>
            <a:r>
              <a:rPr lang="ru-RU" sz="2800" b="1" i="1" u="sng" dirty="0" err="1"/>
              <a:t>фінансувати</a:t>
            </a:r>
            <a:r>
              <a:rPr lang="ru-RU" sz="2800" b="1" i="1" u="sng" dirty="0"/>
              <a:t> </a:t>
            </a:r>
            <a:r>
              <a:rPr lang="ru-RU" sz="2800" b="1" i="1" u="sng" dirty="0" err="1"/>
              <a:t>санацію</a:t>
            </a:r>
            <a:r>
              <a:rPr lang="ru-RU" sz="2800" b="1" i="1" u="sng" dirty="0"/>
              <a:t> в </a:t>
            </a:r>
            <a:r>
              <a:rPr lang="ru-RU" sz="2800" b="1" i="1" u="sng" dirty="0" smtClean="0"/>
              <a:t>таких </a:t>
            </a:r>
            <a:r>
              <a:rPr lang="ru-RU" sz="2800" b="1" i="1" u="sng" dirty="0"/>
              <a:t>формах: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– </a:t>
            </a:r>
            <a:r>
              <a:rPr lang="ru-RU" sz="2800" dirty="0" err="1"/>
              <a:t>відстрочка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відмова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винагороди</a:t>
            </a:r>
            <a:r>
              <a:rPr lang="ru-RU" sz="2800" dirty="0"/>
              <a:t> за </a:t>
            </a:r>
            <a:r>
              <a:rPr lang="ru-RU" sz="2800" dirty="0" err="1"/>
              <a:t>виробничі</a:t>
            </a:r>
            <a:r>
              <a:rPr lang="ru-RU" sz="2800" dirty="0"/>
              <a:t> </a:t>
            </a:r>
            <a:r>
              <a:rPr lang="ru-RU" sz="2800" dirty="0" err="1" smtClean="0"/>
              <a:t>результати</a:t>
            </a:r>
            <a:r>
              <a:rPr lang="ru-RU" sz="2800" dirty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– </a:t>
            </a:r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працівниками</a:t>
            </a:r>
            <a:r>
              <a:rPr lang="ru-RU" sz="2800" dirty="0"/>
              <a:t> </a:t>
            </a:r>
            <a:r>
              <a:rPr lang="ru-RU" sz="2800" dirty="0" err="1"/>
              <a:t>позик</a:t>
            </a:r>
            <a:r>
              <a:rPr lang="ru-RU" sz="2800" dirty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– </a:t>
            </a:r>
            <a:r>
              <a:rPr lang="ru-RU" sz="2800" dirty="0" err="1"/>
              <a:t>купівля</a:t>
            </a:r>
            <a:r>
              <a:rPr lang="ru-RU" sz="2800" dirty="0"/>
              <a:t> </a:t>
            </a:r>
            <a:r>
              <a:rPr lang="ru-RU" sz="2800" dirty="0" err="1"/>
              <a:t>працівниками</a:t>
            </a:r>
            <a:r>
              <a:rPr lang="ru-RU" sz="2800" dirty="0"/>
              <a:t> </a:t>
            </a:r>
            <a:r>
              <a:rPr lang="ru-RU" sz="2800" dirty="0" err="1"/>
              <a:t>акцій</a:t>
            </a:r>
            <a:r>
              <a:rPr lang="ru-RU" sz="2800" dirty="0"/>
              <a:t> </a:t>
            </a:r>
            <a:r>
              <a:rPr lang="ru-RU" sz="2800" dirty="0" err="1"/>
              <a:t>свого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356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7538" y="1330037"/>
            <a:ext cx="920337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i="1" u="sng" dirty="0" smtClean="0"/>
              <a:t>1. </a:t>
            </a:r>
            <a:r>
              <a:rPr lang="ru-RU" sz="2800" b="1" i="1" u="sng" dirty="0" err="1" smtClean="0"/>
              <a:t>Власники</a:t>
            </a:r>
            <a:r>
              <a:rPr lang="ru-RU" sz="2800" b="1" i="1" u="sng" dirty="0" smtClean="0"/>
              <a:t> </a:t>
            </a:r>
            <a:r>
              <a:rPr lang="ru-RU" sz="2800" b="1" i="1" u="sng" dirty="0" err="1"/>
              <a:t>підприємства</a:t>
            </a:r>
            <a:r>
              <a:rPr lang="ru-RU" sz="2800" b="1" i="1" u="sng" dirty="0"/>
              <a:t> </a:t>
            </a:r>
            <a:r>
              <a:rPr lang="ru-RU" sz="2800" b="1" i="1" u="sng" dirty="0" err="1"/>
              <a:t>можуть</a:t>
            </a:r>
            <a:r>
              <a:rPr lang="ru-RU" sz="2800" b="1" i="1" u="sng" dirty="0"/>
              <a:t> </a:t>
            </a:r>
            <a:r>
              <a:rPr lang="ru-RU" sz="2800" b="1" i="1" u="sng" dirty="0" err="1" smtClean="0"/>
              <a:t>фінансувати</a:t>
            </a:r>
            <a:r>
              <a:rPr lang="ru-RU" sz="2800" b="1" i="1" u="sng" dirty="0" smtClean="0"/>
              <a:t> </a:t>
            </a:r>
            <a:r>
              <a:rPr lang="ru-RU" sz="2800" b="1" i="1" u="sng" dirty="0" err="1" smtClean="0"/>
              <a:t>санацію</a:t>
            </a:r>
            <a:r>
              <a:rPr lang="ru-RU" sz="2800" b="1" i="1" u="sng" dirty="0" smtClean="0"/>
              <a:t> </a:t>
            </a:r>
            <a:r>
              <a:rPr lang="ru-RU" sz="2800" b="1" i="1" u="sng" dirty="0"/>
              <a:t>в </a:t>
            </a:r>
            <a:r>
              <a:rPr lang="ru-RU" sz="2800" b="1" i="1" u="sng" dirty="0" smtClean="0"/>
              <a:t>таких </a:t>
            </a:r>
            <a:r>
              <a:rPr lang="ru-RU" sz="2800" b="1" i="1" u="sng" dirty="0"/>
              <a:t>формах:</a:t>
            </a:r>
          </a:p>
          <a:p>
            <a:pPr>
              <a:spcBef>
                <a:spcPts val="600"/>
              </a:spcBef>
            </a:pPr>
            <a:r>
              <a:rPr lang="ru-RU" sz="2800" i="1" dirty="0"/>
              <a:t>1. </a:t>
            </a:r>
            <a:r>
              <a:rPr lang="ru-RU" sz="2800" i="1" dirty="0" err="1"/>
              <a:t>Внески</a:t>
            </a:r>
            <a:r>
              <a:rPr lang="ru-RU" sz="2800" i="1" dirty="0"/>
              <a:t> по </a:t>
            </a:r>
            <a:r>
              <a:rPr lang="ru-RU" sz="2800" i="1" dirty="0" err="1"/>
              <a:t>збільшенню</a:t>
            </a:r>
            <a:r>
              <a:rPr lang="ru-RU" sz="2800" i="1" dirty="0"/>
              <a:t> статутного фонду.</a:t>
            </a:r>
          </a:p>
          <a:p>
            <a:pPr>
              <a:spcBef>
                <a:spcPts val="600"/>
              </a:spcBef>
            </a:pPr>
            <a:r>
              <a:rPr lang="ru-RU" sz="2800" i="1" dirty="0"/>
              <a:t>2. </a:t>
            </a:r>
            <a:r>
              <a:rPr lang="ru-RU" sz="2800" i="1" dirty="0" err="1"/>
              <a:t>Надання</a:t>
            </a:r>
            <a:r>
              <a:rPr lang="ru-RU" sz="2800" i="1" dirty="0"/>
              <a:t> </a:t>
            </a:r>
            <a:r>
              <a:rPr lang="ru-RU" sz="2800" i="1" dirty="0" err="1"/>
              <a:t>позик</a:t>
            </a:r>
            <a:r>
              <a:rPr lang="ru-RU" sz="2800" i="1" dirty="0"/>
              <a:t>.</a:t>
            </a:r>
          </a:p>
          <a:p>
            <a:pPr>
              <a:spcBef>
                <a:spcPts val="600"/>
              </a:spcBef>
            </a:pPr>
            <a:r>
              <a:rPr lang="ru-RU" sz="2800" i="1" dirty="0"/>
              <a:t>3. </a:t>
            </a:r>
            <a:r>
              <a:rPr lang="ru-RU" sz="2800" i="1" dirty="0" err="1"/>
              <a:t>Цільові</a:t>
            </a:r>
            <a:r>
              <a:rPr lang="ru-RU" sz="2800" i="1" dirty="0"/>
              <a:t> </a:t>
            </a:r>
            <a:r>
              <a:rPr lang="ru-RU" sz="2800" i="1" dirty="0" err="1"/>
              <a:t>внески</a:t>
            </a:r>
            <a:r>
              <a:rPr lang="ru-RU" sz="2800" i="1" dirty="0"/>
              <a:t> на </a:t>
            </a:r>
            <a:r>
              <a:rPr lang="ru-RU" sz="2800" i="1" dirty="0" err="1"/>
              <a:t>безповоротній</a:t>
            </a:r>
            <a:r>
              <a:rPr lang="ru-RU" sz="2800" i="1" dirty="0"/>
              <a:t> </a:t>
            </a:r>
            <a:r>
              <a:rPr lang="ru-RU" sz="2800" i="1" dirty="0" err="1"/>
              <a:t>основі</a:t>
            </a:r>
            <a:r>
              <a:rPr lang="ru-RU" sz="2800" i="1" dirty="0"/>
              <a:t>.</a:t>
            </a:r>
            <a:endParaRPr lang="uk-UA" sz="2800" i="1" dirty="0"/>
          </a:p>
        </p:txBody>
      </p:sp>
    </p:spTree>
    <p:extLst>
      <p:ext uri="{BB962C8B-B14F-4D97-AF65-F5344CB8AC3E}">
        <p14:creationId xmlns:p14="http://schemas.microsoft.com/office/powerpoint/2010/main" val="327388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522" y="581891"/>
            <a:ext cx="108421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Основні </a:t>
            </a:r>
            <a:r>
              <a:rPr lang="uk-UA" sz="2800" b="1" i="1" dirty="0"/>
              <a:t>цілі збільшення статутного капіталу </a:t>
            </a:r>
            <a:r>
              <a:rPr lang="uk-UA" sz="2800" b="1" i="1" dirty="0" smtClean="0"/>
              <a:t>підприємства</a:t>
            </a:r>
            <a:r>
              <a:rPr lang="uk-UA" sz="2800" b="1" i="1" dirty="0"/>
              <a:t>: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– мобілізація фінансових ресурсів для виконання </a:t>
            </a:r>
            <a:r>
              <a:rPr lang="uk-UA" sz="2800" dirty="0" smtClean="0"/>
              <a:t>санаційних </a:t>
            </a:r>
            <a:r>
              <a:rPr lang="uk-UA" sz="2800" dirty="0"/>
              <a:t>заходів </a:t>
            </a:r>
            <a:r>
              <a:rPr lang="uk-UA" sz="2800" dirty="0" smtClean="0"/>
              <a:t>виробничо-технічного </a:t>
            </a:r>
            <a:r>
              <a:rPr lang="uk-UA" sz="2800" dirty="0"/>
              <a:t>характеру, </a:t>
            </a:r>
            <a:r>
              <a:rPr lang="uk-UA" sz="2800" dirty="0" smtClean="0"/>
              <a:t>модернізації існуючих </a:t>
            </a:r>
            <a:r>
              <a:rPr lang="uk-UA" sz="2800" dirty="0" err="1"/>
              <a:t>потужностей</a:t>
            </a:r>
            <a:r>
              <a:rPr lang="uk-UA" sz="2800" dirty="0"/>
              <a:t>, переобладнання та розширення </a:t>
            </a:r>
            <a:r>
              <a:rPr lang="uk-UA" sz="2800" dirty="0" smtClean="0"/>
              <a:t>виробництва</a:t>
            </a:r>
            <a:r>
              <a:rPr lang="uk-UA" sz="2800" dirty="0"/>
              <a:t>;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– збільшення частки капіталу, в межах якої </a:t>
            </a:r>
            <a:r>
              <a:rPr lang="uk-UA" sz="2800" dirty="0" smtClean="0"/>
              <a:t>власники підприємства </a:t>
            </a:r>
            <a:r>
              <a:rPr lang="uk-UA" sz="2800" dirty="0"/>
              <a:t>відповідають за його зобов’язаннями перед </a:t>
            </a:r>
            <a:r>
              <a:rPr lang="uk-UA" sz="2800" dirty="0" smtClean="0"/>
              <a:t>кредиторами</a:t>
            </a:r>
            <a:r>
              <a:rPr lang="uk-UA" sz="2800" dirty="0"/>
              <a:t>, </a:t>
            </a:r>
            <a:r>
              <a:rPr lang="uk-UA" sz="2800" dirty="0" err="1" smtClean="0"/>
              <a:t>прямоване</a:t>
            </a:r>
            <a:r>
              <a:rPr lang="uk-UA" sz="2800" dirty="0" smtClean="0"/>
              <a:t> </a:t>
            </a:r>
            <a:r>
              <a:rPr lang="uk-UA" sz="2800" dirty="0"/>
              <a:t>на збільшення </a:t>
            </a:r>
            <a:r>
              <a:rPr lang="uk-UA" sz="2800" dirty="0" smtClean="0"/>
              <a:t>кредитоспроможності суб’єкта </a:t>
            </a:r>
            <a:r>
              <a:rPr lang="uk-UA" sz="2800" dirty="0"/>
              <a:t>господарювання та його фінансової стійкості;</a:t>
            </a:r>
          </a:p>
          <a:p>
            <a:pPr>
              <a:spcBef>
                <a:spcPts val="1200"/>
              </a:spcBef>
            </a:pPr>
            <a:r>
              <a:rPr lang="uk-UA" sz="2800" dirty="0" smtClean="0"/>
              <a:t>– </a:t>
            </a:r>
            <a:r>
              <a:rPr lang="uk-UA" sz="2800" dirty="0"/>
              <a:t>покращання ліквідності та платоспроможності </a:t>
            </a:r>
            <a:r>
              <a:rPr lang="uk-UA" sz="2800" dirty="0" smtClean="0"/>
              <a:t>підприємства</a:t>
            </a:r>
            <a:r>
              <a:rPr lang="uk-UA" sz="2800" dirty="0"/>
              <a:t>;</a:t>
            </a:r>
          </a:p>
          <a:p>
            <a:pPr>
              <a:spcBef>
                <a:spcPts val="1200"/>
              </a:spcBef>
            </a:pPr>
            <a:r>
              <a:rPr lang="uk-UA" sz="2800" dirty="0"/>
              <a:t>– акумуляція фінансового капіталу для придбання </a:t>
            </a:r>
            <a:r>
              <a:rPr lang="uk-UA" sz="2800" dirty="0" smtClean="0"/>
              <a:t>корпоративних </a:t>
            </a:r>
            <a:r>
              <a:rPr lang="uk-UA" sz="2800" dirty="0"/>
              <a:t>прав інших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77970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6296" y="1816926"/>
            <a:ext cx="97140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Статутний фонд збільшують трьома методами:</a:t>
            </a:r>
          </a:p>
          <a:p>
            <a:r>
              <a:rPr lang="uk-UA" sz="2800" i="1" dirty="0"/>
              <a:t>– збільшення кількості акцій існуючої номінальної </a:t>
            </a:r>
            <a:r>
              <a:rPr lang="uk-UA" sz="2800" i="1" dirty="0" smtClean="0"/>
              <a:t>вартості</a:t>
            </a:r>
            <a:r>
              <a:rPr lang="uk-UA" sz="2800" i="1" dirty="0"/>
              <a:t>;</a:t>
            </a:r>
          </a:p>
          <a:p>
            <a:r>
              <a:rPr lang="uk-UA" sz="2800" i="1" dirty="0"/>
              <a:t>– збільшення номінальної вартості акцій;</a:t>
            </a:r>
          </a:p>
          <a:p>
            <a:r>
              <a:rPr lang="uk-UA" sz="2800" i="1" dirty="0"/>
              <a:t>– обмін облігацій на акції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613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653" y="1440280"/>
            <a:ext cx="91946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Збільшення кількості акцій існуючої номінальної </a:t>
            </a:r>
            <a:r>
              <a:rPr lang="uk-UA" sz="2800" i="1" dirty="0" smtClean="0"/>
              <a:t>вартості досягається </a:t>
            </a:r>
            <a:r>
              <a:rPr lang="uk-UA" sz="2800" i="1" dirty="0"/>
              <a:t>за рахунок таких джерел</a:t>
            </a:r>
            <a:r>
              <a:rPr lang="uk-UA" sz="2800" i="1" dirty="0" smtClean="0"/>
              <a:t>:</a:t>
            </a:r>
          </a:p>
          <a:p>
            <a:endParaRPr lang="uk-UA" sz="2800" dirty="0"/>
          </a:p>
          <a:p>
            <a:r>
              <a:rPr lang="uk-UA" sz="2800" dirty="0"/>
              <a:t>– додаткових внесків учасників та засновників</a:t>
            </a:r>
            <a:r>
              <a:rPr lang="uk-UA" sz="2800" dirty="0" smtClean="0"/>
              <a:t>;</a:t>
            </a:r>
          </a:p>
          <a:p>
            <a:endParaRPr lang="uk-UA" sz="2800" dirty="0"/>
          </a:p>
          <a:p>
            <a:r>
              <a:rPr lang="uk-UA" sz="2800" dirty="0"/>
              <a:t>– дивідендів</a:t>
            </a:r>
            <a:r>
              <a:rPr lang="uk-UA" sz="2800" dirty="0" smtClean="0"/>
              <a:t>;</a:t>
            </a:r>
          </a:p>
          <a:p>
            <a:endParaRPr lang="uk-UA" sz="2800" dirty="0"/>
          </a:p>
          <a:p>
            <a:r>
              <a:rPr lang="uk-UA" sz="2800" dirty="0"/>
              <a:t>– індексації основних фондів.</a:t>
            </a:r>
          </a:p>
        </p:txBody>
      </p:sp>
    </p:spTree>
    <p:extLst>
      <p:ext uri="{BB962C8B-B14F-4D97-AF65-F5344CB8AC3E}">
        <p14:creationId xmlns:p14="http://schemas.microsoft.com/office/powerpoint/2010/main" val="315570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0" y="1432560"/>
            <a:ext cx="98755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/>
              <a:t>У разі збільшення номінальної вартості акцій статутний</a:t>
            </a:r>
          </a:p>
          <a:p>
            <a:r>
              <a:rPr lang="uk-UA" sz="2800" i="1" dirty="0"/>
              <a:t>фонд збільшується за рахунок таких джерел</a:t>
            </a:r>
            <a:r>
              <a:rPr lang="uk-UA" sz="2800" i="1" dirty="0" smtClean="0"/>
              <a:t>:</a:t>
            </a:r>
          </a:p>
          <a:p>
            <a:endParaRPr lang="uk-UA" sz="2800" i="1" dirty="0"/>
          </a:p>
          <a:p>
            <a:r>
              <a:rPr lang="uk-UA" sz="2800" dirty="0"/>
              <a:t>– додаткових внесків власників корпоративних прав</a:t>
            </a:r>
          </a:p>
          <a:p>
            <a:r>
              <a:rPr lang="uk-UA" sz="2800" dirty="0"/>
              <a:t>підприємства</a:t>
            </a:r>
            <a:r>
              <a:rPr lang="uk-UA" sz="2800" dirty="0" smtClean="0"/>
              <a:t>;</a:t>
            </a:r>
          </a:p>
          <a:p>
            <a:endParaRPr lang="uk-UA" sz="2800" dirty="0"/>
          </a:p>
          <a:p>
            <a:r>
              <a:rPr lang="uk-UA" sz="2800" dirty="0"/>
              <a:t>– індексації </a:t>
            </a:r>
            <a:r>
              <a:rPr lang="uk-UA" sz="2800" dirty="0" smtClean="0"/>
              <a:t>основних </a:t>
            </a:r>
            <a:r>
              <a:rPr lang="uk-UA" sz="2800" dirty="0"/>
              <a:t>фондів.</a:t>
            </a:r>
          </a:p>
        </p:txBody>
      </p:sp>
    </p:spTree>
    <p:extLst>
      <p:ext uri="{BB962C8B-B14F-4D97-AF65-F5344CB8AC3E}">
        <p14:creationId xmlns:p14="http://schemas.microsoft.com/office/powerpoint/2010/main" val="2182328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2560" y="883920"/>
            <a:ext cx="9479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i="1" dirty="0"/>
              <a:t>Метод збільшення статутного фонду пов’язаний з </a:t>
            </a:r>
            <a:r>
              <a:rPr lang="uk-UA" sz="2800" i="1" dirty="0" smtClean="0"/>
              <a:t>облігаціями </a:t>
            </a:r>
            <a:r>
              <a:rPr lang="uk-UA" sz="2800" i="1" dirty="0"/>
              <a:t>конверсійної позики. </a:t>
            </a:r>
            <a:endParaRPr lang="uk-UA" sz="2800" i="1" dirty="0" smtClean="0"/>
          </a:p>
          <a:p>
            <a:endParaRPr lang="uk-UA" sz="2800" dirty="0" smtClean="0"/>
          </a:p>
          <a:p>
            <a:r>
              <a:rPr lang="uk-UA" sz="2800" dirty="0" smtClean="0"/>
              <a:t>Вкладаючи </a:t>
            </a:r>
            <a:r>
              <a:rPr lang="uk-UA" sz="2800" dirty="0"/>
              <a:t>кошти в конверсійні </a:t>
            </a:r>
            <a:r>
              <a:rPr lang="uk-UA" sz="2800" dirty="0" smtClean="0"/>
              <a:t>облігації</a:t>
            </a:r>
            <a:r>
              <a:rPr lang="uk-UA" sz="2800" dirty="0"/>
              <a:t>, інвестор досягає подвійної мети:</a:t>
            </a:r>
          </a:p>
          <a:p>
            <a:r>
              <a:rPr lang="uk-UA" sz="2800" dirty="0"/>
              <a:t>– відносної безпеки вкладень;</a:t>
            </a:r>
          </a:p>
          <a:p>
            <a:r>
              <a:rPr lang="uk-UA" sz="2800" dirty="0"/>
              <a:t>– можливість збільшення капіталу, яку дають звичайні</a:t>
            </a:r>
          </a:p>
          <a:p>
            <a:r>
              <a:rPr lang="uk-UA" sz="2800" dirty="0"/>
              <a:t>акції.</a:t>
            </a:r>
          </a:p>
        </p:txBody>
      </p:sp>
    </p:spTree>
    <p:extLst>
      <p:ext uri="{BB962C8B-B14F-4D97-AF65-F5344CB8AC3E}">
        <p14:creationId xmlns:p14="http://schemas.microsoft.com/office/powerpoint/2010/main" val="306104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5880" y="1432560"/>
            <a:ext cx="100431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b="1" i="1" u="sng" dirty="0" smtClean="0"/>
              <a:t>. </a:t>
            </a:r>
            <a:r>
              <a:rPr lang="ru-RU" sz="2800" b="1" i="1" u="sng" dirty="0" err="1" smtClean="0"/>
              <a:t>Кредитори</a:t>
            </a:r>
            <a:r>
              <a:rPr lang="ru-RU" sz="2800" b="1" i="1" u="sng" dirty="0" smtClean="0"/>
              <a:t> для </a:t>
            </a:r>
            <a:r>
              <a:rPr lang="ru-RU" sz="2800" b="1" i="1" u="sng" dirty="0" err="1" smtClean="0"/>
              <a:t>фінансового</a:t>
            </a:r>
            <a:r>
              <a:rPr lang="ru-RU" sz="2800" b="1" i="1" u="sng" dirty="0" smtClean="0"/>
              <a:t> </a:t>
            </a:r>
            <a:r>
              <a:rPr lang="ru-RU" sz="2800" b="1" i="1" u="sng" dirty="0" err="1" smtClean="0"/>
              <a:t>оздоровлення</a:t>
            </a:r>
            <a:r>
              <a:rPr lang="ru-RU" sz="2800" b="1" i="1" u="sng" dirty="0" smtClean="0"/>
              <a:t> </a:t>
            </a:r>
            <a:r>
              <a:rPr lang="ru-RU" sz="2800" b="1" i="1" u="sng" dirty="0" err="1" smtClean="0"/>
              <a:t>підприємства</a:t>
            </a:r>
            <a:endParaRPr lang="ru-RU" sz="2800" b="1" i="1" u="sng" dirty="0" smtClean="0"/>
          </a:p>
          <a:p>
            <a:r>
              <a:rPr lang="ru-RU" sz="2800" b="1" i="1" u="sng" dirty="0" err="1" smtClean="0"/>
              <a:t>можуть</a:t>
            </a:r>
            <a:r>
              <a:rPr lang="ru-RU" sz="2800" b="1" i="1" u="sng" dirty="0" smtClean="0"/>
              <a:t> </a:t>
            </a:r>
            <a:r>
              <a:rPr lang="ru-RU" sz="2800" b="1" i="1" u="sng" dirty="0" err="1" smtClean="0"/>
              <a:t>діяти</a:t>
            </a:r>
            <a:r>
              <a:rPr lang="ru-RU" sz="2800" b="1" i="1" u="sng" dirty="0" smtClean="0"/>
              <a:t> одним з таких </a:t>
            </a:r>
            <a:r>
              <a:rPr lang="ru-RU" sz="2800" b="1" i="1" u="sng" dirty="0" err="1" smtClean="0"/>
              <a:t>способів</a:t>
            </a:r>
            <a:r>
              <a:rPr lang="ru-RU" sz="2800" b="1" i="1" u="sng" dirty="0" smtClean="0"/>
              <a:t>:</a:t>
            </a:r>
          </a:p>
          <a:p>
            <a:endParaRPr lang="ru-RU" sz="2800" b="1" i="1" u="sng" dirty="0" smtClean="0"/>
          </a:p>
          <a:p>
            <a:r>
              <a:rPr lang="ru-RU" sz="2800" dirty="0" smtClean="0"/>
              <a:t>– </a:t>
            </a:r>
            <a:r>
              <a:rPr lang="ru-RU" sz="2800" dirty="0" err="1" smtClean="0"/>
              <a:t>Звернення</a:t>
            </a:r>
            <a:r>
              <a:rPr lang="ru-RU" sz="2800" dirty="0" smtClean="0"/>
              <a:t> до суду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заявою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оголошення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боржника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банкрутом</a:t>
            </a:r>
            <a:r>
              <a:rPr lang="ru-RU" sz="2800" dirty="0" smtClean="0"/>
              <a:t> з </a:t>
            </a:r>
            <a:r>
              <a:rPr lang="ru-RU" sz="2800" dirty="0" err="1" smtClean="0"/>
              <a:t>подальшою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ліквідацією</a:t>
            </a:r>
            <a:r>
              <a:rPr lang="ru-RU" sz="2800" dirty="0" smtClean="0"/>
              <a:t>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8214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3520" y="1234441"/>
            <a:ext cx="9646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– Мораторій. Кредитор не надає додаткових кредитів і </a:t>
            </a:r>
            <a:r>
              <a:rPr lang="uk-UA" sz="2800" dirty="0" smtClean="0"/>
              <a:t>протягом </a:t>
            </a:r>
            <a:r>
              <a:rPr lang="uk-UA" sz="2800" dirty="0"/>
              <a:t>певного часу не вимагає виконання грошових зобов’язань</a:t>
            </a:r>
            <a:r>
              <a:rPr lang="uk-UA" sz="2800" dirty="0" smtClean="0"/>
              <a:t>, термін </a:t>
            </a:r>
            <a:r>
              <a:rPr lang="uk-UA" sz="2800" dirty="0"/>
              <a:t>сплати яких настав. </a:t>
            </a:r>
            <a:endParaRPr lang="uk-UA" sz="2800" dirty="0" smtClean="0"/>
          </a:p>
          <a:p>
            <a:pPr algn="just"/>
            <a:endParaRPr lang="uk-UA" sz="2800" dirty="0"/>
          </a:p>
          <a:p>
            <a:pPr algn="just"/>
            <a:r>
              <a:rPr lang="uk-UA" sz="2800" dirty="0" smtClean="0"/>
              <a:t>Банк </a:t>
            </a:r>
            <a:r>
              <a:rPr lang="uk-UA" sz="2800" dirty="0"/>
              <a:t>відстрочує погашення </a:t>
            </a:r>
            <a:r>
              <a:rPr lang="uk-UA" sz="2800" dirty="0" smtClean="0"/>
              <a:t>кредиту у </a:t>
            </a:r>
            <a:r>
              <a:rPr lang="uk-UA" sz="2800" dirty="0"/>
              <a:t>виняткових випадках, коли в позичальника виникають </a:t>
            </a:r>
            <a:r>
              <a:rPr lang="uk-UA" sz="2800" dirty="0" smtClean="0"/>
              <a:t>тимчасові </a:t>
            </a:r>
            <a:r>
              <a:rPr lang="uk-UA" sz="2800" dirty="0"/>
              <a:t>фінансові труднощі, спричинені непередбачуваними </a:t>
            </a:r>
            <a:r>
              <a:rPr lang="uk-UA" sz="2800" dirty="0" smtClean="0"/>
              <a:t>обставинами</a:t>
            </a:r>
            <a:r>
              <a:rPr lang="uk-UA" sz="2800" dirty="0"/>
              <a:t>, і той вживає відповідних заходів, щоб їх усунути.</a:t>
            </a:r>
          </a:p>
        </p:txBody>
      </p:sp>
    </p:spTree>
    <p:extLst>
      <p:ext uri="{BB962C8B-B14F-4D97-AF65-F5344CB8AC3E}">
        <p14:creationId xmlns:p14="http://schemas.microsoft.com/office/powerpoint/2010/main" val="2399387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644</Words>
  <Application>Microsoft Office PowerPoint</Application>
  <PresentationFormat>Широкоэкранный</PresentationFormat>
  <Paragraphs>80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</dc:creator>
  <cp:lastModifiedBy>H</cp:lastModifiedBy>
  <cp:revision>5</cp:revision>
  <dcterms:created xsi:type="dcterms:W3CDTF">2019-07-03T12:59:58Z</dcterms:created>
  <dcterms:modified xsi:type="dcterms:W3CDTF">2019-07-04T08:56:32Z</dcterms:modified>
</cp:coreProperties>
</file>