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3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9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5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1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3058-EBAC-4C87-9D9A-15AAE7E9909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0BC9-151E-4520-8988-42473AB6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0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Організація ПР-кампанії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ПР-кампанія як комплексний метод вирішення варіативних ПР-проблем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Визначення ПР-кампанії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кампанією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розуміти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розробку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комплексне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багатократне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засобів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рекламних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матеріалів</a:t>
            </a:r>
            <a:r>
              <a:rPr lang="ru-RU" dirty="0">
                <a:solidFill>
                  <a:srgbClr val="002060"/>
                </a:solidFill>
              </a:rPr>
              <a:t>, в рамках </a:t>
            </a:r>
            <a:r>
              <a:rPr lang="ru-RU" dirty="0" err="1">
                <a:solidFill>
                  <a:srgbClr val="002060"/>
                </a:solidFill>
              </a:rPr>
              <a:t>єдиної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концепції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загального</a:t>
            </a:r>
            <a:r>
              <a:rPr lang="ru-RU" dirty="0">
                <a:solidFill>
                  <a:srgbClr val="002060"/>
                </a:solidFill>
              </a:rPr>
              <a:t> плану </a:t>
            </a:r>
            <a:r>
              <a:rPr lang="ru-RU" dirty="0" err="1" smtClean="0">
                <a:solidFill>
                  <a:srgbClr val="002060"/>
                </a:solidFill>
              </a:rPr>
              <a:t>дій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направлених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громадської</a:t>
            </a:r>
            <a:r>
              <a:rPr lang="ru-RU" dirty="0" smtClean="0">
                <a:solidFill>
                  <a:srgbClr val="002060"/>
                </a:solidFill>
              </a:rPr>
              <a:t> думки  з метою </a:t>
            </a:r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позитивного образу </a:t>
            </a:r>
            <a:r>
              <a:rPr lang="ru-RU" dirty="0" smtClean="0">
                <a:solidFill>
                  <a:srgbClr val="002060"/>
                </a:solidFill>
              </a:rPr>
              <a:t>Базисного </a:t>
            </a:r>
            <a:r>
              <a:rPr lang="ru-RU" dirty="0" err="1" smtClean="0">
                <a:solidFill>
                  <a:srgbClr val="002060"/>
                </a:solidFill>
              </a:rPr>
              <a:t>суб’єкта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продукту і </a:t>
            </a:r>
            <a:r>
              <a:rPr lang="ru-RU" dirty="0" err="1">
                <a:solidFill>
                  <a:srgbClr val="002060"/>
                </a:solidFill>
              </a:rPr>
              <a:t>послуг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на ринку і в </a:t>
            </a:r>
            <a:r>
              <a:rPr lang="ru-RU" dirty="0" err="1">
                <a:solidFill>
                  <a:srgbClr val="002060"/>
                </a:solidFill>
              </a:rPr>
              <a:t>суспільстві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проводяться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певний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проміжок</a:t>
            </a:r>
            <a:r>
              <a:rPr lang="ru-RU" dirty="0">
                <a:solidFill>
                  <a:srgbClr val="002060"/>
                </a:solidFill>
              </a:rPr>
              <a:t> часу.</a:t>
            </a:r>
          </a:p>
        </p:txBody>
      </p:sp>
      <p:pic>
        <p:nvPicPr>
          <p:cNvPr id="7170" name="Picture 2" descr="Картинки по запросу &quot;пр кампанія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5894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6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Концепція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Концепція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система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ідей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положень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враховуються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розробці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реалізації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кампанії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сукупності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fontAlgn="base"/>
            <a:r>
              <a:rPr lang="ru-RU" i="1" dirty="0" err="1" smtClean="0">
                <a:solidFill>
                  <a:srgbClr val="FF0000"/>
                </a:solidFill>
              </a:rPr>
              <a:t>цілей</a:t>
            </a:r>
            <a:r>
              <a:rPr lang="ru-RU" i="1" dirty="0" smtClean="0">
                <a:solidFill>
                  <a:srgbClr val="FF0000"/>
                </a:solidFill>
              </a:rPr>
              <a:t> і </a:t>
            </a:r>
            <a:r>
              <a:rPr lang="ru-RU" i="1" dirty="0" err="1" smtClean="0">
                <a:solidFill>
                  <a:srgbClr val="FF0000"/>
                </a:solidFill>
              </a:rPr>
              <a:t>завдань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PR;</a:t>
            </a:r>
          </a:p>
          <a:p>
            <a:pPr fontAlgn="base"/>
            <a:r>
              <a:rPr lang="ru-RU" i="1" dirty="0" err="1" smtClean="0">
                <a:solidFill>
                  <a:srgbClr val="FF0000"/>
                </a:solidFill>
              </a:rPr>
              <a:t>етапів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PR-</a:t>
            </a:r>
            <a:r>
              <a:rPr lang="ru-RU" i="1" dirty="0" err="1" smtClean="0">
                <a:solidFill>
                  <a:srgbClr val="FF0000"/>
                </a:solidFill>
              </a:rPr>
              <a:t>кампанії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fontAlgn="base"/>
            <a:r>
              <a:rPr lang="ru-RU" i="1" dirty="0" smtClean="0">
                <a:solidFill>
                  <a:srgbClr val="FF0000"/>
                </a:solidFill>
              </a:rPr>
              <a:t>алгоритму ( </a:t>
            </a:r>
            <a:r>
              <a:rPr lang="ru-RU" i="1" dirty="0" err="1" smtClean="0">
                <a:solidFill>
                  <a:srgbClr val="FF0000"/>
                </a:solidFill>
              </a:rPr>
              <a:t>механізму</a:t>
            </a:r>
            <a:r>
              <a:rPr lang="ru-RU" i="1" dirty="0" smtClean="0">
                <a:solidFill>
                  <a:srgbClr val="FF0000"/>
                </a:solidFill>
              </a:rPr>
              <a:t>) </a:t>
            </a:r>
            <a:r>
              <a:rPr lang="ru-RU" i="1" dirty="0" err="1" smtClean="0">
                <a:solidFill>
                  <a:srgbClr val="FF0000"/>
                </a:solidFill>
              </a:rPr>
              <a:t>організації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PR-</a:t>
            </a:r>
            <a:r>
              <a:rPr lang="ru-RU" i="1" dirty="0" err="1" smtClean="0">
                <a:solidFill>
                  <a:srgbClr val="FF0000"/>
                </a:solidFill>
              </a:rPr>
              <a:t>кампанії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fontAlgn="base"/>
            <a:r>
              <a:rPr lang="ru-RU" i="1" dirty="0" err="1" smtClean="0">
                <a:solidFill>
                  <a:srgbClr val="FF0000"/>
                </a:solidFill>
              </a:rPr>
              <a:t>стратегії</a:t>
            </a:r>
            <a:r>
              <a:rPr lang="ru-RU" i="1" dirty="0" smtClean="0">
                <a:solidFill>
                  <a:srgbClr val="FF0000"/>
                </a:solidFill>
              </a:rPr>
              <a:t> і тактики </a:t>
            </a:r>
            <a:r>
              <a:rPr lang="ru-RU" i="1" dirty="0" err="1" smtClean="0">
                <a:solidFill>
                  <a:srgbClr val="FF0000"/>
                </a:solidFill>
              </a:rPr>
              <a:t>розробки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PR-</a:t>
            </a:r>
            <a:r>
              <a:rPr lang="ru-RU" i="1" dirty="0" err="1" smtClean="0">
                <a:solidFill>
                  <a:srgbClr val="FF0000"/>
                </a:solidFill>
              </a:rPr>
              <a:t>звернень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fontAlgn="base"/>
            <a:r>
              <a:rPr lang="ru-RU" i="1" dirty="0" err="1" smtClean="0">
                <a:solidFill>
                  <a:srgbClr val="FF0000"/>
                </a:solidFill>
              </a:rPr>
              <a:t>сукупності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використовуваних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засобів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комунікації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fontAlgn="base"/>
            <a:r>
              <a:rPr lang="ru-RU" i="1" dirty="0" err="1" smtClean="0">
                <a:solidFill>
                  <a:srgbClr val="FF0000"/>
                </a:solidFill>
              </a:rPr>
              <a:t>системи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очікуваних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результатів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зміни</a:t>
            </a:r>
            <a:r>
              <a:rPr lang="ru-RU" i="1" dirty="0" smtClean="0">
                <a:solidFill>
                  <a:srgbClr val="FF0000"/>
                </a:solidFill>
              </a:rPr>
              <a:t> стану </a:t>
            </a:r>
            <a:r>
              <a:rPr lang="ru-RU" i="1" dirty="0" err="1" smtClean="0">
                <a:solidFill>
                  <a:srgbClr val="FF0000"/>
                </a:solidFill>
              </a:rPr>
              <a:t>цільових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груп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Розробка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концепції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кампанії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грунтується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даних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соціологічних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маркетингових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досліджень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marL="0" indent="0" fontAlgn="base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dirty="0" err="1">
                <a:solidFill>
                  <a:srgbClr val="002060"/>
                </a:solidFill>
              </a:rPr>
              <a:t>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дослідження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результати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моніторингу</a:t>
            </a:r>
            <a:r>
              <a:rPr lang="ru-RU" dirty="0">
                <a:solidFill>
                  <a:srgbClr val="002060"/>
                </a:solidFill>
              </a:rPr>
              <a:t> ЗМІ, </a:t>
            </a:r>
            <a:r>
              <a:rPr lang="ru-RU" dirty="0" err="1">
                <a:solidFill>
                  <a:srgbClr val="002060"/>
                </a:solidFill>
              </a:rPr>
              <a:t>дозволяють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виявити</a:t>
            </a:r>
            <a:r>
              <a:rPr lang="ru-RU" dirty="0">
                <a:solidFill>
                  <a:srgbClr val="002060"/>
                </a:solidFill>
              </a:rPr>
              <a:t> думку </a:t>
            </a:r>
            <a:r>
              <a:rPr lang="ru-RU" dirty="0" err="1">
                <a:solidFill>
                  <a:srgbClr val="002060"/>
                </a:solidFill>
              </a:rPr>
              <a:t>реальних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потенційних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споживачів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громадськості</a:t>
            </a:r>
            <a:r>
              <a:rPr lang="ru-RU" dirty="0">
                <a:solidFill>
                  <a:srgbClr val="002060"/>
                </a:solidFill>
              </a:rPr>
              <a:t>, і </a:t>
            </a:r>
            <a:r>
              <a:rPr lang="ru-RU" dirty="0" err="1">
                <a:solidFill>
                  <a:srgbClr val="002060"/>
                </a:solidFill>
              </a:rPr>
              <a:t>зокрема</a:t>
            </a:r>
            <a:r>
              <a:rPr lang="ru-RU" dirty="0">
                <a:solidFill>
                  <a:srgbClr val="002060"/>
                </a:solidFill>
              </a:rPr>
              <a:t> ЗМІ, про </a:t>
            </a:r>
            <a:r>
              <a:rPr lang="ru-RU" dirty="0" err="1">
                <a:solidFill>
                  <a:srgbClr val="002060"/>
                </a:solidFill>
              </a:rPr>
              <a:t>сукупний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образбазисного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суб’єкта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fontAlgn="base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основі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критичні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PR-</a:t>
            </a:r>
            <a:r>
              <a:rPr lang="ru-RU" dirty="0" err="1" smtClean="0">
                <a:solidFill>
                  <a:srgbClr val="002060"/>
                </a:solidFill>
              </a:rPr>
              <a:t>проблеми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8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Співвідношення</a:t>
            </a:r>
            <a:r>
              <a:rPr lang="ru-RU" b="1" dirty="0">
                <a:solidFill>
                  <a:srgbClr val="00B050"/>
                </a:solidFill>
              </a:rPr>
              <a:t> понять «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кампанія</a:t>
            </a:r>
            <a:r>
              <a:rPr lang="ru-RU" b="1" dirty="0">
                <a:solidFill>
                  <a:srgbClr val="00B050"/>
                </a:solidFill>
              </a:rPr>
              <a:t>» та «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діяльність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організації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uk-UA" sz="4500" dirty="0" smtClean="0"/>
          </a:p>
          <a:p>
            <a:pPr marL="0" indent="0">
              <a:buNone/>
            </a:pPr>
            <a:r>
              <a:rPr lang="en-US" sz="4500" dirty="0" smtClean="0">
                <a:solidFill>
                  <a:srgbClr val="00B050"/>
                </a:solidFill>
              </a:rPr>
              <a:t>PR-</a:t>
            </a:r>
            <a:r>
              <a:rPr lang="ru-RU" sz="4500" dirty="0" err="1">
                <a:solidFill>
                  <a:srgbClr val="00B050"/>
                </a:solidFill>
              </a:rPr>
              <a:t>діяльність</a:t>
            </a:r>
            <a:r>
              <a:rPr lang="ru-RU" sz="4500" dirty="0">
                <a:solidFill>
                  <a:srgbClr val="00B050"/>
                </a:solidFill>
              </a:rPr>
              <a:t> </a:t>
            </a:r>
            <a:r>
              <a:rPr lang="ru-RU" sz="4500" dirty="0" err="1"/>
              <a:t>організації</a:t>
            </a:r>
            <a:r>
              <a:rPr lang="ru-RU" sz="4500" dirty="0"/>
              <a:t> є </a:t>
            </a:r>
            <a:r>
              <a:rPr lang="ru-RU" sz="4500" dirty="0" err="1"/>
              <a:t>більш</a:t>
            </a:r>
            <a:r>
              <a:rPr lang="ru-RU" sz="4500" dirty="0"/>
              <a:t> широким </a:t>
            </a:r>
            <a:r>
              <a:rPr lang="ru-RU" sz="4500" dirty="0" err="1"/>
              <a:t>поняттям</a:t>
            </a:r>
            <a:r>
              <a:rPr lang="ru-RU" sz="4500" dirty="0"/>
              <a:t>, </a:t>
            </a:r>
            <a:r>
              <a:rPr lang="ru-RU" sz="4500" dirty="0" err="1"/>
              <a:t>ніж</a:t>
            </a:r>
            <a:r>
              <a:rPr lang="ru-RU" sz="4500" dirty="0"/>
              <a:t> </a:t>
            </a:r>
            <a:r>
              <a:rPr lang="en-US" sz="4500" dirty="0">
                <a:solidFill>
                  <a:srgbClr val="00B050"/>
                </a:solidFill>
              </a:rPr>
              <a:t>PR-</a:t>
            </a:r>
            <a:r>
              <a:rPr lang="ru-RU" sz="4500" dirty="0" err="1">
                <a:solidFill>
                  <a:srgbClr val="00B050"/>
                </a:solidFill>
              </a:rPr>
              <a:t>кампанія</a:t>
            </a:r>
            <a:r>
              <a:rPr lang="ru-RU" sz="4500" dirty="0" smtClean="0"/>
              <a:t>.</a:t>
            </a:r>
          </a:p>
          <a:p>
            <a:pPr marL="0" indent="0">
              <a:buNone/>
            </a:pPr>
            <a:endParaRPr lang="ru-RU" sz="4500" dirty="0" smtClean="0"/>
          </a:p>
          <a:p>
            <a:pPr marL="0" indent="0" algn="ctr"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</a:t>
            </a:r>
            <a:r>
              <a:rPr lang="ru-RU" sz="4500" dirty="0">
                <a:solidFill>
                  <a:srgbClr val="C00000"/>
                </a:solidFill>
              </a:rPr>
              <a:t>У межах </a:t>
            </a:r>
            <a:r>
              <a:rPr lang="en-US" sz="4500" dirty="0">
                <a:solidFill>
                  <a:srgbClr val="C00000"/>
                </a:solidFill>
              </a:rPr>
              <a:t>PR-</a:t>
            </a:r>
            <a:r>
              <a:rPr lang="ru-RU" sz="4500" dirty="0" err="1">
                <a:solidFill>
                  <a:srgbClr val="C00000"/>
                </a:solidFill>
              </a:rPr>
              <a:t>діяльності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здійснюються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всі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види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en-US" sz="4500" dirty="0">
                <a:solidFill>
                  <a:srgbClr val="C00000"/>
                </a:solidFill>
              </a:rPr>
              <a:t>PR-</a:t>
            </a:r>
            <a:r>
              <a:rPr lang="ru-RU" sz="4500" dirty="0" err="1">
                <a:solidFill>
                  <a:srgbClr val="C00000"/>
                </a:solidFill>
              </a:rPr>
              <a:t>дій</a:t>
            </a:r>
            <a:r>
              <a:rPr lang="ru-RU" sz="4500" dirty="0">
                <a:solidFill>
                  <a:srgbClr val="C00000"/>
                </a:solidFill>
              </a:rPr>
              <a:t>, </a:t>
            </a:r>
            <a:r>
              <a:rPr lang="ru-RU" sz="4500" dirty="0" err="1">
                <a:solidFill>
                  <a:srgbClr val="C00000"/>
                </a:solidFill>
              </a:rPr>
              <a:t>пов'язаних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із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забезпеченням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оптимальної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співпраці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організації</a:t>
            </a:r>
            <a:r>
              <a:rPr lang="ru-RU" sz="4500" dirty="0">
                <a:solidFill>
                  <a:srgbClr val="C00000"/>
                </a:solidFill>
              </a:rPr>
              <a:t> та </a:t>
            </a:r>
            <a:r>
              <a:rPr lang="ru-RU" sz="4500" dirty="0" err="1">
                <a:solidFill>
                  <a:srgbClr val="C00000"/>
                </a:solidFill>
              </a:rPr>
              <a:t>її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громадськості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PR-</a:t>
            </a:r>
            <a:r>
              <a:rPr lang="ru-RU" dirty="0" err="1">
                <a:solidFill>
                  <a:srgbClr val="C00000"/>
                </a:solidFill>
              </a:rPr>
              <a:t>діяльність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носить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планомірний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характер і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виступає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одним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важливих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компонентів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менеджменту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реалізуються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постійній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основі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PR-</a:t>
            </a:r>
            <a:r>
              <a:rPr lang="ru-RU" dirty="0" err="1">
                <a:solidFill>
                  <a:srgbClr val="C00000"/>
                </a:solidFill>
              </a:rPr>
              <a:t>кампанії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складовою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частиною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комплексу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У рамках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комплексу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реалізовуватися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типів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Одні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спрямовані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вирішення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якого-небудь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конкретного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структурі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поточної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вони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названі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плановими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внутрішніми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кампаніями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Потреба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кампаніях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типу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виникає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випадку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зустрічається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будь-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незапланованими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проблемами, з новою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ситуацією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ринках,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кризою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форс-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мажорними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обставинами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називаються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позаплановими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зовнішніми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кампаніями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2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k-t.ru/studopedia/baza4/502743528425.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2" y="747252"/>
            <a:ext cx="9753599" cy="52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6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Головні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відмінності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PR-</a:t>
            </a:r>
            <a:r>
              <a:rPr lang="ru-RU" sz="3600" b="1" dirty="0" err="1" smtClean="0">
                <a:solidFill>
                  <a:srgbClr val="0070C0"/>
                </a:solidFill>
              </a:rPr>
              <a:t>кампаній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від</a:t>
            </a:r>
            <a:r>
              <a:rPr lang="ru-RU" sz="3600" b="1" dirty="0" smtClean="0">
                <a:solidFill>
                  <a:srgbClr val="0070C0"/>
                </a:solidFill>
              </a:rPr>
              <a:t> поточного </a:t>
            </a:r>
            <a:r>
              <a:rPr lang="en-US" sz="3600" b="1" dirty="0" smtClean="0">
                <a:solidFill>
                  <a:srgbClr val="0070C0"/>
                </a:solidFill>
              </a:rPr>
              <a:t>PR-</a:t>
            </a:r>
            <a:r>
              <a:rPr lang="ru-RU" sz="3600" b="1" dirty="0" err="1" smtClean="0">
                <a:solidFill>
                  <a:srgbClr val="0070C0"/>
                </a:solidFill>
              </a:rPr>
              <a:t>забезпечення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діяльності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полягають</a:t>
            </a:r>
            <a:r>
              <a:rPr lang="ru-RU" sz="3600" b="1" dirty="0" smtClean="0">
                <a:solidFill>
                  <a:srgbClr val="0070C0"/>
                </a:solidFill>
              </a:rPr>
              <a:t> в: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цілях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і </a:t>
            </a:r>
            <a:r>
              <a:rPr lang="ru-RU" dirty="0" err="1">
                <a:solidFill>
                  <a:srgbClr val="C00000"/>
                </a:solidFill>
              </a:rPr>
              <a:t>характері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темпоральної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часової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Поточна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діяльність</a:t>
            </a:r>
            <a:r>
              <a:rPr lang="ru-RU" dirty="0">
                <a:solidFill>
                  <a:srgbClr val="0070C0"/>
                </a:solidFill>
              </a:rPr>
              <a:t> носить </a:t>
            </a:r>
            <a:r>
              <a:rPr lang="ru-RU" dirty="0" err="1">
                <a:solidFill>
                  <a:srgbClr val="0070C0"/>
                </a:solidFill>
              </a:rPr>
              <a:t>безперервний</a:t>
            </a:r>
            <a:r>
              <a:rPr lang="ru-RU" dirty="0">
                <a:solidFill>
                  <a:srgbClr val="0070C0"/>
                </a:solidFill>
              </a:rPr>
              <a:t> характер.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мета – не </a:t>
            </a:r>
            <a:r>
              <a:rPr lang="ru-RU" dirty="0" err="1">
                <a:solidFill>
                  <a:srgbClr val="0070C0"/>
                </a:solidFill>
              </a:rPr>
              <a:t>вирішення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конкретної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комунікативної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пов'язаної</a:t>
            </a:r>
            <a:r>
              <a:rPr lang="ru-RU" dirty="0">
                <a:solidFill>
                  <a:srgbClr val="0070C0"/>
                </a:solidFill>
              </a:rPr>
              <a:t> з нею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підтримка</a:t>
            </a:r>
            <a:r>
              <a:rPr lang="ru-RU" dirty="0">
                <a:solidFill>
                  <a:srgbClr val="0070C0"/>
                </a:solidFill>
              </a:rPr>
              <a:t> оптимального </a:t>
            </a:r>
            <a:r>
              <a:rPr lang="ru-RU" dirty="0" err="1">
                <a:solidFill>
                  <a:srgbClr val="0070C0"/>
                </a:solidFill>
              </a:rPr>
              <a:t>іміджу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репутації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підрозділів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цільових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аудиторій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 </a:t>
            </a:r>
            <a:r>
              <a:rPr lang="ru-RU" dirty="0">
                <a:solidFill>
                  <a:srgbClr val="0070C0"/>
                </a:solidFill>
              </a:rPr>
              <a:t>свою </a:t>
            </a:r>
            <a:r>
              <a:rPr lang="ru-RU" dirty="0" err="1">
                <a:solidFill>
                  <a:srgbClr val="0070C0"/>
                </a:solidFill>
              </a:rPr>
              <a:t>чергу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носить проблемно </a:t>
            </a:r>
            <a:r>
              <a:rPr lang="ru-RU" dirty="0" err="1">
                <a:solidFill>
                  <a:srgbClr val="0070C0"/>
                </a:solidFill>
              </a:rPr>
              <a:t>орієнтований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обмежений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часі</a:t>
            </a:r>
            <a:r>
              <a:rPr lang="ru-RU" dirty="0">
                <a:solidFill>
                  <a:srgbClr val="0070C0"/>
                </a:solidFill>
              </a:rPr>
              <a:t> характер. 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планується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вирішення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якої-небудь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задачі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завершується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тоді</a:t>
            </a:r>
            <a:r>
              <a:rPr lang="ru-RU" dirty="0">
                <a:solidFill>
                  <a:srgbClr val="0070C0"/>
                </a:solidFill>
              </a:rPr>
              <a:t>, коли </a:t>
            </a:r>
            <a:r>
              <a:rPr lang="ru-RU" dirty="0" err="1">
                <a:solidFill>
                  <a:srgbClr val="0070C0"/>
                </a:solidFill>
              </a:rPr>
              <a:t>завдання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проблема </a:t>
            </a:r>
            <a:r>
              <a:rPr lang="ru-RU" dirty="0" err="1">
                <a:solidFill>
                  <a:srgbClr val="0070C0"/>
                </a:solidFill>
              </a:rPr>
              <a:t>знята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Конкретні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>
                <a:solidFill>
                  <a:srgbClr val="0070C0"/>
                </a:solidFill>
              </a:rPr>
              <a:t>заходи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входити</a:t>
            </a:r>
            <a:r>
              <a:rPr lang="ru-RU" dirty="0">
                <a:solidFill>
                  <a:srgbClr val="0070C0"/>
                </a:solidFill>
              </a:rPr>
              <a:t> як до </a:t>
            </a:r>
            <a:r>
              <a:rPr lang="ru-RU" dirty="0" err="1">
                <a:solidFill>
                  <a:srgbClr val="0070C0"/>
                </a:solidFill>
              </a:rPr>
              <a:t>структури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поточної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так і в структуру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218" name="Picture 2" descr="Картинки по запросу &quot;завдання пр-кампанії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26" y="2094270"/>
            <a:ext cx="4884173" cy="4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4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PR-</a:t>
            </a:r>
            <a:r>
              <a:rPr lang="ru-RU" sz="4000" b="1" dirty="0" err="1">
                <a:solidFill>
                  <a:srgbClr val="0070C0"/>
                </a:solidFill>
              </a:rPr>
              <a:t>кампанії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PR-</a:t>
            </a:r>
            <a:r>
              <a:rPr lang="ru-RU" sz="2000" dirty="0" err="1">
                <a:solidFill>
                  <a:srgbClr val="0070C0"/>
                </a:solidFill>
              </a:rPr>
              <a:t>кампанії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одночасно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несуть</a:t>
            </a:r>
            <a:r>
              <a:rPr lang="ru-RU" sz="2000" dirty="0">
                <a:solidFill>
                  <a:srgbClr val="0070C0"/>
                </a:solidFill>
              </a:rPr>
              <a:t> у </a:t>
            </a:r>
            <a:r>
              <a:rPr lang="ru-RU" sz="2000" dirty="0" err="1">
                <a:solidFill>
                  <a:srgbClr val="0070C0"/>
                </a:solidFill>
              </a:rPr>
              <a:t>собі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риси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соціально-комунікативних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кампаній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виступають</a:t>
            </a:r>
            <a:r>
              <a:rPr lang="ru-RU" sz="2000" dirty="0">
                <a:solidFill>
                  <a:srgbClr val="0070C0"/>
                </a:solidFill>
              </a:rPr>
              <a:t> як </a:t>
            </a:r>
            <a:r>
              <a:rPr lang="en-US" sz="2000" dirty="0">
                <a:solidFill>
                  <a:srgbClr val="0070C0"/>
                </a:solidFill>
              </a:rPr>
              <a:t>PR-</a:t>
            </a:r>
            <a:r>
              <a:rPr lang="ru-RU" sz="2000" dirty="0" err="1">
                <a:solidFill>
                  <a:srgbClr val="0070C0"/>
                </a:solidFill>
              </a:rPr>
              <a:t>технології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вирішення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конкретної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проблеми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організації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Така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подвійна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сутність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PR-</a:t>
            </a:r>
            <a:r>
              <a:rPr lang="ru-RU" sz="2000" dirty="0" err="1">
                <a:solidFill>
                  <a:srgbClr val="0070C0"/>
                </a:solidFill>
              </a:rPr>
              <a:t>кампаній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дає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підстави</a:t>
            </a:r>
            <a:r>
              <a:rPr lang="ru-RU" sz="2000" dirty="0">
                <a:solidFill>
                  <a:srgbClr val="0070C0"/>
                </a:solidFill>
              </a:rPr>
              <a:t> для </a:t>
            </a:r>
            <a:r>
              <a:rPr lang="ru-RU" sz="2000" dirty="0" err="1">
                <a:solidFill>
                  <a:srgbClr val="0070C0"/>
                </a:solidFill>
              </a:rPr>
              <a:t>опису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їх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специфіки</a:t>
            </a:r>
            <a:r>
              <a:rPr lang="ru-RU" sz="2000" dirty="0">
                <a:solidFill>
                  <a:srgbClr val="0070C0"/>
                </a:solidFill>
              </a:rPr>
              <a:t> з опорою як на </a:t>
            </a:r>
            <a:r>
              <a:rPr lang="ru-RU" sz="2000" dirty="0" err="1">
                <a:solidFill>
                  <a:srgbClr val="0070C0"/>
                </a:solidFill>
              </a:rPr>
              <a:t>теорію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соціально-комунікативних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кампаній</a:t>
            </a:r>
            <a:r>
              <a:rPr lang="ru-RU" sz="2000" dirty="0">
                <a:solidFill>
                  <a:srgbClr val="0070C0"/>
                </a:solidFill>
              </a:rPr>
              <a:t>, так і на </a:t>
            </a:r>
            <a:r>
              <a:rPr lang="ru-RU" sz="2000" dirty="0" err="1">
                <a:solidFill>
                  <a:srgbClr val="0070C0"/>
                </a:solidFill>
              </a:rPr>
              <a:t>теорію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PR </a:t>
            </a:r>
            <a:r>
              <a:rPr lang="ru-RU" sz="2000" dirty="0">
                <a:solidFill>
                  <a:srgbClr val="0070C0"/>
                </a:solidFill>
              </a:rPr>
              <a:t>і </a:t>
            </a:r>
            <a:r>
              <a:rPr lang="ru-RU" sz="2000" dirty="0" err="1">
                <a:solidFill>
                  <a:srgbClr val="0070C0"/>
                </a:solidFill>
              </a:rPr>
              <a:t>комунікативних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технологій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&quot;завдання пр-кампанії це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08" y="2413635"/>
            <a:ext cx="6172200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1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 smtClean="0">
                <a:solidFill>
                  <a:srgbClr val="FF0000"/>
                </a:solidFill>
              </a:rPr>
              <a:t>кампаній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FF0000"/>
                </a:solidFill>
              </a:rPr>
              <a:t>Проблемна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орієнтованість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кампанія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завжди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спрямована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вирішення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конкретної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яка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постала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перед нею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конкретний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момент часу.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проблема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усвідомлена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керівництвом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сприймається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ним як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загроза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невикористана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можливість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недостатньо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ефективно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використовується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ресурс і т.п.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Проблема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розв'язання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якої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спрямована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будь-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якою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сферою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функціонування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а не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публічними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комунікаціями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репутацією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іміджевою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політикою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Проблема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підстава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нерозривно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метою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проблем та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можливостей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стратегічного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менеджменту.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рівні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проблема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усвідомлюється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значуща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вимагає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конкретний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часу. Проблема, таким чином,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формулюється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мовою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менеджменту.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визначена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мета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вирішення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гостроти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засобами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публічної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комунікації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Мета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кампанії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формулюється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мові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7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2.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Цілеспрямованість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</a:rPr>
              <a:t>У </a:t>
            </a:r>
            <a:r>
              <a:rPr lang="ru-RU" dirty="0" err="1">
                <a:solidFill>
                  <a:srgbClr val="0070C0"/>
                </a:solidFill>
              </a:rPr>
              <a:t>цій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характеристиці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знаходить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своє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вираження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вихідне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терміна</a:t>
            </a:r>
            <a:r>
              <a:rPr lang="ru-RU" dirty="0">
                <a:solidFill>
                  <a:srgbClr val="0070C0"/>
                </a:solidFill>
              </a:rPr>
              <a:t> «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», </a:t>
            </a:r>
            <a:r>
              <a:rPr lang="ru-RU" dirty="0" err="1">
                <a:solidFill>
                  <a:srgbClr val="0070C0"/>
                </a:solidFill>
              </a:rPr>
              <a:t>запозичене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теорії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війн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воєнного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мистецтва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кампанія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завжди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спрямована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досягнення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конкретної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мети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Ця</a:t>
            </a:r>
            <a:r>
              <a:rPr lang="ru-RU" dirty="0">
                <a:solidFill>
                  <a:srgbClr val="0070C0"/>
                </a:solidFill>
              </a:rPr>
              <a:t> мета повинна бути у </a:t>
            </a:r>
            <a:r>
              <a:rPr lang="ru-RU" dirty="0" err="1">
                <a:solidFill>
                  <a:srgbClr val="0070C0"/>
                </a:solidFill>
              </a:rPr>
              <a:t>зрозумілій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формі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сформульована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технологічним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суб'єктом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проведення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>
                <a:solidFill>
                  <a:srgbClr val="0070C0"/>
                </a:solidFill>
              </a:rPr>
              <a:t>агентством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підрозділом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. Мета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представлена в </a:t>
            </a:r>
            <a:r>
              <a:rPr lang="ru-RU" dirty="0" err="1">
                <a:solidFill>
                  <a:srgbClr val="0070C0"/>
                </a:solidFill>
              </a:rPr>
              <a:t>узагальненому</a:t>
            </a:r>
            <a:r>
              <a:rPr lang="ru-RU" dirty="0">
                <a:solidFill>
                  <a:srgbClr val="0070C0"/>
                </a:solidFill>
              </a:rPr>
              <a:t>, але </a:t>
            </a:r>
            <a:r>
              <a:rPr lang="ru-RU" dirty="0" err="1">
                <a:solidFill>
                  <a:srgbClr val="0070C0"/>
                </a:solidFill>
              </a:rPr>
              <a:t>достатньо</a:t>
            </a:r>
            <a:r>
              <a:rPr lang="ru-RU" dirty="0">
                <a:solidFill>
                  <a:srgbClr val="0070C0"/>
                </a:solidFill>
              </a:rPr>
              <a:t> конкретному </a:t>
            </a:r>
            <a:r>
              <a:rPr lang="ru-RU" dirty="0" err="1">
                <a:solidFill>
                  <a:srgbClr val="0070C0"/>
                </a:solidFill>
              </a:rPr>
              <a:t>виді</a:t>
            </a:r>
            <a:r>
              <a:rPr lang="ru-RU" dirty="0">
                <a:solidFill>
                  <a:srgbClr val="0070C0"/>
                </a:solidFill>
              </a:rPr>
              <a:t> модель результату,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має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одержаний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результаті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. Характер мети є одним з </a:t>
            </a:r>
            <a:r>
              <a:rPr lang="ru-RU" dirty="0" err="1">
                <a:solidFill>
                  <a:srgbClr val="0070C0"/>
                </a:solidFill>
              </a:rPr>
              <a:t>важливих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підстав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побудови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типології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3.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Системність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/>
              <a:t> 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повинна бути </a:t>
            </a:r>
            <a:r>
              <a:rPr lang="ru-RU" dirty="0" err="1">
                <a:solidFill>
                  <a:srgbClr val="0070C0"/>
                </a:solidFill>
              </a:rPr>
              <a:t>узгодженою</a:t>
            </a:r>
            <a:r>
              <a:rPr lang="ru-RU" dirty="0">
                <a:solidFill>
                  <a:srgbClr val="0070C0"/>
                </a:solidFill>
              </a:rPr>
              <a:t> системою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операцій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забезпечувати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заходи, </a:t>
            </a:r>
            <a:r>
              <a:rPr lang="ru-RU" dirty="0" err="1">
                <a:solidFill>
                  <a:srgbClr val="0070C0"/>
                </a:solidFill>
              </a:rPr>
              <a:t>тобто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упорядкованою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сукупністю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стійку</a:t>
            </a:r>
            <a:r>
              <a:rPr lang="ru-RU" dirty="0">
                <a:solidFill>
                  <a:srgbClr val="0070C0"/>
                </a:solidFill>
              </a:rPr>
              <a:t> структуру і </a:t>
            </a:r>
            <a:r>
              <a:rPr lang="ru-RU" dirty="0" err="1">
                <a:solidFill>
                  <a:srgbClr val="0070C0"/>
                </a:solidFill>
              </a:rPr>
              <a:t>спрямована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реалізацію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поставленої</a:t>
            </a:r>
            <a:r>
              <a:rPr lang="ru-RU" dirty="0">
                <a:solidFill>
                  <a:srgbClr val="0070C0"/>
                </a:solidFill>
              </a:rPr>
              <a:t> мети.</a:t>
            </a:r>
          </a:p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Планомірність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кампанія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розгортається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відповідності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спеціально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завчасно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підготовленого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плану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відповідності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спеціально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розробленими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процедурами.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1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Дискретність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обмежений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часовий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термін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наявність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початку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кінця</a:t>
            </a:r>
            <a:r>
              <a:rPr lang="ru-RU" b="1" dirty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соціально-комунікативна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технологія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вирішення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конкретної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проблеми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, коли </a:t>
            </a:r>
            <a:r>
              <a:rPr lang="ru-RU" dirty="0" err="1">
                <a:solidFill>
                  <a:srgbClr val="FF0000"/>
                </a:solidFill>
              </a:rPr>
              <a:t>виникає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відповідна</a:t>
            </a:r>
            <a:r>
              <a:rPr lang="ru-RU" dirty="0">
                <a:solidFill>
                  <a:srgbClr val="FF0000"/>
                </a:solidFill>
              </a:rPr>
              <a:t> потреба,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означає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дискретність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кінцівку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Якщо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технологічний</a:t>
            </a:r>
            <a:r>
              <a:rPr lang="ru-RU" dirty="0">
                <a:solidFill>
                  <a:srgbClr val="0070C0"/>
                </a:solidFill>
              </a:rPr>
              <a:t> ряд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підготовлений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реалізований</a:t>
            </a:r>
            <a:r>
              <a:rPr lang="ru-RU" dirty="0">
                <a:solidFill>
                  <a:srgbClr val="0070C0"/>
                </a:solidFill>
              </a:rPr>
              <a:t> правильно і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застосування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призводить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вирішення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поставлених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завдань</a:t>
            </a:r>
            <a:r>
              <a:rPr lang="ru-RU" dirty="0">
                <a:solidFill>
                  <a:srgbClr val="0070C0"/>
                </a:solidFill>
              </a:rPr>
              <a:t>, то 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успішною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Досягнення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поставленої</a:t>
            </a:r>
            <a:r>
              <a:rPr lang="ru-RU" dirty="0">
                <a:solidFill>
                  <a:srgbClr val="0070C0"/>
                </a:solidFill>
              </a:rPr>
              <a:t> мети є </a:t>
            </a:r>
            <a:r>
              <a:rPr lang="ru-RU" dirty="0" err="1">
                <a:solidFill>
                  <a:srgbClr val="0070C0"/>
                </a:solidFill>
              </a:rPr>
              <a:t>кінцевою</a:t>
            </a:r>
            <a:r>
              <a:rPr lang="ru-RU" dirty="0">
                <a:solidFill>
                  <a:srgbClr val="0070C0"/>
                </a:solidFill>
              </a:rPr>
              <a:t> точкою </a:t>
            </a:r>
            <a:r>
              <a:rPr lang="ru-RU" dirty="0" err="1">
                <a:solidFill>
                  <a:srgbClr val="0070C0"/>
                </a:solidFill>
              </a:rPr>
              <a:t>функціонування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успішної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цієї</a:t>
            </a:r>
            <a:r>
              <a:rPr lang="ru-RU" dirty="0">
                <a:solidFill>
                  <a:srgbClr val="0070C0"/>
                </a:solidFill>
              </a:rPr>
              <a:t> точки 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припиняється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оскільки</a:t>
            </a:r>
            <a:r>
              <a:rPr lang="ru-RU" dirty="0">
                <a:solidFill>
                  <a:srgbClr val="0070C0"/>
                </a:solidFill>
              </a:rPr>
              <a:t> потреба в </a:t>
            </a:r>
            <a:r>
              <a:rPr lang="ru-RU" dirty="0" err="1">
                <a:solidFill>
                  <a:srgbClr val="0070C0"/>
                </a:solidFill>
              </a:rPr>
              <a:t>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відпадає</a:t>
            </a:r>
            <a:r>
              <a:rPr lang="ru-RU" dirty="0">
                <a:solidFill>
                  <a:srgbClr val="0070C0"/>
                </a:solidFill>
              </a:rPr>
              <a:t>. У </a:t>
            </a:r>
            <a:r>
              <a:rPr lang="ru-RU" dirty="0" err="1">
                <a:solidFill>
                  <a:srgbClr val="0070C0"/>
                </a:solidFill>
              </a:rPr>
              <a:t>випадку</a:t>
            </a:r>
            <a:r>
              <a:rPr lang="ru-RU" dirty="0">
                <a:solidFill>
                  <a:srgbClr val="0070C0"/>
                </a:solidFill>
              </a:rPr>
              <a:t>, коли </a:t>
            </a:r>
            <a:r>
              <a:rPr lang="ru-RU" dirty="0" err="1">
                <a:solidFill>
                  <a:srgbClr val="0070C0"/>
                </a:solidFill>
              </a:rPr>
              <a:t>немає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підстав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говорити</a:t>
            </a:r>
            <a:r>
              <a:rPr lang="ru-RU" dirty="0">
                <a:solidFill>
                  <a:srgbClr val="0070C0"/>
                </a:solidFill>
              </a:rPr>
              <a:t> про </a:t>
            </a:r>
            <a:r>
              <a:rPr lang="ru-RU" dirty="0" err="1">
                <a:solidFill>
                  <a:srgbClr val="0070C0"/>
                </a:solidFill>
              </a:rPr>
              <a:t>безумовну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успішність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протяжність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часі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визначається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періодом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фактичним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початком і </a:t>
            </a:r>
            <a:r>
              <a:rPr lang="ru-RU" dirty="0" err="1">
                <a:solidFill>
                  <a:srgbClr val="0070C0"/>
                </a:solidFill>
              </a:rPr>
              <a:t>підведенням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підсумків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репутацію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свідомість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поведінку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цільових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груп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Визначення ПР-кампанії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Під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ПР-</a:t>
            </a:r>
            <a:r>
              <a:rPr lang="ru-RU" b="1" dirty="0" err="1" smtClean="0">
                <a:solidFill>
                  <a:srgbClr val="C00000"/>
                </a:solidFill>
              </a:rPr>
              <a:t>кампанією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розуміють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сукупність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цілеспрямованих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взаємопов’язаних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заходів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які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проводяться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базовим</a:t>
            </a:r>
            <a:r>
              <a:rPr lang="ru-RU" dirty="0" smtClean="0">
                <a:solidFill>
                  <a:srgbClr val="C00000"/>
                </a:solidFill>
              </a:rPr>
              <a:t> ПР-</a:t>
            </a:r>
            <a:r>
              <a:rPr lang="ru-RU" dirty="0" err="1" smtClean="0">
                <a:solidFill>
                  <a:srgbClr val="C00000"/>
                </a:solidFill>
              </a:rPr>
              <a:t>суб’єктом</a:t>
            </a:r>
            <a:r>
              <a:rPr lang="ru-RU" dirty="0" smtClean="0">
                <a:solidFill>
                  <a:srgbClr val="C00000"/>
                </a:solidFill>
              </a:rPr>
              <a:t> з метою </a:t>
            </a:r>
            <a:r>
              <a:rPr lang="ru-RU" dirty="0" err="1" smtClean="0">
                <a:solidFill>
                  <a:srgbClr val="C00000"/>
                </a:solidFill>
              </a:rPr>
              <a:t>підтримання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гармонійних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відносин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підвищення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власного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іміджу</a:t>
            </a:r>
            <a:r>
              <a:rPr lang="ru-RU" dirty="0" smtClean="0">
                <a:solidFill>
                  <a:srgbClr val="C00000"/>
                </a:solidFill>
              </a:rPr>
              <a:t> 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Картинки по запросу &quot;пр кампанія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6452"/>
            <a:ext cx="5181600" cy="33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7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6. </a:t>
            </a:r>
            <a:r>
              <a:rPr lang="ru-RU" sz="3200" b="1" dirty="0" err="1" smtClean="0">
                <a:solidFill>
                  <a:srgbClr val="0070C0"/>
                </a:solidFill>
              </a:rPr>
              <a:t>Технологічність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(структура, номенклатура і </a:t>
            </a:r>
            <a:r>
              <a:rPr lang="ru-RU" sz="3200" b="1" dirty="0" err="1">
                <a:solidFill>
                  <a:srgbClr val="0070C0"/>
                </a:solidFill>
              </a:rPr>
              <a:t>послідовність</a:t>
            </a:r>
            <a:r>
              <a:rPr lang="ru-RU" sz="3200" b="1" dirty="0">
                <a:solidFill>
                  <a:srgbClr val="0070C0"/>
                </a:solidFill>
              </a:rPr>
              <a:t> процедур і </a:t>
            </a:r>
            <a:r>
              <a:rPr lang="ru-RU" sz="3200" b="1" dirty="0" err="1">
                <a:solidFill>
                  <a:srgbClr val="0070C0"/>
                </a:solidFill>
              </a:rPr>
              <a:t>операцій</a:t>
            </a:r>
            <a:r>
              <a:rPr lang="ru-RU" sz="3200" b="1" dirty="0">
                <a:solidFill>
                  <a:srgbClr val="0070C0"/>
                </a:solidFill>
              </a:rPr>
              <a:t>).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dirty="0" err="1">
                <a:solidFill>
                  <a:srgbClr val="0070C0"/>
                </a:solidFill>
              </a:rPr>
              <a:t>Сукупність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дій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технологічних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суб'єктів</a:t>
            </a:r>
            <a:r>
              <a:rPr lang="ru-RU" sz="3200" dirty="0">
                <a:solidFill>
                  <a:srgbClr val="0070C0"/>
                </a:solidFill>
              </a:rPr>
              <a:t> у </a:t>
            </a:r>
            <a:r>
              <a:rPr lang="ru-RU" sz="3200" dirty="0" err="1">
                <a:solidFill>
                  <a:srgbClr val="0070C0"/>
                </a:solidFill>
              </a:rPr>
              <a:t>вирішенні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проблеми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організації</a:t>
            </a:r>
            <a:r>
              <a:rPr lang="ru-RU" sz="3200" dirty="0">
                <a:solidFill>
                  <a:srgbClr val="0070C0"/>
                </a:solidFill>
              </a:rPr>
              <a:t> в межах </a:t>
            </a:r>
            <a:r>
              <a:rPr lang="en-US" sz="3200" dirty="0">
                <a:solidFill>
                  <a:srgbClr val="0070C0"/>
                </a:solidFill>
              </a:rPr>
              <a:t>PR-</a:t>
            </a:r>
            <a:r>
              <a:rPr lang="ru-RU" sz="3200" dirty="0" err="1">
                <a:solidFill>
                  <a:srgbClr val="0070C0"/>
                </a:solidFill>
              </a:rPr>
              <a:t>кампанії</a:t>
            </a:r>
            <a:r>
              <a:rPr lang="ru-RU" sz="3200" dirty="0">
                <a:solidFill>
                  <a:srgbClr val="0070C0"/>
                </a:solidFill>
              </a:rPr>
              <a:t> повинна бути представлена у </a:t>
            </a:r>
            <a:r>
              <a:rPr lang="ru-RU" sz="3200" dirty="0" err="1">
                <a:solidFill>
                  <a:srgbClr val="0070C0"/>
                </a:solidFill>
              </a:rPr>
              <a:t>вигляді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структурованої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технологічної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послідовності</a:t>
            </a:r>
            <a:r>
              <a:rPr lang="ru-RU" sz="3200" dirty="0">
                <a:solidFill>
                  <a:srgbClr val="C00000"/>
                </a:solidFill>
              </a:rPr>
              <a:t> процедур і </a:t>
            </a:r>
            <a:r>
              <a:rPr lang="ru-RU" sz="3200" dirty="0" err="1">
                <a:solidFill>
                  <a:srgbClr val="C00000"/>
                </a:solidFill>
              </a:rPr>
              <a:t>операцій</a:t>
            </a:r>
            <a:r>
              <a:rPr lang="ru-RU" sz="3200" dirty="0">
                <a:solidFill>
                  <a:srgbClr val="C00000"/>
                </a:solidFill>
              </a:rPr>
              <a:t>. </a:t>
            </a:r>
            <a:r>
              <a:rPr lang="ru-RU" sz="3200" dirty="0" err="1">
                <a:solidFill>
                  <a:srgbClr val="0070C0"/>
                </a:solidFill>
              </a:rPr>
              <a:t>Такий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технологічний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ланцюжок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називається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технологічним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процесом</a:t>
            </a:r>
            <a:r>
              <a:rPr lang="ru-RU" sz="3200" dirty="0">
                <a:solidFill>
                  <a:srgbClr val="0070C0"/>
                </a:solidFill>
              </a:rPr>
              <a:t> (</a:t>
            </a:r>
            <a:r>
              <a:rPr lang="ru-RU" sz="3200" dirty="0" err="1">
                <a:solidFill>
                  <a:srgbClr val="0070C0"/>
                </a:solidFill>
              </a:rPr>
              <a:t>або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технологічним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поруч</a:t>
            </a:r>
            <a:r>
              <a:rPr lang="ru-RU" sz="3200" dirty="0">
                <a:solidFill>
                  <a:srgbClr val="0070C0"/>
                </a:solidFill>
              </a:rPr>
              <a:t>) </a:t>
            </a:r>
            <a:r>
              <a:rPr lang="en-US" sz="3200" dirty="0">
                <a:solidFill>
                  <a:srgbClr val="0070C0"/>
                </a:solidFill>
              </a:rPr>
              <a:t>PR-</a:t>
            </a:r>
            <a:r>
              <a:rPr lang="ru-RU" sz="3200" dirty="0" err="1">
                <a:solidFill>
                  <a:srgbClr val="0070C0"/>
                </a:solidFill>
              </a:rPr>
              <a:t>кампанії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4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Оптимізація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зворотний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зв'язок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Кожна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розробляється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реалізується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урахуванням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критерію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оптимальності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Можливі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різні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оптимізаційні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критерії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націлені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отримання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заданого</a:t>
            </a:r>
            <a:r>
              <a:rPr lang="ru-RU" dirty="0">
                <a:solidFill>
                  <a:srgbClr val="0070C0"/>
                </a:solidFill>
              </a:rPr>
              <a:t> результату при </a:t>
            </a:r>
            <a:r>
              <a:rPr lang="ru-RU" dirty="0" err="1">
                <a:solidFill>
                  <a:srgbClr val="0070C0"/>
                </a:solidFill>
              </a:rPr>
              <a:t>найбільш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ефективному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мінімальному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використанні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ресурсів</a:t>
            </a:r>
            <a:r>
              <a:rPr lang="ru-RU" dirty="0">
                <a:solidFill>
                  <a:srgbClr val="0070C0"/>
                </a:solidFill>
              </a:rPr>
              <a:t> (як правило, </a:t>
            </a:r>
            <a:r>
              <a:rPr lang="ru-RU" dirty="0" err="1">
                <a:solidFill>
                  <a:srgbClr val="0070C0"/>
                </a:solidFill>
              </a:rPr>
              <a:t>матеріальних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фінансових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кадрових</a:t>
            </a:r>
            <a:r>
              <a:rPr lang="ru-RU" dirty="0">
                <a:solidFill>
                  <a:srgbClr val="0070C0"/>
                </a:solidFill>
              </a:rPr>
              <a:t>). </a:t>
            </a:r>
            <a:r>
              <a:rPr lang="ru-RU" dirty="0" err="1">
                <a:solidFill>
                  <a:srgbClr val="0070C0"/>
                </a:solidFill>
              </a:rPr>
              <a:t>Будемо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називати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ресурсно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оптимізованими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кампаніями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Інші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виходять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необхідності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отримання</a:t>
            </a:r>
            <a:r>
              <a:rPr lang="ru-RU" dirty="0">
                <a:solidFill>
                  <a:srgbClr val="0070C0"/>
                </a:solidFill>
              </a:rPr>
              <a:t> максимального </a:t>
            </a:r>
            <a:r>
              <a:rPr lang="ru-RU" dirty="0" err="1">
                <a:solidFill>
                  <a:srgbClr val="0070C0"/>
                </a:solidFill>
              </a:rPr>
              <a:t>ефекту</a:t>
            </a:r>
            <a:r>
              <a:rPr lang="ru-RU" dirty="0">
                <a:solidFill>
                  <a:srgbClr val="0070C0"/>
                </a:solidFill>
              </a:rPr>
              <a:t> при </a:t>
            </a:r>
            <a:r>
              <a:rPr lang="ru-RU" dirty="0" err="1">
                <a:solidFill>
                  <a:srgbClr val="0070C0"/>
                </a:solidFill>
              </a:rPr>
              <a:t>заданих</a:t>
            </a:r>
            <a:r>
              <a:rPr lang="ru-RU" dirty="0">
                <a:solidFill>
                  <a:srgbClr val="0070C0"/>
                </a:solidFill>
              </a:rPr>
              <a:t> ресурсах.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оптимізовані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ru-RU" dirty="0" err="1">
                <a:solidFill>
                  <a:srgbClr val="0070C0"/>
                </a:solidFill>
              </a:rPr>
              <a:t>ефектом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Треті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націлені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отримання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необхідного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ефекту</a:t>
            </a:r>
            <a:r>
              <a:rPr lang="ru-RU" dirty="0">
                <a:solidFill>
                  <a:srgbClr val="0070C0"/>
                </a:solidFill>
              </a:rPr>
              <a:t> при </a:t>
            </a:r>
            <a:r>
              <a:rPr lang="ru-RU" dirty="0" err="1">
                <a:solidFill>
                  <a:srgbClr val="0070C0"/>
                </a:solidFill>
              </a:rPr>
              <a:t>заданих</a:t>
            </a:r>
            <a:r>
              <a:rPr lang="ru-RU" dirty="0">
                <a:solidFill>
                  <a:srgbClr val="0070C0"/>
                </a:solidFill>
              </a:rPr>
              <a:t> ресурсах в </a:t>
            </a:r>
            <a:r>
              <a:rPr lang="ru-RU" dirty="0" err="1">
                <a:solidFill>
                  <a:srgbClr val="0070C0"/>
                </a:solidFill>
              </a:rPr>
              <a:t>найкоротші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терміни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темпорально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оптимізовані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. Будь-яка реальна </a:t>
            </a:r>
            <a:r>
              <a:rPr lang="ru-RU" dirty="0" err="1">
                <a:solidFill>
                  <a:srgbClr val="0070C0"/>
                </a:solidFill>
              </a:rPr>
              <a:t>кампанія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являє</a:t>
            </a:r>
            <a:r>
              <a:rPr lang="ru-RU" dirty="0">
                <a:solidFill>
                  <a:srgbClr val="0070C0"/>
                </a:solidFill>
              </a:rPr>
              <a:t> собою один з </a:t>
            </a:r>
            <a:r>
              <a:rPr lang="ru-RU" dirty="0" err="1">
                <a:solidFill>
                  <a:srgbClr val="0070C0"/>
                </a:solidFill>
              </a:rPr>
              <a:t>перерахованих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видів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комбінацію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Критерій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оптимізації</a:t>
            </a:r>
            <a:r>
              <a:rPr lang="ru-RU" dirty="0">
                <a:solidFill>
                  <a:srgbClr val="0070C0"/>
                </a:solidFill>
              </a:rPr>
              <a:t> очевидно </a:t>
            </a:r>
            <a:r>
              <a:rPr lang="ru-RU" dirty="0" err="1">
                <a:solidFill>
                  <a:srgbClr val="0070C0"/>
                </a:solidFill>
              </a:rPr>
              <a:t>має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увазі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зворотний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зв'язок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оцінку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. Проблема, таким чином, </a:t>
            </a:r>
            <a:r>
              <a:rPr lang="ru-RU" dirty="0" err="1">
                <a:solidFill>
                  <a:srgbClr val="0070C0"/>
                </a:solidFill>
              </a:rPr>
              <a:t>формулюється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мовою</a:t>
            </a:r>
            <a:r>
              <a:rPr lang="ru-RU" dirty="0">
                <a:solidFill>
                  <a:srgbClr val="0070C0"/>
                </a:solidFill>
              </a:rPr>
              <a:t> менеджменту.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визначена</a:t>
            </a:r>
            <a:r>
              <a:rPr lang="ru-RU" dirty="0">
                <a:solidFill>
                  <a:srgbClr val="0070C0"/>
                </a:solidFill>
              </a:rPr>
              <a:t> мета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вирішення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проблеми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зниження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гостроти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засобами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публічної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комунікації</a:t>
            </a:r>
            <a:r>
              <a:rPr lang="ru-RU" dirty="0">
                <a:solidFill>
                  <a:srgbClr val="0070C0"/>
                </a:solidFill>
              </a:rPr>
              <a:t>. Мета </a:t>
            </a:r>
            <a:r>
              <a:rPr lang="ru-RU" dirty="0" err="1">
                <a:solidFill>
                  <a:srgbClr val="0070C0"/>
                </a:solidFill>
              </a:rPr>
              <a:t>кампанії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формулюється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вже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мові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2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характеристики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 smtClean="0">
                <a:solidFill>
                  <a:srgbClr val="FF0000"/>
                </a:solidFill>
              </a:rPr>
              <a:t>кампаній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Проблемна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орієнтованість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Цілеспрямованість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Системність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/>
              <a:t> 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Планомірність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Дискретність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обмежений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часовий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термін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наявність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початку і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кінця</a:t>
            </a:r>
            <a:endParaRPr lang="ru-RU" b="1" dirty="0" smtClean="0"/>
          </a:p>
          <a:p>
            <a:r>
              <a:rPr lang="ru-RU" dirty="0"/>
              <a:t> </a:t>
            </a:r>
            <a:r>
              <a:rPr lang="ru-RU" b="1" dirty="0" err="1">
                <a:solidFill>
                  <a:srgbClr val="0070C0"/>
                </a:solidFill>
              </a:rPr>
              <a:t>Технологічність</a:t>
            </a:r>
            <a:r>
              <a:rPr lang="ru-RU" b="1" dirty="0">
                <a:solidFill>
                  <a:srgbClr val="0070C0"/>
                </a:solidFill>
              </a:rPr>
              <a:t> (структура, номенклатура і </a:t>
            </a:r>
            <a:r>
              <a:rPr lang="ru-RU" b="1" dirty="0" err="1">
                <a:solidFill>
                  <a:srgbClr val="0070C0"/>
                </a:solidFill>
              </a:rPr>
              <a:t>послідовність</a:t>
            </a:r>
            <a:r>
              <a:rPr lang="ru-RU" b="1" dirty="0">
                <a:solidFill>
                  <a:srgbClr val="0070C0"/>
                </a:solidFill>
              </a:rPr>
              <a:t> процедур і </a:t>
            </a:r>
            <a:r>
              <a:rPr lang="ru-RU" b="1" dirty="0" err="1">
                <a:solidFill>
                  <a:srgbClr val="0070C0"/>
                </a:solidFill>
              </a:rPr>
              <a:t>операцій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Оптимізація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зворотний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зв'язок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err="1">
                <a:solidFill>
                  <a:srgbClr val="C00000"/>
                </a:solidFill>
              </a:rPr>
              <a:t>кампанія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dirty="0" err="1">
                <a:solidFill>
                  <a:srgbClr val="C00000"/>
                </a:solidFill>
              </a:rPr>
              <a:t>складний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комплексний</a:t>
            </a:r>
            <a:r>
              <a:rPr lang="ru-RU" dirty="0">
                <a:solidFill>
                  <a:srgbClr val="C00000"/>
                </a:solidFill>
              </a:rPr>
              <a:t> феномен,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є </a:t>
            </a:r>
            <a:r>
              <a:rPr lang="ru-RU" dirty="0" err="1">
                <a:solidFill>
                  <a:srgbClr val="C00000"/>
                </a:solidFill>
              </a:rPr>
              <a:t>одночасно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елементом</a:t>
            </a:r>
            <a:r>
              <a:rPr lang="ru-RU" dirty="0">
                <a:solidFill>
                  <a:srgbClr val="C00000"/>
                </a:solidFill>
              </a:rPr>
              <a:t> комплексу </a:t>
            </a:r>
            <a:r>
              <a:rPr lang="en-US" dirty="0">
                <a:solidFill>
                  <a:srgbClr val="C00000"/>
                </a:solidFill>
              </a:rPr>
              <a:t>PR-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 і одним з </a:t>
            </a:r>
            <a:r>
              <a:rPr lang="ru-RU" dirty="0" err="1">
                <a:solidFill>
                  <a:srgbClr val="C00000"/>
                </a:solidFill>
              </a:rPr>
              <a:t>видів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соціально-комунікативних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технологій</a:t>
            </a:r>
            <a:r>
              <a:rPr lang="ru-RU">
                <a:solidFill>
                  <a:srgbClr val="C00000"/>
                </a:solidFill>
              </a:rPr>
              <a:t>. </a:t>
            </a:r>
            <a:endParaRPr lang="ru-RU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mtClean="0">
                <a:solidFill>
                  <a:srgbClr val="C00000"/>
                </a:solidFill>
              </a:rPr>
              <a:t>Цією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обставиною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зумовлена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наявність</a:t>
            </a:r>
            <a:r>
              <a:rPr lang="ru-RU" dirty="0">
                <a:solidFill>
                  <a:srgbClr val="C00000"/>
                </a:solidFill>
              </a:rPr>
              <a:t> широкого набору </a:t>
            </a:r>
            <a:r>
              <a:rPr lang="ru-RU" dirty="0" err="1">
                <a:solidFill>
                  <a:srgbClr val="C00000"/>
                </a:solidFill>
              </a:rPr>
              <a:t>підходів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побудови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типології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PR-</a:t>
            </a:r>
            <a:r>
              <a:rPr lang="ru-RU" dirty="0" err="1">
                <a:solidFill>
                  <a:srgbClr val="C00000"/>
                </a:solidFill>
              </a:rPr>
              <a:t>кампаній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спираються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класифікаційні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критерії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різної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природи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9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Завдання ПР-кампанії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Формування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лояльності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відношенню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компанії</a:t>
            </a:r>
            <a:r>
              <a:rPr lang="ru-RU" b="1" dirty="0">
                <a:solidFill>
                  <a:srgbClr val="002060"/>
                </a:solidFill>
              </a:rPr>
              <a:t> з боку </a:t>
            </a:r>
            <a:r>
              <a:rPr lang="ru-RU" b="1" dirty="0" err="1">
                <a:solidFill>
                  <a:srgbClr val="002060"/>
                </a:solidFill>
              </a:rPr>
              <a:t>цільових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аудиторій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підтримка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іміджу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компанії-клієнта</a:t>
            </a:r>
            <a:r>
              <a:rPr lang="ru-RU" dirty="0">
                <a:solidFill>
                  <a:srgbClr val="002060"/>
                </a:solidFill>
              </a:rPr>
              <a:t> шляхом 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інформаційних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приводів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проведення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спеціальних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заходів</a:t>
            </a:r>
            <a:r>
              <a:rPr lang="ru-RU" i="1" dirty="0">
                <a:solidFill>
                  <a:srgbClr val="0070C0"/>
                </a:solidFill>
              </a:rPr>
              <a:t> і </a:t>
            </a:r>
            <a:r>
              <a:rPr lang="ru-RU" i="1" dirty="0" err="1">
                <a:solidFill>
                  <a:srgbClr val="0070C0"/>
                </a:solidFill>
              </a:rPr>
              <a:t>медіа-супроводу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проектів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дозволяє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забезпечити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репутацію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цільової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аудиторії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Картинки по запросу &quot;пр кампанія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7" y="2123768"/>
            <a:ext cx="5188974" cy="38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Інструменти впровадження ПР-кампаній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Взаємодія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масової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Розробка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стратегії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комунікації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масової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900" b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національному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регіональному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рівнях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інформаційних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кампаній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центральних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регіональних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ЗМІ</a:t>
            </a: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Ініціація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інформаційних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матеріалів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в ЗМІ</a:t>
            </a: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прес-заходів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Підготовка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розсилка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прес-релізів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Написання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статей</a:t>
            </a: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Створення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ведення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баз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даних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ключовим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журналістам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Підготовка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виступів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перед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представниками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ЗМІ (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медіа-тренінг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Підготовка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аналітичних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оглядів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ЗМІ з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певної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Аналіз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інформаційного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поля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персони</a:t>
            </a:r>
            <a:endParaRPr lang="ru-RU" sz="29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8" name="Picture 6" descr="Картинки по запросу &quot;пр кампанія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7123"/>
            <a:ext cx="5181600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0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Комерційний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uk-UA" b="1" dirty="0" smtClean="0">
                <a:solidFill>
                  <a:srgbClr val="C00000"/>
                </a:solidFill>
              </a:rPr>
              <a:t> завдання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Зв'язки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засобами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підготовка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прес-релізів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організація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прес-конференцій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Особливі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події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організація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презентацій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компанії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продукції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річниць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ювілеїв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компанії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корпоративних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свят.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Навчання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персоналу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гідно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представляти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компанію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засобам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клієнтам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партнерам,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громадськості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цільових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аудиторій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переваг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культурних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споживчих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традицій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Зв'язки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з персоналом, так званий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внутрішній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PR: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формування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здорового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психологічного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клімату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трудових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колективах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створення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єдиного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корпоративного духу.</a:t>
            </a:r>
          </a:p>
          <a:p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Підготовка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промов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брошур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корпоративних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періодичних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видань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(передач) і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іншої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друкованої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відеопродукції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Зв'язки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діловими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партнерами: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представлення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компанії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бізнес-середовищі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включаючи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організацію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навчальних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семінарів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Розробка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підтримка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іміджу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корпорації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так і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співробітників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Моніторинг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ефективності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власних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 -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стратегій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 -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кампаній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конкурентів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тенденцій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Вашому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ринку.</a:t>
            </a: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Політичний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PR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uk-UA" b="1" dirty="0" smtClean="0">
                <a:solidFill>
                  <a:srgbClr val="0070C0"/>
                </a:solidFill>
              </a:rPr>
              <a:t> завдання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Підготовка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прес-релізів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організація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прес-конференцій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Дослідження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електорату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Підготовка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промов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брошур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партійних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періодичних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видань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Розробка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підтримка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іміджу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партії</a:t>
            </a:r>
            <a:r>
              <a:rPr lang="ru-RU" dirty="0">
                <a:solidFill>
                  <a:srgbClr val="0070C0"/>
                </a:solidFill>
              </a:rPr>
              <a:t>, так і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лідерів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Розробка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здійснення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політичних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проектів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Побудова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агітаційної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мережі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Києві</a:t>
            </a:r>
            <a:r>
              <a:rPr lang="ru-RU" dirty="0">
                <a:solidFill>
                  <a:srgbClr val="0070C0"/>
                </a:solidFill>
              </a:rPr>
              <a:t> та в </a:t>
            </a:r>
            <a:r>
              <a:rPr lang="ru-RU" dirty="0" err="1">
                <a:solidFill>
                  <a:srgbClr val="0070C0"/>
                </a:solidFill>
              </a:rPr>
              <a:t>регіонах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err="1">
                <a:solidFill>
                  <a:srgbClr val="0070C0"/>
                </a:solidFill>
              </a:rPr>
              <a:t>Наочні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засоби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агітації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пр кампанія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17290"/>
            <a:ext cx="5181600" cy="4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3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пр кампанія ц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4" y="737982"/>
            <a:ext cx="10186219" cy="53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Завдання ПР-кампанії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Коли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позиціонування</a:t>
            </a:r>
            <a:r>
              <a:rPr lang="ru-RU" dirty="0"/>
              <a:t>, як про </a:t>
            </a:r>
            <a:r>
              <a:rPr lang="ru-RU" b="1" dirty="0" err="1">
                <a:solidFill>
                  <a:srgbClr val="FF0000"/>
                </a:solidFill>
              </a:rPr>
              <a:t>завдання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піар</a:t>
            </a:r>
            <a:r>
              <a:rPr lang="ru-RU" dirty="0" err="1">
                <a:solidFill>
                  <a:srgbClr val="FF0000"/>
                </a:solidFill>
              </a:rPr>
              <a:t>-</a:t>
            </a:r>
            <a:r>
              <a:rPr lang="ru-RU" b="1" dirty="0" err="1">
                <a:solidFill>
                  <a:srgbClr val="FF0000"/>
                </a:solidFill>
              </a:rPr>
              <a:t>кампанії</a:t>
            </a:r>
            <a:r>
              <a:rPr lang="ru-RU" dirty="0"/>
              <a:t>, то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фірму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підтримка</a:t>
            </a:r>
            <a:r>
              <a:rPr lang="ru-RU" dirty="0"/>
              <a:t> позитивного образу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зрозумілим</a:t>
            </a:r>
            <a:r>
              <a:rPr lang="ru-RU" dirty="0"/>
              <a:t> для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та </a:t>
            </a:r>
            <a:r>
              <a:rPr lang="ru-RU" dirty="0" err="1"/>
              <a:t>громадськості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обізнаність</a:t>
            </a:r>
            <a:r>
              <a:rPr lang="ru-RU" dirty="0"/>
              <a:t> про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</a:t>
            </a:r>
          </a:p>
        </p:txBody>
      </p:sp>
      <p:pic>
        <p:nvPicPr>
          <p:cNvPr id="6146" name="Picture 2" descr="Картинки по запросу &quot;пр кампанія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173"/>
            <a:ext cx="51816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9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Стратегія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проведення</a:t>
            </a:r>
            <a:r>
              <a:rPr lang="ru-RU" b="1" i="1" dirty="0" smtClean="0">
                <a:solidFill>
                  <a:srgbClr val="FF0000"/>
                </a:solidFill>
              </a:rPr>
              <a:t> РR-</a:t>
            </a:r>
            <a:r>
              <a:rPr lang="ru-RU" b="1" i="1" dirty="0" err="1" smtClean="0">
                <a:solidFill>
                  <a:srgbClr val="FF0000"/>
                </a:solidFill>
              </a:rPr>
              <a:t>кампанії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Стратегію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проведення</a:t>
            </a:r>
            <a:r>
              <a:rPr lang="ru-RU" b="1" i="1" dirty="0">
                <a:solidFill>
                  <a:srgbClr val="002060"/>
                </a:solidFill>
              </a:rPr>
              <a:t> РR-</a:t>
            </a:r>
            <a:r>
              <a:rPr lang="ru-RU" b="1" i="1" dirty="0" err="1">
                <a:solidFill>
                  <a:srgbClr val="002060"/>
                </a:solidFill>
              </a:rPr>
              <a:t>кампанії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розробляють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використовуючи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плановий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еволюційний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методи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За </a:t>
            </a:r>
            <a:r>
              <a:rPr lang="ru-RU" b="1" dirty="0" err="1" smtClean="0">
                <a:solidFill>
                  <a:srgbClr val="FF0000"/>
                </a:solidFill>
              </a:rPr>
              <a:t>плановим</a:t>
            </a:r>
            <a:r>
              <a:rPr lang="ru-RU" b="1" dirty="0" smtClean="0">
                <a:solidFill>
                  <a:srgbClr val="FF0000"/>
                </a:solidFill>
              </a:rPr>
              <a:t> методом </a:t>
            </a:r>
            <a:r>
              <a:rPr lang="ru-RU" dirty="0" err="1">
                <a:solidFill>
                  <a:srgbClr val="0070C0"/>
                </a:solidFill>
              </a:rPr>
              <a:t>стратегія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має</a:t>
            </a:r>
            <a:r>
              <a:rPr lang="ru-RU" dirty="0">
                <a:solidFill>
                  <a:srgbClr val="0070C0"/>
                </a:solidFill>
              </a:rPr>
              <a:t> форму методичного плану і </a:t>
            </a:r>
            <a:r>
              <a:rPr lang="ru-RU" dirty="0" err="1">
                <a:solidFill>
                  <a:srgbClr val="0070C0"/>
                </a:solidFill>
              </a:rPr>
              <a:t>директивних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вказівок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рівні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корпорації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бізнес-рівні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Розроблена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за </a:t>
            </a:r>
            <a:r>
              <a:rPr lang="ru-RU" b="1" dirty="0" err="1">
                <a:solidFill>
                  <a:srgbClr val="FF0000"/>
                </a:solidFill>
              </a:rPr>
              <a:t>еволюційним</a:t>
            </a:r>
            <a:r>
              <a:rPr lang="ru-RU" b="1" dirty="0">
                <a:solidFill>
                  <a:srgbClr val="FF0000"/>
                </a:solidFill>
              </a:rPr>
              <a:t> методом </a:t>
            </a:r>
            <a:r>
              <a:rPr lang="ru-RU" dirty="0" err="1">
                <a:solidFill>
                  <a:srgbClr val="0070C0"/>
                </a:solidFill>
              </a:rPr>
              <a:t>стратегія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розвивається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часі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являючи</a:t>
            </a:r>
            <a:r>
              <a:rPr lang="ru-RU" dirty="0">
                <a:solidFill>
                  <a:srgbClr val="0070C0"/>
                </a:solidFill>
              </a:rPr>
              <a:t> собою модель </a:t>
            </a:r>
            <a:r>
              <a:rPr lang="ru-RU" dirty="0" err="1">
                <a:solidFill>
                  <a:srgbClr val="0070C0"/>
                </a:solidFill>
              </a:rPr>
              <a:t>рішень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реагують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сприятливі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можливості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небезпеки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Плани</a:t>
            </a:r>
            <a:r>
              <a:rPr lang="ru-RU" dirty="0">
                <a:solidFill>
                  <a:srgbClr val="0070C0"/>
                </a:solidFill>
              </a:rPr>
              <a:t>, в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сформульовані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цілі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стратегія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smtClean="0">
                <a:solidFill>
                  <a:srgbClr val="0070C0"/>
                </a:solidFill>
              </a:rPr>
              <a:t>компонентами ПР, </a:t>
            </a:r>
            <a:r>
              <a:rPr lang="ru-RU" dirty="0" err="1">
                <a:solidFill>
                  <a:srgbClr val="0070C0"/>
                </a:solidFill>
              </a:rPr>
              <a:t>стають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динамічним</a:t>
            </a:r>
            <a:r>
              <a:rPr lang="ru-RU" dirty="0">
                <a:solidFill>
                  <a:srgbClr val="0070C0"/>
                </a:solidFill>
              </a:rPr>
              <a:t> документом,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відображає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системний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підхід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 </a:t>
            </a:r>
            <a:r>
              <a:rPr lang="ru-RU" dirty="0">
                <a:solidFill>
                  <a:srgbClr val="0070C0"/>
                </a:solidFill>
              </a:rPr>
              <a:t>будь-</a:t>
            </a:r>
            <a:r>
              <a:rPr lang="ru-RU" dirty="0" err="1">
                <a:solidFill>
                  <a:srgbClr val="0070C0"/>
                </a:solidFill>
              </a:rPr>
              <a:t>якому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разі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стратегія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передбачає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визначення</a:t>
            </a:r>
            <a:r>
              <a:rPr lang="ru-RU" dirty="0">
                <a:solidFill>
                  <a:srgbClr val="0070C0"/>
                </a:solidFill>
              </a:rPr>
              <a:t> набору </a:t>
            </a:r>
            <a:r>
              <a:rPr lang="ru-RU" b="1" i="1" dirty="0" err="1">
                <a:solidFill>
                  <a:srgbClr val="0070C0"/>
                </a:solidFill>
              </a:rPr>
              <a:t>стратегічних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завдань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під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кожну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стратегічну</a:t>
            </a:r>
            <a:r>
              <a:rPr lang="ru-RU" dirty="0">
                <a:solidFill>
                  <a:srgbClr val="0070C0"/>
                </a:solidFill>
              </a:rPr>
              <a:t> мету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Далі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кожне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стратегічне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завдання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конкретизується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визначенням</a:t>
            </a:r>
            <a:r>
              <a:rPr lang="ru-RU" dirty="0">
                <a:solidFill>
                  <a:srgbClr val="0070C0"/>
                </a:solidFill>
              </a:rPr>
              <a:t> низки </a:t>
            </a:r>
            <a:r>
              <a:rPr lang="ru-RU" b="1" i="1" dirty="0" err="1">
                <a:solidFill>
                  <a:srgbClr val="0070C0"/>
                </a:solidFill>
              </a:rPr>
              <a:t>тактичних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завдань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фактично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покроково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змогу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вирішити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стратегічне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завдання</a:t>
            </a:r>
            <a:r>
              <a:rPr lang="ru-RU" dirty="0">
                <a:solidFill>
                  <a:srgbClr val="0070C0"/>
                </a:solidFill>
              </a:rPr>
              <a:t>. По кожному тактичному </a:t>
            </a:r>
            <a:r>
              <a:rPr lang="ru-RU" dirty="0" err="1">
                <a:solidFill>
                  <a:srgbClr val="0070C0"/>
                </a:solidFill>
              </a:rPr>
              <a:t>завданню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визначають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терміни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відповідальних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осіб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способи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мотивації</a:t>
            </a:r>
            <a:r>
              <a:rPr lang="ru-RU" dirty="0">
                <a:solidFill>
                  <a:srgbClr val="0070C0"/>
                </a:solidFill>
              </a:rPr>
              <a:t> персоналу та </a:t>
            </a:r>
            <a:r>
              <a:rPr lang="ru-RU" dirty="0" err="1">
                <a:solidFill>
                  <a:srgbClr val="0070C0"/>
                </a:solidFill>
              </a:rPr>
              <a:t>можливі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додаткові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витрати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проведення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необхідних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досліджень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157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928</Words>
  <Application>Microsoft Office PowerPoint</Application>
  <PresentationFormat>Широкоэкранный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Організація ПР-кампанії</vt:lpstr>
      <vt:lpstr>Визначення ПР-кампанії</vt:lpstr>
      <vt:lpstr>Завдання ПР-кампанії</vt:lpstr>
      <vt:lpstr>Інструменти впровадження ПР-кампаній</vt:lpstr>
      <vt:lpstr>Комерційний PR: завдання </vt:lpstr>
      <vt:lpstr>Політичний PR: завдання </vt:lpstr>
      <vt:lpstr>Презентация PowerPoint</vt:lpstr>
      <vt:lpstr>Завдання ПР-кампанії</vt:lpstr>
      <vt:lpstr>Стратегія проведення РR-кампанії</vt:lpstr>
      <vt:lpstr>Визначення ПР-кампанії</vt:lpstr>
      <vt:lpstr>Концепція PR</vt:lpstr>
      <vt:lpstr>Співвідношення понять «PR-кампанія» та «PR-діяльність організації»</vt:lpstr>
      <vt:lpstr>Презентация PowerPoint</vt:lpstr>
      <vt:lpstr>Головні відмінності PR-кампаній від поточного PR-забезпечення діяльності організації полягають в:</vt:lpstr>
      <vt:lpstr>PR-кампанії</vt:lpstr>
      <vt:lpstr>Основні характеристики PR-кампаній</vt:lpstr>
      <vt:lpstr>Основні характеристики PR-кампаній</vt:lpstr>
      <vt:lpstr>Основні характеристики PR-кампаній</vt:lpstr>
      <vt:lpstr>Основні характеристики PR-кампаній</vt:lpstr>
      <vt:lpstr>Основні характеристики PR-кампаній</vt:lpstr>
      <vt:lpstr>Основні характеристики PR-кампаній</vt:lpstr>
      <vt:lpstr>Основні характеристики PR-кампаній: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ПР-кампанії</dc:title>
  <dc:creator>admin</dc:creator>
  <cp:lastModifiedBy>admin</cp:lastModifiedBy>
  <cp:revision>21</cp:revision>
  <dcterms:created xsi:type="dcterms:W3CDTF">2021-02-08T07:37:49Z</dcterms:created>
  <dcterms:modified xsi:type="dcterms:W3CDTF">2021-02-08T08:38:53Z</dcterms:modified>
</cp:coreProperties>
</file>