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312" r:id="rId4"/>
    <p:sldId id="297" r:id="rId5"/>
    <p:sldId id="259" r:id="rId6"/>
    <p:sldId id="298" r:id="rId7"/>
    <p:sldId id="260" r:id="rId8"/>
    <p:sldId id="279" r:id="rId9"/>
    <p:sldId id="280" r:id="rId10"/>
    <p:sldId id="299" r:id="rId11"/>
    <p:sldId id="313" r:id="rId12"/>
    <p:sldId id="285" r:id="rId13"/>
    <p:sldId id="314" r:id="rId14"/>
    <p:sldId id="262" r:id="rId15"/>
    <p:sldId id="263" r:id="rId16"/>
    <p:sldId id="300" r:id="rId17"/>
    <p:sldId id="301" r:id="rId18"/>
    <p:sldId id="302" r:id="rId19"/>
    <p:sldId id="281" r:id="rId20"/>
    <p:sldId id="303" r:id="rId21"/>
    <p:sldId id="278" r:id="rId22"/>
    <p:sldId id="265" r:id="rId23"/>
    <p:sldId id="315" r:id="rId24"/>
    <p:sldId id="317" r:id="rId25"/>
    <p:sldId id="320" r:id="rId26"/>
    <p:sldId id="319" r:id="rId27"/>
    <p:sldId id="318" r:id="rId28"/>
    <p:sldId id="316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277" r:id="rId39"/>
  </p:sldIdLst>
  <p:sldSz cx="9144000" cy="5143500" type="screen16x9"/>
  <p:notesSz cx="6858000" cy="9144000"/>
  <p:embeddedFontLst>
    <p:embeddedFont>
      <p:font typeface="Nunito" charset="-52"/>
      <p:regular r:id="rId41"/>
      <p:bold r:id="rId42"/>
      <p:italic r:id="rId43"/>
      <p:bold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c862e174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c862e174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c862e174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c862e174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c862e174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c862e174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c862e174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c862e174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c862e174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c862e174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c862e174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c862e174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c862e174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c862e174a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FB_GhHYPEY" TargetMode="External"/><Relationship Id="rId2" Type="http://schemas.openxmlformats.org/officeDocument/2006/relationships/hyperlink" Target="https://www.youtube.com/watch?v=4E2VEIHlwZ4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0" y="847622"/>
            <a:ext cx="5361300" cy="20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/>
              <a:t>Промислова екологія</a:t>
            </a:r>
            <a:endParaRPr sz="4800" b="1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912371" y="2368706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ctr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158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80000"/>
              </a:lnSpc>
              <a:buSzPts val="770"/>
            </a:pPr>
            <a:r>
              <a:rPr lang="ru" sz="2520" dirty="0"/>
              <a:t>Лекція № </a:t>
            </a:r>
            <a:r>
              <a:rPr lang="ru" sz="2520" dirty="0" smtClean="0"/>
              <a:t>9</a:t>
            </a:r>
          </a:p>
          <a:p>
            <a:pPr marL="0" lvl="0" indent="0">
              <a:lnSpc>
                <a:spcPct val="80000"/>
              </a:lnSpc>
              <a:buSzPts val="770"/>
            </a:pPr>
            <a:r>
              <a:rPr lang="ru-RU" sz="2800" b="1" dirty="0" err="1" smtClean="0"/>
              <a:t>Хімічні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фізико-хімічні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методи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очищення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стічних</a:t>
            </a:r>
            <a:r>
              <a:rPr lang="ru-RU" sz="2800" b="1" dirty="0" smtClean="0"/>
              <a:t> вод</a:t>
            </a:r>
            <a:endParaRPr sz="25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697" y="215154"/>
            <a:ext cx="8734096" cy="438837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Стоки </a:t>
            </a:r>
            <a:r>
              <a:rPr lang="ru-RU" sz="1800" dirty="0" err="1" smtClean="0"/>
              <a:t>гальванічних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травильних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цехів</a:t>
            </a:r>
            <a:r>
              <a:rPr lang="ru-RU" sz="1800" dirty="0" smtClean="0"/>
              <a:t> –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порівняно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концентровані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відпрацьовані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розчини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переважно</a:t>
            </a:r>
            <a:r>
              <a:rPr lang="ru-RU" sz="1800" dirty="0" smtClean="0"/>
              <a:t> кислот, </a:t>
            </a:r>
            <a:r>
              <a:rPr lang="ru-RU" sz="1800" dirty="0" err="1" smtClean="0"/>
              <a:t>лугів</a:t>
            </a:r>
            <a:r>
              <a:rPr lang="ru-RU" sz="1800" dirty="0" smtClean="0"/>
              <a:t>, солей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промислових</a:t>
            </a:r>
            <a:r>
              <a:rPr lang="ru-RU" sz="1800" dirty="0" smtClean="0"/>
              <a:t> вод. </a:t>
            </a:r>
            <a:r>
              <a:rPr lang="ru-RU" sz="1800" dirty="0" err="1" smtClean="0"/>
              <a:t>Такі</a:t>
            </a:r>
            <a:r>
              <a:rPr lang="ru-RU" sz="1800" dirty="0" smtClean="0"/>
              <a:t> стоки </a:t>
            </a:r>
            <a:r>
              <a:rPr lang="ru-RU" sz="1800" dirty="0" err="1" smtClean="0"/>
              <a:t>підлягають</a:t>
            </a:r>
            <a:r>
              <a:rPr lang="ru-RU" sz="1800" dirty="0" smtClean="0"/>
              <a:t> </a:t>
            </a:r>
            <a:r>
              <a:rPr lang="ru-RU" sz="1800" b="1" i="1" dirty="0" err="1" smtClean="0"/>
              <a:t>нейтралізації</a:t>
            </a:r>
            <a:r>
              <a:rPr lang="ru-RU" sz="1800" b="1" i="1" dirty="0" smtClean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доведення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реакції</a:t>
            </a:r>
            <a:r>
              <a:rPr lang="ru-RU" sz="1800" dirty="0" smtClean="0"/>
              <a:t> до </a:t>
            </a:r>
            <a:r>
              <a:rPr lang="ru-RU" sz="1800" dirty="0" err="1" smtClean="0"/>
              <a:t>нейтральної</a:t>
            </a:r>
            <a:r>
              <a:rPr lang="ru-RU" sz="1800" dirty="0" smtClean="0"/>
              <a:t> рН=6,5–8,5).</a:t>
            </a:r>
          </a:p>
          <a:p>
            <a:pPr algn="just"/>
            <a:r>
              <a:rPr lang="ru-RU" sz="1800" dirty="0" smtClean="0"/>
              <a:t>Для </a:t>
            </a:r>
            <a:r>
              <a:rPr lang="ru-RU" sz="1800" dirty="0" err="1" smtClean="0"/>
              <a:t>виконання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операцій</a:t>
            </a:r>
            <a:r>
              <a:rPr lang="ru-RU" sz="1800" dirty="0" smtClean="0"/>
              <a:t> </a:t>
            </a:r>
            <a:r>
              <a:rPr lang="ru-RU" sz="1800" dirty="0" err="1" smtClean="0"/>
              <a:t>нейтралізації</a:t>
            </a:r>
            <a:r>
              <a:rPr lang="ru-RU" sz="1800" dirty="0" smtClean="0"/>
              <a:t> в </a:t>
            </a:r>
            <a:r>
              <a:rPr lang="ru-RU" sz="1800" dirty="0" err="1" smtClean="0"/>
              <a:t>стічні</a:t>
            </a:r>
            <a:r>
              <a:rPr lang="ru-RU" sz="1800" dirty="0" smtClean="0"/>
              <a:t> води  </a:t>
            </a:r>
            <a:r>
              <a:rPr lang="ru-RU" sz="1800" dirty="0" err="1" smtClean="0"/>
              <a:t>додаються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реагенти</a:t>
            </a:r>
            <a:r>
              <a:rPr lang="ru-RU" sz="1800" dirty="0" smtClean="0"/>
              <a:t>,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впливом</a:t>
            </a:r>
            <a:r>
              <a:rPr lang="ru-RU" sz="1800" dirty="0" smtClean="0"/>
              <a:t>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кислоти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луги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містяться</a:t>
            </a:r>
            <a:r>
              <a:rPr lang="ru-RU" sz="1800" dirty="0" smtClean="0"/>
              <a:t> в стоках, </a:t>
            </a:r>
            <a:r>
              <a:rPr lang="ru-RU" sz="1800" dirty="0" err="1" smtClean="0"/>
              <a:t>нейтралізуються</a:t>
            </a:r>
            <a:r>
              <a:rPr lang="ru-RU" sz="1800" dirty="0" smtClean="0"/>
              <a:t>, а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забруднення</a:t>
            </a:r>
            <a:r>
              <a:rPr lang="ru-RU" sz="1800" dirty="0" smtClean="0"/>
              <a:t>, в основному, </a:t>
            </a:r>
            <a:r>
              <a:rPr lang="ru-RU" sz="1800" dirty="0" err="1" smtClean="0"/>
              <a:t>іони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металів</a:t>
            </a:r>
            <a:r>
              <a:rPr lang="ru-RU" sz="1800" dirty="0" smtClean="0"/>
              <a:t>, </a:t>
            </a:r>
            <a:r>
              <a:rPr lang="ru-RU" sz="1800" dirty="0" err="1" smtClean="0"/>
              <a:t>випадають</a:t>
            </a:r>
            <a:r>
              <a:rPr lang="ru-RU" sz="1800" dirty="0" smtClean="0"/>
              <a:t> в осад.</a:t>
            </a:r>
          </a:p>
          <a:p>
            <a:pPr algn="just"/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використовуватися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реагенти</a:t>
            </a:r>
            <a:r>
              <a:rPr lang="ru-RU" sz="1800" dirty="0" smtClean="0"/>
              <a:t> – </a:t>
            </a:r>
            <a:r>
              <a:rPr lang="ru-RU" sz="1800" b="1" i="1" dirty="0" err="1" smtClean="0"/>
              <a:t>луги</a:t>
            </a:r>
            <a:r>
              <a:rPr lang="ru-RU" sz="1800" b="1" i="1" dirty="0" smtClean="0"/>
              <a:t>, сода, вода </a:t>
            </a:r>
            <a:r>
              <a:rPr lang="ru-RU" sz="1800" i="1" dirty="0" smtClean="0"/>
              <a:t>– у </a:t>
            </a:r>
            <a:r>
              <a:rPr lang="ru-RU" sz="1800" i="1" dirty="0" err="1" smtClean="0"/>
              <a:t>випадках</a:t>
            </a:r>
            <a:r>
              <a:rPr lang="ru-RU" sz="1800" i="1" dirty="0" smtClean="0"/>
              <a:t>, </a:t>
            </a:r>
            <a:r>
              <a:rPr lang="ru-RU" sz="1800" dirty="0" smtClean="0"/>
              <a:t>коли вони </a:t>
            </a:r>
            <a:r>
              <a:rPr lang="ru-RU" sz="1800" dirty="0" err="1" smtClean="0"/>
              <a:t>містяться</a:t>
            </a:r>
            <a:r>
              <a:rPr lang="ru-RU" sz="1800" dirty="0" smtClean="0"/>
              <a:t> у </a:t>
            </a:r>
            <a:r>
              <a:rPr lang="ru-RU" sz="1800" dirty="0" err="1" smtClean="0"/>
              <a:t>твердих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рідких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відходах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виробництва</a:t>
            </a:r>
            <a:r>
              <a:rPr lang="ru-RU" sz="1800" dirty="0" smtClean="0"/>
              <a:t> (</a:t>
            </a:r>
            <a:r>
              <a:rPr lang="ru-RU" sz="1800" dirty="0" err="1" smtClean="0"/>
              <a:t>тобто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вирішуються</a:t>
            </a:r>
            <a:r>
              <a:rPr lang="ru-RU" sz="1800" dirty="0" smtClean="0"/>
              <a:t> два </a:t>
            </a:r>
            <a:r>
              <a:rPr lang="ru-RU" sz="1800" dirty="0" err="1" smtClean="0"/>
              <a:t>завдання</a:t>
            </a:r>
            <a:r>
              <a:rPr lang="ru-RU" sz="1800" dirty="0" smtClean="0"/>
              <a:t> – </a:t>
            </a:r>
            <a:r>
              <a:rPr lang="ru-RU" sz="1800" dirty="0" err="1" smtClean="0"/>
              <a:t>нейтралізація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утилізація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відходів</a:t>
            </a:r>
            <a:r>
              <a:rPr lang="ru-RU" sz="1800" dirty="0" smtClean="0"/>
              <a:t> – </a:t>
            </a:r>
            <a:r>
              <a:rPr lang="ru-RU" sz="1800" b="1" i="1" dirty="0" err="1" smtClean="0"/>
              <a:t>комплексний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підхід</a:t>
            </a:r>
            <a:r>
              <a:rPr lang="ru-RU" sz="1800" i="1" dirty="0" smtClean="0"/>
              <a:t>). За </a:t>
            </a:r>
            <a:r>
              <a:rPr lang="ru-RU" sz="1800" i="1" dirty="0" err="1" smtClean="0"/>
              <a:t>нейтралізації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сірчанокислотних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стічних</a:t>
            </a:r>
            <a:r>
              <a:rPr lang="ru-RU" sz="1800" i="1" dirty="0" smtClean="0"/>
              <a:t> вод </a:t>
            </a:r>
            <a:r>
              <a:rPr lang="ru-RU" sz="1800" i="1" dirty="0" err="1" smtClean="0"/>
              <a:t>вапном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утворюється</a:t>
            </a:r>
            <a:r>
              <a:rPr lang="ru-RU" sz="1800" i="1" dirty="0" smtClean="0"/>
              <a:t> </a:t>
            </a:r>
            <a:r>
              <a:rPr lang="ru-RU" sz="1800" dirty="0" err="1" smtClean="0"/>
              <a:t>гіпс</a:t>
            </a:r>
            <a:r>
              <a:rPr lang="ru-RU" sz="1800" dirty="0" smtClean="0"/>
              <a:t> </a:t>
            </a:r>
            <a:r>
              <a:rPr lang="ru-RU" sz="1800" b="1" i="1" dirty="0" smtClean="0"/>
              <a:t>CaSO4*2H2O,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який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відкладається</a:t>
            </a:r>
            <a:r>
              <a:rPr lang="ru-RU" sz="1800" i="1" dirty="0" smtClean="0"/>
              <a:t> на </a:t>
            </a:r>
            <a:r>
              <a:rPr lang="ru-RU" sz="1800" i="1" dirty="0" err="1" smtClean="0"/>
              <a:t>стінках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трубопроводів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арматури</a:t>
            </a:r>
            <a:r>
              <a:rPr lang="ru-RU" sz="1800" i="1" dirty="0" smtClean="0"/>
              <a:t>. Для </a:t>
            </a:r>
            <a:r>
              <a:rPr lang="ru-RU" sz="1800" dirty="0" err="1" smtClean="0"/>
              <a:t>боротьби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цим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регулярне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трубопроводів</a:t>
            </a:r>
            <a:r>
              <a:rPr lang="ru-RU" sz="1800" dirty="0" smtClean="0"/>
              <a:t>, </a:t>
            </a:r>
            <a:r>
              <a:rPr lang="ru-RU" sz="1800" dirty="0" err="1" smtClean="0"/>
              <a:t>застосування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вінілпластових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поліетиленових</a:t>
            </a:r>
            <a:r>
              <a:rPr lang="ru-RU" sz="1800" dirty="0" smtClean="0"/>
              <a:t> труб </a:t>
            </a:r>
            <a:r>
              <a:rPr lang="ru-RU" sz="1800" dirty="0" err="1" smtClean="0"/>
              <a:t>замість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металевих</a:t>
            </a:r>
            <a:r>
              <a:rPr lang="ru-RU" sz="1800" dirty="0" smtClean="0"/>
              <a:t>, </a:t>
            </a:r>
            <a:r>
              <a:rPr lang="ru-RU" sz="1800" dirty="0" err="1" smtClean="0"/>
              <a:t>тобто</a:t>
            </a:r>
            <a:r>
              <a:rPr lang="ru-RU" sz="1800" dirty="0" smtClean="0"/>
              <a:t> таких,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</a:t>
            </a:r>
            <a:r>
              <a:rPr lang="ru-RU" sz="1800" i="1" dirty="0" err="1" smtClean="0"/>
              <a:t>антиадгезійні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властивості</a:t>
            </a:r>
            <a:r>
              <a:rPr lang="ru-RU" sz="1800" i="1" dirty="0" smtClean="0"/>
              <a:t>.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2729" y="251012"/>
            <a:ext cx="8358815" cy="4892488"/>
          </a:xfrm>
        </p:spPr>
        <p:txBody>
          <a:bodyPr>
            <a:noAutofit/>
          </a:bodyPr>
          <a:lstStyle/>
          <a:p>
            <a:r>
              <a:rPr lang="ru-RU" sz="2200" dirty="0" err="1" smtClean="0"/>
              <a:t>Реагенти</a:t>
            </a:r>
            <a:r>
              <a:rPr lang="ru-RU" sz="2200" dirty="0" smtClean="0"/>
              <a:t> </a:t>
            </a:r>
            <a:r>
              <a:rPr lang="ru-RU" sz="2200" dirty="0" err="1" smtClean="0"/>
              <a:t>вибирають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залежно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складу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концентрації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кислої</a:t>
            </a:r>
            <a:r>
              <a:rPr lang="ru-RU" sz="2200" dirty="0" smtClean="0"/>
              <a:t> </a:t>
            </a:r>
            <a:r>
              <a:rPr lang="ru-RU" sz="2200" dirty="0" err="1" smtClean="0"/>
              <a:t>стічної</a:t>
            </a:r>
            <a:r>
              <a:rPr lang="ru-RU" sz="2200" dirty="0" smtClean="0"/>
              <a:t> води.</a:t>
            </a:r>
          </a:p>
          <a:p>
            <a:r>
              <a:rPr lang="ru-RU" sz="2200" dirty="0" smtClean="0"/>
              <a:t>При </a:t>
            </a:r>
            <a:r>
              <a:rPr lang="ru-RU" sz="2200" dirty="0" err="1" smtClean="0"/>
              <a:t>цьому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враховують</a:t>
            </a:r>
            <a:r>
              <a:rPr lang="ru-RU" sz="2200" dirty="0" smtClean="0"/>
              <a:t>, буде в </a:t>
            </a:r>
            <a:r>
              <a:rPr lang="ru-RU" sz="2200" dirty="0" err="1" smtClean="0"/>
              <a:t>процесі</a:t>
            </a:r>
            <a:r>
              <a:rPr lang="ru-RU" sz="2200" dirty="0" smtClean="0"/>
              <a:t> </a:t>
            </a:r>
            <a:r>
              <a:rPr lang="ru-RU" sz="2200" dirty="0" err="1" smtClean="0"/>
              <a:t>утворюватися</a:t>
            </a:r>
            <a:r>
              <a:rPr lang="ru-RU" sz="2200" dirty="0" smtClean="0"/>
              <a:t> осад </a:t>
            </a:r>
            <a:r>
              <a:rPr lang="ru-RU" sz="2200" dirty="0" err="1" smtClean="0"/>
              <a:t>чи</a:t>
            </a:r>
            <a:r>
              <a:rPr lang="ru-RU" sz="2200" dirty="0" smtClean="0"/>
              <a:t> </a:t>
            </a:r>
            <a:r>
              <a:rPr lang="ru-RU" sz="2200" dirty="0" err="1" smtClean="0"/>
              <a:t>ні</a:t>
            </a:r>
            <a:r>
              <a:rPr lang="ru-RU" sz="2200" dirty="0" smtClean="0"/>
              <a:t>.</a:t>
            </a:r>
          </a:p>
          <a:p>
            <a:r>
              <a:rPr lang="ru-RU" sz="2200" dirty="0" err="1" smtClean="0"/>
              <a:t>Розрізняють</a:t>
            </a:r>
            <a:r>
              <a:rPr lang="ru-RU" sz="2200" dirty="0" smtClean="0"/>
              <a:t> </a:t>
            </a:r>
            <a:r>
              <a:rPr lang="ru-RU" sz="2200" b="1" i="1" dirty="0" smtClean="0"/>
              <a:t>три </a:t>
            </a:r>
            <a:r>
              <a:rPr lang="ru-RU" sz="2200" b="1" i="1" dirty="0" err="1" smtClean="0"/>
              <a:t>види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кислотовмісних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стічних</a:t>
            </a:r>
            <a:r>
              <a:rPr lang="ru-RU" sz="2200" b="1" i="1" dirty="0" smtClean="0"/>
              <a:t> вод:</a:t>
            </a:r>
          </a:p>
          <a:p>
            <a:r>
              <a:rPr lang="ru-RU" sz="2200" dirty="0" smtClean="0"/>
              <a:t>Води,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містять</a:t>
            </a:r>
            <a:r>
              <a:rPr lang="ru-RU" sz="2200" dirty="0" smtClean="0"/>
              <a:t> </a:t>
            </a:r>
            <a:r>
              <a:rPr lang="ru-RU" sz="2200" dirty="0" err="1" smtClean="0"/>
              <a:t>слабкі</a:t>
            </a:r>
            <a:r>
              <a:rPr lang="ru-RU" sz="2200" dirty="0" smtClean="0"/>
              <a:t> </a:t>
            </a:r>
            <a:r>
              <a:rPr lang="ru-RU" sz="2200" dirty="0" err="1" smtClean="0"/>
              <a:t>кислоти</a:t>
            </a:r>
            <a:r>
              <a:rPr lang="ru-RU" sz="2200" dirty="0" smtClean="0"/>
              <a:t> </a:t>
            </a:r>
            <a:r>
              <a:rPr lang="ru-RU" sz="2200" i="1" dirty="0" smtClean="0"/>
              <a:t>(Н2С03, СН3СООН).</a:t>
            </a:r>
          </a:p>
          <a:p>
            <a:r>
              <a:rPr lang="ru-RU" sz="2200" dirty="0" smtClean="0"/>
              <a:t>Води,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містять</a:t>
            </a:r>
            <a:r>
              <a:rPr lang="ru-RU" sz="2200" dirty="0" smtClean="0"/>
              <a:t> </a:t>
            </a:r>
            <a:r>
              <a:rPr lang="ru-RU" sz="2200" dirty="0" err="1" smtClean="0"/>
              <a:t>сильні</a:t>
            </a:r>
            <a:r>
              <a:rPr lang="ru-RU" sz="2200" dirty="0" smtClean="0"/>
              <a:t> </a:t>
            </a:r>
            <a:r>
              <a:rPr lang="ru-RU" sz="2200" dirty="0" err="1" smtClean="0"/>
              <a:t>кислоти</a:t>
            </a:r>
            <a:r>
              <a:rPr lang="ru-RU" sz="2200" dirty="0" smtClean="0"/>
              <a:t> </a:t>
            </a:r>
            <a:r>
              <a:rPr lang="ru-RU" sz="2200" i="1" dirty="0" smtClean="0"/>
              <a:t>(НСІ, </a:t>
            </a:r>
            <a:r>
              <a:rPr lang="en-US" sz="2200" i="1" dirty="0" smtClean="0"/>
              <a:t>HN</a:t>
            </a:r>
            <a:r>
              <a:rPr lang="ru-RU" sz="2200" i="1" dirty="0" smtClean="0"/>
              <a:t>О3). </a:t>
            </a:r>
            <a:r>
              <a:rPr lang="ru-RU" sz="2200" dirty="0" smtClean="0"/>
              <a:t>Для </a:t>
            </a:r>
            <a:r>
              <a:rPr lang="ru-RU" sz="2200" dirty="0" err="1" smtClean="0"/>
              <a:t>їх</a:t>
            </a:r>
            <a:r>
              <a:rPr lang="ru-RU" sz="2200" dirty="0" smtClean="0"/>
              <a:t> </a:t>
            </a:r>
            <a:r>
              <a:rPr lang="ru-RU" sz="2200" dirty="0" err="1" smtClean="0"/>
              <a:t>нейтралізації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може</a:t>
            </a:r>
            <a:r>
              <a:rPr lang="ru-RU" sz="2200" dirty="0" smtClean="0"/>
              <a:t> бути </a:t>
            </a:r>
            <a:r>
              <a:rPr lang="ru-RU" sz="2200" dirty="0" err="1" smtClean="0"/>
              <a:t>використаний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будь-який</a:t>
            </a:r>
            <a:r>
              <a:rPr lang="ru-RU" sz="2200" dirty="0" smtClean="0"/>
              <a:t> названий </a:t>
            </a:r>
            <a:r>
              <a:rPr lang="ru-RU" sz="2200" dirty="0" err="1" smtClean="0"/>
              <a:t>вище</a:t>
            </a:r>
            <a:r>
              <a:rPr lang="ru-RU" sz="2200" dirty="0" smtClean="0"/>
              <a:t> реагент. </a:t>
            </a:r>
            <a:r>
              <a:rPr lang="ru-RU" sz="2200" dirty="0" err="1" smtClean="0"/>
              <a:t>Солі</a:t>
            </a:r>
            <a:r>
              <a:rPr lang="ru-RU" sz="2200" dirty="0" smtClean="0"/>
              <a:t> </a:t>
            </a:r>
            <a:r>
              <a:rPr lang="ru-RU" sz="2200" dirty="0" err="1" smtClean="0"/>
              <a:t>цих</a:t>
            </a:r>
            <a:r>
              <a:rPr lang="ru-RU" sz="2200" dirty="0" smtClean="0"/>
              <a:t> кислот добре </a:t>
            </a:r>
            <a:r>
              <a:rPr lang="ru-RU" sz="2200" dirty="0" err="1" smtClean="0"/>
              <a:t>розчинні</a:t>
            </a:r>
            <a:r>
              <a:rPr lang="ru-RU" sz="2200" dirty="0" smtClean="0"/>
              <a:t> у </a:t>
            </a:r>
            <a:r>
              <a:rPr lang="ru-RU" sz="2200" dirty="0" err="1" smtClean="0"/>
              <a:t>воді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Води,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містять</a:t>
            </a:r>
            <a:r>
              <a:rPr lang="ru-RU" sz="2200" dirty="0" smtClean="0"/>
              <a:t> </a:t>
            </a:r>
            <a:r>
              <a:rPr lang="ru-RU" sz="2200" dirty="0" err="1" smtClean="0"/>
              <a:t>сірчану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сірчисту</a:t>
            </a:r>
            <a:r>
              <a:rPr lang="ru-RU" sz="2200" dirty="0" smtClean="0"/>
              <a:t> </a:t>
            </a:r>
            <a:r>
              <a:rPr lang="ru-RU" sz="2200" dirty="0" err="1" smtClean="0"/>
              <a:t>кислоти</a:t>
            </a:r>
            <a:r>
              <a:rPr lang="ru-RU" sz="2200" dirty="0" smtClean="0"/>
              <a:t>. </a:t>
            </a:r>
            <a:r>
              <a:rPr lang="ru-RU" sz="2200" dirty="0" err="1" smtClean="0"/>
              <a:t>Кальцієві</a:t>
            </a:r>
            <a:r>
              <a:rPr lang="ru-RU" sz="2200" dirty="0" smtClean="0"/>
              <a:t> </a:t>
            </a:r>
            <a:r>
              <a:rPr lang="ru-RU" sz="2200" dirty="0" err="1" smtClean="0"/>
              <a:t>солі</a:t>
            </a:r>
            <a:r>
              <a:rPr lang="ru-RU" sz="2200" dirty="0" smtClean="0"/>
              <a:t> </a:t>
            </a:r>
            <a:r>
              <a:rPr lang="ru-RU" sz="2200" dirty="0" err="1" smtClean="0"/>
              <a:t>цих</a:t>
            </a:r>
            <a:r>
              <a:rPr lang="ru-RU" sz="2200" dirty="0" smtClean="0"/>
              <a:t> кислот погано </a:t>
            </a:r>
            <a:r>
              <a:rPr lang="ru-RU" sz="2200" dirty="0" err="1" smtClean="0"/>
              <a:t>розчинні</a:t>
            </a:r>
            <a:r>
              <a:rPr lang="ru-RU" sz="2200" dirty="0" smtClean="0"/>
              <a:t> у </a:t>
            </a:r>
            <a:r>
              <a:rPr lang="ru-RU" sz="2200" dirty="0" err="1" smtClean="0"/>
              <a:t>воді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випадають</a:t>
            </a:r>
            <a:r>
              <a:rPr lang="ru-RU" sz="2200" dirty="0" smtClean="0"/>
              <a:t> в осад.</a:t>
            </a:r>
            <a:endParaRPr lang="ru-RU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7654"/>
            <a:ext cx="8912771" cy="4782207"/>
          </a:xfrm>
        </p:spPr>
        <p:txBody>
          <a:bodyPr>
            <a:noAutofit/>
          </a:bodyPr>
          <a:lstStyle/>
          <a:p>
            <a:r>
              <a:rPr lang="ru-RU" sz="2800" b="1" i="1" dirty="0" err="1" smtClean="0"/>
              <a:t>Нейтралізацію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можна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проводити</a:t>
            </a:r>
            <a:r>
              <a:rPr lang="ru-RU" sz="2800" b="1" i="1" dirty="0" smtClean="0"/>
              <a:t>:</a:t>
            </a:r>
          </a:p>
          <a:p>
            <a:r>
              <a:rPr lang="ru-RU" sz="2800" b="1" i="1" dirty="0" smtClean="0"/>
              <a:t>1. </a:t>
            </a:r>
            <a:r>
              <a:rPr lang="ru-RU" sz="2800" b="1" i="1" dirty="0" err="1" smtClean="0"/>
              <a:t>Змішуванням</a:t>
            </a:r>
            <a:r>
              <a:rPr lang="ru-RU" sz="2800" b="1" i="1" dirty="0" smtClean="0"/>
              <a:t> </a:t>
            </a:r>
            <a:r>
              <a:rPr lang="ru-RU" sz="2800" dirty="0" smtClean="0"/>
              <a:t>– для </a:t>
            </a:r>
            <a:r>
              <a:rPr lang="ru-RU" sz="2800" dirty="0" err="1" smtClean="0"/>
              <a:t>очищення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кислих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лужних</a:t>
            </a:r>
            <a:r>
              <a:rPr lang="ru-RU" sz="2800" dirty="0" smtClean="0"/>
              <a:t> вод,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забруднені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іншими</a:t>
            </a:r>
            <a:r>
              <a:rPr lang="ru-RU" sz="2800" dirty="0" smtClean="0"/>
              <a:t> компонентами.</a:t>
            </a:r>
          </a:p>
          <a:p>
            <a:r>
              <a:rPr lang="ru-RU" sz="2800" b="1" i="1" dirty="0" smtClean="0"/>
              <a:t>2. </a:t>
            </a:r>
            <a:r>
              <a:rPr lang="ru-RU" sz="2800" b="1" i="1" dirty="0" err="1" smtClean="0"/>
              <a:t>Додаванням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реагентів</a:t>
            </a:r>
            <a:r>
              <a:rPr lang="ru-RU" sz="2800" b="1" i="1" dirty="0" smtClean="0"/>
              <a:t> – </a:t>
            </a:r>
            <a:r>
              <a:rPr lang="ru-RU" sz="2800" i="1" dirty="0" smtClean="0"/>
              <a:t>для </a:t>
            </a:r>
            <a:r>
              <a:rPr lang="ru-RU" sz="2800" i="1" dirty="0" err="1" smtClean="0"/>
              <a:t>очищення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кислих</a:t>
            </a:r>
            <a:r>
              <a:rPr lang="ru-RU" sz="2800" i="1" dirty="0" smtClean="0"/>
              <a:t> вод </a:t>
            </a:r>
            <a:r>
              <a:rPr lang="ru-RU" sz="2800" i="1" dirty="0" err="1" smtClean="0"/>
              <a:t>NaOH</a:t>
            </a:r>
            <a:r>
              <a:rPr lang="ru-RU" sz="2800" i="1" dirty="0" smtClean="0"/>
              <a:t>, Na2O3, KOH, </a:t>
            </a:r>
            <a:r>
              <a:rPr lang="ru-RU" sz="2800" dirty="0" smtClean="0"/>
              <a:t>СаСО3, </a:t>
            </a:r>
            <a:r>
              <a:rPr lang="ru-RU" sz="2800" i="1" dirty="0" smtClean="0"/>
              <a:t>М</a:t>
            </a:r>
            <a:r>
              <a:rPr lang="en-US" sz="2800" i="1" dirty="0" smtClean="0"/>
              <a:t>g</a:t>
            </a:r>
            <a:r>
              <a:rPr lang="ru-RU" sz="2800" i="1" dirty="0" smtClean="0"/>
              <a:t>СО3, </a:t>
            </a:r>
            <a:r>
              <a:rPr lang="ru-RU" sz="2800" i="1" dirty="0" err="1" smtClean="0"/>
              <a:t>соди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тощо</a:t>
            </a:r>
            <a:r>
              <a:rPr lang="ru-RU" sz="2800" i="1" dirty="0" smtClean="0"/>
              <a:t>.</a:t>
            </a:r>
          </a:p>
          <a:p>
            <a:r>
              <a:rPr lang="ru-RU" sz="2800" b="1" i="1" dirty="0" smtClean="0"/>
              <a:t>3. </a:t>
            </a:r>
            <a:r>
              <a:rPr lang="ru-RU" sz="2800" b="1" i="1" dirty="0" err="1" smtClean="0"/>
              <a:t>Фільтруванням</a:t>
            </a:r>
            <a:r>
              <a:rPr lang="ru-RU" sz="2800" b="1" i="1" dirty="0" smtClean="0"/>
              <a:t> через </a:t>
            </a:r>
            <a:r>
              <a:rPr lang="ru-RU" sz="2800" b="1" i="1" dirty="0" err="1" smtClean="0"/>
              <a:t>нейтралізуючі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матеріали</a:t>
            </a:r>
            <a:r>
              <a:rPr lang="ru-RU" sz="2800" b="1" i="1" dirty="0" smtClean="0"/>
              <a:t> </a:t>
            </a:r>
            <a:r>
              <a:rPr lang="ru-RU" sz="2800" i="1" dirty="0" smtClean="0"/>
              <a:t>(магнезит, </a:t>
            </a:r>
            <a:r>
              <a:rPr lang="ru-RU" sz="2800" i="1" dirty="0" err="1" smtClean="0"/>
              <a:t>доломіт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ва</a:t>
            </a:r>
            <a:r>
              <a:rPr lang="ru-RU" sz="2800" dirty="0" err="1" smtClean="0"/>
              <a:t>пняк</a:t>
            </a:r>
            <a:r>
              <a:rPr lang="ru-RU" sz="2800" dirty="0" smtClean="0"/>
              <a:t>, шлак, золу).</a:t>
            </a:r>
          </a:p>
          <a:p>
            <a:r>
              <a:rPr lang="ru-RU" sz="2800" b="1" dirty="0" smtClean="0"/>
              <a:t>4. </a:t>
            </a:r>
            <a:r>
              <a:rPr lang="ru-RU" sz="2800" b="1" i="1" dirty="0" err="1" smtClean="0"/>
              <a:t>Кислими</a:t>
            </a:r>
            <a:r>
              <a:rPr lang="ru-RU" sz="2800" b="1" i="1" dirty="0" smtClean="0"/>
              <a:t> газами – </a:t>
            </a:r>
            <a:r>
              <a:rPr lang="ru-RU" sz="2800" dirty="0" smtClean="0"/>
              <a:t>для </a:t>
            </a:r>
            <a:r>
              <a:rPr lang="ru-RU" sz="2800" dirty="0" err="1" smtClean="0"/>
              <a:t>лужних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стічних</a:t>
            </a:r>
            <a:r>
              <a:rPr lang="ru-RU" sz="2800" dirty="0" smtClean="0"/>
              <a:t> вод – газами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СОп</a:t>
            </a:r>
            <a:r>
              <a:rPr lang="ru-RU" sz="2800" dirty="0" smtClean="0"/>
              <a:t>, </a:t>
            </a:r>
            <a:r>
              <a:rPr lang="ru-RU" sz="2800" dirty="0" err="1" smtClean="0"/>
              <a:t>SOn</a:t>
            </a:r>
            <a:r>
              <a:rPr lang="ru-RU" sz="2800" dirty="0" smtClean="0"/>
              <a:t>, </a:t>
            </a:r>
            <a:r>
              <a:rPr lang="ru-RU" sz="2800" dirty="0" err="1" smtClean="0"/>
              <a:t>NOn</a:t>
            </a:r>
            <a:r>
              <a:rPr lang="ru-RU" sz="2800" dirty="0" smtClean="0"/>
              <a:t> (</a:t>
            </a:r>
            <a:r>
              <a:rPr lang="ru-RU" sz="2800" dirty="0" err="1" smtClean="0"/>
              <a:t>димовими</a:t>
            </a:r>
            <a:r>
              <a:rPr lang="ru-RU" sz="2800" dirty="0" smtClean="0"/>
              <a:t> газами).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315310"/>
            <a:ext cx="7505700" cy="4123415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Метод </a:t>
            </a:r>
            <a:r>
              <a:rPr lang="ru-RU" sz="2000" b="1" i="1" dirty="0" err="1" smtClean="0"/>
              <a:t>етерифікації</a:t>
            </a:r>
            <a:r>
              <a:rPr lang="ru-RU" sz="2000" b="1" i="1" dirty="0" smtClean="0"/>
              <a:t> </a:t>
            </a:r>
            <a:r>
              <a:rPr lang="ru-RU" sz="2000" dirty="0" err="1" smtClean="0"/>
              <a:t>полягає</a:t>
            </a:r>
            <a:r>
              <a:rPr lang="ru-RU" sz="2000" dirty="0" smtClean="0"/>
              <a:t> в </a:t>
            </a:r>
            <a:r>
              <a:rPr lang="ru-RU" sz="2000" dirty="0" err="1" smtClean="0"/>
              <a:t>перетворенні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низькомолекулярних</a:t>
            </a:r>
            <a:r>
              <a:rPr lang="ru-RU" sz="2000" dirty="0" smtClean="0"/>
              <a:t> кислот (</a:t>
            </a:r>
            <a:r>
              <a:rPr lang="ru-RU" sz="2000" dirty="0" err="1" smtClean="0"/>
              <a:t>масляна</a:t>
            </a:r>
            <a:r>
              <a:rPr lang="ru-RU" sz="2000" dirty="0" smtClean="0"/>
              <a:t>, </a:t>
            </a:r>
            <a:r>
              <a:rPr lang="ru-RU" sz="2000" dirty="0" err="1" smtClean="0"/>
              <a:t>оцтова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т.д.) в </a:t>
            </a:r>
            <a:r>
              <a:rPr lang="ru-RU" sz="2000" dirty="0" err="1" smtClean="0"/>
              <a:t>ефіри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низькою</a:t>
            </a:r>
            <a:r>
              <a:rPr lang="ru-RU" sz="2000" dirty="0" smtClean="0"/>
              <a:t> температурою </a:t>
            </a:r>
            <a:r>
              <a:rPr lang="ru-RU" sz="2000" dirty="0" err="1" smtClean="0"/>
              <a:t>кипіння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 </a:t>
            </a:r>
            <a:r>
              <a:rPr lang="ru-RU" sz="2000" dirty="0" err="1" smtClean="0"/>
              <a:t>відгоном</a:t>
            </a:r>
            <a:r>
              <a:rPr lang="ru-RU" sz="2000" dirty="0" smtClean="0"/>
              <a:t>. Для </a:t>
            </a:r>
            <a:r>
              <a:rPr lang="ru-RU" sz="2000" dirty="0" err="1" smtClean="0"/>
              <a:t>прискорення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етерифікації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застосовуються</a:t>
            </a:r>
            <a:r>
              <a:rPr lang="ru-RU" sz="2000" dirty="0" smtClean="0"/>
              <a:t> </a:t>
            </a:r>
            <a:r>
              <a:rPr lang="ru-RU" sz="2000" i="1" dirty="0" err="1" smtClean="0"/>
              <a:t>каталізатори</a:t>
            </a:r>
            <a:r>
              <a:rPr lang="ru-RU" sz="2000" i="1" dirty="0" smtClean="0"/>
              <a:t> – </a:t>
            </a:r>
            <a:r>
              <a:rPr lang="ru-RU" sz="2000" i="1" dirty="0" err="1" smtClean="0"/>
              <a:t>мінеральні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кислоти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Процес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очищення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виконують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апаратах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пе</a:t>
            </a:r>
            <a:r>
              <a:rPr lang="ru-RU" sz="2000" dirty="0" err="1" smtClean="0"/>
              <a:t>ріодичної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безперервної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вилучених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ефірів</a:t>
            </a:r>
            <a:r>
              <a:rPr lang="ru-RU" sz="2000" dirty="0" smtClean="0"/>
              <a:t>. 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етерифікації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 </a:t>
            </a:r>
            <a:r>
              <a:rPr lang="ru-RU" sz="2000" dirty="0" err="1" smtClean="0"/>
              <a:t>можливе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виробництвах</a:t>
            </a:r>
            <a:r>
              <a:rPr lang="ru-RU" sz="2000" dirty="0" smtClean="0"/>
              <a:t> </a:t>
            </a:r>
            <a:r>
              <a:rPr lang="ru-RU" sz="2000" dirty="0" err="1" smtClean="0"/>
              <a:t>синтетичних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жирних</a:t>
            </a:r>
            <a:r>
              <a:rPr lang="ru-RU" sz="2000" dirty="0" smtClean="0"/>
              <a:t> кислот, </a:t>
            </a:r>
            <a:r>
              <a:rPr lang="ru-RU" sz="2000" dirty="0" err="1" smtClean="0"/>
              <a:t>оцтового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ангідриду</a:t>
            </a:r>
            <a:r>
              <a:rPr lang="ru-RU" sz="2000" dirty="0" smtClean="0"/>
              <a:t>, триацетату </a:t>
            </a:r>
            <a:r>
              <a:rPr lang="ru-RU" sz="2000" dirty="0" err="1" smtClean="0"/>
              <a:t>целюлози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ін</a:t>
            </a:r>
            <a:r>
              <a:rPr lang="ru-RU" sz="2000" dirty="0" smtClean="0"/>
              <a:t>. </a:t>
            </a:r>
            <a:r>
              <a:rPr lang="ru-RU" sz="2000" dirty="0" err="1" smtClean="0"/>
              <a:t>Можлива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переробка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розчинних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забруднювачів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 у </a:t>
            </a:r>
            <a:r>
              <a:rPr lang="ru-RU" sz="2000" dirty="0" err="1" smtClean="0"/>
              <a:t>малорозчинний</a:t>
            </a:r>
            <a:r>
              <a:rPr lang="ru-RU" sz="2000" dirty="0" smtClean="0"/>
              <a:t> стан.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210207" y="325820"/>
            <a:ext cx="8713076" cy="454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b="1" dirty="0" err="1" smtClean="0"/>
              <a:t>Окислювання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забруднювачів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застосовується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, коли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вилучи</a:t>
            </a:r>
            <a:r>
              <a:rPr lang="ru-RU" sz="2000" dirty="0" smtClean="0"/>
              <a:t> </a:t>
            </a:r>
            <a:r>
              <a:rPr lang="ru-RU" sz="2000" dirty="0" err="1" smtClean="0"/>
              <a:t>ти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видозмінити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іншими</a:t>
            </a:r>
            <a:r>
              <a:rPr lang="ru-RU" sz="2000" dirty="0" smtClean="0"/>
              <a:t> способами. </a:t>
            </a:r>
            <a:r>
              <a:rPr lang="ru-RU" sz="2000" dirty="0" err="1" smtClean="0"/>
              <a:t>Високу</a:t>
            </a:r>
            <a:r>
              <a:rPr lang="ru-RU" sz="2000" dirty="0" smtClean="0"/>
              <a:t> окисну </a:t>
            </a:r>
            <a:r>
              <a:rPr lang="ru-RU" sz="2000" dirty="0" err="1" smtClean="0"/>
              <a:t>здатність</a:t>
            </a:r>
            <a:r>
              <a:rPr lang="ru-RU" sz="2000" dirty="0" smtClean="0"/>
              <a:t> хлору,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сірководню</a:t>
            </a:r>
            <a:r>
              <a:rPr lang="ru-RU" sz="2000" dirty="0" smtClean="0"/>
              <a:t>, </a:t>
            </a:r>
            <a:r>
              <a:rPr lang="ru-RU" sz="2000" dirty="0" err="1" smtClean="0"/>
              <a:t>гідросульфіду</a:t>
            </a:r>
            <a:r>
              <a:rPr lang="ru-RU" sz="2000" dirty="0" smtClean="0"/>
              <a:t>, </a:t>
            </a:r>
            <a:r>
              <a:rPr lang="ru-RU" sz="2000" dirty="0" err="1" smtClean="0"/>
              <a:t>метилсірчаних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сполук</a:t>
            </a:r>
            <a:r>
              <a:rPr lang="ru-RU" sz="2000" dirty="0" smtClean="0"/>
              <a:t>, фенолу. Особливо </a:t>
            </a:r>
            <a:r>
              <a:rPr lang="ru-RU" sz="2000" dirty="0" err="1" smtClean="0"/>
              <a:t>слід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зазначити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 </a:t>
            </a:r>
            <a:r>
              <a:rPr lang="ru-RU" sz="2000" b="1" dirty="0" err="1" smtClean="0"/>
              <a:t>хлорування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руйнування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канцерогенних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(</a:t>
            </a:r>
            <a:r>
              <a:rPr lang="ru-RU" sz="2000" dirty="0" err="1" smtClean="0"/>
              <a:t>спричиняють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онкологічні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) таких, як 1,2-бензапірен.</a:t>
            </a:r>
          </a:p>
          <a:p>
            <a:r>
              <a:rPr lang="ru-RU" sz="2000" b="1" dirty="0" err="1" smtClean="0"/>
              <a:t>Окислювання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проводити</a:t>
            </a:r>
            <a:r>
              <a:rPr lang="ru-RU" sz="2000" b="1" dirty="0" smtClean="0"/>
              <a:t>:</a:t>
            </a:r>
          </a:p>
          <a:p>
            <a:r>
              <a:rPr lang="ru-RU" sz="2000" dirty="0" smtClean="0"/>
              <a:t>– </a:t>
            </a:r>
            <a:r>
              <a:rPr lang="ru-RU" sz="2000" i="1" dirty="0" err="1" smtClean="0"/>
              <a:t>перекисом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водню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змішаним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водою </a:t>
            </a:r>
            <a:r>
              <a:rPr lang="ru-RU" sz="2000" dirty="0" smtClean="0"/>
              <a:t>– </a:t>
            </a:r>
            <a:r>
              <a:rPr lang="ru-RU" sz="2000" dirty="0" err="1" smtClean="0"/>
              <a:t>використовується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окислення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нітритів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альдегідів</a:t>
            </a:r>
            <a:r>
              <a:rPr lang="ru-RU" sz="2000" dirty="0" smtClean="0"/>
              <a:t>, </a:t>
            </a:r>
            <a:r>
              <a:rPr lang="ru-RU" sz="2000" dirty="0" err="1" smtClean="0"/>
              <a:t>фенолів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барвників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 Для </a:t>
            </a:r>
            <a:r>
              <a:rPr lang="ru-RU" sz="2000" dirty="0" err="1" smtClean="0"/>
              <a:t>активізації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процесу</a:t>
            </a:r>
            <a:r>
              <a:rPr lang="ru-RU" sz="2000" dirty="0" smtClean="0"/>
              <a:t> </a:t>
            </a:r>
            <a:r>
              <a:rPr lang="ru-RU" sz="2000" dirty="0" err="1" smtClean="0"/>
              <a:t>добавляють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каталізатори</a:t>
            </a:r>
            <a:r>
              <a:rPr lang="ru-RU" sz="2000" dirty="0" smtClean="0"/>
              <a:t> – </a:t>
            </a:r>
            <a:r>
              <a:rPr lang="ru-RU" sz="2000" dirty="0" err="1" smtClean="0"/>
              <a:t>іони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валентності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– </a:t>
            </a:r>
            <a:r>
              <a:rPr lang="ru-RU" sz="2000" i="1" dirty="0" smtClean="0"/>
              <a:t>киснем </a:t>
            </a:r>
            <a:r>
              <a:rPr lang="ru-RU" sz="2000" i="1" dirty="0" err="1" smtClean="0"/>
              <a:t>повітря</a:t>
            </a:r>
            <a:r>
              <a:rPr lang="ru-RU" sz="2000" i="1" dirty="0" smtClean="0"/>
              <a:t> </a:t>
            </a:r>
            <a:r>
              <a:rPr lang="ru-RU" sz="2000" dirty="0" smtClean="0"/>
              <a:t>– для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води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заліза</a:t>
            </a:r>
            <a:r>
              <a:rPr lang="ru-RU" sz="2000" dirty="0" smtClean="0"/>
              <a:t>, </a:t>
            </a:r>
            <a:r>
              <a:rPr lang="ru-RU" sz="2000" dirty="0" err="1" smtClean="0"/>
              <a:t>сульфітних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– </a:t>
            </a:r>
            <a:r>
              <a:rPr lang="ru-RU" sz="2000" i="1" dirty="0" err="1" smtClean="0"/>
              <a:t>нітромозитом</a:t>
            </a:r>
            <a:r>
              <a:rPr lang="ru-RU" sz="2000" i="1" dirty="0" smtClean="0"/>
              <a:t>.</a:t>
            </a:r>
            <a:endParaRPr sz="20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220717" y="241738"/>
            <a:ext cx="8681545" cy="4700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b="1" i="1" dirty="0" err="1" smtClean="0">
                <a:latin typeface="Calibri" pitchFamily="34" charset="0"/>
                <a:cs typeface="Calibri" pitchFamily="34" charset="0"/>
              </a:rPr>
              <a:t>Озонування</a:t>
            </a:r>
            <a:r>
              <a:rPr lang="ru-RU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забезпечує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знебарвлення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води,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усунення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присмаків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запахів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знезараження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очищення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стічних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вод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від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фенолів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нафтопродуктів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сірководню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миш’яку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ПАР,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ціанідів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пестицидів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тощо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Застосування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озону для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глибокого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очищення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стічних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вод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обумовлено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його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високою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реакційною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здатністю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сильною окисною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дією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Даний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метод не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призводить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збільшення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сольового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складу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очищеної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води, не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забруднює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воду продуктами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реакції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реактивами;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його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можна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застосовувати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для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очищення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стічних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вод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від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фенолів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нафтопродуктів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поверхнево-активних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речовин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канцерогенних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речовин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від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тетраетилсвинцю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т.д.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Проте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цей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метод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достатньо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коштовний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353" y="309069"/>
            <a:ext cx="8397764" cy="4599262"/>
          </a:xfrm>
        </p:spPr>
        <p:txBody>
          <a:bodyPr>
            <a:noAutofit/>
          </a:bodyPr>
          <a:lstStyle/>
          <a:p>
            <a:r>
              <a:rPr lang="ru-RU" sz="1800" b="1" i="1" dirty="0" err="1" smtClean="0"/>
              <a:t>Очищення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відновленням</a:t>
            </a:r>
            <a:r>
              <a:rPr lang="ru-RU" sz="1800" b="1" i="1" dirty="0" smtClean="0"/>
              <a:t> </a:t>
            </a:r>
            <a:r>
              <a:rPr lang="ru-RU" sz="1800" dirty="0" err="1" smtClean="0"/>
              <a:t>застосовується</a:t>
            </a:r>
            <a:r>
              <a:rPr lang="ru-RU" sz="1800" dirty="0" smtClean="0"/>
              <a:t> за </a:t>
            </a:r>
            <a:r>
              <a:rPr lang="ru-RU" sz="1800" dirty="0" err="1" smtClean="0"/>
              <a:t>необхідності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видалення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легко </a:t>
            </a:r>
            <a:r>
              <a:rPr lang="ru-RU" sz="1800" dirty="0" err="1" smtClean="0"/>
              <a:t>розчиняються</a:t>
            </a:r>
            <a:r>
              <a:rPr lang="ru-RU" sz="1800" dirty="0" smtClean="0"/>
              <a:t> (</a:t>
            </a:r>
            <a:r>
              <a:rPr lang="ru-RU" sz="1800" dirty="0" err="1" smtClean="0"/>
              <a:t>сполуки</a:t>
            </a:r>
            <a:r>
              <a:rPr lang="ru-RU" sz="1800" dirty="0" smtClean="0"/>
              <a:t> </a:t>
            </a:r>
            <a:r>
              <a:rPr lang="ru-RU" sz="1800" dirty="0" err="1" smtClean="0"/>
              <a:t>ртуті</a:t>
            </a:r>
            <a:r>
              <a:rPr lang="ru-RU" sz="1800" dirty="0" smtClean="0"/>
              <a:t>, </a:t>
            </a:r>
            <a:r>
              <a:rPr lang="ru-RU" sz="1800" dirty="0" err="1" smtClean="0"/>
              <a:t>миш’яку</a:t>
            </a:r>
            <a:r>
              <a:rPr lang="ru-RU" sz="1800" dirty="0" smtClean="0"/>
              <a:t>, хрому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). Для </a:t>
            </a:r>
            <a:r>
              <a:rPr lang="ru-RU" sz="1800" dirty="0" err="1" smtClean="0"/>
              <a:t>відновлення</a:t>
            </a:r>
            <a:r>
              <a:rPr lang="ru-RU" sz="1800" dirty="0" smtClean="0"/>
              <a:t> </a:t>
            </a:r>
            <a:r>
              <a:rPr lang="ru-RU" sz="1800" i="1" dirty="0" err="1" smtClean="0"/>
              <a:t>сполук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ртуті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застосовується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сульфід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заліза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гідросульфід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Na</a:t>
            </a:r>
            <a:r>
              <a:rPr lang="ru-RU" sz="1800" i="1" dirty="0" smtClean="0"/>
              <a:t>, </a:t>
            </a:r>
            <a:r>
              <a:rPr lang="ru-RU" sz="1800" dirty="0" err="1" smtClean="0"/>
              <a:t>залізний</a:t>
            </a:r>
            <a:r>
              <a:rPr lang="ru-RU" sz="1800" dirty="0" smtClean="0"/>
              <a:t> порошок, </a:t>
            </a:r>
            <a:r>
              <a:rPr lang="ru-RU" sz="1800" dirty="0" err="1" smtClean="0"/>
              <a:t>сірководень</a:t>
            </a:r>
            <a:r>
              <a:rPr lang="ru-RU" sz="1800" dirty="0" smtClean="0"/>
              <a:t>, </a:t>
            </a:r>
            <a:r>
              <a:rPr lang="ru-RU" sz="1800" dirty="0" err="1" smtClean="0"/>
              <a:t>гідросульфід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. Для </a:t>
            </a:r>
            <a:r>
              <a:rPr lang="ru-RU" sz="1800" dirty="0" err="1" smtClean="0"/>
              <a:t>відновлення</a:t>
            </a:r>
            <a:r>
              <a:rPr lang="ru-RU" sz="1800" dirty="0" smtClean="0"/>
              <a:t> </a:t>
            </a:r>
            <a:r>
              <a:rPr lang="ru-RU" sz="1800" i="1" dirty="0" smtClean="0"/>
              <a:t>хрому </a:t>
            </a:r>
            <a:r>
              <a:rPr lang="ru-RU" sz="1800" i="1" dirty="0" err="1" smtClean="0"/>
              <a:t>вико</a:t>
            </a:r>
            <a:r>
              <a:rPr lang="ru-RU" sz="1800" dirty="0" err="1" smtClean="0"/>
              <a:t>ристовується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активоване</a:t>
            </a:r>
            <a:r>
              <a:rPr lang="ru-RU" sz="1800" dirty="0" smtClean="0"/>
              <a:t> </a:t>
            </a:r>
            <a:r>
              <a:rPr lang="ru-RU" sz="1800" dirty="0" err="1" smtClean="0"/>
              <a:t>вугілля</a:t>
            </a:r>
            <a:r>
              <a:rPr lang="ru-RU" sz="1800" dirty="0" smtClean="0"/>
              <a:t>, </a:t>
            </a:r>
            <a:r>
              <a:rPr lang="ru-RU" sz="1800" dirty="0" err="1" smtClean="0"/>
              <a:t>бісульфат</a:t>
            </a:r>
            <a:r>
              <a:rPr lang="ru-RU" sz="1800" dirty="0" smtClean="0"/>
              <a:t> </a:t>
            </a:r>
            <a:r>
              <a:rPr lang="ru-RU" sz="1800" dirty="0" err="1" smtClean="0"/>
              <a:t>натрію</a:t>
            </a:r>
            <a:r>
              <a:rPr lang="ru-RU" sz="1800" dirty="0" smtClean="0"/>
              <a:t>, </a:t>
            </a:r>
            <a:r>
              <a:rPr lang="ru-RU" sz="1800" dirty="0" err="1" smtClean="0"/>
              <a:t>діоксид</a:t>
            </a:r>
            <a:r>
              <a:rPr lang="ru-RU" sz="1800" dirty="0" smtClean="0"/>
              <a:t> </a:t>
            </a:r>
            <a:r>
              <a:rPr lang="ru-RU" sz="1800" dirty="0" err="1" smtClean="0"/>
              <a:t>сірки</a:t>
            </a:r>
            <a:r>
              <a:rPr lang="ru-RU" sz="1800" dirty="0" smtClean="0"/>
              <a:t>, сульфат </a:t>
            </a:r>
            <a:r>
              <a:rPr lang="ru-RU" sz="1800" dirty="0" err="1" smtClean="0"/>
              <a:t>заліза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. Як </a:t>
            </a:r>
            <a:r>
              <a:rPr lang="ru-RU" sz="1800" dirty="0" err="1" smtClean="0"/>
              <a:t>відновник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гідросульфіт</a:t>
            </a:r>
            <a:r>
              <a:rPr lang="ru-RU" sz="1800" dirty="0" smtClean="0"/>
              <a:t> цинку, </a:t>
            </a:r>
            <a:r>
              <a:rPr lang="ru-RU" sz="1800" dirty="0" err="1" smtClean="0"/>
              <a:t>сполуки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містять</a:t>
            </a:r>
            <a:r>
              <a:rPr lang="ru-RU" sz="1800" dirty="0" smtClean="0"/>
              <a:t>  фосфор, </a:t>
            </a:r>
            <a:r>
              <a:rPr lang="ru-RU" sz="1800" dirty="0" err="1" smtClean="0"/>
              <a:t>природний</a:t>
            </a:r>
            <a:r>
              <a:rPr lang="ru-RU" sz="1800" dirty="0" smtClean="0"/>
              <a:t> газ, </a:t>
            </a:r>
            <a:r>
              <a:rPr lang="ru-RU" sz="1800" dirty="0" err="1" smtClean="0"/>
              <a:t>аміак</a:t>
            </a:r>
            <a:r>
              <a:rPr lang="ru-RU" sz="1800" dirty="0" smtClean="0"/>
              <a:t>, деревне </a:t>
            </a:r>
            <a:r>
              <a:rPr lang="ru-RU" sz="1800" dirty="0" err="1" smtClean="0"/>
              <a:t>вугілля</a:t>
            </a:r>
            <a:r>
              <a:rPr lang="ru-RU" sz="1800" dirty="0" smtClean="0"/>
              <a:t>, </a:t>
            </a:r>
            <a:r>
              <a:rPr lang="ru-RU" sz="1800" dirty="0" err="1" smtClean="0"/>
              <a:t>водень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Для </a:t>
            </a:r>
            <a:r>
              <a:rPr lang="ru-RU" sz="1800" dirty="0" err="1" smtClean="0"/>
              <a:t>видалення</a:t>
            </a:r>
            <a:r>
              <a:rPr lang="ru-RU" sz="1800" dirty="0" smtClean="0"/>
              <a:t> </a:t>
            </a:r>
            <a:r>
              <a:rPr lang="ru-RU" sz="1800" i="1" dirty="0" err="1" smtClean="0"/>
              <a:t>іонів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важких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металів</a:t>
            </a:r>
            <a:r>
              <a:rPr lang="ru-RU" sz="1800" i="1" dirty="0" smtClean="0"/>
              <a:t> </a:t>
            </a:r>
            <a:r>
              <a:rPr lang="ru-RU" sz="1800" dirty="0" err="1" smtClean="0"/>
              <a:t>застосовують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реагентні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методи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очищення</a:t>
            </a:r>
            <a:r>
              <a:rPr lang="ru-RU" sz="1800" b="1" i="1" dirty="0" smtClean="0"/>
              <a:t>, </a:t>
            </a:r>
            <a:r>
              <a:rPr lang="ru-RU" sz="1800" dirty="0" smtClean="0"/>
              <a:t>суть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полягає</a:t>
            </a:r>
            <a:r>
              <a:rPr lang="ru-RU" sz="1800" dirty="0" smtClean="0"/>
              <a:t> в </a:t>
            </a:r>
            <a:r>
              <a:rPr lang="ru-RU" sz="1800" dirty="0" err="1" smtClean="0"/>
              <a:t>переведенні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розчинених</a:t>
            </a:r>
            <a:r>
              <a:rPr lang="ru-RU" sz="1800" dirty="0" smtClean="0"/>
              <a:t> у </a:t>
            </a:r>
            <a:r>
              <a:rPr lang="ru-RU" sz="1800" dirty="0" err="1" smtClean="0"/>
              <a:t>воді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 </a:t>
            </a:r>
            <a:r>
              <a:rPr lang="ru-RU" sz="1800" dirty="0" err="1" smtClean="0"/>
              <a:t>у</a:t>
            </a:r>
            <a:r>
              <a:rPr lang="ru-RU" sz="1800" dirty="0" smtClean="0"/>
              <a:t> </a:t>
            </a:r>
            <a:r>
              <a:rPr lang="ru-RU" sz="1800" dirty="0" err="1" smtClean="0"/>
              <a:t>нерозчинні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наступним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виділенням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води у </a:t>
            </a:r>
            <a:r>
              <a:rPr lang="ru-RU" sz="1800" dirty="0" err="1" smtClean="0"/>
              <a:t>вигляді</a:t>
            </a:r>
            <a:r>
              <a:rPr lang="ru-RU" sz="1800" dirty="0" smtClean="0"/>
              <a:t> осаду. У </a:t>
            </a:r>
            <a:r>
              <a:rPr lang="ru-RU" sz="1800" dirty="0" err="1" smtClean="0"/>
              <a:t>ролі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реагентів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гідроксиди</a:t>
            </a:r>
            <a:r>
              <a:rPr lang="ru-RU" sz="1800" dirty="0" smtClean="0"/>
              <a:t> </a:t>
            </a:r>
            <a:r>
              <a:rPr lang="ru-RU" sz="1800" dirty="0" err="1" smtClean="0"/>
              <a:t>натрію</a:t>
            </a:r>
            <a:r>
              <a:rPr lang="ru-RU" sz="1800" dirty="0" smtClean="0"/>
              <a:t> та </a:t>
            </a:r>
            <a:r>
              <a:rPr lang="ru-RU" sz="1800" dirty="0" err="1" smtClean="0"/>
              <a:t>кальцію</a:t>
            </a:r>
            <a:r>
              <a:rPr lang="ru-RU" sz="1800" dirty="0" smtClean="0"/>
              <a:t>, </a:t>
            </a:r>
            <a:r>
              <a:rPr lang="ru-RU" sz="1800" dirty="0" err="1" smtClean="0"/>
              <a:t>сульфіди</a:t>
            </a:r>
            <a:r>
              <a:rPr lang="ru-RU" sz="1800" dirty="0" smtClean="0"/>
              <a:t> </a:t>
            </a:r>
            <a:r>
              <a:rPr lang="ru-RU" sz="1800" dirty="0" err="1" smtClean="0"/>
              <a:t>натрію</a:t>
            </a:r>
            <a:r>
              <a:rPr lang="ru-RU" sz="1800" dirty="0" smtClean="0"/>
              <a:t>, </a:t>
            </a:r>
            <a:r>
              <a:rPr lang="ru-RU" sz="1800" dirty="0" err="1" smtClean="0"/>
              <a:t>різні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відходи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0149" y="215152"/>
            <a:ext cx="8513379" cy="4428565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На рис. 9.1 </a:t>
            </a:r>
            <a:r>
              <a:rPr lang="ru-RU" sz="2800" dirty="0" err="1" smtClean="0"/>
              <a:t>зображено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види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обладнання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хімічного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очищення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стічних</a:t>
            </a:r>
            <a:r>
              <a:rPr lang="ru-RU" sz="2800" dirty="0" smtClean="0"/>
              <a:t> вод. </a:t>
            </a:r>
            <a:r>
              <a:rPr lang="ru-RU" sz="2800" dirty="0" err="1" smtClean="0"/>
              <a:t>Інколи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методи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базуються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використанні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камери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електролітичного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знешкодження</a:t>
            </a:r>
            <a:r>
              <a:rPr lang="ru-RU" sz="2800" dirty="0" smtClean="0"/>
              <a:t> (рис. 9.1, в), </a:t>
            </a:r>
            <a:r>
              <a:rPr lang="ru-RU" sz="2800" dirty="0" err="1" smtClean="0"/>
              <a:t>відносять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фізико-хімічних</a:t>
            </a:r>
            <a:r>
              <a:rPr lang="ru-RU" sz="2800" dirty="0" smtClean="0"/>
              <a:t> [1], </a:t>
            </a:r>
            <a:r>
              <a:rPr lang="ru-RU" sz="2800" dirty="0" err="1" smtClean="0"/>
              <a:t>оскільки</a:t>
            </a:r>
            <a:r>
              <a:rPr lang="ru-RU" sz="2800" dirty="0" smtClean="0"/>
              <a:t> тут </a:t>
            </a:r>
            <a:r>
              <a:rPr lang="ru-RU" sz="2800" dirty="0" err="1" smtClean="0"/>
              <a:t>відбувається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електрохімічне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окислення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електроліз</a:t>
            </a:r>
            <a:r>
              <a:rPr lang="ru-RU" sz="2800" dirty="0" smtClean="0"/>
              <a:t> </a:t>
            </a:r>
            <a:r>
              <a:rPr lang="ru-RU" sz="2800" dirty="0" err="1" smtClean="0"/>
              <a:t>стічних</a:t>
            </a:r>
            <a:r>
              <a:rPr lang="ru-RU" sz="2800" dirty="0" smtClean="0"/>
              <a:t> вод. Основу </a:t>
            </a:r>
            <a:r>
              <a:rPr lang="ru-RU" sz="2800" b="1" i="1" dirty="0" err="1" smtClean="0"/>
              <a:t>електролізу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виробничих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стічних</a:t>
            </a:r>
            <a:r>
              <a:rPr lang="ru-RU" sz="2800" b="1" i="1" dirty="0" smtClean="0"/>
              <a:t> вод </a:t>
            </a:r>
            <a:r>
              <a:rPr lang="ru-RU" sz="2800" dirty="0" err="1" smtClean="0"/>
              <a:t>складають</a:t>
            </a:r>
            <a:r>
              <a:rPr lang="ru-RU" sz="2800" dirty="0" smtClean="0"/>
              <a:t> два </a:t>
            </a:r>
            <a:r>
              <a:rPr lang="ru-RU" sz="2800" dirty="0" err="1" smtClean="0"/>
              <a:t>процеси</a:t>
            </a:r>
            <a:r>
              <a:rPr lang="ru-RU" sz="2800" dirty="0" smtClean="0"/>
              <a:t>: </a:t>
            </a:r>
            <a:r>
              <a:rPr lang="ru-RU" sz="2800" i="1" dirty="0" err="1" smtClean="0"/>
              <a:t>анодне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окислення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катодне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відновлення</a:t>
            </a:r>
            <a:r>
              <a:rPr lang="ru-RU" sz="2800" i="1" dirty="0" smtClean="0"/>
              <a:t>.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530" y="250659"/>
            <a:ext cx="6303105" cy="461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696" y="252248"/>
            <a:ext cx="8387255" cy="3871166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Полютанти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поглинаються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твердими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рідкими</a:t>
            </a:r>
            <a:r>
              <a:rPr lang="ru-RU" sz="2000" dirty="0" smtClean="0"/>
              <a:t> сорбентами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ними, а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застосуванням</a:t>
            </a:r>
            <a:r>
              <a:rPr lang="ru-RU" sz="2000" dirty="0" smtClean="0"/>
              <a:t> методу </a:t>
            </a:r>
            <a:r>
              <a:rPr lang="ru-RU" sz="2000" dirty="0" err="1" smtClean="0"/>
              <a:t>евапорації</a:t>
            </a:r>
            <a:r>
              <a:rPr lang="ru-RU" sz="2000" dirty="0" smtClean="0"/>
              <a:t> – </a:t>
            </a:r>
            <a:r>
              <a:rPr lang="ru-RU" sz="2000" dirty="0" err="1" smtClean="0"/>
              <a:t>відганяються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розчину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нагріванні</a:t>
            </a:r>
            <a:r>
              <a:rPr lang="ru-RU" sz="2000" dirty="0" smtClean="0"/>
              <a:t> як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леткі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вода. </a:t>
            </a:r>
            <a:r>
              <a:rPr lang="ru-RU" sz="2000" dirty="0" err="1" smtClean="0"/>
              <a:t>Останніми</a:t>
            </a:r>
            <a:r>
              <a:rPr lang="ru-RU" sz="2000" dirty="0" smtClean="0"/>
              <a:t> роками широкого 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іонний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обмін</a:t>
            </a:r>
            <a:r>
              <a:rPr lang="ru-RU" sz="2000" dirty="0" smtClean="0"/>
              <a:t> – </a:t>
            </a:r>
            <a:r>
              <a:rPr lang="ru-RU" sz="2000" dirty="0" err="1" smtClean="0"/>
              <a:t>вилучення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катіонів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аніонів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твердих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речовин-іонітів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наступною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регенерацією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забрудника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Методи</a:t>
            </a:r>
            <a:r>
              <a:rPr lang="ru-RU" sz="2000" dirty="0" smtClean="0"/>
              <a:t> </a:t>
            </a:r>
            <a:r>
              <a:rPr lang="ru-RU" sz="2000" dirty="0" err="1" smtClean="0"/>
              <a:t>фізико-хімічного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потребують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дорогих </a:t>
            </a:r>
            <a:r>
              <a:rPr lang="ru-RU" sz="2000" dirty="0" err="1" smtClean="0"/>
              <a:t>реактивів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ефективності</a:t>
            </a:r>
            <a:r>
              <a:rPr lang="ru-RU" sz="2000" dirty="0" smtClean="0"/>
              <a:t>, а </a:t>
            </a:r>
            <a:r>
              <a:rPr lang="ru-RU" sz="2000" dirty="0" err="1" smtClean="0"/>
              <a:t>іноді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неможливості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вирішити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іншим</a:t>
            </a:r>
            <a:r>
              <a:rPr lang="ru-RU" sz="2000" dirty="0" smtClean="0"/>
              <a:t> способом, </a:t>
            </a:r>
            <a:r>
              <a:rPr lang="ru-RU" sz="2000" dirty="0" err="1" smtClean="0"/>
              <a:t>дані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методи</a:t>
            </a:r>
            <a:r>
              <a:rPr lang="ru-RU" sz="2000" dirty="0" smtClean="0"/>
              <a:t> широко </a:t>
            </a:r>
            <a:r>
              <a:rPr lang="ru-RU" sz="2000" dirty="0" err="1" smtClean="0"/>
              <a:t>застосовують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, особливо для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агатокомпонентних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 </a:t>
            </a:r>
            <a:r>
              <a:rPr lang="ru-RU" sz="2000" dirty="0" err="1" smtClean="0"/>
              <a:t>з</a:t>
            </a:r>
            <a:r>
              <a:rPr lang="ru-RU" sz="2000" dirty="0" smtClean="0"/>
              <a:t> малою </a:t>
            </a:r>
            <a:r>
              <a:rPr lang="ru-RU" sz="2000" dirty="0" err="1" smtClean="0"/>
              <a:t>концентрацією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полютантів</a:t>
            </a:r>
            <a:r>
              <a:rPr lang="ru-RU" sz="20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5020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План</a:t>
            </a:r>
            <a:endParaRPr dirty="0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687375"/>
            <a:ext cx="7505700" cy="27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2000" dirty="0" smtClean="0"/>
              <a:t>9.1 </a:t>
            </a:r>
            <a:r>
              <a:rPr lang="ru-RU" sz="2000" dirty="0" err="1" smtClean="0"/>
              <a:t>Хімічні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 .</a:t>
            </a:r>
          </a:p>
          <a:p>
            <a:endParaRPr lang="ru-RU" sz="2000" dirty="0" smtClean="0"/>
          </a:p>
          <a:p>
            <a:r>
              <a:rPr lang="ru-RU" sz="2000" dirty="0" smtClean="0"/>
              <a:t>9.2 </a:t>
            </a:r>
            <a:r>
              <a:rPr lang="ru-RU" sz="2000" dirty="0" err="1" smtClean="0"/>
              <a:t>Фізико-хімічні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вод.</a:t>
            </a:r>
            <a:endParaRPr sz="1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90" y="286871"/>
            <a:ext cx="8618483" cy="4232577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Останнім</a:t>
            </a:r>
            <a:r>
              <a:rPr lang="ru-RU" sz="1600" dirty="0" smtClean="0"/>
              <a:t> часом широко </a:t>
            </a:r>
            <a:r>
              <a:rPr lang="ru-RU" sz="1600" dirty="0" err="1" smtClean="0"/>
              <a:t>застосовується</a:t>
            </a:r>
            <a:r>
              <a:rPr lang="ru-RU" sz="1600" dirty="0" smtClean="0"/>
              <a:t> метод </a:t>
            </a:r>
            <a:r>
              <a:rPr lang="ru-RU" sz="1600" dirty="0" err="1" smtClean="0"/>
              <a:t>флотації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вод, </a:t>
            </a:r>
            <a:r>
              <a:rPr lang="ru-RU" sz="1600" dirty="0" err="1" smtClean="0"/>
              <a:t>забруднених</a:t>
            </a:r>
            <a:r>
              <a:rPr lang="ru-RU" sz="1600" dirty="0" smtClean="0"/>
              <a:t> легкими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високодисперсними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суспензіями</a:t>
            </a:r>
            <a:r>
              <a:rPr lang="ru-RU" sz="1600" dirty="0" smtClean="0"/>
              <a:t>. </a:t>
            </a:r>
            <a:r>
              <a:rPr lang="ru-RU" sz="1600" dirty="0" err="1" smtClean="0"/>
              <a:t>Ефект</a:t>
            </a:r>
            <a:r>
              <a:rPr lang="ru-RU" sz="1600" dirty="0" smtClean="0"/>
              <a:t> </a:t>
            </a:r>
            <a:r>
              <a:rPr lang="ru-RU" sz="1600" dirty="0" err="1" smtClean="0"/>
              <a:t>флотацій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полягає</a:t>
            </a:r>
            <a:r>
              <a:rPr lang="ru-RU" sz="1600" dirty="0" smtClean="0"/>
              <a:t> в тому,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дисперговані</a:t>
            </a:r>
            <a:r>
              <a:rPr lang="ru-RU" sz="1600" dirty="0" smtClean="0"/>
              <a:t> в </a:t>
            </a:r>
            <a:r>
              <a:rPr lang="ru-RU" sz="1600" dirty="0" err="1" smtClean="0"/>
              <a:t>тонкій</a:t>
            </a:r>
            <a:r>
              <a:rPr lang="ru-RU" sz="1600" dirty="0" smtClean="0"/>
              <a:t> </a:t>
            </a:r>
            <a:r>
              <a:rPr lang="ru-RU" sz="1600" dirty="0" err="1" smtClean="0"/>
              <a:t>суспензії</a:t>
            </a:r>
            <a:r>
              <a:rPr lang="ru-RU" sz="1600" dirty="0" smtClean="0"/>
              <a:t> </a:t>
            </a:r>
            <a:r>
              <a:rPr lang="ru-RU" sz="1600" dirty="0" err="1" smtClean="0"/>
              <a:t>пухирці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прилипають</a:t>
            </a:r>
            <a:r>
              <a:rPr lang="ru-RU" sz="1600" dirty="0" smtClean="0"/>
              <a:t> до </a:t>
            </a:r>
            <a:r>
              <a:rPr lang="ru-RU" sz="1600" dirty="0" err="1" smtClean="0"/>
              <a:t>частинок</a:t>
            </a:r>
            <a:r>
              <a:rPr lang="ru-RU" sz="1600" dirty="0" smtClean="0"/>
              <a:t> </a:t>
            </a:r>
            <a:r>
              <a:rPr lang="ru-RU" sz="1600" dirty="0" err="1" smtClean="0"/>
              <a:t>суспензії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спливають</a:t>
            </a:r>
            <a:r>
              <a:rPr lang="ru-RU" sz="1600" dirty="0" smtClean="0"/>
              <a:t> разом </a:t>
            </a:r>
            <a:r>
              <a:rPr lang="ru-RU" sz="1600" dirty="0" err="1" smtClean="0"/>
              <a:t>з</a:t>
            </a:r>
            <a:r>
              <a:rPr lang="ru-RU" sz="1600" dirty="0" smtClean="0"/>
              <a:t> ними на </a:t>
            </a:r>
            <a:r>
              <a:rPr lang="ru-RU" sz="1600" dirty="0" err="1" smtClean="0"/>
              <a:t>поверхню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рідини</a:t>
            </a:r>
            <a:r>
              <a:rPr lang="ru-RU" sz="1600" dirty="0" smtClean="0"/>
              <a:t>, </a:t>
            </a:r>
            <a:r>
              <a:rPr lang="ru-RU" sz="1600" dirty="0" err="1" smtClean="0"/>
              <a:t>утворюючи</a:t>
            </a:r>
            <a:r>
              <a:rPr lang="ru-RU" sz="1600" dirty="0" smtClean="0"/>
              <a:t> над нею </a:t>
            </a:r>
            <a:r>
              <a:rPr lang="ru-RU" sz="1600" dirty="0" err="1" smtClean="0"/>
              <a:t>піну</a:t>
            </a:r>
            <a:r>
              <a:rPr lang="ru-RU" sz="1600" dirty="0" smtClean="0"/>
              <a:t> (</a:t>
            </a:r>
            <a:r>
              <a:rPr lang="ru-RU" sz="1600" dirty="0" err="1" smtClean="0"/>
              <a:t>флотаційний</a:t>
            </a:r>
            <a:r>
              <a:rPr lang="ru-RU" sz="1600" dirty="0" smtClean="0"/>
              <a:t> шлам). У </a:t>
            </a:r>
            <a:r>
              <a:rPr lang="ru-RU" sz="1600" dirty="0" err="1" smtClean="0"/>
              <a:t>процесі</a:t>
            </a:r>
            <a:r>
              <a:rPr lang="ru-RU" sz="1600" dirty="0" smtClean="0"/>
              <a:t> </a:t>
            </a:r>
            <a:r>
              <a:rPr lang="ru-RU" sz="1600" dirty="0" err="1" smtClean="0"/>
              <a:t>флотації</a:t>
            </a:r>
            <a:r>
              <a:rPr lang="ru-RU" sz="1600" dirty="0" smtClean="0"/>
              <a:t> в </a:t>
            </a:r>
            <a:r>
              <a:rPr lang="ru-RU" sz="1600" dirty="0" err="1" smtClean="0"/>
              <a:t>пінний</a:t>
            </a:r>
            <a:r>
              <a:rPr lang="ru-RU" sz="1600" dirty="0" smtClean="0"/>
              <a:t> шар </a:t>
            </a:r>
            <a:r>
              <a:rPr lang="ru-RU" sz="1600" dirty="0" err="1" smtClean="0"/>
              <a:t>крім</a:t>
            </a:r>
            <a:r>
              <a:rPr lang="ru-RU" sz="1600" dirty="0" smtClean="0"/>
              <a:t> </a:t>
            </a:r>
            <a:r>
              <a:rPr lang="ru-RU" sz="1600" dirty="0" err="1" smtClean="0"/>
              <a:t>твердих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переходять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емульсій</a:t>
            </a:r>
            <a:r>
              <a:rPr lang="ru-RU" sz="1600" dirty="0" smtClean="0"/>
              <a:t>, у тому </a:t>
            </a:r>
            <a:r>
              <a:rPr lang="ru-RU" sz="1600" dirty="0" err="1" smtClean="0"/>
              <a:t>числі</a:t>
            </a:r>
            <a:r>
              <a:rPr lang="ru-RU" sz="1600" dirty="0" smtClean="0"/>
              <a:t> </a:t>
            </a:r>
            <a:r>
              <a:rPr lang="ru-RU" sz="1600" dirty="0" err="1" smtClean="0"/>
              <a:t>емульсії</a:t>
            </a:r>
            <a:r>
              <a:rPr lang="ru-RU" sz="1600" dirty="0" smtClean="0"/>
              <a:t> </a:t>
            </a:r>
            <a:r>
              <a:rPr lang="ru-RU" sz="1600" dirty="0" err="1" smtClean="0"/>
              <a:t>нафтопродуктів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жирів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розчинені</a:t>
            </a:r>
            <a:r>
              <a:rPr lang="ru-RU" sz="1600" dirty="0" smtClean="0"/>
              <a:t> в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водах </a:t>
            </a:r>
            <a:r>
              <a:rPr lang="ru-RU" sz="1600" dirty="0" err="1" smtClean="0"/>
              <a:t>поверхнево-активні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.</a:t>
            </a:r>
          </a:p>
          <a:p>
            <a:r>
              <a:rPr lang="ru-RU" sz="1600" i="1" dirty="0" err="1" smtClean="0"/>
              <a:t>Переваги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флотації</a:t>
            </a:r>
            <a:r>
              <a:rPr lang="ru-RU" sz="1600" i="1" dirty="0" smtClean="0"/>
              <a:t>:</a:t>
            </a:r>
          </a:p>
          <a:p>
            <a:pPr>
              <a:buNone/>
            </a:pPr>
            <a:r>
              <a:rPr lang="ru-RU" sz="1600" dirty="0" smtClean="0"/>
              <a:t>- </a:t>
            </a:r>
            <a:r>
              <a:rPr lang="ru-RU" sz="1600" dirty="0" err="1" smtClean="0"/>
              <a:t>високий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ступінь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(до 90–98%);</a:t>
            </a:r>
          </a:p>
          <a:p>
            <a:pPr>
              <a:buNone/>
            </a:pPr>
            <a:r>
              <a:rPr lang="ru-RU" sz="1600" dirty="0" smtClean="0"/>
              <a:t>- </a:t>
            </a:r>
            <a:r>
              <a:rPr lang="ru-RU" sz="1600" dirty="0" err="1" smtClean="0"/>
              <a:t>порівняно</a:t>
            </a:r>
            <a:r>
              <a:rPr lang="ru-RU" sz="1600" dirty="0" smtClean="0"/>
              <a:t> </a:t>
            </a:r>
            <a:r>
              <a:rPr lang="ru-RU" sz="1600" dirty="0" err="1" smtClean="0"/>
              <a:t>незначний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перебування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 (20–40 </a:t>
            </a:r>
            <a:r>
              <a:rPr lang="ru-RU" sz="1600" dirty="0" err="1" smtClean="0"/>
              <a:t>хв</a:t>
            </a:r>
            <a:r>
              <a:rPr lang="ru-RU" sz="1600" dirty="0" smtClean="0"/>
              <a:t>.) у </a:t>
            </a:r>
            <a:r>
              <a:rPr lang="ru-RU" sz="1600" dirty="0" err="1" smtClean="0"/>
              <a:t>флотаційних</a:t>
            </a:r>
            <a:r>
              <a:rPr lang="ru-RU" sz="1600" dirty="0" smtClean="0"/>
              <a:t> установках;</a:t>
            </a:r>
          </a:p>
          <a:p>
            <a:pPr>
              <a:buNone/>
            </a:pPr>
            <a:r>
              <a:rPr lang="ru-RU" sz="1600" dirty="0" smtClean="0"/>
              <a:t>-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одночасно</a:t>
            </a:r>
            <a:r>
              <a:rPr lang="ru-RU" sz="1600" dirty="0" smtClean="0"/>
              <a:t> </a:t>
            </a:r>
            <a:r>
              <a:rPr lang="ru-RU" sz="1600" dirty="0" err="1" smtClean="0"/>
              <a:t>супроводжується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аерацією</a:t>
            </a:r>
            <a:r>
              <a:rPr lang="ru-RU" sz="1600" dirty="0" smtClean="0"/>
              <a:t>, </a:t>
            </a:r>
            <a:r>
              <a:rPr lang="ru-RU" sz="1600" dirty="0" err="1" smtClean="0"/>
              <a:t>зниженням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вмісту</a:t>
            </a:r>
            <a:r>
              <a:rPr lang="ru-RU" sz="1600" dirty="0" smtClean="0"/>
              <a:t> </a:t>
            </a:r>
            <a:r>
              <a:rPr lang="ru-RU" sz="1600" dirty="0" err="1" smtClean="0"/>
              <a:t>бактерій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мікроорганізмів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поліпшує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санітарний</a:t>
            </a:r>
            <a:r>
              <a:rPr lang="ru-RU" sz="1600" dirty="0" smtClean="0"/>
              <a:t> стан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вод;</a:t>
            </a:r>
          </a:p>
          <a:p>
            <a:pPr>
              <a:buNone/>
            </a:pPr>
            <a:r>
              <a:rPr lang="ru-RU" sz="1600" dirty="0" smtClean="0"/>
              <a:t>- </a:t>
            </a:r>
            <a:r>
              <a:rPr lang="ru-RU" sz="1600" dirty="0" err="1" smtClean="0"/>
              <a:t>флотаційний</a:t>
            </a:r>
            <a:r>
              <a:rPr lang="ru-RU" sz="1600" dirty="0" smtClean="0"/>
              <a:t> шлам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низьку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вологість</a:t>
            </a:r>
            <a:r>
              <a:rPr lang="ru-RU" sz="1600" dirty="0" smtClean="0"/>
              <a:t> (90–95%),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вологість</a:t>
            </a:r>
            <a:r>
              <a:rPr lang="ru-RU" sz="1600" dirty="0" smtClean="0"/>
              <a:t> шламу, </a:t>
            </a:r>
            <a:r>
              <a:rPr lang="ru-RU" sz="1600" dirty="0" err="1" smtClean="0"/>
              <a:t>отриманого</a:t>
            </a:r>
            <a:r>
              <a:rPr lang="ru-RU" sz="1600" dirty="0" smtClean="0"/>
              <a:t> в </a:t>
            </a:r>
            <a:r>
              <a:rPr lang="ru-RU" sz="1600" dirty="0" err="1" smtClean="0"/>
              <a:t>результаті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відстоювання</a:t>
            </a:r>
            <a:r>
              <a:rPr lang="ru-RU" sz="1600" dirty="0" smtClean="0"/>
              <a:t> (95– 99,8%);</a:t>
            </a:r>
          </a:p>
          <a:p>
            <a:pPr>
              <a:buNone/>
            </a:pPr>
            <a:r>
              <a:rPr lang="ru-RU" sz="1600" dirty="0" smtClean="0"/>
              <a:t>- </a:t>
            </a:r>
            <a:r>
              <a:rPr lang="ru-RU" sz="1600" dirty="0" err="1" smtClean="0"/>
              <a:t>флотація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універсальним</a:t>
            </a:r>
            <a:r>
              <a:rPr lang="ru-RU" sz="1600" dirty="0" smtClean="0"/>
              <a:t> методом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стосовно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забруднень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Усе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дозволяє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розглядати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флотацію</a:t>
            </a:r>
            <a:r>
              <a:rPr lang="ru-RU" sz="1600" dirty="0" smtClean="0"/>
              <a:t> як </a:t>
            </a:r>
            <a:r>
              <a:rPr lang="ru-RU" sz="1600" dirty="0" err="1" smtClean="0"/>
              <a:t>перспективний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</a:t>
            </a:r>
            <a:r>
              <a:rPr lang="ru-RU" sz="1600" dirty="0" smtClean="0"/>
              <a:t> </a:t>
            </a:r>
            <a:r>
              <a:rPr lang="ru-RU" sz="1600" dirty="0" err="1" smtClean="0"/>
              <a:t>знезараження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вод.</a:t>
            </a:r>
            <a:endParaRPr lang="ru-RU" sz="16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1738" y="304801"/>
            <a:ext cx="8597462" cy="1147481"/>
          </a:xfrm>
        </p:spPr>
        <p:txBody>
          <a:bodyPr>
            <a:noAutofit/>
          </a:bodyPr>
          <a:lstStyle/>
          <a:p>
            <a:r>
              <a:rPr lang="ru-RU" sz="1400" dirty="0" smtClean="0"/>
              <a:t>Один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поширених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типів</a:t>
            </a:r>
            <a:r>
              <a:rPr lang="ru-RU" sz="1400" dirty="0" smtClean="0"/>
              <a:t> </a:t>
            </a:r>
            <a:r>
              <a:rPr lang="ru-RU" sz="1400" dirty="0" err="1" smtClean="0"/>
              <a:t>флотаторів</a:t>
            </a:r>
            <a:r>
              <a:rPr lang="ru-RU" sz="1400" dirty="0" smtClean="0"/>
              <a:t> </a:t>
            </a:r>
            <a:r>
              <a:rPr lang="ru-RU" sz="1400" dirty="0" err="1" smtClean="0"/>
              <a:t>базується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принципі</a:t>
            </a:r>
            <a:r>
              <a:rPr lang="ru-RU" sz="1400" dirty="0" smtClean="0"/>
              <a:t> </a:t>
            </a:r>
            <a:r>
              <a:rPr lang="ru-RU" sz="1400" dirty="0" err="1" smtClean="0"/>
              <a:t>диспергування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повітря</a:t>
            </a:r>
            <a:r>
              <a:rPr lang="ru-RU" sz="1400" dirty="0" smtClean="0"/>
              <a:t> </a:t>
            </a:r>
            <a:r>
              <a:rPr lang="ru-RU" sz="1400" dirty="0" err="1" smtClean="0"/>
              <a:t>турбіною</a:t>
            </a:r>
            <a:r>
              <a:rPr lang="ru-RU" sz="1400" dirty="0" smtClean="0"/>
              <a:t> насосного типу (</a:t>
            </a:r>
            <a:r>
              <a:rPr lang="ru-RU" sz="1400" dirty="0" err="1" smtClean="0"/>
              <a:t>імпелером</a:t>
            </a:r>
            <a:r>
              <a:rPr lang="ru-RU" sz="1400" dirty="0" smtClean="0"/>
              <a:t>). </a:t>
            </a:r>
            <a:r>
              <a:rPr lang="ru-RU" sz="1400" dirty="0" err="1" smtClean="0"/>
              <a:t>Застосовується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видалення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стічних</a:t>
            </a:r>
            <a:r>
              <a:rPr lang="ru-RU" sz="1400" dirty="0" smtClean="0"/>
              <a:t> вод </a:t>
            </a:r>
            <a:r>
              <a:rPr lang="ru-RU" sz="1400" dirty="0" err="1" smtClean="0"/>
              <a:t>емульгованих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нафтопродуктів</a:t>
            </a:r>
            <a:r>
              <a:rPr lang="ru-RU" sz="1400" dirty="0" smtClean="0"/>
              <a:t>. На рис. 9.2 наведена </a:t>
            </a:r>
            <a:r>
              <a:rPr lang="ru-RU" sz="1400" i="1" dirty="0" err="1" smtClean="0"/>
              <a:t>двокамерна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імпелерна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флотаційна</a:t>
            </a:r>
            <a:r>
              <a:rPr lang="ru-RU" sz="1400" i="1" dirty="0" smtClean="0"/>
              <a:t> машина.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136" y="1189601"/>
            <a:ext cx="8180487" cy="371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283778" y="199696"/>
            <a:ext cx="8565931" cy="4614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400" dirty="0" err="1" smtClean="0"/>
              <a:t>Повітря</a:t>
            </a:r>
            <a:r>
              <a:rPr lang="ru-RU" sz="1400" dirty="0" smtClean="0"/>
              <a:t> </a:t>
            </a:r>
            <a:r>
              <a:rPr lang="ru-RU" sz="1400" dirty="0" err="1" smtClean="0"/>
              <a:t>засмоктується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імпелером</a:t>
            </a:r>
            <a:r>
              <a:rPr lang="ru-RU" sz="1400" dirty="0" smtClean="0"/>
              <a:t> по </a:t>
            </a:r>
            <a:r>
              <a:rPr lang="ru-RU" sz="1400" dirty="0" err="1" smtClean="0"/>
              <a:t>спеціальній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трубі</a:t>
            </a:r>
            <a:r>
              <a:rPr lang="ru-RU" sz="1400" dirty="0" smtClean="0"/>
              <a:t>. Лопатками </a:t>
            </a:r>
            <a:r>
              <a:rPr lang="ru-RU" sz="1400" dirty="0" err="1" smtClean="0"/>
              <a:t>обертового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пропелера</a:t>
            </a:r>
            <a:r>
              <a:rPr lang="ru-RU" sz="1400" dirty="0" smtClean="0"/>
              <a:t> вода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повітря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перемішуються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суміш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утворюється</a:t>
            </a:r>
            <a:r>
              <a:rPr lang="ru-RU" sz="1400" dirty="0" smtClean="0"/>
              <a:t>, </a:t>
            </a:r>
            <a:r>
              <a:rPr lang="ru-RU" sz="1400" dirty="0" err="1" smtClean="0"/>
              <a:t>викидається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статора (диск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отворами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внутрішньої</a:t>
            </a:r>
            <a:r>
              <a:rPr lang="ru-RU" sz="1400" dirty="0" smtClean="0"/>
              <a:t> </a:t>
            </a:r>
            <a:r>
              <a:rPr lang="ru-RU" sz="1400" dirty="0" err="1" smtClean="0"/>
              <a:t>циркуляції</a:t>
            </a:r>
            <a:r>
              <a:rPr lang="ru-RU" sz="1400" dirty="0" smtClean="0"/>
              <a:t> води). </a:t>
            </a:r>
            <a:r>
              <a:rPr lang="ru-RU" sz="1400" dirty="0" err="1" smtClean="0"/>
              <a:t>Решітка</a:t>
            </a:r>
            <a:r>
              <a:rPr lang="ru-RU" sz="1400" dirty="0" smtClean="0"/>
              <a:t>, яка </a:t>
            </a:r>
            <a:r>
              <a:rPr lang="ru-RU" sz="1400" dirty="0" err="1" smtClean="0"/>
              <a:t>оточує</a:t>
            </a:r>
            <a:r>
              <a:rPr lang="ru-RU" sz="1400" dirty="0" smtClean="0"/>
              <a:t> статор </a:t>
            </a:r>
            <a:r>
              <a:rPr lang="ru-RU" sz="1400" dirty="0" err="1" smtClean="0"/>
              <a:t>сприяє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дрібному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диспергуванню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повітря</a:t>
            </a:r>
            <a:r>
              <a:rPr lang="ru-RU" sz="1400" dirty="0" smtClean="0"/>
              <a:t> у </a:t>
            </a:r>
            <a:r>
              <a:rPr lang="ru-RU" sz="1400" dirty="0" err="1" smtClean="0"/>
              <a:t>воді</a:t>
            </a:r>
            <a:r>
              <a:rPr lang="ru-RU" sz="1400" dirty="0" smtClean="0"/>
              <a:t>. У </a:t>
            </a:r>
            <a:r>
              <a:rPr lang="ru-RU" sz="1400" dirty="0" err="1" smtClean="0"/>
              <a:t>флотаційній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камері</a:t>
            </a:r>
            <a:r>
              <a:rPr lang="ru-RU" sz="1400" dirty="0" smtClean="0"/>
              <a:t> над </a:t>
            </a:r>
            <a:r>
              <a:rPr lang="ru-RU" sz="1400" dirty="0" err="1" smtClean="0"/>
              <a:t>решіткою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повітряні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пухирці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частинками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забруднень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прилипли до них, </a:t>
            </a:r>
            <a:r>
              <a:rPr lang="ru-RU" sz="1400" dirty="0" err="1" smtClean="0"/>
              <a:t>спливають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поверхню</a:t>
            </a:r>
            <a:r>
              <a:rPr lang="ru-RU" sz="1400" dirty="0" smtClean="0"/>
              <a:t>. </a:t>
            </a:r>
            <a:r>
              <a:rPr lang="ru-RU" sz="1400" dirty="0" err="1" smtClean="0"/>
              <a:t>Піна</a:t>
            </a:r>
            <a:r>
              <a:rPr lang="ru-RU" sz="1400" dirty="0" smtClean="0"/>
              <a:t>, яка </a:t>
            </a:r>
            <a:r>
              <a:rPr lang="ru-RU" sz="1400" dirty="0" err="1" smtClean="0"/>
              <a:t>містить</a:t>
            </a:r>
            <a:r>
              <a:rPr lang="ru-RU" sz="1400" dirty="0" smtClean="0"/>
              <a:t> </a:t>
            </a:r>
            <a:r>
              <a:rPr lang="ru-RU" sz="1400" dirty="0" err="1" smtClean="0"/>
              <a:t>нафтопродукти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видаляється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поверхні</a:t>
            </a:r>
            <a:r>
              <a:rPr lang="ru-RU" sz="1400" dirty="0" smtClean="0"/>
              <a:t> води </a:t>
            </a:r>
            <a:r>
              <a:rPr lang="ru-RU" sz="1400" dirty="0" err="1" smtClean="0"/>
              <a:t>лопатковим</a:t>
            </a:r>
            <a:r>
              <a:rPr lang="ru-RU" sz="1400" dirty="0" smtClean="0"/>
              <a:t> </a:t>
            </a:r>
            <a:r>
              <a:rPr lang="ru-RU" sz="1400" dirty="0" err="1" smtClean="0"/>
              <a:t>пінознімачем</a:t>
            </a:r>
            <a:r>
              <a:rPr lang="ru-RU" sz="1400" dirty="0" smtClean="0"/>
              <a:t>. З </a:t>
            </a:r>
            <a:r>
              <a:rPr lang="ru-RU" sz="1400" dirty="0" err="1" smtClean="0"/>
              <a:t>першої</a:t>
            </a:r>
            <a:r>
              <a:rPr lang="ru-RU" sz="1400" dirty="0" smtClean="0"/>
              <a:t> </a:t>
            </a:r>
            <a:r>
              <a:rPr lang="ru-RU" sz="1400" dirty="0" err="1" smtClean="0"/>
              <a:t>камери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частково</a:t>
            </a:r>
            <a:r>
              <a:rPr lang="ru-RU" sz="1400" dirty="0" smtClean="0"/>
              <a:t> очищена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насичена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повітрям</a:t>
            </a:r>
            <a:r>
              <a:rPr lang="ru-RU" sz="1400" dirty="0" smtClean="0"/>
              <a:t> вода </a:t>
            </a:r>
            <a:r>
              <a:rPr lang="ru-RU" sz="1400" dirty="0" err="1" smtClean="0"/>
              <a:t>надходить</a:t>
            </a:r>
            <a:r>
              <a:rPr lang="ru-RU" sz="1400" dirty="0" smtClean="0"/>
              <a:t> у другу камеру, де </a:t>
            </a:r>
            <a:r>
              <a:rPr lang="ru-RU" sz="1400" dirty="0" err="1" smtClean="0"/>
              <a:t>відбувається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додаткове</a:t>
            </a:r>
            <a:r>
              <a:rPr lang="ru-RU" sz="1400" dirty="0" smtClean="0"/>
              <a:t> </a:t>
            </a:r>
            <a:r>
              <a:rPr lang="ru-RU" sz="1400" dirty="0" err="1" smtClean="0"/>
              <a:t>очищення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Розчинені</a:t>
            </a:r>
            <a:r>
              <a:rPr lang="ru-RU" sz="1400" dirty="0" smtClean="0"/>
              <a:t> у </a:t>
            </a:r>
            <a:r>
              <a:rPr lang="ru-RU" sz="1400" dirty="0" err="1" smtClean="0"/>
              <a:t>воді</a:t>
            </a:r>
            <a:r>
              <a:rPr lang="ru-RU" sz="1400" dirty="0" smtClean="0"/>
              <a:t> гази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леткі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органічні</a:t>
            </a:r>
            <a:r>
              <a:rPr lang="ru-RU" sz="1400" dirty="0" smtClean="0"/>
              <a:t> </a:t>
            </a:r>
            <a:r>
              <a:rPr lang="ru-RU" sz="1400" dirty="0" err="1" smtClean="0"/>
              <a:t>сполуки</a:t>
            </a:r>
            <a:r>
              <a:rPr lang="ru-RU" sz="1400" dirty="0" smtClean="0"/>
              <a:t> (бензин, </a:t>
            </a:r>
            <a:r>
              <a:rPr lang="ru-RU" sz="1400" dirty="0" err="1" smtClean="0"/>
              <a:t>деякі</a:t>
            </a:r>
            <a:r>
              <a:rPr lang="ru-RU" sz="1400" dirty="0" smtClean="0"/>
              <a:t> </a:t>
            </a:r>
            <a:r>
              <a:rPr lang="ru-RU" sz="1400" dirty="0" err="1" smtClean="0"/>
              <a:t>сірчисті</a:t>
            </a:r>
            <a:r>
              <a:rPr lang="ru-RU" sz="1400" dirty="0" smtClean="0"/>
              <a:t> </a:t>
            </a:r>
            <a:r>
              <a:rPr lang="ru-RU" sz="1400" dirty="0" err="1" smtClean="0"/>
              <a:t>сполуки</a:t>
            </a:r>
            <a:r>
              <a:rPr lang="ru-RU" sz="1400" dirty="0" smtClean="0"/>
              <a:t>, </a:t>
            </a:r>
            <a:r>
              <a:rPr lang="ru-RU" sz="1400" dirty="0" err="1" smtClean="0"/>
              <a:t>низькомолекулярні</a:t>
            </a:r>
            <a:r>
              <a:rPr lang="ru-RU" sz="1400" dirty="0" smtClean="0"/>
              <a:t> </a:t>
            </a:r>
            <a:r>
              <a:rPr lang="ru-RU" sz="1400" dirty="0" err="1" smtClean="0"/>
              <a:t>ефіри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т.п.) </a:t>
            </a:r>
            <a:r>
              <a:rPr lang="ru-RU" sz="1400" dirty="0" err="1" smtClean="0"/>
              <a:t>вилучаються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стічні</a:t>
            </a:r>
            <a:r>
              <a:rPr lang="ru-RU" sz="1400" dirty="0" smtClean="0"/>
              <a:t> води </a:t>
            </a:r>
            <a:r>
              <a:rPr lang="ru-RU" sz="1400" dirty="0" err="1" smtClean="0"/>
              <a:t>очищаються</a:t>
            </a:r>
            <a:r>
              <a:rPr lang="ru-RU" sz="1400" dirty="0" smtClean="0"/>
              <a:t> шляхом </a:t>
            </a:r>
            <a:r>
              <a:rPr lang="ru-RU" sz="1400" dirty="0" err="1" smtClean="0"/>
              <a:t>аерування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тобто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продуванням</a:t>
            </a:r>
            <a:r>
              <a:rPr lang="ru-RU" sz="1400" dirty="0" smtClean="0"/>
              <a:t> через </a:t>
            </a:r>
            <a:r>
              <a:rPr lang="ru-RU" sz="1400" dirty="0" err="1" smtClean="0"/>
              <a:t>неї</a:t>
            </a:r>
            <a:r>
              <a:rPr lang="ru-RU" sz="1400" dirty="0" smtClean="0"/>
              <a:t> </a:t>
            </a:r>
            <a:r>
              <a:rPr lang="ru-RU" sz="1400" dirty="0" err="1" smtClean="0"/>
              <a:t>диспергованого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повітря</a:t>
            </a:r>
            <a:r>
              <a:rPr lang="ru-RU" sz="1400" dirty="0" smtClean="0"/>
              <a:t>. При </a:t>
            </a:r>
            <a:r>
              <a:rPr lang="ru-RU" sz="1400" dirty="0" err="1" smtClean="0"/>
              <a:t>барботуванні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повітря</a:t>
            </a:r>
            <a:r>
              <a:rPr lang="ru-RU" sz="1400" dirty="0" smtClean="0"/>
              <a:t> через </a:t>
            </a:r>
            <a:r>
              <a:rPr lang="ru-RU" sz="1400" dirty="0" err="1" smtClean="0"/>
              <a:t>стічні</a:t>
            </a:r>
            <a:r>
              <a:rPr lang="ru-RU" sz="1400" dirty="0" smtClean="0"/>
              <a:t> води пара </a:t>
            </a:r>
            <a:r>
              <a:rPr lang="ru-RU" sz="1400" dirty="0" err="1" smtClean="0"/>
              <a:t>розчиненого</a:t>
            </a:r>
            <a:r>
              <a:rPr lang="ru-RU" sz="1400" dirty="0" smtClean="0"/>
              <a:t> компонента </a:t>
            </a:r>
            <a:r>
              <a:rPr lang="ru-RU" sz="1400" dirty="0" err="1" smtClean="0"/>
              <a:t>дифундує</a:t>
            </a:r>
            <a:r>
              <a:rPr lang="ru-RU" sz="1400" dirty="0" smtClean="0"/>
              <a:t> </a:t>
            </a:r>
            <a:r>
              <a:rPr lang="ru-RU" sz="1400" dirty="0" err="1" smtClean="0"/>
              <a:t>усередину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повітряних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пухирців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виноситься</a:t>
            </a:r>
            <a:r>
              <a:rPr lang="ru-RU" sz="1400" dirty="0" smtClean="0"/>
              <a:t> ними на </a:t>
            </a:r>
            <a:r>
              <a:rPr lang="ru-RU" sz="1400" dirty="0" err="1" smtClean="0"/>
              <a:t>поверхню</a:t>
            </a:r>
            <a:r>
              <a:rPr lang="ru-RU" sz="1400" dirty="0" smtClean="0"/>
              <a:t> води. Цей </a:t>
            </a:r>
            <a:r>
              <a:rPr lang="ru-RU" sz="1400" dirty="0" err="1" smtClean="0"/>
              <a:t>процес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називається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десорбцією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видуванням</a:t>
            </a:r>
            <a:r>
              <a:rPr lang="ru-RU" sz="1400" dirty="0" smtClean="0"/>
              <a:t>. Установка для </a:t>
            </a:r>
            <a:r>
              <a:rPr lang="ru-RU" sz="1400" dirty="0" err="1" smtClean="0"/>
              <a:t>видування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летких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компонентів</a:t>
            </a:r>
            <a:r>
              <a:rPr lang="ru-RU" sz="1400" dirty="0" smtClean="0"/>
              <a:t> – </a:t>
            </a:r>
            <a:r>
              <a:rPr lang="ru-RU" sz="1400" dirty="0" err="1" smtClean="0"/>
              <a:t>скрубер</a:t>
            </a:r>
            <a:r>
              <a:rPr lang="ru-RU" sz="1400" dirty="0" smtClean="0"/>
              <a:t>, через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за </a:t>
            </a:r>
            <a:r>
              <a:rPr lang="ru-RU" sz="1400" dirty="0" err="1" smtClean="0"/>
              <a:t>допомогою</a:t>
            </a:r>
            <a:r>
              <a:rPr lang="ru-RU" sz="1400" dirty="0" smtClean="0"/>
              <a:t> вентилятора </a:t>
            </a:r>
            <a:r>
              <a:rPr lang="ru-RU" sz="1400" dirty="0" err="1" smtClean="0"/>
              <a:t>продувається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повітря</a:t>
            </a:r>
            <a:r>
              <a:rPr lang="ru-RU" sz="1400" dirty="0" smtClean="0"/>
              <a:t>, </a:t>
            </a:r>
            <a:r>
              <a:rPr lang="ru-RU" sz="1400" dirty="0" err="1" smtClean="0"/>
              <a:t>попередньо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нагріте</a:t>
            </a:r>
            <a:r>
              <a:rPr lang="ru-RU" sz="1400" dirty="0" smtClean="0"/>
              <a:t> у </a:t>
            </a:r>
            <a:r>
              <a:rPr lang="ru-RU" sz="1400" dirty="0" err="1" smtClean="0"/>
              <a:t>калорифері</a:t>
            </a:r>
            <a:r>
              <a:rPr lang="ru-RU" sz="1400" dirty="0" smtClean="0"/>
              <a:t> (</a:t>
            </a:r>
            <a:r>
              <a:rPr lang="ru-RU" sz="1400" dirty="0" err="1" smtClean="0"/>
              <a:t>можливе</a:t>
            </a:r>
            <a:r>
              <a:rPr lang="ru-RU" sz="1400" dirty="0" smtClean="0"/>
              <a:t> </a:t>
            </a:r>
            <a:r>
              <a:rPr lang="ru-RU" sz="1400" dirty="0" err="1" smtClean="0"/>
              <a:t>застосування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інертних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газів</a:t>
            </a:r>
            <a:r>
              <a:rPr lang="ru-RU" sz="1400" dirty="0" smtClean="0"/>
              <a:t> – </a:t>
            </a:r>
            <a:r>
              <a:rPr lang="en-US" sz="1400" dirty="0" smtClean="0"/>
              <a:t>N2, </a:t>
            </a:r>
            <a:r>
              <a:rPr lang="ru-RU" sz="1400" dirty="0" smtClean="0"/>
              <a:t>СО2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ін</a:t>
            </a:r>
            <a:r>
              <a:rPr lang="ru-RU" sz="1400" dirty="0" smtClean="0"/>
              <a:t>.).</a:t>
            </a:r>
          </a:p>
          <a:p>
            <a:r>
              <a:rPr lang="ru-RU" sz="1400" dirty="0" err="1" smtClean="0"/>
              <a:t>Найбільше</a:t>
            </a:r>
            <a:r>
              <a:rPr lang="ru-RU" sz="1400" dirty="0" smtClean="0"/>
              <a:t> </a:t>
            </a:r>
            <a:r>
              <a:rPr lang="ru-RU" sz="1400" dirty="0" err="1" smtClean="0"/>
              <a:t>поширення</a:t>
            </a:r>
            <a:r>
              <a:rPr lang="ru-RU" sz="1400" dirty="0" smtClean="0"/>
              <a:t> одержав </a:t>
            </a:r>
            <a:r>
              <a:rPr lang="ru-RU" sz="1400" dirty="0" err="1" smtClean="0"/>
              <a:t>спосіб</a:t>
            </a:r>
            <a:r>
              <a:rPr lang="ru-RU" sz="1400" dirty="0" smtClean="0"/>
              <a:t> </a:t>
            </a:r>
            <a:r>
              <a:rPr lang="ru-RU" sz="1400" dirty="0" err="1" smtClean="0"/>
              <a:t>напірної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флотації</a:t>
            </a:r>
            <a:r>
              <a:rPr lang="ru-RU" sz="1400" dirty="0" smtClean="0"/>
              <a:t>, </a:t>
            </a:r>
            <a:r>
              <a:rPr lang="ru-RU" sz="1400" dirty="0" err="1" smtClean="0"/>
              <a:t>рідше</a:t>
            </a:r>
            <a:r>
              <a:rPr lang="ru-RU" sz="1400" dirty="0" smtClean="0"/>
              <a:t> </a:t>
            </a:r>
            <a:r>
              <a:rPr lang="ru-RU" sz="1400" dirty="0" err="1" smtClean="0"/>
              <a:t>застосовують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флотацію</a:t>
            </a:r>
            <a:r>
              <a:rPr lang="ru-RU" sz="1400" dirty="0" smtClean="0"/>
              <a:t> </a:t>
            </a:r>
            <a:r>
              <a:rPr lang="ru-RU" sz="1400" dirty="0" err="1" smtClean="0"/>
              <a:t>турбінкою</a:t>
            </a:r>
            <a:r>
              <a:rPr lang="ru-RU" sz="1400" dirty="0" smtClean="0"/>
              <a:t> насосного типу.</a:t>
            </a:r>
            <a:endParaRPr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0659" y="233644"/>
            <a:ext cx="8803341" cy="1631016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Принцип </a:t>
            </a:r>
            <a:r>
              <a:rPr lang="ru-RU" sz="1600" dirty="0" err="1" smtClean="0"/>
              <a:t>дії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напірної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флотації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проілюстрований</a:t>
            </a:r>
            <a:r>
              <a:rPr lang="ru-RU" sz="1600" dirty="0" smtClean="0"/>
              <a:t> на рис. 9.3, а.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зростанням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тиску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розчинність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у </a:t>
            </a:r>
            <a:r>
              <a:rPr lang="ru-RU" sz="1600" dirty="0" err="1" smtClean="0"/>
              <a:t>воді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підвищується</a:t>
            </a:r>
            <a:r>
              <a:rPr lang="ru-RU" sz="1600" dirty="0" smtClean="0"/>
              <a:t>. Тому в </a:t>
            </a:r>
            <a:r>
              <a:rPr lang="ru-RU" sz="1600" dirty="0" err="1" smtClean="0"/>
              <a:t>напірний</a:t>
            </a:r>
            <a:r>
              <a:rPr lang="ru-RU" sz="1600" dirty="0" smtClean="0"/>
              <a:t> резервуар </a:t>
            </a:r>
            <a:r>
              <a:rPr lang="ru-RU" sz="1600" i="1" dirty="0" smtClean="0"/>
              <a:t>4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тиском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створюється</a:t>
            </a:r>
            <a:r>
              <a:rPr lang="ru-RU" sz="1600" dirty="0" smtClean="0"/>
              <a:t> насосом </a:t>
            </a:r>
            <a:r>
              <a:rPr lang="ru-RU" sz="1600" i="1" dirty="0" smtClean="0"/>
              <a:t>3, </a:t>
            </a:r>
            <a:r>
              <a:rPr lang="ru-RU" sz="1600" i="1" dirty="0" err="1" smtClean="0"/>
              <a:t>подають</a:t>
            </a:r>
            <a:r>
              <a:rPr lang="ru-RU" sz="1600" i="1" dirty="0" smtClean="0"/>
              <a:t> воду,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очищається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повітря</a:t>
            </a:r>
            <a:r>
              <a:rPr lang="ru-RU" sz="1600" i="1" dirty="0" smtClean="0"/>
              <a:t> </a:t>
            </a:r>
            <a:r>
              <a:rPr lang="ru-RU" sz="1600" dirty="0" smtClean="0"/>
              <a:t>по вводах </a:t>
            </a:r>
            <a:r>
              <a:rPr lang="ru-RU" sz="1600" i="1" dirty="0" smtClean="0"/>
              <a:t>1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2. У </a:t>
            </a:r>
            <a:r>
              <a:rPr lang="ru-RU" sz="1600" i="1" dirty="0" err="1" smtClean="0"/>
              <a:t>напірному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резервуарі</a:t>
            </a:r>
            <a:r>
              <a:rPr lang="ru-RU" sz="1600" i="1" dirty="0" smtClean="0"/>
              <a:t> 4 при </a:t>
            </a:r>
            <a:r>
              <a:rPr lang="ru-RU" sz="1600" i="1" dirty="0" err="1" smtClean="0"/>
              <a:t>тиску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близько</a:t>
            </a:r>
            <a:r>
              <a:rPr lang="ru-RU" sz="1600" i="1" dirty="0" smtClean="0"/>
              <a:t> 0,4 МПа (4 кгс/см2) </a:t>
            </a:r>
            <a:r>
              <a:rPr lang="ru-RU" sz="1600" dirty="0" err="1" smtClean="0"/>
              <a:t>протягом</a:t>
            </a:r>
            <a:r>
              <a:rPr lang="ru-RU" sz="1600" dirty="0" smtClean="0"/>
              <a:t>, </a:t>
            </a:r>
            <a:r>
              <a:rPr lang="ru-RU" sz="1600" dirty="0" err="1" smtClean="0"/>
              <a:t>приблизно</a:t>
            </a:r>
            <a:r>
              <a:rPr lang="ru-RU" sz="1600" dirty="0" smtClean="0"/>
              <a:t>, 5–7 </a:t>
            </a:r>
            <a:r>
              <a:rPr lang="ru-RU" sz="1600" dirty="0" err="1" smtClean="0"/>
              <a:t>хв</a:t>
            </a:r>
            <a:r>
              <a:rPr lang="ru-RU" sz="1600" dirty="0" smtClean="0"/>
              <a:t>. </a:t>
            </a:r>
            <a:r>
              <a:rPr lang="ru-RU" sz="1600" dirty="0" err="1" smtClean="0"/>
              <a:t>відбувається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розчинення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у </a:t>
            </a:r>
            <a:r>
              <a:rPr lang="ru-RU" sz="1600" dirty="0" err="1" smtClean="0"/>
              <a:t>воді</a:t>
            </a:r>
            <a:r>
              <a:rPr lang="ru-RU" sz="1600" dirty="0" smtClean="0"/>
              <a:t>,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чого</a:t>
            </a:r>
            <a:r>
              <a:rPr lang="ru-RU" sz="1600" dirty="0" smtClean="0"/>
              <a:t> вона проходить через редуктор 5,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знижує</a:t>
            </a:r>
            <a:r>
              <a:rPr lang="ru-RU" sz="1600" dirty="0" smtClean="0"/>
              <a:t> </a:t>
            </a:r>
            <a:r>
              <a:rPr lang="ru-RU" sz="1600" dirty="0" err="1" smtClean="0"/>
              <a:t>тиск</a:t>
            </a:r>
            <a:r>
              <a:rPr lang="ru-RU" sz="1600" dirty="0" smtClean="0"/>
              <a:t> у </a:t>
            </a:r>
            <a:r>
              <a:rPr lang="ru-RU" sz="1600" dirty="0" err="1" smtClean="0"/>
              <a:t>флотовідстійнику</a:t>
            </a:r>
            <a:r>
              <a:rPr lang="ru-RU" sz="1600" dirty="0" smtClean="0"/>
              <a:t> </a:t>
            </a:r>
            <a:r>
              <a:rPr lang="ru-RU" sz="1600" i="1" dirty="0" smtClean="0"/>
              <a:t>6 до ат</a:t>
            </a:r>
            <a:r>
              <a:rPr lang="ru-RU" sz="1600" dirty="0" smtClean="0"/>
              <a:t>мосферного, </a:t>
            </a:r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</a:t>
            </a:r>
            <a:r>
              <a:rPr lang="ru-RU" sz="1600" dirty="0" err="1" smtClean="0"/>
              <a:t>знову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виділяється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спінені</a:t>
            </a:r>
            <a:r>
              <a:rPr lang="ru-RU" sz="1600" dirty="0" smtClean="0"/>
              <a:t> ним </a:t>
            </a:r>
            <a:r>
              <a:rPr lang="ru-RU" sz="1600" dirty="0" err="1" smtClean="0"/>
              <a:t>частинки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забруднюючої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спливають</a:t>
            </a:r>
            <a:r>
              <a:rPr lang="ru-RU" sz="1600" dirty="0" smtClean="0"/>
              <a:t>. </a:t>
            </a:r>
            <a:r>
              <a:rPr lang="ru-RU" sz="1600" dirty="0" err="1" smtClean="0"/>
              <a:t>Очищену</a:t>
            </a:r>
            <a:r>
              <a:rPr lang="ru-RU" sz="1600" dirty="0" smtClean="0"/>
              <a:t> воду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флотовідстійника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видаляють</a:t>
            </a:r>
            <a:r>
              <a:rPr lang="ru-RU" sz="1600" dirty="0" smtClean="0"/>
              <a:t> через патрубок 7.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01" t="6416" r="2139"/>
          <a:stretch>
            <a:fillRect/>
          </a:stretch>
        </p:blipFill>
        <p:spPr bwMode="auto">
          <a:xfrm>
            <a:off x="3209366" y="2348753"/>
            <a:ext cx="5701552" cy="279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517" y="399393"/>
            <a:ext cx="8187559" cy="40393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Схема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самого </a:t>
            </a:r>
            <a:r>
              <a:rPr lang="ru-RU" sz="2000" b="1" i="1" dirty="0" err="1" smtClean="0"/>
              <a:t>флотовідстійника</a:t>
            </a:r>
            <a:r>
              <a:rPr lang="ru-RU" sz="2000" b="1" i="1" dirty="0" smtClean="0"/>
              <a:t> наведена на рис. 9.3, б. </a:t>
            </a:r>
            <a:r>
              <a:rPr lang="ru-RU" sz="2000" dirty="0" err="1" smtClean="0"/>
              <a:t>Суміш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стічної</a:t>
            </a:r>
            <a:r>
              <a:rPr lang="ru-RU" sz="2000" dirty="0" smtClean="0"/>
              <a:t> води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надходить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приймальну</a:t>
            </a:r>
            <a:r>
              <a:rPr lang="ru-RU" sz="2000" dirty="0" smtClean="0"/>
              <a:t> камеру </a:t>
            </a:r>
            <a:r>
              <a:rPr lang="ru-RU" sz="2000" i="1" dirty="0" smtClean="0"/>
              <a:t>2 через </a:t>
            </a:r>
            <a:r>
              <a:rPr lang="ru-RU" sz="2000" i="1" dirty="0" err="1" smtClean="0"/>
              <a:t>розподільну</a:t>
            </a:r>
            <a:r>
              <a:rPr lang="ru-RU" sz="2000" i="1" dirty="0" smtClean="0"/>
              <a:t> трубу 1 (пока</a:t>
            </a:r>
            <a:r>
              <a:rPr lang="ru-RU" sz="2000" dirty="0" smtClean="0"/>
              <a:t>зана в </a:t>
            </a:r>
            <a:r>
              <a:rPr lang="ru-RU" sz="2000" dirty="0" err="1" smtClean="0"/>
              <a:t>розрізі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перевалюється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струменегасну</a:t>
            </a:r>
            <a:r>
              <a:rPr lang="ru-RU" sz="2000" dirty="0" smtClean="0"/>
              <a:t> перегородку </a:t>
            </a:r>
            <a:r>
              <a:rPr lang="ru-RU" sz="2000" i="1" dirty="0" smtClean="0"/>
              <a:t>3 у </a:t>
            </a:r>
            <a:r>
              <a:rPr lang="ru-RU" sz="2000" i="1" dirty="0" err="1" smtClean="0"/>
              <a:t>відстійну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ча</a:t>
            </a:r>
            <a:r>
              <a:rPr lang="ru-RU" sz="2000" dirty="0" err="1" smtClean="0"/>
              <a:t>стину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флотовідстійника</a:t>
            </a:r>
            <a:r>
              <a:rPr lang="ru-RU" sz="2000" dirty="0" smtClean="0"/>
              <a:t>. </a:t>
            </a:r>
            <a:r>
              <a:rPr lang="ru-RU" sz="2000" dirty="0" err="1" smtClean="0"/>
              <a:t>Пухирці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, </a:t>
            </a:r>
            <a:r>
              <a:rPr lang="ru-RU" sz="2000" dirty="0" err="1" smtClean="0"/>
              <a:t>видалені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води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тиску</a:t>
            </a:r>
            <a:r>
              <a:rPr lang="ru-RU" sz="2000" dirty="0" smtClean="0"/>
              <a:t>, </a:t>
            </a:r>
            <a:r>
              <a:rPr lang="ru-RU" sz="2000" dirty="0" err="1" smtClean="0"/>
              <a:t>спливають</a:t>
            </a:r>
            <a:r>
              <a:rPr lang="ru-RU" sz="2000" dirty="0" smtClean="0"/>
              <a:t>, </a:t>
            </a:r>
            <a:r>
              <a:rPr lang="ru-RU" sz="2000" dirty="0" err="1" smtClean="0"/>
              <a:t>захоплюючи</a:t>
            </a:r>
            <a:r>
              <a:rPr lang="ru-RU" sz="2000" dirty="0" smtClean="0"/>
              <a:t> за собою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води </a:t>
            </a:r>
            <a:r>
              <a:rPr lang="ru-RU" sz="2000" dirty="0" err="1" smtClean="0"/>
              <a:t>піну</a:t>
            </a:r>
            <a:r>
              <a:rPr lang="ru-RU" sz="2000" dirty="0" smtClean="0"/>
              <a:t>. </a:t>
            </a:r>
            <a:r>
              <a:rPr lang="ru-RU" sz="2000" dirty="0" err="1" smtClean="0"/>
              <a:t>Скребковий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механізм</a:t>
            </a:r>
            <a:r>
              <a:rPr lang="ru-RU" sz="2000" dirty="0" smtClean="0"/>
              <a:t> </a:t>
            </a:r>
            <a:r>
              <a:rPr lang="ru-RU" sz="2000" i="1" dirty="0" smtClean="0"/>
              <a:t>4 </a:t>
            </a:r>
            <a:r>
              <a:rPr lang="ru-RU" sz="2000" i="1" dirty="0" err="1" smtClean="0"/>
              <a:t>зганяє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піну</a:t>
            </a:r>
            <a:r>
              <a:rPr lang="ru-RU" sz="2000" i="1" dirty="0" smtClean="0"/>
              <a:t> через перегородку 5 у </a:t>
            </a:r>
            <a:r>
              <a:rPr lang="ru-RU" sz="2000" i="1" dirty="0" err="1" smtClean="0"/>
              <a:t>пінну</a:t>
            </a:r>
            <a:r>
              <a:rPr lang="ru-RU" sz="2000" i="1" dirty="0" smtClean="0"/>
              <a:t> камеру </a:t>
            </a:r>
            <a:r>
              <a:rPr lang="ru-RU" sz="2000" dirty="0" smtClean="0"/>
              <a:t>6, </a:t>
            </a:r>
            <a:r>
              <a:rPr lang="ru-RU" sz="2000" dirty="0" err="1" smtClean="0"/>
              <a:t>звідки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видаляють</a:t>
            </a:r>
            <a:r>
              <a:rPr lang="ru-RU" sz="2000" dirty="0" smtClean="0"/>
              <a:t> разом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забрудненнями</a:t>
            </a:r>
            <a:r>
              <a:rPr lang="ru-RU" sz="2000" dirty="0" smtClean="0"/>
              <a:t> через патрубок 7. </a:t>
            </a:r>
            <a:r>
              <a:rPr lang="ru-RU" sz="2000" dirty="0" err="1" smtClean="0"/>
              <a:t>Прочищену</a:t>
            </a:r>
            <a:r>
              <a:rPr lang="ru-RU" sz="2000" dirty="0" smtClean="0"/>
              <a:t> воду через </a:t>
            </a:r>
            <a:r>
              <a:rPr lang="ru-RU" sz="2000" dirty="0" err="1" smtClean="0"/>
              <a:t>перфоровану</a:t>
            </a:r>
            <a:r>
              <a:rPr lang="ru-RU" sz="2000" dirty="0" smtClean="0"/>
              <a:t> трубу </a:t>
            </a:r>
            <a:r>
              <a:rPr lang="ru-RU" sz="2000" i="1" dirty="0" smtClean="0"/>
              <a:t>8 (показана в </a:t>
            </a:r>
            <a:r>
              <a:rPr lang="ru-RU" sz="2000" i="1" dirty="0" err="1" smtClean="0"/>
              <a:t>розрізі</a:t>
            </a:r>
            <a:r>
              <a:rPr lang="ru-RU" sz="2000" i="1" dirty="0" smtClean="0"/>
              <a:t>) </a:t>
            </a:r>
            <a:r>
              <a:rPr lang="ru-RU" sz="2000" i="1" dirty="0" err="1" smtClean="0"/>
              <a:t>виводять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флотовідстійника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367862"/>
            <a:ext cx="7893926" cy="40708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Описана </a:t>
            </a:r>
            <a:r>
              <a:rPr lang="ru-RU" sz="1800" i="1" dirty="0" smtClean="0"/>
              <a:t>схема </a:t>
            </a:r>
            <a:r>
              <a:rPr lang="ru-RU" sz="1800" i="1" dirty="0" err="1" smtClean="0"/>
              <a:t>флотації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має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наступні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недоліки</a:t>
            </a:r>
            <a:r>
              <a:rPr lang="ru-RU" sz="1800" i="1" dirty="0" smtClean="0"/>
              <a:t>:</a:t>
            </a:r>
            <a:r>
              <a:rPr lang="ru-RU" sz="1800" dirty="0" smtClean="0"/>
              <a:t> у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нафтопродукти</a:t>
            </a:r>
            <a:r>
              <a:rPr lang="ru-RU" sz="1800" dirty="0" smtClean="0"/>
              <a:t>, </a:t>
            </a:r>
            <a:r>
              <a:rPr lang="ru-RU" sz="1800" dirty="0" err="1" smtClean="0"/>
              <a:t>відбувається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емульсії</a:t>
            </a:r>
            <a:r>
              <a:rPr lang="ru-RU" sz="1800" dirty="0" smtClean="0"/>
              <a:t> в </a:t>
            </a:r>
            <a:r>
              <a:rPr lang="ru-RU" sz="1800" dirty="0" err="1" smtClean="0"/>
              <a:t>процесі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перекачування</a:t>
            </a:r>
            <a:r>
              <a:rPr lang="ru-RU" sz="1800" dirty="0" smtClean="0"/>
              <a:t> води </a:t>
            </a:r>
            <a:r>
              <a:rPr lang="ru-RU" sz="1800" dirty="0" err="1" smtClean="0"/>
              <a:t>відцентровим</a:t>
            </a:r>
            <a:r>
              <a:rPr lang="ru-RU" sz="1800" dirty="0" smtClean="0"/>
              <a:t> насосом, </a:t>
            </a:r>
            <a:r>
              <a:rPr lang="ru-RU" sz="1800" dirty="0" err="1" smtClean="0"/>
              <a:t>крім</a:t>
            </a:r>
            <a:r>
              <a:rPr lang="ru-RU" sz="1800" dirty="0" smtClean="0"/>
              <a:t> того, доводиться </a:t>
            </a:r>
            <a:r>
              <a:rPr lang="ru-RU" sz="1800" dirty="0" err="1" smtClean="0"/>
              <a:t>прокачувати</a:t>
            </a:r>
            <a:r>
              <a:rPr lang="ru-RU" sz="1800" dirty="0" smtClean="0"/>
              <a:t> через систему весь </a:t>
            </a:r>
            <a:r>
              <a:rPr lang="ru-RU" sz="1800" dirty="0" err="1" smtClean="0"/>
              <a:t>обсяг</a:t>
            </a:r>
            <a:r>
              <a:rPr lang="ru-RU" sz="1800" dirty="0" smtClean="0"/>
              <a:t> води, яка </a:t>
            </a:r>
            <a:r>
              <a:rPr lang="ru-RU" sz="1800" dirty="0" err="1" smtClean="0"/>
              <a:t>очищається</a:t>
            </a:r>
            <a:r>
              <a:rPr lang="ru-RU" sz="1800" dirty="0" smtClean="0"/>
              <a:t>. </a:t>
            </a:r>
            <a:r>
              <a:rPr lang="ru-RU" sz="1800" dirty="0" err="1" smtClean="0"/>
              <a:t>Існують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схеми</a:t>
            </a:r>
            <a:r>
              <a:rPr lang="ru-RU" sz="1800" dirty="0" smtClean="0"/>
              <a:t>, в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насиченню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повітрям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підлягає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частина</a:t>
            </a:r>
            <a:r>
              <a:rPr lang="ru-RU" sz="1800" dirty="0" smtClean="0"/>
              <a:t> води, яка </a:t>
            </a:r>
            <a:r>
              <a:rPr lang="ru-RU" sz="1800" dirty="0" err="1" smtClean="0"/>
              <a:t>береться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флотовідстійника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подається</a:t>
            </a:r>
            <a:r>
              <a:rPr lang="ru-RU" sz="1800" dirty="0" smtClean="0"/>
              <a:t> насосом у </a:t>
            </a:r>
            <a:r>
              <a:rPr lang="ru-RU" sz="1800" dirty="0" err="1" smtClean="0"/>
              <a:t>напірний</a:t>
            </a:r>
            <a:r>
              <a:rPr lang="ru-RU" sz="1800" dirty="0" smtClean="0"/>
              <a:t> резервуар; </a:t>
            </a:r>
            <a:r>
              <a:rPr lang="ru-RU" sz="1800" dirty="0" err="1" smtClean="0"/>
              <a:t>тоді</a:t>
            </a:r>
            <a:r>
              <a:rPr lang="ru-RU" sz="1800" dirty="0" smtClean="0"/>
              <a:t> </a:t>
            </a:r>
            <a:r>
              <a:rPr lang="ru-RU" sz="1800" dirty="0" err="1" smtClean="0"/>
              <a:t>зменшується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емульгування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виникає</a:t>
            </a:r>
            <a:r>
              <a:rPr lang="ru-RU" sz="1800" dirty="0" smtClean="0"/>
              <a:t> </a:t>
            </a:r>
            <a:r>
              <a:rPr lang="ru-RU" sz="1800" dirty="0" err="1" smtClean="0"/>
              <a:t>необхідність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збільшення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об’єму</a:t>
            </a:r>
            <a:r>
              <a:rPr lang="ru-RU" sz="1800" dirty="0" smtClean="0"/>
              <a:t> </a:t>
            </a:r>
            <a:r>
              <a:rPr lang="ru-RU" sz="1800" dirty="0" err="1" smtClean="0"/>
              <a:t>флотовідстійника</a:t>
            </a:r>
            <a:r>
              <a:rPr lang="ru-RU" sz="1800" dirty="0" smtClean="0"/>
              <a:t>. </a:t>
            </a:r>
            <a:r>
              <a:rPr lang="ru-RU" sz="1800" dirty="0" err="1" smtClean="0"/>
              <a:t>Ефективність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флотації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збільшена</a:t>
            </a:r>
            <a:r>
              <a:rPr lang="ru-RU" sz="1800" dirty="0" smtClean="0"/>
              <a:t> </a:t>
            </a:r>
            <a:r>
              <a:rPr lang="ru-RU" sz="1800" dirty="0" err="1" smtClean="0"/>
              <a:t>уведенням</a:t>
            </a:r>
            <a:r>
              <a:rPr lang="ru-RU" sz="1800" dirty="0" smtClean="0"/>
              <a:t> у </a:t>
            </a:r>
            <a:r>
              <a:rPr lang="ru-RU" sz="1800" dirty="0" err="1" smtClean="0"/>
              <a:t>процес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коагулянтів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флокулянтів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Напірну</a:t>
            </a:r>
            <a:r>
              <a:rPr lang="ru-RU" sz="1800" dirty="0" smtClean="0"/>
              <a:t> </a:t>
            </a:r>
            <a:r>
              <a:rPr lang="ru-RU" sz="1800" dirty="0" err="1" smtClean="0"/>
              <a:t>флотацію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застосовують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</a:t>
            </a:r>
            <a:r>
              <a:rPr lang="ru-RU" sz="1800" dirty="0" err="1" smtClean="0"/>
              <a:t>нафтопереробних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заводів</a:t>
            </a:r>
            <a:r>
              <a:rPr lang="ru-RU" sz="1800" dirty="0" smtClean="0"/>
              <a:t>, </a:t>
            </a:r>
            <a:r>
              <a:rPr lang="ru-RU" sz="1800" dirty="0" err="1" smtClean="0"/>
              <a:t>виробництва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віскозних</a:t>
            </a:r>
            <a:r>
              <a:rPr lang="ru-RU" sz="1800" dirty="0" smtClean="0"/>
              <a:t> волокон, </a:t>
            </a:r>
            <a:r>
              <a:rPr lang="ru-RU" sz="1800" dirty="0" err="1" smtClean="0"/>
              <a:t>целюлози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в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випадках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331" y="388883"/>
            <a:ext cx="8313683" cy="4049842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Флотаційна</a:t>
            </a:r>
            <a:r>
              <a:rPr lang="ru-RU" sz="1600" dirty="0" smtClean="0"/>
              <a:t> установка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турбіни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корпуса, на </a:t>
            </a:r>
            <a:r>
              <a:rPr lang="ru-RU" sz="1600" dirty="0" err="1" smtClean="0"/>
              <a:t>дні</a:t>
            </a:r>
            <a:r>
              <a:rPr lang="ru-RU" sz="1600" dirty="0" smtClean="0"/>
              <a:t> </a:t>
            </a:r>
            <a:r>
              <a:rPr lang="ru-RU" sz="1600" dirty="0" err="1" smtClean="0"/>
              <a:t>якого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встановлені</a:t>
            </a:r>
            <a:r>
              <a:rPr lang="ru-RU" sz="1600" dirty="0" smtClean="0"/>
              <a:t> одна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декілька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турбін</a:t>
            </a:r>
            <a:r>
              <a:rPr lang="ru-RU" sz="1600" dirty="0" smtClean="0"/>
              <a:t>. Вони </a:t>
            </a:r>
            <a:r>
              <a:rPr lang="ru-RU" sz="1600" dirty="0" err="1" smtClean="0"/>
              <a:t>засмоктують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атмосферне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розпилюють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в </a:t>
            </a:r>
            <a:r>
              <a:rPr lang="ru-RU" sz="1600" dirty="0" err="1" smtClean="0"/>
              <a:t>стічній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воді</a:t>
            </a:r>
            <a:r>
              <a:rPr lang="ru-RU" sz="1600" dirty="0" smtClean="0"/>
              <a:t>. Вода, яка </a:t>
            </a:r>
            <a:r>
              <a:rPr lang="ru-RU" sz="1600" dirty="0" err="1" smtClean="0"/>
              <a:t>очищається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рухається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згори</a:t>
            </a:r>
            <a:r>
              <a:rPr lang="ru-RU" sz="1600" dirty="0" smtClean="0"/>
              <a:t> донизу, очищена </a:t>
            </a:r>
            <a:r>
              <a:rPr lang="ru-RU" sz="1600" dirty="0" err="1" smtClean="0"/>
              <a:t>іде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знизу</a:t>
            </a:r>
            <a:r>
              <a:rPr lang="ru-RU" sz="1600" dirty="0" smtClean="0"/>
              <a:t>, </a:t>
            </a:r>
            <a:r>
              <a:rPr lang="ru-RU" sz="1600" dirty="0" err="1" smtClean="0"/>
              <a:t>піну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утворюється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поверхні</a:t>
            </a:r>
            <a:r>
              <a:rPr lang="ru-RU" sz="1600" dirty="0" smtClean="0"/>
              <a:t>, </a:t>
            </a:r>
            <a:r>
              <a:rPr lang="ru-RU" sz="1600" dirty="0" err="1" smtClean="0"/>
              <a:t>спеціальний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пристрій</a:t>
            </a:r>
            <a:r>
              <a:rPr lang="ru-RU" sz="1600" dirty="0" smtClean="0"/>
              <a:t> </a:t>
            </a:r>
            <a:r>
              <a:rPr lang="ru-RU" sz="1600" dirty="0" err="1" smtClean="0"/>
              <a:t>зганяє</a:t>
            </a:r>
            <a:r>
              <a:rPr lang="ru-RU" sz="1600" dirty="0" smtClean="0"/>
              <a:t> в </a:t>
            </a:r>
            <a:r>
              <a:rPr lang="ru-RU" sz="1600" dirty="0" err="1" smtClean="0"/>
              <a:t>збірний</a:t>
            </a:r>
            <a:r>
              <a:rPr lang="ru-RU" sz="1600" dirty="0" smtClean="0"/>
              <a:t> лоток.</a:t>
            </a:r>
          </a:p>
          <a:p>
            <a:r>
              <a:rPr lang="ru-RU" sz="1600" dirty="0" err="1" smtClean="0"/>
              <a:t>Сутність</a:t>
            </a:r>
            <a:r>
              <a:rPr lang="ru-RU" sz="1600" dirty="0" smtClean="0"/>
              <a:t> способу </a:t>
            </a:r>
            <a:r>
              <a:rPr lang="ru-RU" sz="1600" dirty="0" err="1" smtClean="0"/>
              <a:t>екстракції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полягає</a:t>
            </a:r>
            <a:r>
              <a:rPr lang="ru-RU" sz="1600" dirty="0" smtClean="0"/>
              <a:t> в тому,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стічну</a:t>
            </a:r>
            <a:r>
              <a:rPr lang="ru-RU" sz="1600" dirty="0" smtClean="0"/>
              <a:t> воду </a:t>
            </a:r>
            <a:r>
              <a:rPr lang="ru-RU" sz="1600" dirty="0" err="1" smtClean="0"/>
              <a:t>змішують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екстрагентом</a:t>
            </a:r>
            <a:r>
              <a:rPr lang="ru-RU" sz="1600" dirty="0" smtClean="0"/>
              <a:t>, </a:t>
            </a:r>
            <a:r>
              <a:rPr lang="ru-RU" sz="1600" dirty="0" err="1" smtClean="0"/>
              <a:t>тобто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такою </a:t>
            </a:r>
            <a:r>
              <a:rPr lang="ru-RU" sz="1600" dirty="0" err="1" smtClean="0"/>
              <a:t>рідиною</a:t>
            </a:r>
            <a:r>
              <a:rPr lang="ru-RU" sz="1600" dirty="0" smtClean="0"/>
              <a:t>, у </a:t>
            </a:r>
            <a:r>
              <a:rPr lang="ru-RU" sz="1600" dirty="0" err="1" smtClean="0"/>
              <a:t>якій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речовина-забруднювач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розчиняється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краще</a:t>
            </a:r>
            <a:r>
              <a:rPr lang="ru-RU" sz="1600" dirty="0" smtClean="0"/>
              <a:t>,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у </a:t>
            </a:r>
            <a:r>
              <a:rPr lang="ru-RU" sz="1600" dirty="0" err="1" smtClean="0"/>
              <a:t>воді</a:t>
            </a:r>
            <a:r>
              <a:rPr lang="ru-RU" sz="1600" dirty="0" smtClean="0"/>
              <a:t>, а сам </a:t>
            </a:r>
            <a:r>
              <a:rPr lang="ru-RU" sz="1600" dirty="0" err="1" smtClean="0"/>
              <a:t>екстрагент</a:t>
            </a:r>
            <a:r>
              <a:rPr lang="ru-RU" sz="1600" dirty="0" smtClean="0"/>
              <a:t> не </a:t>
            </a:r>
            <a:r>
              <a:rPr lang="ru-RU" sz="1600" dirty="0" err="1" smtClean="0"/>
              <a:t>змішується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водою. При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речовина</a:t>
            </a:r>
            <a:r>
              <a:rPr lang="ru-RU" sz="1600" dirty="0" smtClean="0"/>
              <a:t>, яка </a:t>
            </a:r>
            <a:r>
              <a:rPr lang="ru-RU" sz="1600" dirty="0" err="1" smtClean="0"/>
              <a:t>забруднює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стічну</a:t>
            </a:r>
            <a:r>
              <a:rPr lang="ru-RU" sz="1600" dirty="0" smtClean="0"/>
              <a:t> воду (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називають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екстрагованою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речовиною</a:t>
            </a:r>
            <a:r>
              <a:rPr lang="ru-RU" sz="1600" dirty="0" smtClean="0"/>
              <a:t>), </a:t>
            </a:r>
            <a:r>
              <a:rPr lang="ru-RU" sz="1600" dirty="0" err="1" smtClean="0"/>
              <a:t>певною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мірою</a:t>
            </a:r>
            <a:r>
              <a:rPr lang="ru-RU" sz="1600" dirty="0" smtClean="0"/>
              <a:t>, </a:t>
            </a:r>
            <a:r>
              <a:rPr lang="ru-RU" sz="1600" dirty="0" err="1" smtClean="0"/>
              <a:t>іноді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значною</a:t>
            </a:r>
            <a:r>
              <a:rPr lang="ru-RU" sz="1600" dirty="0" smtClean="0"/>
              <a:t>, переходить в </a:t>
            </a:r>
            <a:r>
              <a:rPr lang="ru-RU" sz="1600" dirty="0" err="1" smtClean="0"/>
              <a:t>екстрагент</a:t>
            </a:r>
            <a:r>
              <a:rPr lang="ru-RU" sz="1600" dirty="0" smtClean="0"/>
              <a:t>. </a:t>
            </a:r>
            <a:r>
              <a:rPr lang="ru-RU" sz="1600" dirty="0" err="1" smtClean="0"/>
              <a:t>Відокремлюючи</a:t>
            </a:r>
            <a:r>
              <a:rPr lang="ru-RU" sz="1600" dirty="0" smtClean="0"/>
              <a:t> </a:t>
            </a:r>
            <a:r>
              <a:rPr lang="ru-RU" sz="1600" dirty="0" err="1" smtClean="0"/>
              <a:t>екстрагент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води </a:t>
            </a:r>
            <a:r>
              <a:rPr lang="ru-RU" sz="1600" dirty="0" err="1" smtClean="0"/>
              <a:t>і</a:t>
            </a:r>
            <a:r>
              <a:rPr lang="ru-RU" sz="1600" dirty="0" smtClean="0"/>
              <a:t> разом </a:t>
            </a:r>
            <a:r>
              <a:rPr lang="ru-RU" sz="1600" dirty="0" err="1" smtClean="0"/>
              <a:t>з</a:t>
            </a:r>
            <a:r>
              <a:rPr lang="ru-RU" sz="1600" dirty="0" smtClean="0"/>
              <a:t> ним </a:t>
            </a:r>
            <a:r>
              <a:rPr lang="ru-RU" sz="1600" dirty="0" err="1" smtClean="0"/>
              <a:t>частину</a:t>
            </a:r>
            <a:r>
              <a:rPr lang="ru-RU" sz="1600" dirty="0" smtClean="0"/>
              <a:t> </a:t>
            </a:r>
            <a:r>
              <a:rPr lang="ru-RU" sz="1600" dirty="0" err="1" smtClean="0"/>
              <a:t>екстрагованої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,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досягти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зменшення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концентрації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полютанта</a:t>
            </a:r>
            <a:r>
              <a:rPr lang="ru-RU" sz="1600" dirty="0" smtClean="0"/>
              <a:t> в </a:t>
            </a:r>
            <a:r>
              <a:rPr lang="ru-RU" sz="1600" dirty="0" err="1" smtClean="0"/>
              <a:t>стічній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воді</a:t>
            </a:r>
            <a:r>
              <a:rPr lang="ru-RU" sz="1600" dirty="0" smtClean="0"/>
              <a:t>. А </a:t>
            </a:r>
            <a:r>
              <a:rPr lang="ru-RU" sz="1600" dirty="0" err="1" smtClean="0"/>
              <a:t>екстрагент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розчиненою</a:t>
            </a:r>
            <a:r>
              <a:rPr lang="ru-RU" sz="1600" dirty="0" smtClean="0"/>
              <a:t> у </a:t>
            </a:r>
            <a:r>
              <a:rPr lang="ru-RU" sz="1600" dirty="0" err="1" smtClean="0"/>
              <a:t>ньому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забруднюючою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регенерувати</a:t>
            </a:r>
            <a:r>
              <a:rPr lang="ru-RU" sz="1600" dirty="0" smtClean="0"/>
              <a:t>: </a:t>
            </a:r>
            <a:r>
              <a:rPr lang="ru-RU" sz="1600" dirty="0" err="1" smtClean="0"/>
              <a:t>вилучити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екстраговану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речовину</a:t>
            </a:r>
            <a:r>
              <a:rPr lang="ru-RU" sz="1600" dirty="0" smtClean="0"/>
              <a:t>, а </a:t>
            </a:r>
            <a:r>
              <a:rPr lang="ru-RU" sz="1600" dirty="0" err="1" smtClean="0"/>
              <a:t>екстрагент</a:t>
            </a:r>
            <a:r>
              <a:rPr lang="ru-RU" sz="1600" dirty="0" smtClean="0"/>
              <a:t> </a:t>
            </a:r>
            <a:r>
              <a:rPr lang="ru-RU" sz="1600" dirty="0" err="1" smtClean="0"/>
              <a:t>знову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застосувати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процесу</a:t>
            </a:r>
            <a:r>
              <a:rPr lang="ru-RU" sz="1600" dirty="0" smtClean="0"/>
              <a:t> </a:t>
            </a:r>
            <a:r>
              <a:rPr lang="ru-RU" sz="1600" dirty="0" err="1" smtClean="0"/>
              <a:t>екстракції</a:t>
            </a:r>
            <a:r>
              <a:rPr lang="ru-RU" sz="1600" dirty="0" smtClean="0"/>
              <a:t>. </a:t>
            </a:r>
            <a:r>
              <a:rPr lang="ru-RU" sz="1600" dirty="0" err="1" smtClean="0"/>
              <a:t>Завдання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полягає</a:t>
            </a:r>
            <a:r>
              <a:rPr lang="ru-RU" sz="1600" dirty="0" smtClean="0"/>
              <a:t> в тому,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підібрати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потрібний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екстрагент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конкретної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забруднює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стічну</a:t>
            </a:r>
            <a:r>
              <a:rPr lang="ru-RU" sz="1600" dirty="0" smtClean="0"/>
              <a:t> воду.</a:t>
            </a:r>
            <a:endParaRPr lang="ru-RU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945" y="241738"/>
            <a:ext cx="8250621" cy="4603531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Ширше</a:t>
            </a:r>
            <a:r>
              <a:rPr lang="ru-RU" sz="2000" dirty="0" smtClean="0"/>
              <a:t> та </a:t>
            </a:r>
            <a:r>
              <a:rPr lang="ru-RU" sz="2000" dirty="0" err="1" smtClean="0"/>
              <a:t>успішніше</a:t>
            </a:r>
            <a:r>
              <a:rPr lang="ru-RU" sz="2000" dirty="0" smtClean="0"/>
              <a:t>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спосіб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екстракції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 фенолу. </a:t>
            </a:r>
            <a:r>
              <a:rPr lang="ru-RU" sz="2000" dirty="0" err="1" smtClean="0"/>
              <a:t>Стічні</a:t>
            </a:r>
            <a:r>
              <a:rPr lang="ru-RU" sz="2000" dirty="0" smtClean="0"/>
              <a:t> води,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містять</a:t>
            </a:r>
            <a:r>
              <a:rPr lang="ru-RU" sz="2000" dirty="0" smtClean="0"/>
              <a:t> фенол,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механічного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надходять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екстрактор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уявляє</a:t>
            </a:r>
            <a:r>
              <a:rPr lang="ru-RU" sz="2000" dirty="0" smtClean="0"/>
              <a:t> собою </a:t>
            </a:r>
            <a:r>
              <a:rPr lang="ru-RU" sz="2000" dirty="0" err="1" smtClean="0"/>
              <a:t>механічний</a:t>
            </a:r>
            <a:r>
              <a:rPr lang="ru-RU" sz="2000" dirty="0" smtClean="0"/>
              <a:t> резервуар </a:t>
            </a:r>
            <a:r>
              <a:rPr lang="ru-RU" sz="2000" dirty="0" err="1" smtClean="0"/>
              <a:t>з</a:t>
            </a:r>
            <a:r>
              <a:rPr lang="ru-RU" sz="2000" dirty="0" smtClean="0"/>
              <a:t> перегородками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мішалками</a:t>
            </a:r>
            <a:r>
              <a:rPr lang="ru-RU" sz="2000" dirty="0" smtClean="0"/>
              <a:t>. </a:t>
            </a:r>
            <a:r>
              <a:rPr lang="ru-RU" sz="2000" dirty="0" err="1" smtClean="0"/>
              <a:t>Згори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стічну</a:t>
            </a:r>
            <a:r>
              <a:rPr lang="ru-RU" sz="2000" dirty="0" smtClean="0"/>
              <a:t> воду, </a:t>
            </a:r>
            <a:r>
              <a:rPr lang="ru-RU" sz="2000" dirty="0" err="1" smtClean="0"/>
              <a:t>знизу</a:t>
            </a:r>
            <a:r>
              <a:rPr lang="ru-RU" sz="2000" dirty="0" smtClean="0"/>
              <a:t> – </a:t>
            </a:r>
            <a:r>
              <a:rPr lang="ru-RU" sz="2000" dirty="0" err="1" smtClean="0"/>
              <a:t>екстрагент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меншу</a:t>
            </a:r>
            <a:r>
              <a:rPr lang="ru-RU" sz="2000" dirty="0" smtClean="0"/>
              <a:t>  </a:t>
            </a:r>
            <a:r>
              <a:rPr lang="ru-RU" sz="2000" dirty="0" err="1" smtClean="0"/>
              <a:t>щільність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вода,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піднімається</a:t>
            </a:r>
            <a:r>
              <a:rPr lang="ru-RU" sz="2000" dirty="0" smtClean="0"/>
              <a:t> догори, а вода </a:t>
            </a:r>
            <a:r>
              <a:rPr lang="ru-RU" sz="2000" dirty="0" err="1" smtClean="0"/>
              <a:t>опускається</a:t>
            </a:r>
            <a:r>
              <a:rPr lang="ru-RU" sz="2000" dirty="0" smtClean="0"/>
              <a:t> донизу, </a:t>
            </a:r>
            <a:r>
              <a:rPr lang="ru-RU" sz="2000" dirty="0" err="1" smtClean="0"/>
              <a:t>утворюючи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протипотік</a:t>
            </a:r>
            <a:r>
              <a:rPr lang="ru-RU" sz="2000" dirty="0" smtClean="0"/>
              <a:t> (рис. 9.4). </a:t>
            </a:r>
            <a:r>
              <a:rPr lang="ru-RU" sz="2000" dirty="0" err="1" smtClean="0"/>
              <a:t>Шари</a:t>
            </a:r>
            <a:r>
              <a:rPr lang="ru-RU" sz="2000" dirty="0" smtClean="0"/>
              <a:t> води, </a:t>
            </a:r>
            <a:r>
              <a:rPr lang="ru-RU" sz="2000" dirty="0" err="1" smtClean="0"/>
              <a:t>безупинно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проходячи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екстрагент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фенол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стічна</a:t>
            </a:r>
            <a:r>
              <a:rPr lang="ru-RU" sz="2000" dirty="0" smtClean="0"/>
              <a:t> вода </a:t>
            </a:r>
            <a:r>
              <a:rPr lang="ru-RU" sz="2000" dirty="0" err="1" smtClean="0"/>
              <a:t>поступово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звільняється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Екстрагент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захопив</a:t>
            </a:r>
            <a:r>
              <a:rPr lang="ru-RU" sz="2000" dirty="0" smtClean="0"/>
              <a:t> фенол, </a:t>
            </a:r>
            <a:r>
              <a:rPr lang="ru-RU" sz="2000" dirty="0" err="1" smtClean="0"/>
              <a:t>подають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регенерацію</a:t>
            </a:r>
            <a:r>
              <a:rPr lang="ru-RU" sz="2000" dirty="0" smtClean="0"/>
              <a:t>, </a:t>
            </a:r>
            <a:r>
              <a:rPr lang="ru-RU" sz="2000" dirty="0" err="1" smtClean="0"/>
              <a:t>найчастіше</a:t>
            </a:r>
            <a:r>
              <a:rPr lang="ru-RU" sz="2000" dirty="0" smtClean="0"/>
              <a:t>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відгін</a:t>
            </a:r>
            <a:r>
              <a:rPr lang="ru-RU" sz="2000" dirty="0" smtClean="0"/>
              <a:t> </a:t>
            </a:r>
            <a:r>
              <a:rPr lang="ru-RU" sz="2000" dirty="0" err="1" smtClean="0"/>
              <a:t>екстрагента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суміші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насадочній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колоні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Відігнаний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екстрагент</a:t>
            </a:r>
            <a:r>
              <a:rPr lang="ru-RU" sz="2000" dirty="0" smtClean="0"/>
              <a:t> </a:t>
            </a:r>
            <a:r>
              <a:rPr lang="ru-RU" sz="2000" dirty="0" err="1" smtClean="0"/>
              <a:t>знову</a:t>
            </a:r>
            <a:r>
              <a:rPr lang="ru-RU" sz="2000" dirty="0" smtClean="0"/>
              <a:t> </a:t>
            </a:r>
            <a:r>
              <a:rPr lang="ru-RU" sz="2000" dirty="0" err="1" smtClean="0"/>
              <a:t>спрямовують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екстракцію</a:t>
            </a:r>
            <a:r>
              <a:rPr lang="ru-RU" sz="2000" dirty="0" smtClean="0"/>
              <a:t>, а </a:t>
            </a:r>
            <a:r>
              <a:rPr lang="ru-RU" sz="2000" dirty="0" err="1" smtClean="0"/>
              <a:t>вилучений</a:t>
            </a:r>
            <a:r>
              <a:rPr lang="ru-RU" sz="2000" dirty="0" smtClean="0"/>
              <a:t> фенол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3779" y="294290"/>
            <a:ext cx="8576441" cy="443536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Принцип </a:t>
            </a:r>
            <a:r>
              <a:rPr lang="ru-RU" sz="2400" b="1" i="1" dirty="0" err="1" smtClean="0"/>
              <a:t>адсорбції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застосовують</a:t>
            </a:r>
            <a:r>
              <a:rPr lang="ru-RU" sz="2400" b="1" i="1" dirty="0" smtClean="0"/>
              <a:t> для </a:t>
            </a:r>
            <a:r>
              <a:rPr lang="ru-RU" sz="2400" b="1" i="1" dirty="0" err="1" smtClean="0"/>
              <a:t>очищення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стічних</a:t>
            </a:r>
            <a:r>
              <a:rPr lang="ru-RU" sz="2400" b="1" i="1" dirty="0" smtClean="0"/>
              <a:t> вод </a:t>
            </a:r>
            <a:r>
              <a:rPr lang="ru-RU" sz="2400" i="1" dirty="0" err="1" smtClean="0"/>
              <a:t>від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найрізно</a:t>
            </a:r>
            <a:r>
              <a:rPr lang="ru-RU" sz="2400" dirty="0" err="1" smtClean="0"/>
              <a:t>манітніших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сполук</a:t>
            </a:r>
            <a:r>
              <a:rPr lang="ru-RU" sz="2400" dirty="0" smtClean="0"/>
              <a:t>, у тому </a:t>
            </a:r>
            <a:r>
              <a:rPr lang="ru-RU" sz="2400" dirty="0" err="1" smtClean="0"/>
              <a:t>числі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багатокомпонентних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низькоконцентрованих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малоефективним</a:t>
            </a:r>
            <a:endParaRPr lang="ru-RU" sz="2400" dirty="0" smtClean="0"/>
          </a:p>
          <a:p>
            <a:r>
              <a:rPr lang="ru-RU" sz="2400" dirty="0" err="1" smtClean="0"/>
              <a:t>Адсорбційне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стічних</a:t>
            </a:r>
            <a:r>
              <a:rPr lang="ru-RU" sz="2400" dirty="0" smtClean="0"/>
              <a:t> вод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b="1" i="1" dirty="0" err="1" smtClean="0"/>
              <a:t>регенеративним</a:t>
            </a:r>
            <a:r>
              <a:rPr lang="ru-RU" sz="2400" b="1" i="1" dirty="0" smtClean="0"/>
              <a:t>, </a:t>
            </a:r>
            <a:r>
              <a:rPr lang="ru-RU" sz="2400" i="1" dirty="0" err="1" smtClean="0"/>
              <a:t>тобто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</a:t>
            </a:r>
            <a:r>
              <a:rPr lang="ru-RU" sz="2400" dirty="0" err="1" smtClean="0"/>
              <a:t>вилученням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адсорбента </a:t>
            </a:r>
            <a:r>
              <a:rPr lang="ru-RU" sz="2400" dirty="0" err="1" smtClean="0"/>
              <a:t>уловлених</a:t>
            </a:r>
            <a:r>
              <a:rPr lang="ru-RU" sz="2400" dirty="0" smtClean="0"/>
              <a:t> ним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подальшим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використанням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b="1" i="1" dirty="0" err="1" smtClean="0"/>
              <a:t>деструктивним</a:t>
            </a:r>
            <a:r>
              <a:rPr lang="ru-RU" sz="2400" b="1" i="1" dirty="0" smtClean="0"/>
              <a:t>, </a:t>
            </a:r>
            <a:r>
              <a:rPr lang="ru-RU" sz="2400" i="1" dirty="0" smtClean="0"/>
              <a:t>при </a:t>
            </a:r>
            <a:r>
              <a:rPr lang="ru-RU" sz="2400" i="1" dirty="0" err="1" smtClean="0"/>
              <a:t>якому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вилучені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стічних</a:t>
            </a:r>
            <a:r>
              <a:rPr lang="ru-RU" sz="2400" i="1" dirty="0" smtClean="0"/>
              <a:t> вод  </a:t>
            </a:r>
            <a:r>
              <a:rPr lang="ru-RU" sz="2400" i="1" dirty="0" err="1" smtClean="0"/>
              <a:t>забруднення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знищують</a:t>
            </a:r>
            <a:r>
              <a:rPr lang="ru-RU" sz="2400" b="1" i="1" dirty="0" smtClean="0"/>
              <a:t>, </a:t>
            </a:r>
            <a:r>
              <a:rPr lang="ru-RU" sz="2400" dirty="0" smtClean="0"/>
              <a:t>як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що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іноді</a:t>
            </a:r>
            <a:r>
              <a:rPr lang="ru-RU" sz="2400" dirty="0" smtClean="0"/>
              <a:t> разом </a:t>
            </a:r>
            <a:r>
              <a:rPr lang="ru-RU" sz="2400" dirty="0" err="1" smtClean="0"/>
              <a:t>з</a:t>
            </a:r>
            <a:r>
              <a:rPr lang="ru-RU" sz="2400" dirty="0" smtClean="0"/>
              <a:t> адсорбентом.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353" y="241738"/>
            <a:ext cx="8502868" cy="4582510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Цінні</a:t>
            </a:r>
            <a:r>
              <a:rPr lang="ru-RU" sz="1800" dirty="0" smtClean="0"/>
              <a:t>, </a:t>
            </a:r>
            <a:r>
              <a:rPr lang="ru-RU" sz="1800" dirty="0" err="1" smtClean="0"/>
              <a:t>поглинуті</a:t>
            </a:r>
            <a:r>
              <a:rPr lang="ru-RU" sz="1800" dirty="0" smtClean="0"/>
              <a:t> адсорбентом </a:t>
            </a:r>
            <a:r>
              <a:rPr lang="ru-RU" sz="1800" dirty="0" err="1" smtClean="0"/>
              <a:t>речовини</a:t>
            </a:r>
            <a:r>
              <a:rPr lang="ru-RU" sz="1800" dirty="0" smtClean="0"/>
              <a:t>,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вилучені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екстракцією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органічними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розчинниками</a:t>
            </a:r>
            <a:r>
              <a:rPr lang="ru-RU" sz="1800" dirty="0" smtClean="0"/>
              <a:t>, </a:t>
            </a:r>
            <a:r>
              <a:rPr lang="ru-RU" sz="1800" dirty="0" err="1" smtClean="0"/>
              <a:t>відгоном</a:t>
            </a:r>
            <a:r>
              <a:rPr lang="ru-RU" sz="1800" dirty="0" smtClean="0"/>
              <a:t> </a:t>
            </a:r>
            <a:r>
              <a:rPr lang="ru-RU" sz="1800" dirty="0" err="1" smtClean="0"/>
              <a:t>адсорбованої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водяною парою, </a:t>
            </a:r>
            <a:r>
              <a:rPr lang="ru-RU" sz="1800" dirty="0" err="1" smtClean="0"/>
              <a:t>випаровуванням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цієї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речовини</a:t>
            </a:r>
            <a:r>
              <a:rPr lang="ru-RU" sz="1800" dirty="0" smtClean="0"/>
              <a:t> потоком </a:t>
            </a:r>
            <a:r>
              <a:rPr lang="ru-RU" sz="1800" dirty="0" err="1" smtClean="0"/>
              <a:t>нагрітого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інертного</a:t>
            </a:r>
            <a:r>
              <a:rPr lang="ru-RU" sz="1800" dirty="0" smtClean="0"/>
              <a:t> газу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іншими</a:t>
            </a:r>
            <a:r>
              <a:rPr lang="ru-RU" sz="1800" dirty="0" smtClean="0"/>
              <a:t> способами.</a:t>
            </a:r>
          </a:p>
          <a:p>
            <a:r>
              <a:rPr lang="ru-RU" sz="1800" dirty="0" smtClean="0"/>
              <a:t>У </a:t>
            </a:r>
            <a:r>
              <a:rPr lang="ru-RU" sz="1800" dirty="0" err="1" smtClean="0"/>
              <a:t>випадку</a:t>
            </a:r>
            <a:r>
              <a:rPr lang="ru-RU" sz="1800" dirty="0" smtClean="0"/>
              <a:t> деструктивного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стоків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багатокомпонентних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 </a:t>
            </a:r>
            <a:r>
              <a:rPr lang="ru-RU" sz="1800" dirty="0" err="1" smtClean="0"/>
              <a:t>вилучена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суміш</a:t>
            </a:r>
            <a:r>
              <a:rPr lang="ru-RU" sz="1800" dirty="0" smtClean="0"/>
              <a:t> </a:t>
            </a:r>
            <a:r>
              <a:rPr lang="ru-RU" sz="1800" dirty="0" err="1" smtClean="0"/>
              <a:t>зазвичай</a:t>
            </a:r>
            <a:r>
              <a:rPr lang="ru-RU" sz="1800" dirty="0" smtClean="0"/>
              <a:t> не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технічної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цінності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, </a:t>
            </a:r>
            <a:r>
              <a:rPr lang="ru-RU" sz="1800" dirty="0" err="1" smtClean="0"/>
              <a:t>якщо</a:t>
            </a:r>
            <a:r>
              <a:rPr lang="ru-RU" sz="1800" dirty="0" smtClean="0"/>
              <a:t> адсорбент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теж</a:t>
            </a:r>
            <a:r>
              <a:rPr lang="ru-RU" sz="1800" dirty="0" smtClean="0"/>
              <a:t> </a:t>
            </a:r>
            <a:r>
              <a:rPr lang="ru-RU" sz="1800" dirty="0" err="1" smtClean="0"/>
              <a:t>малоцінним</a:t>
            </a:r>
            <a:r>
              <a:rPr lang="ru-RU" sz="1800" dirty="0" smtClean="0"/>
              <a:t> (</a:t>
            </a:r>
            <a:r>
              <a:rPr lang="ru-RU" sz="1800" dirty="0" err="1" smtClean="0"/>
              <a:t>наприклад</a:t>
            </a:r>
            <a:r>
              <a:rPr lang="ru-RU" sz="1800" dirty="0" smtClean="0"/>
              <a:t>, буре </a:t>
            </a:r>
            <a:r>
              <a:rPr lang="ru-RU" sz="1800" dirty="0" err="1" smtClean="0"/>
              <a:t>вугілля</a:t>
            </a:r>
            <a:r>
              <a:rPr lang="ru-RU" sz="1800" dirty="0" smtClean="0"/>
              <a:t>, торф, </a:t>
            </a:r>
            <a:r>
              <a:rPr lang="ru-RU" sz="1800" dirty="0" err="1" smtClean="0"/>
              <a:t>коксовий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дріб’язок</a:t>
            </a:r>
            <a:r>
              <a:rPr lang="ru-RU" sz="1800" dirty="0" smtClean="0"/>
              <a:t>, тирса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ін</a:t>
            </a:r>
            <a:r>
              <a:rPr lang="ru-RU" sz="1800" dirty="0" smtClean="0"/>
              <a:t>.),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знищують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спільним</a:t>
            </a:r>
            <a:r>
              <a:rPr lang="ru-RU" sz="1800" dirty="0" smtClean="0"/>
              <a:t> </a:t>
            </a:r>
            <a:r>
              <a:rPr lang="ru-RU" sz="1800" dirty="0" err="1" smtClean="0"/>
              <a:t>спалюванням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вивозять</a:t>
            </a:r>
            <a:r>
              <a:rPr lang="ru-RU" sz="1800" dirty="0" smtClean="0"/>
              <a:t> у </a:t>
            </a:r>
            <a:r>
              <a:rPr lang="ru-RU" sz="1800" dirty="0" err="1" smtClean="0"/>
              <a:t>місця</a:t>
            </a:r>
            <a:r>
              <a:rPr lang="ru-RU" sz="1800" dirty="0" smtClean="0"/>
              <a:t> </a:t>
            </a:r>
            <a:r>
              <a:rPr lang="ru-RU" sz="1800" dirty="0" err="1" smtClean="0"/>
              <a:t>зберігання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відходів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Якщо</a:t>
            </a:r>
            <a:r>
              <a:rPr lang="ru-RU" sz="1800" dirty="0" smtClean="0"/>
              <a:t> адсорбентом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активоване</a:t>
            </a:r>
            <a:r>
              <a:rPr lang="ru-RU" sz="1800" dirty="0" smtClean="0"/>
              <a:t> </a:t>
            </a:r>
            <a:r>
              <a:rPr lang="ru-RU" sz="1800" dirty="0" err="1" smtClean="0"/>
              <a:t>вугілля</a:t>
            </a:r>
            <a:r>
              <a:rPr lang="ru-RU" sz="1800" dirty="0" smtClean="0"/>
              <a:t>, яке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цінним</a:t>
            </a:r>
            <a:r>
              <a:rPr lang="ru-RU" sz="1800" dirty="0" smtClean="0"/>
              <a:t> продуктом, то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вивільняють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поглиненого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продуванням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сумішшю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горіння</a:t>
            </a:r>
            <a:r>
              <a:rPr lang="ru-RU" sz="1800" dirty="0" smtClean="0"/>
              <a:t> горючих </a:t>
            </a:r>
            <a:r>
              <a:rPr lang="ru-RU" sz="1800" dirty="0" err="1" smtClean="0"/>
              <a:t>газів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перегрітою</a:t>
            </a:r>
            <a:r>
              <a:rPr lang="ru-RU" sz="1800" dirty="0" smtClean="0"/>
              <a:t> водяною парою при </a:t>
            </a:r>
            <a:r>
              <a:rPr lang="en-US" sz="1800" dirty="0" smtClean="0"/>
              <a:t>t=700–800 °</a:t>
            </a:r>
            <a:r>
              <a:rPr lang="ru-RU" sz="1800" dirty="0" smtClean="0"/>
              <a:t>С. При </a:t>
            </a:r>
            <a:r>
              <a:rPr lang="ru-RU" sz="1800" dirty="0" err="1" smtClean="0"/>
              <a:t>цьому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полютанти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випалюються</a:t>
            </a:r>
            <a:r>
              <a:rPr lang="ru-RU" sz="1800" dirty="0" smtClean="0"/>
              <a:t>, а </a:t>
            </a:r>
            <a:r>
              <a:rPr lang="ru-RU" sz="1800" dirty="0" err="1" smtClean="0"/>
              <a:t>сорбційна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активність</a:t>
            </a:r>
            <a:r>
              <a:rPr lang="ru-RU" sz="1800" dirty="0" smtClean="0"/>
              <a:t> адсорбента </a:t>
            </a:r>
            <a:r>
              <a:rPr lang="ru-RU" sz="1800" dirty="0" err="1" smtClean="0"/>
              <a:t>навіть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підвищується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знову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використовувати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процесу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536" y="267531"/>
            <a:ext cx="7505700" cy="657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9.1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стічних</a:t>
            </a:r>
            <a:r>
              <a:rPr lang="ru-RU" dirty="0" smtClean="0"/>
              <a:t> вод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945" y="861848"/>
            <a:ext cx="8366234" cy="3899338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 err="1" smtClean="0"/>
              <a:t>Хімічне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очищення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застосовують</a:t>
            </a:r>
            <a:r>
              <a:rPr lang="ru-RU" sz="3200" b="1" i="1" dirty="0" smtClean="0"/>
              <a:t> </a:t>
            </a:r>
            <a:r>
              <a:rPr lang="ru-RU" sz="3200" dirty="0" smtClean="0"/>
              <a:t>у тих </a:t>
            </a:r>
            <a:r>
              <a:rPr lang="ru-RU" sz="3200" dirty="0" err="1" smtClean="0"/>
              <a:t>випадках</a:t>
            </a:r>
            <a:r>
              <a:rPr lang="ru-RU" sz="3200" dirty="0" smtClean="0"/>
              <a:t>, коли </a:t>
            </a:r>
            <a:r>
              <a:rPr lang="ru-RU" sz="3200" b="1" i="1" dirty="0" err="1" smtClean="0"/>
              <a:t>вилучення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забруднювачів</a:t>
            </a:r>
            <a:r>
              <a:rPr lang="ru-RU" sz="3200" dirty="0" smtClean="0"/>
              <a:t> </a:t>
            </a:r>
            <a:r>
              <a:rPr lang="ru-RU" sz="3200" b="1" i="1" dirty="0" err="1" smtClean="0"/>
              <a:t>можливе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лише</a:t>
            </a:r>
            <a:r>
              <a:rPr lang="ru-RU" sz="3200" b="1" i="1" dirty="0" smtClean="0"/>
              <a:t> в </a:t>
            </a:r>
            <a:r>
              <a:rPr lang="ru-RU" sz="3200" b="1" i="1" dirty="0" err="1" smtClean="0"/>
              <a:t>результаті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хімічних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реакцій</a:t>
            </a:r>
            <a:r>
              <a:rPr lang="ru-RU" sz="3200" b="1" i="1" dirty="0" smtClean="0"/>
              <a:t> </a:t>
            </a:r>
            <a:r>
              <a:rPr lang="ru-RU" sz="3200" dirty="0" err="1" smtClean="0"/>
              <a:t>між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полютантами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реагентами,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вводяться</a:t>
            </a:r>
            <a:r>
              <a:rPr lang="ru-RU" sz="3200" dirty="0" smtClean="0"/>
              <a:t>,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утворенням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нових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речовин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легко </a:t>
            </a:r>
            <a:r>
              <a:rPr lang="ru-RU" sz="3200" dirty="0" err="1" smtClean="0"/>
              <a:t>видалити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зі</a:t>
            </a:r>
            <a:r>
              <a:rPr lang="ru-RU" sz="3200" dirty="0" smtClean="0"/>
              <a:t> </a:t>
            </a:r>
            <a:r>
              <a:rPr lang="ru-RU" sz="3200" dirty="0" err="1" smtClean="0"/>
              <a:t>стічних</a:t>
            </a:r>
            <a:r>
              <a:rPr lang="ru-RU" sz="3200" dirty="0" smtClean="0"/>
              <a:t> вод.</a:t>
            </a:r>
            <a:endParaRPr lang="ru-RU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717" y="1990725"/>
            <a:ext cx="8681545" cy="292811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Для </a:t>
            </a:r>
            <a:r>
              <a:rPr lang="ru-RU" sz="1600" dirty="0" err="1" smtClean="0"/>
              <a:t>більшого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ступеня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іноді</a:t>
            </a:r>
            <a:r>
              <a:rPr lang="ru-RU" sz="1600" dirty="0" smtClean="0"/>
              <a:t> </a:t>
            </a:r>
            <a:r>
              <a:rPr lang="ru-RU" sz="1600" dirty="0" err="1" smtClean="0"/>
              <a:t>встановлюють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послідовно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екстракторів</a:t>
            </a:r>
            <a:r>
              <a:rPr lang="ru-RU" sz="1600" dirty="0" smtClean="0"/>
              <a:t>. Як </a:t>
            </a:r>
            <a:r>
              <a:rPr lang="ru-RU" sz="1600" dirty="0" err="1" smtClean="0"/>
              <a:t>екстрагент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застосовують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бутилацетат</a:t>
            </a:r>
            <a:r>
              <a:rPr lang="ru-RU" sz="1600" dirty="0" smtClean="0"/>
              <a:t>, </a:t>
            </a:r>
            <a:r>
              <a:rPr lang="ru-RU" sz="1600" dirty="0" err="1" smtClean="0"/>
              <a:t>іноді</a:t>
            </a:r>
            <a:r>
              <a:rPr lang="ru-RU" sz="1600" dirty="0" smtClean="0"/>
              <a:t> в </a:t>
            </a:r>
            <a:r>
              <a:rPr lang="ru-RU" sz="1600" dirty="0" err="1" smtClean="0"/>
              <a:t>суміші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бутиловим</a:t>
            </a:r>
            <a:r>
              <a:rPr lang="ru-RU" sz="1600" dirty="0" smtClean="0"/>
              <a:t> спиртом, </a:t>
            </a:r>
            <a:r>
              <a:rPr lang="ru-RU" sz="1600" dirty="0" err="1" smtClean="0"/>
              <a:t>рідше</a:t>
            </a:r>
            <a:r>
              <a:rPr lang="ru-RU" sz="1600" dirty="0" smtClean="0"/>
              <a:t> – бензол; </a:t>
            </a:r>
            <a:r>
              <a:rPr lang="ru-RU" sz="1600" dirty="0" err="1" smtClean="0"/>
              <a:t>використовують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розчинники</a:t>
            </a:r>
            <a:r>
              <a:rPr lang="ru-RU" sz="1600" dirty="0" smtClean="0"/>
              <a:t>.</a:t>
            </a:r>
          </a:p>
          <a:p>
            <a:r>
              <a:rPr lang="ru-RU" sz="1600" i="1" dirty="0" err="1" smtClean="0"/>
              <a:t>Очищення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екстракцією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стічних</a:t>
            </a:r>
            <a:r>
              <a:rPr lang="ru-RU" sz="1600" i="1" dirty="0" smtClean="0"/>
              <a:t> вод </a:t>
            </a:r>
            <a:r>
              <a:rPr lang="ru-RU" sz="1600" i="1" dirty="0" err="1" smtClean="0"/>
              <a:t>від</a:t>
            </a:r>
            <a:r>
              <a:rPr lang="ru-RU" sz="1600" i="1" dirty="0" smtClean="0"/>
              <a:t> фенолу </a:t>
            </a:r>
            <a:r>
              <a:rPr lang="ru-RU" sz="1600" i="1" dirty="0" err="1" smtClean="0"/>
              <a:t>ефективні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наприклад</a:t>
            </a:r>
            <a:r>
              <a:rPr lang="ru-RU" sz="1600" i="1" dirty="0" smtClean="0"/>
              <a:t>, у </a:t>
            </a:r>
            <a:r>
              <a:rPr lang="ru-RU" sz="1600" dirty="0" err="1" smtClean="0"/>
              <a:t>процесах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термічної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переробки</a:t>
            </a:r>
            <a:r>
              <a:rPr lang="ru-RU" sz="1600" dirty="0" smtClean="0"/>
              <a:t> горючих </a:t>
            </a:r>
            <a:r>
              <a:rPr lang="ru-RU" sz="1600" dirty="0" err="1" smtClean="0"/>
              <a:t>сланців</a:t>
            </a:r>
            <a:r>
              <a:rPr lang="ru-RU" sz="1600" dirty="0" smtClean="0"/>
              <a:t> при </a:t>
            </a:r>
            <a:r>
              <a:rPr lang="ru-RU" sz="1600" dirty="0" err="1" smtClean="0"/>
              <a:t>вмісті</a:t>
            </a:r>
            <a:r>
              <a:rPr lang="ru-RU" sz="1600" dirty="0" smtClean="0"/>
              <a:t> фенолу у стоках 10–12 </a:t>
            </a:r>
            <a:r>
              <a:rPr lang="ru-RU" sz="1600" i="1" dirty="0" smtClean="0"/>
              <a:t>г/л. </a:t>
            </a:r>
            <a:r>
              <a:rPr lang="ru-RU" sz="1600" i="1" dirty="0" err="1" smtClean="0"/>
              <a:t>Після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очищення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екстракцією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вміст</a:t>
            </a:r>
            <a:r>
              <a:rPr lang="ru-RU" sz="1600" i="1" dirty="0" smtClean="0"/>
              <a:t> фенолу </a:t>
            </a:r>
            <a:r>
              <a:rPr lang="ru-RU" sz="1600" i="1" dirty="0" err="1" smtClean="0"/>
              <a:t>знижується</a:t>
            </a:r>
            <a:r>
              <a:rPr lang="ru-RU" sz="1600" i="1" dirty="0" smtClean="0"/>
              <a:t> </a:t>
            </a:r>
            <a:r>
              <a:rPr lang="ru-RU" sz="1600" dirty="0" smtClean="0"/>
              <a:t>до 600–800 </a:t>
            </a:r>
            <a:r>
              <a:rPr lang="ru-RU" sz="1600" i="1" dirty="0" smtClean="0"/>
              <a:t>мг/л, </a:t>
            </a:r>
            <a:r>
              <a:rPr lang="ru-RU" sz="1600" i="1" dirty="0" err="1" smtClean="0"/>
              <a:t>тобто</a:t>
            </a:r>
            <a:r>
              <a:rPr lang="ru-RU" sz="1600" i="1" dirty="0" smtClean="0"/>
              <a:t> до </a:t>
            </a:r>
            <a:r>
              <a:rPr lang="ru-RU" sz="1600" i="1" dirty="0" err="1" smtClean="0"/>
              <a:t>концентрацій</a:t>
            </a:r>
            <a:r>
              <a:rPr lang="ru-RU" sz="1600" i="1" dirty="0" smtClean="0"/>
              <a:t>, за </a:t>
            </a:r>
            <a:r>
              <a:rPr lang="ru-RU" sz="1600" i="1" dirty="0" err="1" smtClean="0"/>
              <a:t>яких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можливе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додаткове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очищення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</a:t>
            </a:r>
            <a:r>
              <a:rPr lang="ru-RU" sz="1600" i="1" dirty="0" smtClean="0"/>
              <a:t> </a:t>
            </a:r>
            <a:r>
              <a:rPr lang="ru-RU" sz="1600" dirty="0" err="1" smtClean="0"/>
              <a:t>забруднювача</a:t>
            </a:r>
            <a:r>
              <a:rPr lang="ru-RU" sz="1600" dirty="0" smtClean="0"/>
              <a:t> </a:t>
            </a:r>
            <a:r>
              <a:rPr lang="ru-RU" sz="1600" dirty="0" err="1" smtClean="0"/>
              <a:t>біохімічними</a:t>
            </a:r>
            <a:r>
              <a:rPr lang="ru-RU" sz="1600" dirty="0" smtClean="0"/>
              <a:t> способами; в </a:t>
            </a:r>
            <a:r>
              <a:rPr lang="ru-RU" sz="1600" dirty="0" err="1" smtClean="0"/>
              <a:t>даному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випадку</a:t>
            </a:r>
            <a:r>
              <a:rPr lang="ru-RU" sz="1600" dirty="0" smtClean="0"/>
              <a:t> </a:t>
            </a:r>
            <a:r>
              <a:rPr lang="ru-RU" sz="1600" dirty="0" err="1" smtClean="0"/>
              <a:t>утилізація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уловленого</a:t>
            </a:r>
            <a:r>
              <a:rPr lang="ru-RU" sz="1600" dirty="0" smtClean="0"/>
              <a:t> фенолу для </a:t>
            </a:r>
            <a:r>
              <a:rPr lang="ru-RU" sz="1600" dirty="0" err="1" smtClean="0"/>
              <a:t>виробництва</a:t>
            </a:r>
            <a:r>
              <a:rPr lang="ru-RU" sz="1600" dirty="0" smtClean="0"/>
              <a:t> смол, </a:t>
            </a:r>
            <a:r>
              <a:rPr lang="ru-RU" sz="1600" dirty="0" err="1" smtClean="0"/>
              <a:t>дубильних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засобів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т.п. не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покриває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видатки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i="1" dirty="0" err="1" smtClean="0"/>
              <a:t>виявляється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прибутковою</a:t>
            </a:r>
            <a:r>
              <a:rPr lang="ru-RU" sz="1600" i="1" dirty="0" smtClean="0"/>
              <a:t>.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619" y="237004"/>
            <a:ext cx="42481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90" y="252248"/>
            <a:ext cx="8544910" cy="4508938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Евапорацією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відгін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водяною парою </a:t>
            </a:r>
            <a:r>
              <a:rPr lang="ru-RU" sz="2400" dirty="0" err="1" smtClean="0"/>
              <a:t>летких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стічну</a:t>
            </a:r>
            <a:r>
              <a:rPr lang="ru-RU" sz="2400" dirty="0" smtClean="0"/>
              <a:t> воду. Через </a:t>
            </a:r>
            <a:r>
              <a:rPr lang="ru-RU" sz="2400" dirty="0" err="1" smtClean="0"/>
              <a:t>стічну</a:t>
            </a:r>
            <a:r>
              <a:rPr lang="ru-RU" sz="2400" dirty="0" smtClean="0"/>
              <a:t> воду, </a:t>
            </a:r>
            <a:r>
              <a:rPr lang="ru-RU" sz="2400" dirty="0" err="1" smtClean="0"/>
              <a:t>нагріту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приблизно</a:t>
            </a:r>
            <a:r>
              <a:rPr lang="ru-RU" sz="2400" dirty="0" smtClean="0"/>
              <a:t> до 100 </a:t>
            </a:r>
            <a:r>
              <a:rPr lang="ru-RU" sz="2400" dirty="0" err="1" smtClean="0"/>
              <a:t>оС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пропускається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насичена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водяна</a:t>
            </a:r>
            <a:r>
              <a:rPr lang="ru-RU" sz="2400" dirty="0" smtClean="0"/>
              <a:t> пара,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захоплює</a:t>
            </a:r>
            <a:r>
              <a:rPr lang="ru-RU" sz="2400" dirty="0" smtClean="0"/>
              <a:t> </a:t>
            </a:r>
            <a:r>
              <a:rPr lang="ru-RU" sz="2400" dirty="0" err="1" smtClean="0"/>
              <a:t>леткі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домішки</a:t>
            </a:r>
            <a:r>
              <a:rPr lang="ru-RU" sz="2400" dirty="0" smtClean="0"/>
              <a:t>. </a:t>
            </a:r>
            <a:r>
              <a:rPr lang="ru-RU" sz="2400" dirty="0" err="1" smtClean="0"/>
              <a:t>Далі</a:t>
            </a:r>
            <a:r>
              <a:rPr lang="ru-RU" sz="2400" dirty="0" smtClean="0"/>
              <a:t> пара проходить через адсорбент, </a:t>
            </a:r>
            <a:r>
              <a:rPr lang="ru-RU" sz="2400" dirty="0" err="1" smtClean="0"/>
              <a:t>теж</a:t>
            </a:r>
            <a:r>
              <a:rPr lang="ru-RU" sz="2400" dirty="0" smtClean="0"/>
              <a:t> </a:t>
            </a:r>
            <a:r>
              <a:rPr lang="ru-RU" sz="2400" dirty="0" err="1" smtClean="0"/>
              <a:t>нагрітий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приблизно</a:t>
            </a:r>
            <a:r>
              <a:rPr lang="ru-RU" sz="2400" dirty="0" smtClean="0"/>
              <a:t> до 100 °С, в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пари </a:t>
            </a:r>
            <a:r>
              <a:rPr lang="ru-RU" sz="2400" dirty="0" err="1" smtClean="0"/>
              <a:t>вилучаються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захоплені</a:t>
            </a:r>
            <a:r>
              <a:rPr lang="ru-RU" sz="2400" dirty="0" smtClean="0"/>
              <a:t> ним, </a:t>
            </a:r>
            <a:r>
              <a:rPr lang="ru-RU" sz="2400" dirty="0" err="1" smtClean="0"/>
              <a:t>домішки</a:t>
            </a:r>
            <a:r>
              <a:rPr lang="ru-RU" sz="2400" dirty="0" smtClean="0"/>
              <a:t>. </a:t>
            </a:r>
            <a:r>
              <a:rPr lang="ru-RU" sz="2400" dirty="0" err="1" smtClean="0"/>
              <a:t>Перевага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способу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полягає</a:t>
            </a:r>
            <a:r>
              <a:rPr lang="ru-RU" sz="2400" dirty="0" smtClean="0"/>
              <a:t> в тому,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стічну</a:t>
            </a:r>
            <a:r>
              <a:rPr lang="ru-RU" sz="2400" dirty="0" smtClean="0"/>
              <a:t> воду не </a:t>
            </a:r>
            <a:r>
              <a:rPr lang="ru-RU" sz="2400" dirty="0" err="1" smtClean="0"/>
              <a:t>вводять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реактиви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додатково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забруднюють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Леткі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компоненти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стічних</a:t>
            </a:r>
            <a:r>
              <a:rPr lang="ru-RU" sz="2400" dirty="0" smtClean="0"/>
              <a:t> вод </a:t>
            </a:r>
            <a:r>
              <a:rPr lang="ru-RU" sz="2400" dirty="0" err="1" smtClean="0"/>
              <a:t>видаляють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нагрітого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, </a:t>
            </a:r>
            <a:r>
              <a:rPr lang="ru-RU" sz="2400" dirty="0" err="1" smtClean="0"/>
              <a:t>топкових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інертних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газів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0561" y="269501"/>
            <a:ext cx="8410169" cy="2448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На рис. 9.5 наведена схема установки для </a:t>
            </a:r>
            <a:r>
              <a:rPr lang="ru-RU" sz="1600" dirty="0" err="1" smtClean="0"/>
              <a:t>вилучення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сірковуглецю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вод. У </a:t>
            </a:r>
            <a:r>
              <a:rPr lang="ru-RU" sz="1600" dirty="0" err="1" smtClean="0"/>
              <a:t>скрубер</a:t>
            </a:r>
            <a:r>
              <a:rPr lang="ru-RU" sz="1600" dirty="0" smtClean="0"/>
              <a:t> 1 </a:t>
            </a:r>
            <a:r>
              <a:rPr lang="ru-RU" sz="1600" dirty="0" err="1" smtClean="0"/>
              <a:t>подають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нагріті</a:t>
            </a:r>
            <a:r>
              <a:rPr lang="ru-RU" sz="1600" dirty="0" smtClean="0"/>
              <a:t> </a:t>
            </a:r>
            <a:r>
              <a:rPr lang="ru-RU" sz="1600" dirty="0" err="1" smtClean="0"/>
              <a:t>топкові</a:t>
            </a:r>
            <a:r>
              <a:rPr lang="ru-RU" sz="1600" dirty="0" smtClean="0"/>
              <a:t> гази,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, </a:t>
            </a:r>
            <a:r>
              <a:rPr lang="ru-RU" sz="1600" dirty="0" err="1" smtClean="0"/>
              <a:t>проходячи</a:t>
            </a:r>
            <a:r>
              <a:rPr lang="ru-RU" sz="1600" dirty="0" smtClean="0"/>
              <a:t> через </a:t>
            </a:r>
            <a:r>
              <a:rPr lang="ru-RU" sz="1600" dirty="0" err="1" smtClean="0"/>
              <a:t>стічну</a:t>
            </a:r>
            <a:r>
              <a:rPr lang="ru-RU" sz="1600" dirty="0" smtClean="0"/>
              <a:t> воду, </a:t>
            </a:r>
            <a:r>
              <a:rPr lang="ru-RU" sz="1600" dirty="0" err="1" smtClean="0"/>
              <a:t>захоплюють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неї</a:t>
            </a:r>
            <a:r>
              <a:rPr lang="ru-RU" sz="1600" dirty="0" smtClean="0"/>
              <a:t> </a:t>
            </a:r>
            <a:r>
              <a:rPr lang="ru-RU" sz="1600" dirty="0" err="1" smtClean="0"/>
              <a:t>сірковуглець</a:t>
            </a:r>
            <a:r>
              <a:rPr lang="ru-RU" sz="1600" dirty="0" smtClean="0"/>
              <a:t>.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 вони </a:t>
            </a:r>
            <a:r>
              <a:rPr lang="ru-RU" sz="1600" dirty="0" err="1" smtClean="0"/>
              <a:t>надходять</a:t>
            </a:r>
            <a:r>
              <a:rPr lang="ru-RU" sz="1600" dirty="0" smtClean="0"/>
              <a:t> в адсорбер 3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активованим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вугіллям</a:t>
            </a:r>
            <a:r>
              <a:rPr lang="ru-RU" sz="1600" dirty="0" smtClean="0"/>
              <a:t>, яке </a:t>
            </a:r>
            <a:r>
              <a:rPr lang="ru-RU" sz="1600" dirty="0" err="1" smtClean="0"/>
              <a:t>пропускає</a:t>
            </a:r>
            <a:r>
              <a:rPr lang="ru-RU" sz="1600" dirty="0" smtClean="0"/>
              <a:t> гази,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затримує</a:t>
            </a:r>
            <a:r>
              <a:rPr lang="ru-RU" sz="1600" dirty="0" smtClean="0"/>
              <a:t> </a:t>
            </a:r>
            <a:r>
              <a:rPr lang="ru-RU" sz="1600" dirty="0" err="1" smtClean="0"/>
              <a:t>сірковуглець</a:t>
            </a:r>
            <a:r>
              <a:rPr lang="ru-RU" sz="1600" dirty="0" smtClean="0"/>
              <a:t>. </a:t>
            </a:r>
            <a:r>
              <a:rPr lang="ru-RU" sz="1600" dirty="0" err="1" smtClean="0"/>
              <a:t>Активоване</a:t>
            </a:r>
            <a:r>
              <a:rPr lang="ru-RU" sz="1600" dirty="0" smtClean="0"/>
              <a:t> </a:t>
            </a:r>
            <a:r>
              <a:rPr lang="ru-RU" sz="1600" dirty="0" err="1" smtClean="0"/>
              <a:t>вугілля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періодично</a:t>
            </a:r>
            <a:r>
              <a:rPr lang="ru-RU" sz="1600" dirty="0" smtClean="0"/>
              <a:t> </a:t>
            </a:r>
            <a:r>
              <a:rPr lang="ru-RU" sz="1600" dirty="0" err="1" smtClean="0"/>
              <a:t>регенерують</a:t>
            </a:r>
            <a:r>
              <a:rPr lang="ru-RU" sz="1600" dirty="0" smtClean="0"/>
              <a:t> парою, а </a:t>
            </a:r>
            <a:r>
              <a:rPr lang="ru-RU" sz="1600" dirty="0" err="1" smtClean="0"/>
              <a:t>суміш</a:t>
            </a:r>
            <a:r>
              <a:rPr lang="ru-RU" sz="1600" dirty="0" smtClean="0"/>
              <a:t> пари води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сірковуглецю</a:t>
            </a:r>
            <a:r>
              <a:rPr lang="ru-RU" sz="1600" dirty="0" smtClean="0"/>
              <a:t> </a:t>
            </a:r>
            <a:r>
              <a:rPr lang="ru-RU" sz="1600" dirty="0" err="1" smtClean="0"/>
              <a:t>конденсується</a:t>
            </a:r>
            <a:r>
              <a:rPr lang="ru-RU" sz="1600" dirty="0" smtClean="0"/>
              <a:t> в холодильнику 4; </a:t>
            </a:r>
            <a:r>
              <a:rPr lang="ru-RU" sz="1600" dirty="0" err="1" smtClean="0"/>
              <a:t>сірковуглець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відокремлюється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води у </a:t>
            </a:r>
            <a:r>
              <a:rPr lang="ru-RU" sz="1600" dirty="0" err="1" smtClean="0"/>
              <a:t>відстійнику</a:t>
            </a:r>
            <a:r>
              <a:rPr lang="ru-RU" sz="1600" dirty="0" smtClean="0"/>
              <a:t> 5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спрямовується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подальшого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Можливі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</a:t>
            </a:r>
            <a:r>
              <a:rPr lang="ru-RU" sz="1600" dirty="0" err="1" smtClean="0"/>
              <a:t>варіанти</a:t>
            </a:r>
            <a:r>
              <a:rPr lang="ru-RU" sz="1600" dirty="0" smtClean="0"/>
              <a:t>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способу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8728" y="2448206"/>
            <a:ext cx="44100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717" y="273268"/>
            <a:ext cx="8650013" cy="467710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Одним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перспективних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способів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іонний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обмін</a:t>
            </a:r>
            <a:r>
              <a:rPr lang="ru-RU" sz="2000" dirty="0" smtClean="0"/>
              <a:t>. </a:t>
            </a:r>
            <a:r>
              <a:rPr lang="ru-RU" sz="2000" dirty="0" err="1" smtClean="0"/>
              <a:t>Іонітами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вилучати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 </a:t>
            </a:r>
            <a:r>
              <a:rPr lang="ru-RU" sz="2000" dirty="0" err="1" smtClean="0"/>
              <a:t>сполуки</a:t>
            </a:r>
            <a:r>
              <a:rPr lang="ru-RU" sz="2000" dirty="0" smtClean="0"/>
              <a:t> </a:t>
            </a:r>
            <a:r>
              <a:rPr lang="ru-RU" sz="2000" dirty="0" err="1" smtClean="0"/>
              <a:t>миш’яку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фосфору, </a:t>
            </a:r>
            <a:r>
              <a:rPr lang="ru-RU" sz="2000" dirty="0" err="1" smtClean="0"/>
              <a:t>ціанисті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сполуки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радіоактивні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солі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металів</a:t>
            </a:r>
            <a:r>
              <a:rPr lang="ru-RU" sz="2000" dirty="0" smtClean="0"/>
              <a:t>: хрому, </a:t>
            </a:r>
            <a:r>
              <a:rPr lang="ru-RU" sz="2000" dirty="0" err="1" smtClean="0"/>
              <a:t>нікелю</a:t>
            </a:r>
            <a:r>
              <a:rPr lang="ru-RU" sz="2000" dirty="0" smtClean="0"/>
              <a:t>, цинку, </a:t>
            </a:r>
            <a:r>
              <a:rPr lang="ru-RU" sz="2000" dirty="0" err="1" smtClean="0"/>
              <a:t>свинцю</a:t>
            </a:r>
            <a:r>
              <a:rPr lang="ru-RU" sz="2000" dirty="0" smtClean="0"/>
              <a:t>, </a:t>
            </a:r>
            <a:r>
              <a:rPr lang="ru-RU" sz="2000" dirty="0" err="1" smtClean="0"/>
              <a:t>ртуті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ін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вилучених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</a:t>
            </a:r>
            <a:r>
              <a:rPr lang="ru-RU" sz="2000" dirty="0" err="1" smtClean="0"/>
              <a:t>токсичні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 Часто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іншими</a:t>
            </a:r>
            <a:r>
              <a:rPr lang="ru-RU" sz="2000" dirty="0" smtClean="0"/>
              <a:t> способами </a:t>
            </a:r>
            <a:r>
              <a:rPr lang="ru-RU" sz="2000" dirty="0" err="1" smtClean="0"/>
              <a:t>малоефективне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обсяги</a:t>
            </a:r>
            <a:r>
              <a:rPr lang="ru-RU" sz="2000" dirty="0" smtClean="0"/>
              <a:t> сильно </a:t>
            </a:r>
            <a:r>
              <a:rPr lang="ru-RU" sz="2000" dirty="0" err="1" smtClean="0"/>
              <a:t>заводнених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осадів</a:t>
            </a:r>
            <a:r>
              <a:rPr lang="ru-RU" sz="2000" dirty="0" smtClean="0"/>
              <a:t>,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іонного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обміну</a:t>
            </a:r>
            <a:r>
              <a:rPr lang="ru-RU" sz="2000" dirty="0" smtClean="0"/>
              <a:t>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солі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утилізацією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знижують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. Тому </a:t>
            </a:r>
            <a:r>
              <a:rPr lang="ru-RU" sz="2000" dirty="0" err="1" smtClean="0"/>
              <a:t>іонообмінне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все </a:t>
            </a:r>
            <a:r>
              <a:rPr lang="ru-RU" sz="2000" dirty="0" err="1" smtClean="0"/>
              <a:t>ширше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застосовують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3779" y="283778"/>
            <a:ext cx="8597461" cy="460353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 метою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синтетичні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іонообмінні</a:t>
            </a:r>
            <a:r>
              <a:rPr lang="ru-RU" sz="1800" dirty="0" smtClean="0"/>
              <a:t> смоли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марок, а </a:t>
            </a:r>
            <a:r>
              <a:rPr lang="ru-RU" sz="1800" dirty="0" err="1" smtClean="0"/>
              <a:t>саме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виконують</a:t>
            </a:r>
            <a:r>
              <a:rPr lang="ru-RU" sz="1800" dirty="0" smtClean="0"/>
              <a:t> в </a:t>
            </a:r>
            <a:r>
              <a:rPr lang="ru-RU" sz="1800" dirty="0" err="1" smtClean="0"/>
              <a:t>апаратах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періодичної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безперервної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дії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Апарати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періодичної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дії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завантажують</a:t>
            </a:r>
            <a:r>
              <a:rPr lang="ru-RU" sz="1800" dirty="0" smtClean="0"/>
              <a:t> шаром </a:t>
            </a:r>
            <a:r>
              <a:rPr lang="ru-RU" sz="1800" dirty="0" err="1" smtClean="0"/>
              <a:t>іонообмінної</a:t>
            </a:r>
            <a:r>
              <a:rPr lang="ru-RU" sz="1800" dirty="0" smtClean="0"/>
              <a:t> смоли </a:t>
            </a:r>
            <a:r>
              <a:rPr lang="ru-RU" sz="1800" dirty="0" err="1" smtClean="0"/>
              <a:t>висотою</a:t>
            </a:r>
            <a:r>
              <a:rPr lang="ru-RU" sz="1800" dirty="0" smtClean="0"/>
              <a:t> 1,5–2,5 м,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стадій</a:t>
            </a:r>
            <a:r>
              <a:rPr lang="ru-RU" sz="1800" dirty="0" smtClean="0"/>
              <a:t> </a:t>
            </a:r>
            <a:r>
              <a:rPr lang="ru-RU" sz="1800" dirty="0" err="1" smtClean="0"/>
              <a:t>сорбції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чергуються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між</a:t>
            </a:r>
            <a:r>
              <a:rPr lang="ru-RU" sz="1800" dirty="0" smtClean="0"/>
              <a:t> собою, </a:t>
            </a:r>
            <a:r>
              <a:rPr lang="ru-RU" sz="1800" dirty="0" err="1" smtClean="0"/>
              <a:t>регенерації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регенеруючого</a:t>
            </a:r>
            <a:r>
              <a:rPr lang="ru-RU" sz="1800" dirty="0" smtClean="0"/>
              <a:t> реагента за </a:t>
            </a:r>
            <a:r>
              <a:rPr lang="ru-RU" sz="1800" dirty="0" err="1" smtClean="0"/>
              <a:t>аналогією</a:t>
            </a:r>
            <a:r>
              <a:rPr lang="ru-RU" sz="1800" dirty="0" smtClean="0"/>
              <a:t> до </a:t>
            </a:r>
            <a:r>
              <a:rPr lang="ru-RU" sz="1800" dirty="0" err="1" smtClean="0"/>
              <a:t>регенеративних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адсорберів</a:t>
            </a:r>
            <a:r>
              <a:rPr lang="ru-RU" sz="1800" dirty="0" smtClean="0"/>
              <a:t>. В </a:t>
            </a:r>
            <a:r>
              <a:rPr lang="ru-RU" sz="1800" dirty="0" err="1" smtClean="0"/>
              <a:t>апаратах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безперервної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дії</a:t>
            </a:r>
            <a:r>
              <a:rPr lang="ru-RU" sz="1800" dirty="0" smtClean="0"/>
              <a:t> </a:t>
            </a:r>
            <a:r>
              <a:rPr lang="ru-RU" sz="1800" dirty="0" err="1" smtClean="0"/>
              <a:t>іонообмінна</a:t>
            </a:r>
            <a:r>
              <a:rPr lang="ru-RU" sz="1800" dirty="0" smtClean="0"/>
              <a:t> смола </a:t>
            </a:r>
            <a:r>
              <a:rPr lang="ru-RU" sz="1800" dirty="0" err="1" smtClean="0"/>
              <a:t>рухається</a:t>
            </a:r>
            <a:r>
              <a:rPr lang="ru-RU" sz="1800" dirty="0" smtClean="0"/>
              <a:t> по </a:t>
            </a:r>
            <a:r>
              <a:rPr lang="ru-RU" sz="1800" dirty="0" err="1" smtClean="0"/>
              <a:t>замкненому</a:t>
            </a:r>
            <a:r>
              <a:rPr lang="ru-RU" sz="1800" dirty="0" smtClean="0"/>
              <a:t> контуру, </a:t>
            </a:r>
            <a:r>
              <a:rPr lang="ru-RU" sz="1800" dirty="0" err="1" smtClean="0"/>
              <a:t>послідовно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проходячи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стадії</a:t>
            </a:r>
            <a:r>
              <a:rPr lang="ru-RU" sz="1800" dirty="0" smtClean="0"/>
              <a:t> </a:t>
            </a:r>
            <a:r>
              <a:rPr lang="ru-RU" sz="1800" dirty="0" err="1" smtClean="0"/>
              <a:t>сорбції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регенерації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промивання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Для </a:t>
            </a:r>
            <a:r>
              <a:rPr lang="ru-RU" sz="1800" dirty="0" err="1" smtClean="0"/>
              <a:t>регенерації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застосовують</a:t>
            </a:r>
            <a:r>
              <a:rPr lang="ru-RU" sz="1800" dirty="0" smtClean="0"/>
              <a:t>, у </a:t>
            </a:r>
            <a:r>
              <a:rPr lang="ru-RU" sz="1800" dirty="0" err="1" smtClean="0"/>
              <a:t>залежності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виду </a:t>
            </a:r>
            <a:r>
              <a:rPr lang="ru-RU" sz="1800" dirty="0" err="1" smtClean="0"/>
              <a:t>іоніта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характеру </a:t>
            </a:r>
            <a:r>
              <a:rPr lang="ru-RU" sz="1800" dirty="0" err="1" smtClean="0"/>
              <a:t>стоків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очищаються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різні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реагенти</a:t>
            </a:r>
            <a:r>
              <a:rPr lang="ru-RU" sz="1800" dirty="0" smtClean="0"/>
              <a:t>: для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</a:t>
            </a:r>
            <a:r>
              <a:rPr lang="ru-RU" sz="1800" dirty="0" err="1" smtClean="0"/>
              <a:t>виробництва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віскозних</a:t>
            </a:r>
            <a:r>
              <a:rPr lang="ru-RU" sz="1800" dirty="0" smtClean="0"/>
              <a:t> волокон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окису</a:t>
            </a:r>
            <a:r>
              <a:rPr lang="ru-RU" sz="1800" dirty="0" smtClean="0"/>
              <a:t> цинку – 2-5% </a:t>
            </a:r>
            <a:r>
              <a:rPr lang="ru-RU" sz="1800" dirty="0" err="1" smtClean="0"/>
              <a:t>розчин</a:t>
            </a:r>
            <a:r>
              <a:rPr lang="ru-RU" sz="1800" dirty="0" smtClean="0"/>
              <a:t> </a:t>
            </a:r>
            <a:r>
              <a:rPr lang="ru-RU" sz="1800" dirty="0" err="1" smtClean="0"/>
              <a:t>кальцинованої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соди</a:t>
            </a:r>
            <a:r>
              <a:rPr lang="ru-RU" sz="1800" dirty="0" smtClean="0"/>
              <a:t>, в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випадках</a:t>
            </a:r>
            <a:r>
              <a:rPr lang="ru-RU" sz="1800" dirty="0" smtClean="0"/>
              <a:t> – </a:t>
            </a:r>
            <a:r>
              <a:rPr lang="ru-RU" sz="1800" dirty="0" err="1" smtClean="0"/>
              <a:t>соляну</a:t>
            </a:r>
            <a:r>
              <a:rPr lang="ru-RU" sz="1800" dirty="0" smtClean="0"/>
              <a:t> кислоту, </a:t>
            </a:r>
            <a:r>
              <a:rPr lang="ru-RU" sz="1800" dirty="0" err="1" smtClean="0"/>
              <a:t>розчин</a:t>
            </a:r>
            <a:r>
              <a:rPr lang="ru-RU" sz="1800" dirty="0" smtClean="0"/>
              <a:t> хлористого </a:t>
            </a:r>
            <a:r>
              <a:rPr lang="ru-RU" sz="1800" dirty="0" err="1" smtClean="0"/>
              <a:t>натрію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ін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269" y="269501"/>
            <a:ext cx="8534400" cy="3282995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Вищеописані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основні</a:t>
            </a:r>
            <a:r>
              <a:rPr lang="ru-RU" sz="1800" dirty="0" smtClean="0"/>
              <a:t> </a:t>
            </a:r>
            <a:r>
              <a:rPr lang="ru-RU" sz="1800" dirty="0" err="1" smtClean="0"/>
              <a:t>фізико-хімічні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методи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</a:t>
            </a:r>
            <a:r>
              <a:rPr lang="ru-RU" sz="1800" dirty="0" err="1" smtClean="0"/>
              <a:t>застосовуються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модифікаціях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поєднаннях</a:t>
            </a:r>
            <a:r>
              <a:rPr lang="ru-RU" sz="1800" dirty="0" smtClean="0"/>
              <a:t> у </a:t>
            </a:r>
            <a:r>
              <a:rPr lang="ru-RU" sz="1800" dirty="0" err="1" smtClean="0"/>
              <a:t>промисловості</a:t>
            </a:r>
            <a:r>
              <a:rPr lang="ru-RU" sz="1800" dirty="0" smtClean="0"/>
              <a:t>. Але </a:t>
            </a:r>
            <a:r>
              <a:rPr lang="ru-RU" sz="1800" dirty="0" err="1" smtClean="0"/>
              <a:t>розроблені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частково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використовуються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виробництві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перспективні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способи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зокрема</a:t>
            </a:r>
            <a:r>
              <a:rPr lang="ru-RU" sz="1800" dirty="0" smtClean="0"/>
              <a:t> </a:t>
            </a:r>
            <a:r>
              <a:rPr lang="ru-RU" sz="1800" dirty="0" err="1" smtClean="0"/>
              <a:t>магнітним</a:t>
            </a:r>
            <a:r>
              <a:rPr lang="ru-RU" sz="1800" dirty="0" smtClean="0"/>
              <a:t> полем, </a:t>
            </a:r>
            <a:r>
              <a:rPr lang="ru-RU" sz="1800" dirty="0" err="1" smtClean="0"/>
              <a:t>електрохімічним</a:t>
            </a:r>
            <a:r>
              <a:rPr lang="ru-RU" sz="1800" dirty="0" smtClean="0"/>
              <a:t> способом. </a:t>
            </a:r>
            <a:r>
              <a:rPr lang="ru-RU" sz="1800" dirty="0" err="1" smtClean="0"/>
              <a:t>Поширення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набуває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методом </a:t>
            </a:r>
            <a:r>
              <a:rPr lang="ru-RU" sz="1800" dirty="0" err="1" smtClean="0"/>
              <a:t>зворотного</a:t>
            </a:r>
            <a:r>
              <a:rPr lang="ru-RU" sz="1800" dirty="0" smtClean="0"/>
              <a:t> осмосу (</a:t>
            </a:r>
            <a:r>
              <a:rPr lang="ru-RU" sz="1800" dirty="0" err="1" smtClean="0"/>
              <a:t>гіперфільтрування</a:t>
            </a:r>
            <a:r>
              <a:rPr lang="ru-RU" sz="1800" dirty="0" smtClean="0"/>
              <a:t>) (рис. 9.6), при </a:t>
            </a:r>
            <a:r>
              <a:rPr lang="ru-RU" sz="1800" dirty="0" err="1" smtClean="0"/>
              <a:t>якому</a:t>
            </a:r>
            <a:r>
              <a:rPr lang="ru-RU" sz="1800" dirty="0" smtClean="0"/>
              <a:t> стоки,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очищаються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безупинно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фільтруються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тиском</a:t>
            </a:r>
            <a:r>
              <a:rPr lang="ru-RU" sz="1800" dirty="0" smtClean="0"/>
              <a:t> через </a:t>
            </a:r>
            <a:r>
              <a:rPr lang="ru-RU" sz="1800" dirty="0" err="1" smtClean="0"/>
              <a:t>напівпроникні</a:t>
            </a:r>
            <a:r>
              <a:rPr lang="ru-RU" sz="1800" dirty="0" smtClean="0"/>
              <a:t> </a:t>
            </a:r>
            <a:r>
              <a:rPr lang="ru-RU" sz="1800" dirty="0" err="1" smtClean="0"/>
              <a:t>мембрани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видів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затримують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частково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повністю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молекули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іони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розчиненої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речовини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5640" y="3184896"/>
            <a:ext cx="4495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1" y="304800"/>
            <a:ext cx="8492358" cy="4466897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Переваги</a:t>
            </a:r>
            <a:r>
              <a:rPr lang="ru-RU" sz="1600" dirty="0" smtClean="0"/>
              <a:t> способу </a:t>
            </a:r>
            <a:r>
              <a:rPr lang="ru-RU" sz="1600" dirty="0" err="1" smtClean="0"/>
              <a:t>гіперфільтрування</a:t>
            </a:r>
            <a:r>
              <a:rPr lang="ru-RU" sz="1600" dirty="0" smtClean="0"/>
              <a:t>:</a:t>
            </a:r>
          </a:p>
          <a:p>
            <a:pPr>
              <a:buNone/>
            </a:pPr>
            <a:r>
              <a:rPr lang="ru-RU" sz="1600" dirty="0" smtClean="0"/>
              <a:t>- простота </a:t>
            </a:r>
            <a:r>
              <a:rPr lang="ru-RU" sz="1600" dirty="0" err="1" smtClean="0"/>
              <a:t>апаратури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-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 при </a:t>
            </a:r>
            <a:r>
              <a:rPr lang="ru-RU" sz="1600" dirty="0" err="1" smtClean="0"/>
              <a:t>звичайній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температурі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-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води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неорганічних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бактеріальних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забруднень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- мала </a:t>
            </a:r>
            <a:r>
              <a:rPr lang="ru-RU" sz="1600" dirty="0" err="1" smtClean="0"/>
              <a:t>залежність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ефективності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концентрації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забруднень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-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цінних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продуктів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Недоліками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висока</a:t>
            </a:r>
            <a:r>
              <a:rPr lang="ru-RU" sz="1600" dirty="0" smtClean="0"/>
              <a:t> </a:t>
            </a:r>
            <a:r>
              <a:rPr lang="ru-RU" sz="1600" dirty="0" err="1" smtClean="0"/>
              <a:t>вартість</a:t>
            </a:r>
            <a:r>
              <a:rPr lang="ru-RU" sz="1600" dirty="0" smtClean="0"/>
              <a:t> мембран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швидка</a:t>
            </a:r>
            <a:r>
              <a:rPr lang="ru-RU" sz="1600" dirty="0" smtClean="0"/>
              <a:t> </a:t>
            </a:r>
            <a:r>
              <a:rPr lang="ru-RU" sz="1600" dirty="0" err="1" smtClean="0"/>
              <a:t>зношуваність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На </a:t>
            </a:r>
            <a:r>
              <a:rPr lang="ru-RU" sz="1600" dirty="0" err="1" smtClean="0"/>
              <a:t>етапі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проектування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споруд</a:t>
            </a:r>
            <a:r>
              <a:rPr lang="ru-RU" sz="1600" dirty="0" smtClean="0"/>
              <a:t> часто </a:t>
            </a:r>
            <a:r>
              <a:rPr lang="ru-RU" sz="1600" dirty="0" err="1" smtClean="0"/>
              <a:t>досить</a:t>
            </a:r>
            <a:r>
              <a:rPr lang="ru-RU" sz="1600" dirty="0" smtClean="0"/>
              <a:t> складно </a:t>
            </a:r>
            <a:r>
              <a:rPr lang="ru-RU" sz="1600" dirty="0" err="1" smtClean="0"/>
              <a:t>здійснити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правильний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вибір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методів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схем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вирішити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питання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ефективне</a:t>
            </a:r>
            <a:r>
              <a:rPr lang="ru-RU" sz="1600" dirty="0" smtClean="0"/>
              <a:t> </a:t>
            </a:r>
            <a:r>
              <a:rPr lang="ru-RU" sz="1600" dirty="0" err="1" smtClean="0"/>
              <a:t>поєднання</a:t>
            </a:r>
            <a:r>
              <a:rPr lang="ru-RU" sz="1600" dirty="0" smtClean="0"/>
              <a:t> локального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Оптимальним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рішенням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таке</a:t>
            </a:r>
            <a:r>
              <a:rPr lang="ru-RU" sz="1600" dirty="0" smtClean="0"/>
              <a:t> </a:t>
            </a:r>
            <a:r>
              <a:rPr lang="ru-RU" sz="1600" dirty="0" err="1" smtClean="0"/>
              <a:t>поєднання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локальних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методів</a:t>
            </a:r>
            <a:r>
              <a:rPr lang="ru-RU" sz="1600" dirty="0" smtClean="0"/>
              <a:t>, яке дозволило б </a:t>
            </a:r>
            <a:r>
              <a:rPr lang="ru-RU" sz="1600" dirty="0" err="1" smtClean="0"/>
              <a:t>вилучати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локальних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цінні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компоненти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підлягають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утилізації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утруднюють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загальне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, а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 у </a:t>
            </a:r>
            <a:r>
              <a:rPr lang="ru-RU" sz="1600" dirty="0" err="1" smtClean="0"/>
              <a:t>загальному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стоці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нейтралізуючі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коагулювальні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властивості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компонентів</a:t>
            </a:r>
            <a:r>
              <a:rPr lang="ru-RU" sz="1600" dirty="0" smtClean="0"/>
              <a:t> </a:t>
            </a:r>
            <a:r>
              <a:rPr lang="ru-RU" sz="1600" dirty="0" err="1" smtClean="0"/>
              <a:t>локальних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підприємства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www.youtube.com/watch?v=4E2VEIHlwZ4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www.youtube.com/watch?v=6FB_GhHYPEY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smtClean="0"/>
              <a:t>https://www.youtube.com/watch?v=QPuqH71Zwmc</a:t>
            </a:r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Джерела</a:t>
            </a:r>
            <a:endParaRPr dirty="0"/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819150" y="1410650"/>
            <a:ext cx="7505700" cy="30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r>
              <a:rPr lang="ru-RU" sz="1400" dirty="0" smtClean="0"/>
              <a:t>1. </a:t>
            </a:r>
            <a:r>
              <a:rPr lang="ru-RU" sz="1400" dirty="0" err="1" smtClean="0"/>
              <a:t>Батлук</a:t>
            </a:r>
            <a:r>
              <a:rPr lang="ru-RU" sz="1400" dirty="0" smtClean="0"/>
              <a:t> В.А. « Основы экологии и охраны окружающей среды. Учебное пособие.»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: </a:t>
            </a:r>
            <a:r>
              <a:rPr lang="ru-RU" sz="1400" dirty="0" err="1" smtClean="0"/>
              <a:t>Афіша</a:t>
            </a:r>
            <a:r>
              <a:rPr lang="ru-RU" sz="1400" dirty="0" smtClean="0"/>
              <a:t>, 2001. – 333 с.</a:t>
            </a:r>
          </a:p>
          <a:p>
            <a:r>
              <a:rPr lang="ru-RU" sz="1400" dirty="0" smtClean="0"/>
              <a:t>2. </a:t>
            </a:r>
            <a:r>
              <a:rPr lang="ru-RU" sz="1400" dirty="0" err="1" smtClean="0"/>
              <a:t>Даценко</a:t>
            </a:r>
            <a:r>
              <a:rPr lang="ru-RU" sz="1400" dirty="0" smtClean="0"/>
              <a:t> І.І. </a:t>
            </a:r>
            <a:r>
              <a:rPr lang="ru-RU" sz="1400" dirty="0" err="1" smtClean="0"/>
              <a:t>Гігієна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.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.: </a:t>
            </a:r>
            <a:r>
              <a:rPr lang="ru-RU" sz="1400" dirty="0" err="1" smtClean="0"/>
              <a:t>Афіша</a:t>
            </a:r>
            <a:r>
              <a:rPr lang="ru-RU" sz="1400" dirty="0" smtClean="0"/>
              <a:t>, 2000. – 248 с.</a:t>
            </a:r>
          </a:p>
          <a:p>
            <a:r>
              <a:rPr lang="ru-RU" sz="1400" dirty="0" smtClean="0"/>
              <a:t>3. </a:t>
            </a:r>
            <a:r>
              <a:rPr lang="ru-RU" sz="1400" dirty="0" err="1" smtClean="0"/>
              <a:t>Джигирей</a:t>
            </a:r>
            <a:r>
              <a:rPr lang="ru-RU" sz="1400" dirty="0" smtClean="0"/>
              <a:t> В.С.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 та </a:t>
            </a:r>
            <a:r>
              <a:rPr lang="ru-RU" sz="1400" dirty="0" err="1" smtClean="0"/>
              <a:t>охорона</a:t>
            </a:r>
            <a:r>
              <a:rPr lang="ru-RU" sz="1400" dirty="0" smtClean="0"/>
              <a:t> </a:t>
            </a:r>
            <a:r>
              <a:rPr lang="ru-RU" sz="1400" dirty="0" err="1" smtClean="0"/>
              <a:t>навколишнього</a:t>
            </a:r>
            <a:r>
              <a:rPr lang="ru-RU" sz="1400" dirty="0" smtClean="0"/>
              <a:t> природного </a:t>
            </a:r>
            <a:r>
              <a:rPr lang="ru-RU" sz="1400" dirty="0" err="1" smtClean="0"/>
              <a:t>середовища</a:t>
            </a:r>
            <a:r>
              <a:rPr lang="ru-RU" sz="1400" dirty="0" smtClean="0"/>
              <a:t>: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. – К.: </a:t>
            </a:r>
            <a:r>
              <a:rPr lang="ru-RU" sz="1400" dirty="0" err="1" smtClean="0"/>
              <a:t>Т-во</a:t>
            </a:r>
            <a:r>
              <a:rPr lang="ru-RU" sz="1400" dirty="0" smtClean="0"/>
              <a:t> “</a:t>
            </a:r>
            <a:r>
              <a:rPr lang="ru-RU" sz="1400" dirty="0" err="1" smtClean="0"/>
              <a:t>Знання</a:t>
            </a:r>
            <a:r>
              <a:rPr lang="ru-RU" sz="1400" dirty="0" smtClean="0"/>
              <a:t>”, 2002. – 203 с.</a:t>
            </a:r>
          </a:p>
          <a:p>
            <a:r>
              <a:rPr lang="ru-RU" sz="1400" dirty="0" smtClean="0"/>
              <a:t>4. </a:t>
            </a:r>
            <a:r>
              <a:rPr lang="ru-RU" sz="1400" dirty="0" err="1" smtClean="0"/>
              <a:t>Запольський</a:t>
            </a:r>
            <a:r>
              <a:rPr lang="ru-RU" sz="1400" dirty="0" smtClean="0"/>
              <a:t> А.К., </a:t>
            </a:r>
            <a:r>
              <a:rPr lang="ru-RU" sz="1400" dirty="0" err="1" smtClean="0"/>
              <a:t>Салюк</a:t>
            </a:r>
            <a:r>
              <a:rPr lang="ru-RU" sz="1400" dirty="0" smtClean="0"/>
              <a:t> А.І. </a:t>
            </a:r>
            <a:r>
              <a:rPr lang="ru-RU" sz="1400" dirty="0" err="1" smtClean="0"/>
              <a:t>Основи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екології</a:t>
            </a:r>
            <a:r>
              <a:rPr lang="ru-RU" sz="1400" dirty="0" smtClean="0"/>
              <a:t>: </a:t>
            </a:r>
            <a:r>
              <a:rPr lang="ru-RU" sz="1400" dirty="0" err="1" smtClean="0"/>
              <a:t>Підручник</a:t>
            </a:r>
            <a:r>
              <a:rPr lang="ru-RU" sz="1400" dirty="0" smtClean="0"/>
              <a:t> / За ред.  К.М. Ситника. – 3-тє вид., стер. – К.: </a:t>
            </a:r>
            <a:r>
              <a:rPr lang="ru-RU" sz="1400" dirty="0" err="1" smtClean="0"/>
              <a:t>Вища</a:t>
            </a:r>
            <a:r>
              <a:rPr lang="ru-RU" sz="1400" dirty="0" smtClean="0"/>
              <a:t> </a:t>
            </a:r>
            <a:r>
              <a:rPr lang="ru-RU" sz="1400" dirty="0" err="1" smtClean="0"/>
              <a:t>шк</a:t>
            </a:r>
            <a:r>
              <a:rPr lang="ru-RU" sz="1400" dirty="0" smtClean="0"/>
              <a:t>., 2005. – 285 с.</a:t>
            </a:r>
          </a:p>
          <a:p>
            <a:r>
              <a:rPr lang="ru-RU" sz="1400" dirty="0" smtClean="0"/>
              <a:t>5. </a:t>
            </a:r>
            <a:r>
              <a:rPr lang="ru-RU" sz="1400" dirty="0" err="1" smtClean="0"/>
              <a:t>Корабльова</a:t>
            </a:r>
            <a:r>
              <a:rPr lang="ru-RU" sz="1400" dirty="0" smtClean="0"/>
              <a:t> А.І.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Взаємовідносини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середовища</a:t>
            </a:r>
            <a:r>
              <a:rPr lang="ru-RU" sz="1400" dirty="0" smtClean="0"/>
              <a:t>. – </a:t>
            </a:r>
            <a:r>
              <a:rPr lang="ru-RU" sz="1400" dirty="0" err="1" smtClean="0"/>
              <a:t>Дніпропетровськ</a:t>
            </a:r>
            <a:r>
              <a:rPr lang="ru-RU" sz="1400" dirty="0" smtClean="0"/>
              <a:t>: Центр </a:t>
            </a:r>
            <a:r>
              <a:rPr lang="ru-RU" sz="1400" dirty="0" err="1" smtClean="0"/>
              <a:t>екологічної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освіти</a:t>
            </a:r>
            <a:r>
              <a:rPr lang="ru-RU" sz="1400" dirty="0" smtClean="0"/>
              <a:t>, КОО, 2001. – 291 с.</a:t>
            </a:r>
          </a:p>
          <a:p>
            <a:r>
              <a:rPr lang="ru-RU" sz="1400" dirty="0" smtClean="0"/>
              <a:t>6. </a:t>
            </a:r>
            <a:r>
              <a:rPr lang="ru-RU" sz="1400" dirty="0" err="1" smtClean="0"/>
              <a:t>Промислова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Навчальний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 / С.О. </a:t>
            </a:r>
            <a:r>
              <a:rPr lang="ru-RU" sz="1400" dirty="0" err="1" smtClean="0"/>
              <a:t>Апостолюк</a:t>
            </a:r>
            <a:r>
              <a:rPr lang="ru-RU" sz="1400" dirty="0" smtClean="0"/>
              <a:t>, В.С. </a:t>
            </a:r>
            <a:r>
              <a:rPr lang="ru-RU" sz="1400" dirty="0" err="1" smtClean="0"/>
              <a:t>Джигирей</a:t>
            </a:r>
            <a:r>
              <a:rPr lang="ru-RU" sz="1400" dirty="0" smtClean="0"/>
              <a:t>, А.С. </a:t>
            </a:r>
            <a:r>
              <a:rPr lang="ru-RU" sz="1400" dirty="0" err="1" smtClean="0"/>
              <a:t>Апостолюк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</a:t>
            </a:r>
            <a:r>
              <a:rPr lang="ru-RU" sz="1400" dirty="0" smtClean="0"/>
              <a:t>. – К.: </a:t>
            </a:r>
            <a:r>
              <a:rPr lang="ru-RU" sz="1400" dirty="0" err="1" smtClean="0"/>
              <a:t>Знання</a:t>
            </a:r>
            <a:r>
              <a:rPr lang="ru-RU" sz="1400" dirty="0" smtClean="0"/>
              <a:t>, 2005. – 474 с.</a:t>
            </a:r>
          </a:p>
          <a:p>
            <a:r>
              <a:rPr lang="ru-RU" sz="1400" dirty="0" smtClean="0"/>
              <a:t>7. </a:t>
            </a:r>
            <a:r>
              <a:rPr lang="ru-RU" sz="1400" dirty="0" err="1" smtClean="0"/>
              <a:t>Сторожук</a:t>
            </a:r>
            <a:r>
              <a:rPr lang="ru-RU" sz="1400" dirty="0" smtClean="0"/>
              <a:t> В.М., </a:t>
            </a:r>
            <a:r>
              <a:rPr lang="ru-RU" sz="1400" dirty="0" err="1" smtClean="0"/>
              <a:t>Батлук</a:t>
            </a:r>
            <a:r>
              <a:rPr lang="ru-RU" sz="1400" dirty="0" smtClean="0"/>
              <a:t> В.А., </a:t>
            </a:r>
            <a:r>
              <a:rPr lang="ru-RU" sz="1400" dirty="0" err="1" smtClean="0"/>
              <a:t>Назарук</a:t>
            </a:r>
            <a:r>
              <a:rPr lang="ru-RU" sz="1400" dirty="0" smtClean="0"/>
              <a:t> М.М. </a:t>
            </a:r>
            <a:r>
              <a:rPr lang="ru-RU" sz="1400" dirty="0" err="1" smtClean="0"/>
              <a:t>Промислова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Підручник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: </a:t>
            </a:r>
            <a:r>
              <a:rPr lang="ru-RU" sz="1400" dirty="0" err="1" smtClean="0"/>
              <a:t>Українська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академія</a:t>
            </a:r>
            <a:r>
              <a:rPr lang="ru-RU" sz="1400" dirty="0" smtClean="0"/>
              <a:t> </a:t>
            </a:r>
            <a:r>
              <a:rPr lang="ru-RU" sz="1400" dirty="0" err="1" smtClean="0"/>
              <a:t>друкарства</a:t>
            </a:r>
            <a:r>
              <a:rPr lang="ru-RU" sz="1400" dirty="0" smtClean="0"/>
              <a:t>, 2006. – 574 с.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352" y="262758"/>
            <a:ext cx="8534400" cy="42356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хімічного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конденсації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окислювання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нейтралізації</a:t>
            </a:r>
            <a:r>
              <a:rPr lang="ru-RU" sz="2400" dirty="0" smtClean="0"/>
              <a:t>, в </a:t>
            </a:r>
            <a:r>
              <a:rPr lang="ru-RU" sz="2400" dirty="0" err="1" smtClean="0"/>
              <a:t>результаті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утворюються</a:t>
            </a:r>
            <a:r>
              <a:rPr lang="ru-RU" sz="2400" dirty="0" smtClean="0"/>
              <a:t>:</a:t>
            </a:r>
          </a:p>
          <a:p>
            <a:pPr>
              <a:buNone/>
            </a:pPr>
            <a:r>
              <a:rPr lang="ru-RU" sz="2400" dirty="0" smtClean="0"/>
              <a:t>-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нетоксичні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токсичні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сполуки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перетворюються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нерозчинні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легко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відокремлюються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лужні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стоки –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нейтралізуються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400" dirty="0" smtClean="0"/>
              <a:t>Цей метод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вимагає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реагентів</a:t>
            </a:r>
            <a:r>
              <a:rPr lang="ru-RU" sz="2400" dirty="0" smtClean="0"/>
              <a:t>.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сполуки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утворилися</a:t>
            </a:r>
            <a:r>
              <a:rPr lang="ru-RU" sz="2400" dirty="0" smtClean="0"/>
              <a:t>, 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нетоксичні</a:t>
            </a:r>
            <a:r>
              <a:rPr lang="ru-RU" sz="2400" dirty="0" smtClean="0"/>
              <a:t>, </a:t>
            </a:r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водойми</a:t>
            </a:r>
            <a:r>
              <a:rPr lang="ru-RU" sz="2400" dirty="0" smtClean="0"/>
              <a:t>, тому </a:t>
            </a:r>
            <a:r>
              <a:rPr lang="ru-RU" sz="2400" dirty="0" err="1" smtClean="0"/>
              <a:t>потрібне</a:t>
            </a:r>
            <a:r>
              <a:rPr lang="ru-RU" sz="2400" dirty="0" smtClean="0"/>
              <a:t> </a:t>
            </a:r>
            <a:r>
              <a:rPr lang="ru-RU" sz="2400" dirty="0" err="1" smtClean="0"/>
              <a:t>додаткове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іншими</a:t>
            </a:r>
            <a:r>
              <a:rPr lang="ru-RU" sz="2400" dirty="0" smtClean="0"/>
              <a:t> способами.</a:t>
            </a:r>
            <a:endParaRPr lang="ru-RU" sz="2400" i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4496" y="294289"/>
            <a:ext cx="821909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Інколи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можна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знайти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кілька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i="1" dirty="0" err="1" smtClean="0">
                <a:latin typeface="Calibri" pitchFamily="34" charset="0"/>
                <a:cs typeface="Calibri" pitchFamily="34" charset="0"/>
              </a:rPr>
              <a:t>хімічних</a:t>
            </a:r>
            <a:r>
              <a:rPr lang="ru-RU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i="1" dirty="0" err="1" smtClean="0">
                <a:latin typeface="Calibri" pitchFamily="34" charset="0"/>
                <a:cs typeface="Calibri" pitchFamily="34" charset="0"/>
              </a:rPr>
              <a:t>реакцій</a:t>
            </a:r>
            <a:r>
              <a:rPr lang="ru-RU" sz="2200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i="1" dirty="0" err="1" smtClean="0">
                <a:latin typeface="Calibri" pitchFamily="34" charset="0"/>
                <a:cs typeface="Calibri" pitchFamily="34" charset="0"/>
              </a:rPr>
              <a:t>критеріями</a:t>
            </a:r>
            <a:r>
              <a:rPr lang="ru-RU" sz="2200" i="1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200" i="1" dirty="0" err="1" smtClean="0">
                <a:latin typeface="Calibri" pitchFamily="34" charset="0"/>
                <a:cs typeface="Calibri" pitchFamily="34" charset="0"/>
              </a:rPr>
              <a:t>виборі</a:t>
            </a:r>
            <a:r>
              <a:rPr lang="ru-RU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i="1" dirty="0" err="1" smtClean="0">
                <a:latin typeface="Calibri" pitchFamily="34" charset="0"/>
                <a:cs typeface="Calibri" pitchFamily="34" charset="0"/>
              </a:rPr>
              <a:t>яких</a:t>
            </a:r>
            <a:r>
              <a:rPr lang="ru-RU" sz="2200" i="1" dirty="0" smtClean="0">
                <a:latin typeface="Calibri" pitchFamily="34" charset="0"/>
                <a:cs typeface="Calibri" pitchFamily="34" charset="0"/>
              </a:rPr>
              <a:t> є:</a:t>
            </a:r>
          </a:p>
          <a:p>
            <a:r>
              <a:rPr lang="ru-RU" sz="22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ефективність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процесу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очищення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швидкість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реакції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вартість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реактивів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зручність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наступного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вилучення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після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реакції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речовин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інші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фактори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Оскільки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після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реакції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необхідно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видалити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зі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стоку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речовини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утворилися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методи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хімічного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очищення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зазвичай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поєднують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механічним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або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фізикохімічним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очищенням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Методи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хімічного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очищення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найбільш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прийнятні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в системах локального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очищення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стоків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, де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обсяги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води,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очищається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відносно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невеликі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, а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концентрації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забруднюючих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речовин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значні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351" y="462455"/>
            <a:ext cx="8460827" cy="43723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err="1" smtClean="0"/>
              <a:t>Відстоюванням</a:t>
            </a:r>
            <a:r>
              <a:rPr lang="ru-RU" sz="2800" dirty="0" smtClean="0"/>
              <a:t>, </a:t>
            </a:r>
            <a:r>
              <a:rPr lang="ru-RU" sz="2800" dirty="0" err="1" smtClean="0"/>
              <a:t>флотацією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фільтруванням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стічних</a:t>
            </a:r>
            <a:r>
              <a:rPr lang="ru-RU" sz="2800" dirty="0" smtClean="0"/>
              <a:t> вод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вилучені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суспензії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діаметром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частинок</a:t>
            </a:r>
            <a:r>
              <a:rPr lang="ru-RU" sz="2800" dirty="0" smtClean="0"/>
              <a:t> dч=5 </a:t>
            </a:r>
            <a:r>
              <a:rPr lang="ru-RU" sz="2800" i="1" dirty="0" smtClean="0"/>
              <a:t>мкм. Для </a:t>
            </a:r>
            <a:r>
              <a:rPr lang="ru-RU" sz="2800" i="1" dirty="0" err="1" smtClean="0"/>
              <a:t>видалення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більш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дрібних</a:t>
            </a:r>
            <a:r>
              <a:rPr lang="ru-RU" sz="2800" i="1" dirty="0" smtClean="0"/>
              <a:t> </a:t>
            </a:r>
            <a:r>
              <a:rPr lang="ru-RU" sz="2800" dirty="0" err="1" smtClean="0"/>
              <a:t>частинок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інтенсифікації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осадження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частинок</a:t>
            </a:r>
            <a:r>
              <a:rPr lang="ru-RU" sz="2800" dirty="0" smtClean="0"/>
              <a:t> </a:t>
            </a:r>
            <a:r>
              <a:rPr lang="ru-RU" sz="2800" dirty="0" err="1" smtClean="0"/>
              <a:t>d</a:t>
            </a:r>
            <a:r>
              <a:rPr lang="ru-RU" sz="2800" dirty="0" smtClean="0"/>
              <a:t>&gt;5 </a:t>
            </a:r>
            <a:r>
              <a:rPr lang="ru-RU" sz="2800" i="1" dirty="0" smtClean="0"/>
              <a:t>мкм </a:t>
            </a:r>
            <a:r>
              <a:rPr lang="ru-RU" sz="2800" i="1" dirty="0" err="1" smtClean="0"/>
              <a:t>застосовується</a:t>
            </a:r>
            <a:r>
              <a:rPr lang="ru-RU" sz="2800" i="1" dirty="0" smtClean="0"/>
              <a:t> </a:t>
            </a:r>
            <a:r>
              <a:rPr lang="ru-RU" sz="2800" b="1" i="1" dirty="0" err="1" smtClean="0"/>
              <a:t>реагентна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обробка</a:t>
            </a:r>
            <a:r>
              <a:rPr lang="ru-RU" sz="2800" b="1" i="1" dirty="0" smtClean="0"/>
              <a:t>, </a:t>
            </a:r>
            <a:r>
              <a:rPr lang="ru-RU" sz="2800" dirty="0" smtClean="0"/>
              <a:t>яка </a:t>
            </a:r>
            <a:r>
              <a:rPr lang="ru-RU" sz="2800" dirty="0" err="1" smtClean="0"/>
              <a:t>полягає</a:t>
            </a:r>
            <a:r>
              <a:rPr lang="ru-RU" sz="2800" dirty="0" smtClean="0"/>
              <a:t> в </a:t>
            </a:r>
            <a:r>
              <a:rPr lang="ru-RU" sz="2800" dirty="0" err="1" smtClean="0"/>
              <a:t>коагуляції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забруднень</a:t>
            </a:r>
            <a:r>
              <a:rPr lang="ru-RU" sz="2800" dirty="0" smtClean="0"/>
              <a:t> за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</a:t>
            </a:r>
            <a:r>
              <a:rPr lang="ru-RU" sz="2800" b="1" dirty="0" err="1" smtClean="0"/>
              <a:t>реагентівкоагулянтів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флокулянтів</a:t>
            </a:r>
            <a:r>
              <a:rPr lang="ru-RU" sz="2800" b="1" dirty="0" smtClean="0"/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від</a:t>
            </a:r>
            <a:r>
              <a:rPr lang="ru-RU" sz="2800" dirty="0" smtClean="0"/>
              <a:t> лат. </a:t>
            </a:r>
            <a:r>
              <a:rPr lang="en-US" sz="2800" i="1" dirty="0" err="1" smtClean="0"/>
              <a:t>coagulatio</a:t>
            </a:r>
            <a:r>
              <a:rPr lang="en-US" sz="2800" i="1" dirty="0" smtClean="0"/>
              <a:t> – </a:t>
            </a:r>
            <a:r>
              <a:rPr lang="ru-RU" sz="2800" i="1" dirty="0" err="1" smtClean="0"/>
              <a:t>згортання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згущення</a:t>
            </a:r>
            <a:r>
              <a:rPr lang="ru-RU" sz="2800" i="1" dirty="0" smtClean="0"/>
              <a:t>, </a:t>
            </a:r>
            <a:r>
              <a:rPr lang="en-US" sz="2800" i="1" dirty="0" err="1" smtClean="0"/>
              <a:t>flocculi</a:t>
            </a:r>
            <a:r>
              <a:rPr lang="en-US" sz="2800" i="1" dirty="0" smtClean="0"/>
              <a:t> </a:t>
            </a:r>
            <a:r>
              <a:rPr lang="ru-RU" sz="2800" dirty="0" err="1" smtClean="0"/>
              <a:t>пластівці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283779" y="315310"/>
            <a:ext cx="8534400" cy="41234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sz="2400" dirty="0" err="1" smtClean="0"/>
              <a:t>Неорганічні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коагулянти</a:t>
            </a:r>
            <a:r>
              <a:rPr lang="ru-RU" sz="2400" dirty="0" smtClean="0"/>
              <a:t> (</a:t>
            </a:r>
            <a:r>
              <a:rPr lang="ru-RU" sz="2400" dirty="0" err="1" smtClean="0"/>
              <a:t>сірчанокислий</a:t>
            </a:r>
            <a:r>
              <a:rPr lang="ru-RU" sz="2400" dirty="0" smtClean="0"/>
              <a:t> </a:t>
            </a:r>
            <a:r>
              <a:rPr lang="ru-RU" sz="2400" dirty="0" err="1" smtClean="0"/>
              <a:t>алюміній</a:t>
            </a:r>
            <a:r>
              <a:rPr lang="ru-RU" sz="2400" dirty="0" smtClean="0"/>
              <a:t> </a:t>
            </a:r>
            <a:r>
              <a:rPr lang="en-US" sz="2400" i="1" dirty="0" smtClean="0"/>
              <a:t>Al2(SO4)3,, </a:t>
            </a:r>
            <a:r>
              <a:rPr lang="ru-RU" sz="2400" i="1" dirty="0" err="1" smtClean="0"/>
              <a:t>залізний</a:t>
            </a:r>
            <a:r>
              <a:rPr lang="ru-RU" sz="2400" i="1" dirty="0" smtClean="0"/>
              <a:t> купо</a:t>
            </a:r>
            <a:r>
              <a:rPr lang="ru-RU" sz="2400" dirty="0" smtClean="0"/>
              <a:t>рос </a:t>
            </a:r>
            <a:r>
              <a:rPr lang="en-US" sz="2400" i="1" dirty="0" smtClean="0"/>
              <a:t>FeSO4*H2</a:t>
            </a:r>
            <a:r>
              <a:rPr lang="ru-RU" sz="2400" i="1" dirty="0" smtClean="0"/>
              <a:t>О, </a:t>
            </a:r>
            <a:r>
              <a:rPr lang="ru-RU" sz="2400" i="1" dirty="0" err="1" smtClean="0"/>
              <a:t>хлорне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залізо</a:t>
            </a:r>
            <a:r>
              <a:rPr lang="ru-RU" sz="2400" i="1" dirty="0" smtClean="0"/>
              <a:t> </a:t>
            </a:r>
            <a:r>
              <a:rPr lang="en-US" sz="2400" i="1" dirty="0" smtClean="0"/>
              <a:t>FeCl3,, </a:t>
            </a:r>
            <a:r>
              <a:rPr lang="ru-RU" sz="2400" i="1" dirty="0" err="1" smtClean="0"/>
              <a:t>бентоніт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</a:t>
            </a:r>
            <a:r>
              <a:rPr lang="ru-RU" sz="2400" i="1" dirty="0" smtClean="0"/>
              <a:t>.) </a:t>
            </a:r>
            <a:r>
              <a:rPr lang="ru-RU" sz="2400" i="1" dirty="0" err="1" smtClean="0"/>
              <a:t>гідролізуються</a:t>
            </a:r>
            <a:r>
              <a:rPr lang="ru-RU" sz="2400" i="1" dirty="0" smtClean="0"/>
              <a:t> у </a:t>
            </a:r>
            <a:r>
              <a:rPr lang="ru-RU" sz="2400" i="1" dirty="0" err="1" smtClean="0"/>
              <a:t>воді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утво</a:t>
            </a:r>
            <a:r>
              <a:rPr lang="ru-RU" sz="2400" dirty="0" err="1" smtClean="0"/>
              <a:t>ренням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пластівців</a:t>
            </a:r>
            <a:r>
              <a:rPr lang="ru-RU" sz="2400" dirty="0" smtClean="0"/>
              <a:t> </a:t>
            </a:r>
            <a:r>
              <a:rPr lang="ru-RU" sz="2400" dirty="0" err="1" smtClean="0"/>
              <a:t>гідроокисів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осадження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сорбують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тонкодисперсні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включаючи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колоїдні</a:t>
            </a:r>
            <a:r>
              <a:rPr lang="ru-RU" sz="2400" dirty="0" smtClean="0"/>
              <a:t>, </a:t>
            </a:r>
            <a:r>
              <a:rPr lang="ru-RU" sz="2400" dirty="0" err="1" smtClean="0"/>
              <a:t>завдяки</a:t>
            </a:r>
            <a:r>
              <a:rPr lang="ru-RU" sz="2400" dirty="0" smtClean="0"/>
              <a:t> </a:t>
            </a:r>
            <a:r>
              <a:rPr lang="ru-RU" sz="2400" dirty="0" err="1" smtClean="0"/>
              <a:t>чому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прискорюється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. На </a:t>
            </a:r>
            <a:r>
              <a:rPr lang="ru-RU" sz="2400" dirty="0" err="1" smtClean="0"/>
              <a:t>машинобудівних</a:t>
            </a:r>
            <a:r>
              <a:rPr lang="ru-RU" sz="2400" dirty="0" smtClean="0"/>
              <a:t> заводах як коагулянт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оброблені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травильні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містять</a:t>
            </a:r>
            <a:r>
              <a:rPr lang="ru-RU" sz="2400" dirty="0" smtClean="0"/>
              <a:t> сульфат </a:t>
            </a:r>
            <a:r>
              <a:rPr lang="ru-RU" sz="2400" dirty="0" err="1" smtClean="0"/>
              <a:t>заліза</a:t>
            </a:r>
            <a:r>
              <a:rPr lang="ru-RU" sz="2400" dirty="0" smtClean="0"/>
              <a:t> </a:t>
            </a:r>
            <a:r>
              <a:rPr lang="ru-RU" sz="2400" i="1" dirty="0" smtClean="0"/>
              <a:t>FeSO4 Таким чином, </a:t>
            </a:r>
            <a:r>
              <a:rPr lang="ru-RU" sz="2400" b="1" i="1" dirty="0" err="1" smtClean="0"/>
              <a:t>коагулянти</a:t>
            </a:r>
            <a:r>
              <a:rPr lang="ru-RU" sz="2400" b="1" i="1" dirty="0" smtClean="0"/>
              <a:t> – </a:t>
            </a:r>
            <a:r>
              <a:rPr lang="ru-RU" sz="2400" i="1" dirty="0" err="1" smtClean="0"/>
              <a:t>речо</a:t>
            </a:r>
            <a:r>
              <a:rPr lang="ru-RU" sz="2400" dirty="0" err="1" smtClean="0"/>
              <a:t>вини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уведення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у </a:t>
            </a:r>
            <a:r>
              <a:rPr lang="ru-RU" sz="2400" dirty="0" err="1" smtClean="0"/>
              <a:t>рідину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спричиняє</a:t>
            </a:r>
            <a:r>
              <a:rPr lang="ru-RU" sz="2400" dirty="0" smtClean="0"/>
              <a:t> </a:t>
            </a:r>
            <a:r>
              <a:rPr lang="ru-RU" sz="2400" dirty="0" err="1" smtClean="0"/>
              <a:t>злипання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випадання</a:t>
            </a:r>
            <a:r>
              <a:rPr lang="ru-RU" sz="2400" dirty="0" smtClean="0"/>
              <a:t> в осад </a:t>
            </a:r>
            <a:r>
              <a:rPr lang="ru-RU" sz="2400" dirty="0" err="1" smtClean="0"/>
              <a:t>дрібних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частинок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3779" y="252247"/>
            <a:ext cx="8639503" cy="2627587"/>
          </a:xfrm>
        </p:spPr>
        <p:txBody>
          <a:bodyPr>
            <a:noAutofit/>
          </a:bodyPr>
          <a:lstStyle/>
          <a:p>
            <a:r>
              <a:rPr lang="ru-RU" sz="2400" b="1" i="1" dirty="0" err="1" smtClean="0"/>
              <a:t>Флокулянти</a:t>
            </a:r>
            <a:r>
              <a:rPr lang="ru-RU" sz="2400" b="1" i="1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поліакриламід</a:t>
            </a:r>
            <a:r>
              <a:rPr lang="ru-RU" sz="2400" dirty="0" smtClean="0"/>
              <a:t>, </a:t>
            </a:r>
            <a:r>
              <a:rPr lang="ru-RU" sz="2400" dirty="0" err="1" smtClean="0"/>
              <a:t>активована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кремнієва</a:t>
            </a:r>
            <a:r>
              <a:rPr lang="ru-RU" sz="2400" dirty="0" smtClean="0"/>
              <a:t> кислота) </a:t>
            </a:r>
            <a:r>
              <a:rPr lang="ru-RU" sz="2400" dirty="0" err="1" smtClean="0"/>
              <a:t>сприяють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утворенню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великих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міцних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пластівців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інтенсифікують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i="1" dirty="0" err="1" smtClean="0"/>
              <a:t>самокоагуляції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частинок</a:t>
            </a:r>
            <a:r>
              <a:rPr lang="ru-RU" sz="2400" i="1" dirty="0" smtClean="0"/>
              <a:t> (</a:t>
            </a:r>
            <a:r>
              <a:rPr lang="ru-RU" sz="2400" i="1" dirty="0" err="1" smtClean="0"/>
              <a:t>об’єднання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колоїдних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частинок</a:t>
            </a:r>
            <a:r>
              <a:rPr lang="ru-RU" sz="2400" i="1" dirty="0" smtClean="0"/>
              <a:t> у </a:t>
            </a:r>
            <a:r>
              <a:rPr lang="ru-RU" sz="2400" i="1" dirty="0" err="1" smtClean="0"/>
              <a:t>пухкі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пластівчасті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агрега</a:t>
            </a:r>
            <a:r>
              <a:rPr lang="ru-RU" sz="2400" dirty="0" err="1" smtClean="0"/>
              <a:t>ти</a:t>
            </a:r>
            <a:r>
              <a:rPr lang="ru-RU" sz="2400" dirty="0" smtClean="0"/>
              <a:t>).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реагентної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обробки</a:t>
            </a:r>
            <a:r>
              <a:rPr lang="ru-RU" sz="2400" dirty="0" smtClean="0"/>
              <a:t> </a:t>
            </a:r>
            <a:r>
              <a:rPr lang="ru-RU" sz="2400" dirty="0" err="1" smtClean="0"/>
              <a:t>дозволяє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досягти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ефективності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уловлювання</a:t>
            </a:r>
            <a:r>
              <a:rPr lang="ru-RU" sz="2400" dirty="0" smtClean="0"/>
              <a:t> </a:t>
            </a:r>
            <a:r>
              <a:rPr lang="ru-RU" sz="2400" i="1" dirty="0" err="1" smtClean="0"/>
              <a:t>η </a:t>
            </a:r>
            <a:r>
              <a:rPr lang="ru-RU" sz="2400" i="1" dirty="0" smtClean="0"/>
              <a:t>= 99,5%. </a:t>
            </a:r>
            <a:r>
              <a:rPr lang="ru-RU" sz="2400" i="1" dirty="0" err="1" smtClean="0"/>
              <a:t>Проте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така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обробка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істотно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ускладнює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експлуатацію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очисних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спо</a:t>
            </a:r>
            <a:r>
              <a:rPr lang="ru-RU" sz="2400" dirty="0" err="1" smtClean="0"/>
              <a:t>руд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тому </a:t>
            </a:r>
            <a:r>
              <a:rPr lang="ru-RU" sz="2400" dirty="0" err="1" smtClean="0"/>
              <a:t>доцільна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в тих </a:t>
            </a:r>
            <a:r>
              <a:rPr lang="ru-RU" sz="2400" dirty="0" err="1" smtClean="0"/>
              <a:t>випадках</a:t>
            </a:r>
            <a:r>
              <a:rPr lang="ru-RU" sz="2400" dirty="0" smtClean="0"/>
              <a:t>, коли до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ставляться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підвищені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вимоги</a:t>
            </a:r>
            <a:r>
              <a:rPr lang="ru-RU" sz="2400" dirty="0" smtClean="0"/>
              <a:t> – у </a:t>
            </a:r>
            <a:r>
              <a:rPr lang="ru-RU" sz="2400" dirty="0" err="1" smtClean="0"/>
              <a:t>разі</a:t>
            </a:r>
            <a:r>
              <a:rPr lang="ru-RU" sz="2400" dirty="0" smtClean="0"/>
              <a:t> </a:t>
            </a:r>
            <a:r>
              <a:rPr lang="ru-RU" sz="2400" dirty="0" err="1" smtClean="0"/>
              <a:t>скидання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у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водойми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спрямування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чистої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охолоджувальної</a:t>
            </a:r>
            <a:r>
              <a:rPr lang="ru-RU" sz="2400" dirty="0" smtClean="0"/>
              <a:t> води.</a:t>
            </a:r>
            <a:endParaRPr lang="ru-RU" sz="24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360" y="278627"/>
            <a:ext cx="83136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Пил,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викидається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зі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сталеплавильних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печей та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інших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агрегатів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металургійного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циклу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забруднює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стічні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води при мокрому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очищенні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газів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містить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до 60%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заліза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його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окислів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Використовується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 err="1" smtClean="0">
                <a:latin typeface="Calibri" pitchFamily="34" charset="0"/>
                <a:cs typeface="Calibri" pitchFamily="34" charset="0"/>
              </a:rPr>
              <a:t>безреагентна</a:t>
            </a:r>
            <a:r>
              <a:rPr lang="ru-RU" sz="28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 err="1" smtClean="0">
                <a:latin typeface="Calibri" pitchFamily="34" charset="0"/>
                <a:cs typeface="Calibri" pitchFamily="34" charset="0"/>
              </a:rPr>
              <a:t>коагуляція</a:t>
            </a:r>
            <a:r>
              <a:rPr lang="ru-RU" sz="28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феромагнітних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дрібнодисперсних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суспензій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 яка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здійснюється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шляхом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впливу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стічні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води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магнітними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полями (за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допомогою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електромагнітного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коагулятора,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установлюється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трубопроводи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подають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стічні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води у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відстійник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).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3622</Words>
  <Application>Microsoft Office PowerPoint</Application>
  <PresentationFormat>Экран (16:9)</PresentationFormat>
  <Paragraphs>113</Paragraphs>
  <Slides>38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Nunito</vt:lpstr>
      <vt:lpstr>Times New Roman</vt:lpstr>
      <vt:lpstr>Calibri</vt:lpstr>
      <vt:lpstr>Shift</vt:lpstr>
      <vt:lpstr>Промислова екологія</vt:lpstr>
      <vt:lpstr>План</vt:lpstr>
      <vt:lpstr>9.1 Хімічні методи очищення стічних вод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Промислова екологія</dc:title>
  <cp:lastModifiedBy>Пользователь Windows</cp:lastModifiedBy>
  <cp:revision>127</cp:revision>
  <dcterms:modified xsi:type="dcterms:W3CDTF">2021-10-28T05:35:47Z</dcterms:modified>
</cp:coreProperties>
</file>