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0" r:id="rId4"/>
    <p:sldId id="264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7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3BBC1-B6BF-4CBA-876C-80D3CFB96750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5C423-68A0-4E9F-AD49-0DBB42A5BF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8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20F6F3-1459-45AB-955D-616F90DE98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52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96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42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76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70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2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54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9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8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38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2513-99C4-4177-BE29-88EC9291B1B5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BA752-7562-43D0-B5FA-A891C3DF1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58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692275" y="214313"/>
            <a:ext cx="7151688" cy="3070671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Запорізький національний університет, кафедра фізіології, імунології і біохімії з курсом цивільного захисту та медицини</a:t>
            </a:r>
            <a:br>
              <a:rPr lang="uk-UA" sz="24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2276872"/>
            <a:ext cx="8569325" cy="3168824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ІМУНОЛОГІЯ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 робота </a:t>
            </a:r>
            <a:r>
              <a:rPr lang="uk-UA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uk-UA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Імунопатологія: алергія та </a:t>
            </a:r>
            <a:r>
              <a:rPr lang="uk-UA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автоалергія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C:\Users\Андрей\Desktop\znu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3" y="260648"/>
            <a:ext cx="1150476" cy="1080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850" y="5229225"/>
            <a:ext cx="7993063" cy="13684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uk-UA" sz="2000" dirty="0">
              <a:solidFill>
                <a:srgbClr val="002060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400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4311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 </a:t>
            </a:r>
            <a:r>
              <a:rPr lang="ru-RU" b="1" dirty="0" smtClean="0">
                <a:solidFill>
                  <a:srgbClr val="FF0000"/>
                </a:solidFill>
              </a:rPr>
              <a:t>тип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анафілактичний</a:t>
            </a:r>
            <a:r>
              <a:rPr lang="ru-RU" b="1" dirty="0" smtClean="0">
                <a:solidFill>
                  <a:srgbClr val="FF0000"/>
                </a:solidFill>
              </a:rPr>
              <a:t> тип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cer\Desktop\Screenshot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8760"/>
            <a:ext cx="45847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7499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II </a:t>
            </a:r>
            <a:r>
              <a:rPr lang="ru-RU" b="1" dirty="0" smtClean="0">
                <a:solidFill>
                  <a:srgbClr val="FF0000"/>
                </a:solidFill>
              </a:rPr>
              <a:t>тип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цитотоксичний</a:t>
            </a:r>
            <a:r>
              <a:rPr lang="ru-RU" b="1" dirty="0" smtClean="0">
                <a:solidFill>
                  <a:srgbClr val="FF0000"/>
                </a:solidFill>
              </a:rPr>
              <a:t> тип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Acer\Desktop\Screenshot_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2" y="922385"/>
            <a:ext cx="5171975" cy="5102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3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III </a:t>
            </a:r>
            <a:r>
              <a:rPr lang="ru-RU" b="1" dirty="0" smtClean="0">
                <a:solidFill>
                  <a:srgbClr val="FF0000"/>
                </a:solidFill>
              </a:rPr>
              <a:t>тип. </a:t>
            </a:r>
            <a:r>
              <a:rPr lang="ru-RU" b="1" dirty="0" err="1" smtClean="0">
                <a:solidFill>
                  <a:srgbClr val="FF0000"/>
                </a:solidFill>
              </a:rPr>
              <a:t>Імунокомплексний</a:t>
            </a:r>
            <a:r>
              <a:rPr lang="ru-RU" b="1" dirty="0" smtClean="0">
                <a:solidFill>
                  <a:srgbClr val="FF0000"/>
                </a:solidFill>
              </a:rPr>
              <a:t> тип </a:t>
            </a:r>
            <a:r>
              <a:rPr lang="ru-RU" b="1" dirty="0" err="1" smtClean="0">
                <a:solidFill>
                  <a:srgbClr val="FF0000"/>
                </a:solidFill>
              </a:rPr>
              <a:t>або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алергічні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реакції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Артюса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Acer\Desktop\Screenshot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0808"/>
            <a:ext cx="4591050" cy="471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45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IV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тип. </a:t>
            </a:r>
            <a:r>
              <a:rPr lang="ru-RU" b="1" dirty="0" err="1" smtClean="0">
                <a:solidFill>
                  <a:srgbClr val="FF0000"/>
                </a:solidFill>
              </a:rPr>
              <a:t>Клітинний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цитотоксичний</a:t>
            </a:r>
            <a:r>
              <a:rPr lang="ru-RU" b="1" dirty="0" smtClean="0">
                <a:solidFill>
                  <a:srgbClr val="FF0000"/>
                </a:solidFill>
              </a:rPr>
              <a:t> тип (</a:t>
            </a:r>
            <a:r>
              <a:rPr lang="ru-RU" b="1" dirty="0" err="1" smtClean="0">
                <a:solidFill>
                  <a:srgbClr val="FF0000"/>
                </a:solidFill>
              </a:rPr>
              <a:t>туберкуліновий</a:t>
            </a:r>
            <a:r>
              <a:rPr lang="ru-RU" b="1" dirty="0" smtClean="0">
                <a:solidFill>
                  <a:srgbClr val="FF0000"/>
                </a:solidFill>
              </a:rPr>
              <a:t> тип)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Acer\Desktop\Screenshot_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673600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64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Аутоімунні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захворювання – це…?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Acer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06" y="2188270"/>
            <a:ext cx="8291018" cy="286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15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>
                <a:solidFill>
                  <a:srgbClr val="FF0000"/>
                </a:solidFill>
              </a:rPr>
              <a:t>Аутоімунний</a:t>
            </a:r>
            <a:r>
              <a:rPr lang="uk-UA" b="1" i="1" dirty="0">
                <a:solidFill>
                  <a:srgbClr val="FF0000"/>
                </a:solidFill>
              </a:rPr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процес – це…?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Acer\Desktop\Autoimmune-disorders_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912768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520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Автоантигени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Що в організмі може виступати у якості </a:t>
            </a:r>
            <a:r>
              <a:rPr lang="uk-UA" dirty="0" err="1" smtClean="0"/>
              <a:t>аутоантигенів</a:t>
            </a:r>
            <a:r>
              <a:rPr lang="uk-UA" dirty="0" smtClean="0"/>
              <a:t>?</a:t>
            </a:r>
          </a:p>
          <a:p>
            <a:r>
              <a:rPr lang="uk-UA" dirty="0" smtClean="0"/>
              <a:t>Основні причини </a:t>
            </a:r>
            <a:r>
              <a:rPr lang="uk-UA" dirty="0" err="1" smtClean="0"/>
              <a:t>аутоімунних</a:t>
            </a:r>
            <a:r>
              <a:rPr lang="uk-UA" dirty="0" smtClean="0"/>
              <a:t> </a:t>
            </a:r>
            <a:r>
              <a:rPr lang="uk-UA" dirty="0" err="1" smtClean="0"/>
              <a:t>реакуцій</a:t>
            </a:r>
            <a:r>
              <a:rPr lang="uk-UA" dirty="0" smtClean="0"/>
              <a:t>?</a:t>
            </a:r>
            <a:endParaRPr lang="ru-RU" dirty="0"/>
          </a:p>
        </p:txBody>
      </p:sp>
      <p:pic>
        <p:nvPicPr>
          <p:cNvPr id="10242" name="Picture 2" descr="C:\Users\Acer\Desktop\36193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645024"/>
            <a:ext cx="3810000" cy="2254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231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uk-UA" sz="2400" b="1" dirty="0" smtClean="0"/>
              <a:t>Визначення сироваткових </a:t>
            </a:r>
            <a:r>
              <a:rPr lang="uk-UA" sz="2400" b="1" dirty="0" err="1" smtClean="0"/>
              <a:t>імуноглобулінів</a:t>
            </a:r>
            <a:r>
              <a:rPr lang="uk-UA" sz="2400" b="1" dirty="0" smtClean="0"/>
              <a:t> методом простої радіальної </a:t>
            </a:r>
            <a:r>
              <a:rPr lang="uk-UA" sz="2400" b="1" dirty="0" err="1" smtClean="0"/>
              <a:t>імунодифузії</a:t>
            </a:r>
            <a:r>
              <a:rPr lang="uk-UA" sz="2400" b="1" dirty="0" smtClean="0"/>
              <a:t> за </a:t>
            </a:r>
            <a:r>
              <a:rPr lang="uk-UA" sz="2400" b="1" dirty="0" err="1" smtClean="0"/>
              <a:t>Манчіні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7"/>
            <a:ext cx="8229600" cy="266429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dirty="0"/>
              <a:t>Метод заснований на простій радіальній </a:t>
            </a:r>
            <a:r>
              <a:rPr lang="uk-UA" dirty="0" err="1"/>
              <a:t>імунодифузії</a:t>
            </a:r>
            <a:r>
              <a:rPr lang="uk-UA" dirty="0"/>
              <a:t> (ПРІД) </a:t>
            </a:r>
            <a:r>
              <a:rPr lang="uk-UA" dirty="0" err="1"/>
              <a:t>імуноглобулінів</a:t>
            </a:r>
            <a:r>
              <a:rPr lang="uk-UA" dirty="0"/>
              <a:t> (</a:t>
            </a:r>
            <a:r>
              <a:rPr lang="uk-UA" dirty="0" err="1"/>
              <a:t>антигена</a:t>
            </a:r>
            <a:r>
              <a:rPr lang="uk-UA" dirty="0"/>
              <a:t>) у гелі, що містить антитіла проти </a:t>
            </a:r>
            <a:r>
              <a:rPr lang="uk-UA" dirty="0" err="1"/>
              <a:t>імуноглобулінів</a:t>
            </a:r>
            <a:r>
              <a:rPr lang="uk-UA" dirty="0"/>
              <a:t> (</a:t>
            </a:r>
            <a:r>
              <a:rPr lang="uk-UA" dirty="0" err="1"/>
              <a:t>Ig</a:t>
            </a:r>
            <a:r>
              <a:rPr lang="uk-UA" dirty="0"/>
              <a:t>) відповідного класу: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G</a:t>
            </a:r>
            <a:r>
              <a:rPr lang="uk-UA" dirty="0"/>
              <a:t>, А, 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2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7669"/>
            <a:ext cx="8784976" cy="655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168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2518"/>
            <a:ext cx="4608512" cy="4717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537321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Принцип </a:t>
            </a:r>
            <a:r>
              <a:rPr lang="ru-RU" sz="2800" b="1" dirty="0" err="1"/>
              <a:t>побудови</a:t>
            </a:r>
            <a:r>
              <a:rPr lang="ru-RU" sz="2800" b="1" dirty="0"/>
              <a:t> </a:t>
            </a:r>
            <a:r>
              <a:rPr lang="ru-RU" sz="2800" b="1" dirty="0" err="1"/>
              <a:t>каліброваного</a:t>
            </a:r>
            <a:r>
              <a:rPr lang="ru-RU" sz="2800" b="1" dirty="0"/>
              <a:t> </a:t>
            </a:r>
            <a:r>
              <a:rPr lang="ru-RU" sz="2800" b="1" dirty="0" err="1"/>
              <a:t>графіка</a:t>
            </a:r>
            <a:r>
              <a:rPr lang="ru-RU" sz="2800" b="1" dirty="0"/>
              <a:t> в РІД при</a:t>
            </a:r>
          </a:p>
          <a:p>
            <a:pPr algn="ctr"/>
            <a:r>
              <a:rPr lang="ru-RU" sz="2800" b="1" dirty="0" err="1"/>
              <a:t>визначення</a:t>
            </a:r>
            <a:r>
              <a:rPr lang="ru-RU" sz="2800" b="1" dirty="0"/>
              <a:t> </a:t>
            </a:r>
            <a:r>
              <a:rPr lang="ru-RU" sz="2800" b="1" dirty="0" err="1"/>
              <a:t>концентрації</a:t>
            </a:r>
            <a:r>
              <a:rPr lang="ru-RU" sz="2800" b="1" dirty="0"/>
              <a:t> антигену</a:t>
            </a:r>
          </a:p>
        </p:txBody>
      </p:sp>
    </p:spTree>
    <p:extLst>
      <p:ext uri="{BB962C8B-B14F-4D97-AF65-F5344CB8AC3E}">
        <p14:creationId xmlns:p14="http://schemas.microsoft.com/office/powerpoint/2010/main" val="316957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Питання до лабораторної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Імунопатологія. Класифікація</a:t>
            </a:r>
            <a:endParaRPr lang="uk-UA" dirty="0"/>
          </a:p>
          <a:p>
            <a:r>
              <a:rPr lang="uk-UA" dirty="0" smtClean="0"/>
              <a:t>Алергія. Алергени. </a:t>
            </a:r>
          </a:p>
          <a:p>
            <a:r>
              <a:rPr lang="uk-UA" dirty="0" smtClean="0"/>
              <a:t>Стадії розвитку алергій.</a:t>
            </a:r>
          </a:p>
          <a:p>
            <a:r>
              <a:rPr lang="uk-UA" dirty="0" smtClean="0"/>
              <a:t>Автоімунітет. </a:t>
            </a:r>
            <a:r>
              <a:rPr lang="uk-UA" dirty="0" err="1" smtClean="0"/>
              <a:t>Аутоантигени</a:t>
            </a:r>
            <a:endParaRPr lang="uk-UA" dirty="0" smtClean="0"/>
          </a:p>
          <a:p>
            <a:r>
              <a:rPr lang="uk-UA" dirty="0" smtClean="0"/>
              <a:t>Загальна характеристика основних типів алергічних реакцій.</a:t>
            </a:r>
          </a:p>
          <a:p>
            <a:r>
              <a:rPr lang="uk-UA" dirty="0" smtClean="0"/>
              <a:t>Визначення сироваткових </a:t>
            </a:r>
            <a:r>
              <a:rPr lang="uk-UA" dirty="0" err="1" smtClean="0"/>
              <a:t>імуноглобулінів</a:t>
            </a:r>
            <a:r>
              <a:rPr lang="uk-UA" dirty="0" smtClean="0"/>
              <a:t> методом простої радіальної </a:t>
            </a:r>
            <a:r>
              <a:rPr lang="uk-UA" dirty="0" err="1" smtClean="0"/>
              <a:t>імунодифузії</a:t>
            </a:r>
            <a:r>
              <a:rPr lang="uk-UA" dirty="0" smtClean="0"/>
              <a:t> за </a:t>
            </a:r>
            <a:r>
              <a:rPr lang="uk-UA" dirty="0" err="1" smtClean="0"/>
              <a:t>Манчіні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054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Імунопатологія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cer\Desktop\1754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8014352" cy="426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71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214" y="1268760"/>
            <a:ext cx="8229600" cy="1431032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Загальні </a:t>
            </a:r>
            <a:r>
              <a:rPr lang="uk-UA" sz="3600" b="1" dirty="0" err="1" smtClean="0">
                <a:solidFill>
                  <a:srgbClr val="FF0000"/>
                </a:solidFill>
              </a:rPr>
              <a:t>імунопатологічні</a:t>
            </a:r>
            <a:r>
              <a:rPr lang="uk-UA" sz="3600" b="1" dirty="0" smtClean="0">
                <a:solidFill>
                  <a:srgbClr val="FF0000"/>
                </a:solidFill>
              </a:rPr>
              <a:t> механізми </a:t>
            </a:r>
            <a:r>
              <a:rPr lang="uk-UA" sz="3600" b="1" dirty="0" err="1" smtClean="0">
                <a:solidFill>
                  <a:srgbClr val="FF0000"/>
                </a:solidFill>
              </a:rPr>
              <a:t>імунопатологічних</a:t>
            </a:r>
            <a:r>
              <a:rPr lang="uk-UA" sz="3600" b="1" dirty="0" smtClean="0">
                <a:solidFill>
                  <a:srgbClr val="FF0000"/>
                </a:solidFill>
              </a:rPr>
              <a:t> реакцій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979712" y="3255876"/>
            <a:ext cx="0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528411" y="3255876"/>
            <a:ext cx="0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324642" y="3140968"/>
            <a:ext cx="0" cy="108012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03848" y="4653136"/>
            <a:ext cx="252028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ХРОНІЧНІ ІНФЕКЦІЇ ТА ІНТОКСИКАЦІЇ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7704" y="4653136"/>
            <a:ext cx="220012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СПАДКОВА СХИЛЬНІСТЬ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941470" y="4653135"/>
            <a:ext cx="276634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ПОРУШЕННЯ РЕГУЛЯЦІЇ ІМУННИХ РЕАКЦІЙ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71688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Алергія (</a:t>
            </a:r>
            <a:r>
              <a:rPr lang="uk-UA" b="1" dirty="0" err="1" smtClean="0">
                <a:solidFill>
                  <a:srgbClr val="FF0000"/>
                </a:solidFill>
              </a:rPr>
              <a:t>гіперчутливість</a:t>
            </a:r>
            <a:r>
              <a:rPr lang="uk-UA" b="1" dirty="0" smtClean="0">
                <a:solidFill>
                  <a:srgbClr val="FF0000"/>
                </a:solidFill>
              </a:rPr>
              <a:t>)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Acer\Desktop\2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7277864" cy="484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0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Алерген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Acer\Desktop\300px-Поширені_алерген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8759"/>
            <a:ext cx="4741118" cy="516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51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323850"/>
            <a:ext cx="8280400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539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Стадії розвитку алергії: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355976" y="1412776"/>
            <a:ext cx="0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19772" y="2780927"/>
            <a:ext cx="3672408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/>
              <a:t>СЕНСАБІЛІЗАЦІЯ</a:t>
            </a:r>
            <a:endParaRPr lang="ru-RU" sz="36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319972" y="3501008"/>
            <a:ext cx="0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11760" y="4941168"/>
            <a:ext cx="367240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ЕФЕКТОРНІ РЕАКЦІЇ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20205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</a:rPr>
              <a:t>Типи алергічних реакцій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/>
              <a:t>I </a:t>
            </a:r>
            <a:r>
              <a:rPr lang="ru-RU" i="1" dirty="0"/>
              <a:t>тип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анафілактичний</a:t>
            </a:r>
            <a:r>
              <a:rPr lang="ru-RU" i="1" dirty="0"/>
              <a:t> тип, </a:t>
            </a:r>
            <a:r>
              <a:rPr lang="ru-RU" i="1" dirty="0" err="1"/>
              <a:t>анафілаксія</a:t>
            </a:r>
            <a:r>
              <a:rPr lang="ru-RU" dirty="0"/>
              <a:t> --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алергічна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.</a:t>
            </a:r>
          </a:p>
          <a:p>
            <a:r>
              <a:rPr lang="en-US" b="1" i="1" dirty="0" smtClean="0"/>
              <a:t>II </a:t>
            </a:r>
            <a:r>
              <a:rPr lang="ru-RU" b="1" i="1" dirty="0"/>
              <a:t>тип </a:t>
            </a:r>
            <a:r>
              <a:rPr lang="ru-RU" b="1" i="1" dirty="0" err="1"/>
              <a:t>або</a:t>
            </a:r>
            <a:r>
              <a:rPr lang="ru-RU" b="1" i="1" dirty="0"/>
              <a:t> </a:t>
            </a:r>
            <a:r>
              <a:rPr lang="ru-RU" b="1" i="1" dirty="0" err="1"/>
              <a:t>цитотоксичний</a:t>
            </a:r>
            <a:r>
              <a:rPr lang="ru-RU" b="1" i="1" dirty="0"/>
              <a:t> тип, </a:t>
            </a:r>
            <a:r>
              <a:rPr lang="ru-RU" b="1" i="1" dirty="0" err="1"/>
              <a:t>обумовлений</a:t>
            </a:r>
            <a:r>
              <a:rPr lang="ru-RU" b="1" i="1" dirty="0"/>
              <a:t> АТ.</a:t>
            </a:r>
            <a:endParaRPr lang="ru-RU" b="1" dirty="0"/>
          </a:p>
          <a:p>
            <a:r>
              <a:rPr lang="en-US" i="1" dirty="0" smtClean="0"/>
              <a:t>III </a:t>
            </a:r>
            <a:r>
              <a:rPr lang="ru-RU" i="1" dirty="0"/>
              <a:t>тип. </a:t>
            </a:r>
            <a:r>
              <a:rPr lang="ru-RU" i="1" dirty="0" err="1"/>
              <a:t>Імунокомплексний</a:t>
            </a:r>
            <a:r>
              <a:rPr lang="ru-RU" i="1" dirty="0"/>
              <a:t> тип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алергічні</a:t>
            </a:r>
            <a:r>
              <a:rPr lang="ru-RU" i="1" dirty="0"/>
              <a:t> </a:t>
            </a:r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Артюса</a:t>
            </a:r>
            <a:r>
              <a:rPr lang="ru-RU" i="1" dirty="0"/>
              <a:t>.</a:t>
            </a:r>
            <a:endParaRPr lang="ru-RU" dirty="0"/>
          </a:p>
          <a:p>
            <a:r>
              <a:rPr lang="en-US" b="1" dirty="0" smtClean="0"/>
              <a:t>IV</a:t>
            </a:r>
            <a:r>
              <a:rPr lang="uk-UA" b="1" dirty="0" smtClean="0"/>
              <a:t> </a:t>
            </a:r>
            <a:r>
              <a:rPr lang="ru-RU" b="1" dirty="0" smtClean="0"/>
              <a:t>тип</a:t>
            </a:r>
            <a:r>
              <a:rPr lang="ru-RU" b="1" dirty="0"/>
              <a:t>. </a:t>
            </a:r>
            <a:r>
              <a:rPr lang="ru-RU" b="1" dirty="0" err="1"/>
              <a:t>Клітинний</a:t>
            </a:r>
            <a:r>
              <a:rPr lang="ru-RU" b="1" dirty="0"/>
              <a:t> </a:t>
            </a:r>
            <a:r>
              <a:rPr lang="ru-RU" b="1" dirty="0" err="1"/>
              <a:t>цитотоксичний</a:t>
            </a:r>
            <a:r>
              <a:rPr lang="ru-RU" b="1" dirty="0"/>
              <a:t> тип, </a:t>
            </a:r>
            <a:r>
              <a:rPr lang="ru-RU" b="1" dirty="0" err="1"/>
              <a:t>обумовлений</a:t>
            </a:r>
            <a:r>
              <a:rPr lang="ru-RU" b="1" dirty="0"/>
              <a:t> </a:t>
            </a:r>
            <a:r>
              <a:rPr lang="ru-RU" b="1" dirty="0" err="1"/>
              <a:t>сенсибілізованими</a:t>
            </a:r>
            <a:r>
              <a:rPr lang="ru-RU" b="1" dirty="0"/>
              <a:t> </a:t>
            </a:r>
            <a:r>
              <a:rPr lang="ru-RU" b="1" dirty="0" err="1"/>
              <a:t>лімфоцитами</a:t>
            </a:r>
            <a:r>
              <a:rPr lang="ru-RU" b="1" dirty="0"/>
              <a:t> (</a:t>
            </a:r>
            <a:r>
              <a:rPr lang="ru-RU" b="1" dirty="0" err="1"/>
              <a:t>туберкуліновий</a:t>
            </a:r>
            <a:r>
              <a:rPr lang="ru-RU" b="1" dirty="0"/>
              <a:t> тип).</a:t>
            </a:r>
          </a:p>
          <a:p>
            <a:r>
              <a:rPr lang="en-US" dirty="0" smtClean="0"/>
              <a:t>V </a:t>
            </a:r>
            <a:r>
              <a:rPr lang="ru-RU" dirty="0"/>
              <a:t>тип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рецепторний</a:t>
            </a:r>
            <a:r>
              <a:rPr lang="ru-RU" dirty="0"/>
              <a:t> тип. </a:t>
            </a:r>
            <a:endParaRPr lang="ru-RU" dirty="0" smtClean="0"/>
          </a:p>
          <a:p>
            <a:r>
              <a:rPr lang="en-US" b="1" dirty="0" smtClean="0"/>
              <a:t>VI </a:t>
            </a:r>
            <a:r>
              <a:rPr lang="ru-RU" b="1" dirty="0"/>
              <a:t>тип </a:t>
            </a:r>
            <a:r>
              <a:rPr lang="ru-RU" b="1" dirty="0" smtClean="0"/>
              <a:t>- </a:t>
            </a:r>
            <a:r>
              <a:rPr lang="ru-RU" b="1" dirty="0" err="1"/>
              <a:t>антитілозалежна</a:t>
            </a:r>
            <a:r>
              <a:rPr lang="ru-RU" b="1" dirty="0"/>
              <a:t> і АТ-</a:t>
            </a:r>
            <a:r>
              <a:rPr lang="ru-RU" b="1" dirty="0" err="1"/>
              <a:t>незалежна</a:t>
            </a:r>
            <a:r>
              <a:rPr lang="ru-RU" b="1" dirty="0"/>
              <a:t> </a:t>
            </a:r>
            <a:r>
              <a:rPr lang="ru-RU" b="1" dirty="0" err="1"/>
              <a:t>клітинна</a:t>
            </a:r>
            <a:r>
              <a:rPr lang="ru-RU" b="1" dirty="0"/>
              <a:t> </a:t>
            </a:r>
            <a:r>
              <a:rPr lang="ru-RU" b="1" dirty="0" err="1"/>
              <a:t>цитотоксичність</a:t>
            </a:r>
            <a:r>
              <a:rPr lang="ru-RU" b="1" dirty="0"/>
              <a:t>, </a:t>
            </a:r>
            <a:r>
              <a:rPr lang="ru-RU" b="1" dirty="0" err="1"/>
              <a:t>обумовлена</a:t>
            </a:r>
            <a:r>
              <a:rPr lang="ru-RU" b="1" dirty="0"/>
              <a:t> О-</a:t>
            </a:r>
            <a:r>
              <a:rPr lang="ru-RU" b="1" dirty="0" err="1"/>
              <a:t>клітинами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446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218</Words>
  <Application>Microsoft Office PowerPoint</Application>
  <PresentationFormat>Экран (4:3)</PresentationFormat>
  <Paragraphs>44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Запорізький національний університет, кафедра фізіології, імунології і біохімії з курсом цивільного захисту та медицини     </vt:lpstr>
      <vt:lpstr>Питання до лабораторної роботи</vt:lpstr>
      <vt:lpstr>Імунопатологія – це…?</vt:lpstr>
      <vt:lpstr>Загальні імунопатологічні механізми імунопатологічних реакцій</vt:lpstr>
      <vt:lpstr>Алергія (гіперчутливість) – це…?</vt:lpstr>
      <vt:lpstr>Алерген – це…?</vt:lpstr>
      <vt:lpstr>Презентация PowerPoint</vt:lpstr>
      <vt:lpstr>Стадії розвитку алергії:</vt:lpstr>
      <vt:lpstr>Типи алергічних реакцій</vt:lpstr>
      <vt:lpstr>I тип або анафілактичний тип</vt:lpstr>
      <vt:lpstr>II тип або цитотоксичний тип</vt:lpstr>
      <vt:lpstr>III тип. Імунокомплексний тип або алергічні реакції Артюса</vt:lpstr>
      <vt:lpstr>IV тип. Клітинний цитотоксичний тип (туберкуліновий тип)</vt:lpstr>
      <vt:lpstr>Аутоімунні захворювання – це…?</vt:lpstr>
      <vt:lpstr>Аутоімунний процес – це…?</vt:lpstr>
      <vt:lpstr>Автоантигени – це…?</vt:lpstr>
      <vt:lpstr>Визначення сироваткових імуноглобулінів методом простої радіальної імунодифузії за Манчіні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національний університет, кафедра фізіології, імунології і біохімії з курсом цивільного захисту та медицини</dc:title>
  <dc:creator>Oleksandra Bekasova</dc:creator>
  <cp:lastModifiedBy>Oleksandra Bekasova</cp:lastModifiedBy>
  <cp:revision>14</cp:revision>
  <dcterms:created xsi:type="dcterms:W3CDTF">2020-12-02T15:40:27Z</dcterms:created>
  <dcterms:modified xsi:type="dcterms:W3CDTF">2021-01-18T15:51:26Z</dcterms:modified>
</cp:coreProperties>
</file>