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 id="280" r:id="rId26"/>
    <p:sldId id="283" r:id="rId27"/>
    <p:sldId id="282" r:id="rId28"/>
    <p:sldId id="281" r:id="rId29"/>
    <p:sldId id="286" r:id="rId30"/>
    <p:sldId id="285" r:id="rId31"/>
    <p:sldId id="288" r:id="rId32"/>
    <p:sldId id="287" r:id="rId33"/>
    <p:sldId id="284" r:id="rId34"/>
    <p:sldId id="291" r:id="rId35"/>
    <p:sldId id="290" r:id="rId36"/>
    <p:sldId id="292" r:id="rId37"/>
    <p:sldId id="289" r:id="rId38"/>
    <p:sldId id="293" r:id="rId39"/>
    <p:sldId id="294" r:id="rId40"/>
    <p:sldId id="295" r:id="rId41"/>
    <p:sldId id="296" r:id="rId42"/>
    <p:sldId id="298" r:id="rId43"/>
    <p:sldId id="297" r:id="rId44"/>
    <p:sldId id="299" r:id="rId45"/>
    <p:sldId id="301" r:id="rId46"/>
    <p:sldId id="302" r:id="rId47"/>
    <p:sldId id="300" r:id="rId48"/>
    <p:sldId id="303" r:id="rId49"/>
    <p:sldId id="305" r:id="rId50"/>
    <p:sldId id="304" r:id="rId51"/>
    <p:sldId id="310" r:id="rId52"/>
    <p:sldId id="309" r:id="rId53"/>
    <p:sldId id="308" r:id="rId54"/>
    <p:sldId id="307" r:id="rId55"/>
    <p:sldId id="311" r:id="rId56"/>
    <p:sldId id="306" r:id="rId57"/>
    <p:sldId id="313" r:id="rId58"/>
    <p:sldId id="312" r:id="rId59"/>
    <p:sldId id="315" r:id="rId60"/>
    <p:sldId id="314" r:id="rId61"/>
    <p:sldId id="316" r:id="rId62"/>
    <p:sldId id="317" r:id="rId63"/>
    <p:sldId id="319" r:id="rId64"/>
    <p:sldId id="318" r:id="rId65"/>
    <p:sldId id="321" r:id="rId66"/>
    <p:sldId id="320" r:id="rId67"/>
    <p:sldId id="322" r:id="rId68"/>
    <p:sldId id="324" r:id="rId69"/>
    <p:sldId id="323" r:id="rId70"/>
    <p:sldId id="326" r:id="rId71"/>
    <p:sldId id="325"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2" r:id="rId87"/>
    <p:sldId id="341" r:id="rId88"/>
    <p:sldId id="343" r:id="rId89"/>
    <p:sldId id="344" r:id="rId90"/>
    <p:sldId id="345" r:id="rId91"/>
    <p:sldId id="346" r:id="rId92"/>
    <p:sldId id="347" r:id="rId93"/>
    <p:sldId id="348" r:id="rId94"/>
    <p:sldId id="349" r:id="rId95"/>
    <p:sldId id="350" r:id="rId96"/>
    <p:sldId id="351" r:id="rId97"/>
    <p:sldId id="353" r:id="rId98"/>
    <p:sldId id="352"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6B509D8-596B-46E2-9110-5FD084FA034A}" type="datetimeFigureOut">
              <a:rPr lang="ru-RU" smtClean="0"/>
              <a:t>24.05.2024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108AC52-0598-498B-B46A-814D9889568D}" type="slidenum">
              <a:rPr lang="ru-RU" smtClean="0"/>
              <a:t>‹#›</a:t>
            </a:fld>
            <a:endParaRPr lang="ru-RU"/>
          </a:p>
        </p:txBody>
      </p:sp>
    </p:spTree>
    <p:extLst>
      <p:ext uri="{BB962C8B-B14F-4D97-AF65-F5344CB8AC3E}">
        <p14:creationId xmlns:p14="http://schemas.microsoft.com/office/powerpoint/2010/main" val="70949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6B509D8-596B-46E2-9110-5FD084FA034A}" type="datetimeFigureOut">
              <a:rPr lang="ru-RU" smtClean="0"/>
              <a:t>24.05.2024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08AC52-0598-498B-B46A-814D9889568D}" type="slidenum">
              <a:rPr lang="ru-RU" smtClean="0"/>
              <a:t>‹#›</a:t>
            </a:fld>
            <a:endParaRPr lang="ru-RU"/>
          </a:p>
        </p:txBody>
      </p:sp>
    </p:spTree>
    <p:extLst>
      <p:ext uri="{BB962C8B-B14F-4D97-AF65-F5344CB8AC3E}">
        <p14:creationId xmlns:p14="http://schemas.microsoft.com/office/powerpoint/2010/main" val="168806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6B509D8-596B-46E2-9110-5FD084FA034A}" type="datetimeFigureOut">
              <a:rPr lang="ru-RU" smtClean="0"/>
              <a:t>24.05.2024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08AC52-0598-498B-B46A-814D9889568D}"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0246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76B509D8-596B-46E2-9110-5FD084FA034A}" type="datetimeFigureOut">
              <a:rPr lang="ru-RU" smtClean="0"/>
              <a:t>24.05.2024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08AC52-0598-498B-B46A-814D9889568D}" type="slidenum">
              <a:rPr lang="ru-RU" smtClean="0"/>
              <a:t>‹#›</a:t>
            </a:fld>
            <a:endParaRPr lang="ru-RU"/>
          </a:p>
        </p:txBody>
      </p:sp>
    </p:spTree>
    <p:extLst>
      <p:ext uri="{BB962C8B-B14F-4D97-AF65-F5344CB8AC3E}">
        <p14:creationId xmlns:p14="http://schemas.microsoft.com/office/powerpoint/2010/main" val="1029771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76B509D8-596B-46E2-9110-5FD084FA034A}" type="datetimeFigureOut">
              <a:rPr lang="ru-RU" smtClean="0"/>
              <a:t>24.05.2024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08AC52-0598-498B-B46A-814D9889568D}"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66154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76B509D8-596B-46E2-9110-5FD084FA034A}" type="datetimeFigureOut">
              <a:rPr lang="ru-RU" smtClean="0"/>
              <a:t>24.05.2024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08AC52-0598-498B-B46A-814D9889568D}" type="slidenum">
              <a:rPr lang="ru-RU" smtClean="0"/>
              <a:t>‹#›</a:t>
            </a:fld>
            <a:endParaRPr lang="ru-RU"/>
          </a:p>
        </p:txBody>
      </p:sp>
    </p:spTree>
    <p:extLst>
      <p:ext uri="{BB962C8B-B14F-4D97-AF65-F5344CB8AC3E}">
        <p14:creationId xmlns:p14="http://schemas.microsoft.com/office/powerpoint/2010/main" val="285376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6B509D8-596B-46E2-9110-5FD084FA034A}" type="datetimeFigureOut">
              <a:rPr lang="ru-RU" smtClean="0"/>
              <a:t>24.05.2024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08AC52-0598-498B-B46A-814D9889568D}" type="slidenum">
              <a:rPr lang="ru-RU" smtClean="0"/>
              <a:t>‹#›</a:t>
            </a:fld>
            <a:endParaRPr lang="ru-RU"/>
          </a:p>
        </p:txBody>
      </p:sp>
    </p:spTree>
    <p:extLst>
      <p:ext uri="{BB962C8B-B14F-4D97-AF65-F5344CB8AC3E}">
        <p14:creationId xmlns:p14="http://schemas.microsoft.com/office/powerpoint/2010/main" val="4162017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6B509D8-596B-46E2-9110-5FD084FA034A}" type="datetimeFigureOut">
              <a:rPr lang="ru-RU" smtClean="0"/>
              <a:t>24.05.2024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08AC52-0598-498B-B46A-814D9889568D}" type="slidenum">
              <a:rPr lang="ru-RU" smtClean="0"/>
              <a:t>‹#›</a:t>
            </a:fld>
            <a:endParaRPr lang="ru-RU"/>
          </a:p>
        </p:txBody>
      </p:sp>
    </p:spTree>
    <p:extLst>
      <p:ext uri="{BB962C8B-B14F-4D97-AF65-F5344CB8AC3E}">
        <p14:creationId xmlns:p14="http://schemas.microsoft.com/office/powerpoint/2010/main" val="331739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6B509D8-596B-46E2-9110-5FD084FA034A}" type="datetimeFigureOut">
              <a:rPr lang="ru-RU" smtClean="0"/>
              <a:t>24.05.2024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08AC52-0598-498B-B46A-814D9889568D}" type="slidenum">
              <a:rPr lang="ru-RU" smtClean="0"/>
              <a:t>‹#›</a:t>
            </a:fld>
            <a:endParaRPr lang="ru-RU"/>
          </a:p>
        </p:txBody>
      </p:sp>
    </p:spTree>
    <p:extLst>
      <p:ext uri="{BB962C8B-B14F-4D97-AF65-F5344CB8AC3E}">
        <p14:creationId xmlns:p14="http://schemas.microsoft.com/office/powerpoint/2010/main" val="39053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6B509D8-596B-46E2-9110-5FD084FA034A}" type="datetimeFigureOut">
              <a:rPr lang="ru-RU" smtClean="0"/>
              <a:t>24.05.2024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08AC52-0598-498B-B46A-814D9889568D}" type="slidenum">
              <a:rPr lang="ru-RU" smtClean="0"/>
              <a:t>‹#›</a:t>
            </a:fld>
            <a:endParaRPr lang="ru-RU"/>
          </a:p>
        </p:txBody>
      </p:sp>
    </p:spTree>
    <p:extLst>
      <p:ext uri="{BB962C8B-B14F-4D97-AF65-F5344CB8AC3E}">
        <p14:creationId xmlns:p14="http://schemas.microsoft.com/office/powerpoint/2010/main" val="302777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6B509D8-596B-46E2-9110-5FD084FA034A}" type="datetimeFigureOut">
              <a:rPr lang="ru-RU" smtClean="0"/>
              <a:t>24.05.2024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108AC52-0598-498B-B46A-814D9889568D}" type="slidenum">
              <a:rPr lang="ru-RU" smtClean="0"/>
              <a:t>‹#›</a:t>
            </a:fld>
            <a:endParaRPr lang="ru-RU"/>
          </a:p>
        </p:txBody>
      </p:sp>
    </p:spTree>
    <p:extLst>
      <p:ext uri="{BB962C8B-B14F-4D97-AF65-F5344CB8AC3E}">
        <p14:creationId xmlns:p14="http://schemas.microsoft.com/office/powerpoint/2010/main" val="69215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6B509D8-596B-46E2-9110-5FD084FA034A}" type="datetimeFigureOut">
              <a:rPr lang="ru-RU" smtClean="0"/>
              <a:t>24.05.2024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108AC52-0598-498B-B46A-814D9889568D}" type="slidenum">
              <a:rPr lang="ru-RU" smtClean="0"/>
              <a:t>‹#›</a:t>
            </a:fld>
            <a:endParaRPr lang="ru-RU"/>
          </a:p>
        </p:txBody>
      </p:sp>
    </p:spTree>
    <p:extLst>
      <p:ext uri="{BB962C8B-B14F-4D97-AF65-F5344CB8AC3E}">
        <p14:creationId xmlns:p14="http://schemas.microsoft.com/office/powerpoint/2010/main" val="34158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6B509D8-596B-46E2-9110-5FD084FA034A}" type="datetimeFigureOut">
              <a:rPr lang="ru-RU" smtClean="0"/>
              <a:t>24.05.2024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108AC52-0598-498B-B46A-814D9889568D}" type="slidenum">
              <a:rPr lang="ru-RU" smtClean="0"/>
              <a:t>‹#›</a:t>
            </a:fld>
            <a:endParaRPr lang="ru-RU"/>
          </a:p>
        </p:txBody>
      </p:sp>
    </p:spTree>
    <p:extLst>
      <p:ext uri="{BB962C8B-B14F-4D97-AF65-F5344CB8AC3E}">
        <p14:creationId xmlns:p14="http://schemas.microsoft.com/office/powerpoint/2010/main" val="51540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509D8-596B-46E2-9110-5FD084FA034A}" type="datetimeFigureOut">
              <a:rPr lang="ru-RU" smtClean="0"/>
              <a:t>24.05.2024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108AC52-0598-498B-B46A-814D9889568D}" type="slidenum">
              <a:rPr lang="ru-RU" smtClean="0"/>
              <a:t>‹#›</a:t>
            </a:fld>
            <a:endParaRPr lang="ru-RU"/>
          </a:p>
        </p:txBody>
      </p:sp>
    </p:spTree>
    <p:extLst>
      <p:ext uri="{BB962C8B-B14F-4D97-AF65-F5344CB8AC3E}">
        <p14:creationId xmlns:p14="http://schemas.microsoft.com/office/powerpoint/2010/main" val="1939353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6B509D8-596B-46E2-9110-5FD084FA034A}" type="datetimeFigureOut">
              <a:rPr lang="ru-RU" smtClean="0"/>
              <a:t>24.05.2024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108AC52-0598-498B-B46A-814D9889568D}" type="slidenum">
              <a:rPr lang="ru-RU" smtClean="0"/>
              <a:t>‹#›</a:t>
            </a:fld>
            <a:endParaRPr lang="ru-RU"/>
          </a:p>
        </p:txBody>
      </p:sp>
    </p:spTree>
    <p:extLst>
      <p:ext uri="{BB962C8B-B14F-4D97-AF65-F5344CB8AC3E}">
        <p14:creationId xmlns:p14="http://schemas.microsoft.com/office/powerpoint/2010/main" val="23438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6B509D8-596B-46E2-9110-5FD084FA034A}" type="datetimeFigureOut">
              <a:rPr lang="ru-RU" smtClean="0"/>
              <a:t>24.05.2024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08AC52-0598-498B-B46A-814D9889568D}" type="slidenum">
              <a:rPr lang="ru-RU" smtClean="0"/>
              <a:t>‹#›</a:t>
            </a:fld>
            <a:endParaRPr lang="ru-RU"/>
          </a:p>
        </p:txBody>
      </p:sp>
    </p:spTree>
    <p:extLst>
      <p:ext uri="{BB962C8B-B14F-4D97-AF65-F5344CB8AC3E}">
        <p14:creationId xmlns:p14="http://schemas.microsoft.com/office/powerpoint/2010/main" val="344509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6B509D8-596B-46E2-9110-5FD084FA034A}" type="datetimeFigureOut">
              <a:rPr lang="ru-RU" smtClean="0"/>
              <a:t>24.05.2024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108AC52-0598-498B-B46A-814D9889568D}" type="slidenum">
              <a:rPr lang="ru-RU" smtClean="0"/>
              <a:t>‹#›</a:t>
            </a:fld>
            <a:endParaRPr lang="ru-RU"/>
          </a:p>
        </p:txBody>
      </p:sp>
    </p:spTree>
    <p:extLst>
      <p:ext uri="{BB962C8B-B14F-4D97-AF65-F5344CB8AC3E}">
        <p14:creationId xmlns:p14="http://schemas.microsoft.com/office/powerpoint/2010/main" val="1602251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644073" y="0"/>
            <a:ext cx="10547927" cy="1219201"/>
          </a:xfrm>
        </p:spPr>
        <p:txBody>
          <a:bodyPr/>
          <a:lstStyle/>
          <a:p>
            <a:pPr algn="ctr"/>
            <a:r>
              <a:rPr lang="uk-UA" b="1" dirty="0">
                <a:highlight>
                  <a:srgbClr val="FFFF00"/>
                </a:highlight>
                <a:latin typeface="Segoe UI Black" panose="020B0A02040204020203" pitchFamily="34" charset="0"/>
                <a:ea typeface="Segoe UI Black" panose="020B0A02040204020203" pitchFamily="34" charset="0"/>
              </a:rPr>
              <a:t>Лекція</a:t>
            </a:r>
            <a:r>
              <a:rPr lang="uk-UA" b="1" dirty="0">
                <a:highlight>
                  <a:srgbClr val="FFFF00"/>
                </a:highlight>
              </a:rPr>
              <a:t> 8. ЄВРОПА в українському політичному дискурсі</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93964" y="1126836"/>
            <a:ext cx="11998036" cy="5731164"/>
          </a:xfrm>
        </p:spPr>
        <p:txBody>
          <a:bodyPr>
            <a:normAutofit lnSpcReduction="10000"/>
          </a:bodyPr>
          <a:lstStyle/>
          <a:p>
            <a:pPr indent="450215" algn="ctr">
              <a:lnSpc>
                <a:spcPct val="107000"/>
              </a:lnSpc>
              <a:spcAft>
                <a:spcPts val="800"/>
              </a:spcAft>
            </a:pPr>
            <a:r>
              <a:rPr lang="uk-UA" sz="2400" b="1" dirty="0">
                <a:effectLst/>
                <a:highlight>
                  <a:srgbClr val="00FFFF"/>
                </a:highlight>
                <a:latin typeface="Segoe UI Black" panose="020B0A02040204020203" pitchFamily="34" charset="0"/>
                <a:ea typeface="Segoe UI Black" panose="020B0A02040204020203" pitchFamily="34" charset="0"/>
                <a:cs typeface="Times New Roman" panose="02020603050405020304" pitchFamily="18" charset="0"/>
              </a:rPr>
              <a:t>Питання для обговорення: </a:t>
            </a:r>
            <a:endParaRPr lang="ru-RU" sz="2400" dirty="0">
              <a:effectLst/>
              <a:highlight>
                <a:srgbClr val="00FFFF"/>
              </a:highlight>
              <a:latin typeface="Segoe UI Black" panose="020B0A02040204020203" pitchFamily="34" charset="0"/>
              <a:ea typeface="Segoe UI Black" panose="020B0A02040204020203" pitchFamily="34" charset="0"/>
              <a:cs typeface="Times New Roman" panose="02020603050405020304" pitchFamily="18" charset="0"/>
            </a:endParaRPr>
          </a:p>
          <a:p>
            <a:pPr marL="342900" lvl="0" indent="-342900" algn="just">
              <a:lnSpc>
                <a:spcPct val="107000"/>
              </a:lnSpc>
              <a:buFont typeface="+mj-lt"/>
              <a:buAutoNum type="arabicPeriod"/>
            </a:pPr>
            <a:r>
              <a:rPr lang="uk-UA" sz="2400" b="1" dirty="0">
                <a:effectLst/>
                <a:latin typeface="Segoe UI Black" panose="020B0A02040204020203" pitchFamily="34" charset="0"/>
                <a:ea typeface="Segoe UI Black" panose="020B0A02040204020203" pitchFamily="34" charset="0"/>
                <a:cs typeface="Times New Roman" panose="02020603050405020304" pitchFamily="18" charset="0"/>
              </a:rPr>
              <a:t>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a:t>
            </a:r>
            <a:endParaRPr lang="ru-RU" sz="2400" dirty="0">
              <a:effectLst/>
              <a:latin typeface="Segoe UI Black" panose="020B0A02040204020203" pitchFamily="34" charset="0"/>
              <a:ea typeface="Segoe UI Black" panose="020B0A02040204020203" pitchFamily="34" charset="0"/>
              <a:cs typeface="Times New Roman" panose="02020603050405020304" pitchFamily="18" charset="0"/>
            </a:endParaRPr>
          </a:p>
          <a:p>
            <a:pPr marL="342900" lvl="0" indent="-342900" algn="just">
              <a:lnSpc>
                <a:spcPct val="107000"/>
              </a:lnSpc>
              <a:buFont typeface="+mj-lt"/>
              <a:buAutoNum type="arabicPeriod"/>
            </a:pPr>
            <a:r>
              <a:rPr lang="uk-UA" sz="2400" b="1" dirty="0">
                <a:effectLst/>
                <a:latin typeface="Segoe UI Black" panose="020B0A02040204020203" pitchFamily="34" charset="0"/>
                <a:ea typeface="Segoe UI Black" panose="020B0A02040204020203" pitchFamily="34" charset="0"/>
                <a:cs typeface="Times New Roman" panose="02020603050405020304" pitchFamily="18" charset="0"/>
              </a:rPr>
              <a:t>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endParaRPr lang="ru-RU" sz="2400" dirty="0">
              <a:effectLst/>
              <a:latin typeface="Segoe UI Black" panose="020B0A02040204020203" pitchFamily="34" charset="0"/>
              <a:ea typeface="Segoe UI Black" panose="020B0A02040204020203"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uk-UA" sz="2400" b="1" dirty="0">
                <a:effectLst/>
                <a:latin typeface="Segoe UI Black" panose="020B0A02040204020203" pitchFamily="34" charset="0"/>
                <a:ea typeface="Segoe UI Black" panose="020B0A02040204020203" pitchFamily="34" charset="0"/>
                <a:cs typeface="Times New Roman" panose="02020603050405020304" pitchFamily="18" charset="0"/>
              </a:rPr>
              <a:t>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2400" b="1" dirty="0" err="1">
                <a:effectLst/>
                <a:latin typeface="Segoe UI Black" panose="020B0A02040204020203" pitchFamily="34" charset="0"/>
                <a:ea typeface="Segoe UI Black" panose="020B0A02040204020203" pitchFamily="34" charset="0"/>
                <a:cs typeface="Times New Roman" panose="02020603050405020304" pitchFamily="18" charset="0"/>
              </a:rPr>
              <a:t>Україноцентризм</a:t>
            </a:r>
            <a:r>
              <a:rPr lang="uk-UA" sz="2400" b="1" dirty="0">
                <a:effectLst/>
                <a:latin typeface="Segoe UI Black" panose="020B0A02040204020203" pitchFamily="34" charset="0"/>
                <a:ea typeface="Segoe UI Black" panose="020B0A02040204020203" pitchFamily="34" charset="0"/>
                <a:cs typeface="Times New Roman" panose="02020603050405020304" pitchFamily="18" charset="0"/>
              </a:rPr>
              <a:t>».</a:t>
            </a:r>
            <a:endParaRPr lang="ru-RU" sz="2400" dirty="0">
              <a:effectLst/>
              <a:latin typeface="Segoe UI Black" panose="020B0A02040204020203" pitchFamily="34" charset="0"/>
              <a:ea typeface="Segoe UI Black" panose="020B0A02040204020203"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16636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597891" y="0"/>
            <a:ext cx="10594109" cy="1607127"/>
          </a:xfrm>
        </p:spPr>
        <p:txBody>
          <a:bodyPr>
            <a:noAutofit/>
          </a:bodyPr>
          <a:lstStyle/>
          <a:p>
            <a:pPr algn="ctr"/>
            <a:r>
              <a:rPr lang="uk-UA" sz="2400" b="1" dirty="0">
                <a:highlight>
                  <a:srgbClr val="00FFFF"/>
                </a:highlight>
              </a:rPr>
              <a:t>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Autofit/>
          </a:bodyPr>
          <a:lstStyle/>
          <a:p>
            <a:pPr algn="just"/>
            <a:r>
              <a:rPr lang="uk-UA" sz="2600" b="1" dirty="0">
                <a:highlight>
                  <a:srgbClr val="FFFF00"/>
                </a:highlight>
              </a:rPr>
              <a:t>Відповідно до цілей були сформовані і принципи зовнішньої політики: відкритість, добровільність</a:t>
            </a:r>
            <a:r>
              <a:rPr lang="en-US" sz="2600" b="1" dirty="0">
                <a:highlight>
                  <a:srgbClr val="FFFF00"/>
                </a:highlight>
              </a:rPr>
              <a:t>,</a:t>
            </a:r>
            <a:r>
              <a:rPr lang="uk-UA" sz="2600" b="1" dirty="0">
                <a:highlight>
                  <a:srgbClr val="FFFF00"/>
                </a:highlight>
              </a:rPr>
              <a:t> взаємоповага, рівноправність, взаємовигода, невтручання у внутрішні справи, засудження війни як засобу розв’язання конфліктів. Україна не висуває жодних територіальних претензій і не визнає таких щодо себе. </a:t>
            </a:r>
          </a:p>
          <a:p>
            <a:pPr algn="just"/>
            <a:r>
              <a:rPr lang="uk-UA" sz="2600" b="1" dirty="0">
                <a:highlight>
                  <a:srgbClr val="FFFF00"/>
                </a:highlight>
              </a:rPr>
              <a:t>Вона визнає права людини і національних меншин; неподільність світу і міжнародної безпеки; примат права у зовнішній політиці, загальнолюдські цінності і засуджує практику подвійних стандартів; виступає проти розміщення іноземних військ на території інших держав; зобов’язується застосовувати свої збройні сили тільки у випадку агресії та зазіхання на свою територіальну цілісність або для виконання своїх міждержавних зобов’язань.</a:t>
            </a:r>
          </a:p>
        </p:txBody>
      </p:sp>
    </p:spTree>
    <p:extLst>
      <p:ext uri="{BB962C8B-B14F-4D97-AF65-F5344CB8AC3E}">
        <p14:creationId xmlns:p14="http://schemas.microsoft.com/office/powerpoint/2010/main" val="29067850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Autofit/>
          </a:bodyPr>
          <a:lstStyle/>
          <a:p>
            <a:pPr algn="just"/>
            <a:r>
              <a:rPr lang="uk-UA" sz="2600" b="1" dirty="0"/>
              <a:t>Усупереч очікуванням Києва, на восьмому саміті в липні 2004 р. в Гаазі, план дій співробітництва України та ЄС так і не вдалося узгодити до кінця. Офіційний Київ продовжував наполягати на внесенні до документа положення про поглиблення відносин із ЄС після виконання Плану дій, проте Брюссель не дав позитивної відповіді. </a:t>
            </a:r>
          </a:p>
          <a:p>
            <a:pPr algn="just"/>
            <a:r>
              <a:rPr lang="uk-UA" sz="2600" b="1" dirty="0"/>
              <a:t>Єврокомісар </a:t>
            </a:r>
            <a:r>
              <a:rPr lang="uk-UA" sz="2600" b="1" dirty="0" err="1"/>
              <a:t>Романо</a:t>
            </a:r>
            <a:r>
              <a:rPr lang="uk-UA" sz="2600" b="1" dirty="0"/>
              <a:t> </a:t>
            </a:r>
            <a:r>
              <a:rPr lang="uk-UA" sz="2600" b="1" dirty="0" err="1"/>
              <a:t>Проді</a:t>
            </a:r>
            <a:r>
              <a:rPr lang="uk-UA" sz="2600" b="1" dirty="0"/>
              <a:t> заявляв про готовність ЄС працювати із Україною лише у рамках Європейської політики сусідства, схваленої 2003 р. «Ця </a:t>
            </a:r>
            <a:r>
              <a:rPr lang="uk-UA" sz="2600" b="1" dirty="0" err="1"/>
              <a:t>пол</a:t>
            </a:r>
            <a:r>
              <a:rPr lang="lt-LT" sz="2600" b="1" dirty="0"/>
              <a:t>i</a:t>
            </a:r>
            <a:r>
              <a:rPr lang="uk-UA" sz="2600" b="1" dirty="0"/>
              <a:t>тика не пов’язана з</a:t>
            </a:r>
            <a:r>
              <a:rPr lang="lt-LT" sz="2600" b="1" dirty="0"/>
              <a:t>i </a:t>
            </a:r>
            <a:r>
              <a:rPr lang="uk-UA" sz="2600" b="1" dirty="0"/>
              <a:t>вступом в ЄС – це питання поки що не стоїть на порядку денному», – заявляв </a:t>
            </a:r>
            <a:r>
              <a:rPr lang="uk-UA" sz="2600" b="1" dirty="0" err="1"/>
              <a:t>Прод</a:t>
            </a:r>
            <a:r>
              <a:rPr lang="lt-LT" sz="2600" b="1" dirty="0"/>
              <a:t>i. </a:t>
            </a:r>
            <a:r>
              <a:rPr lang="uk-UA" sz="2600" b="1" dirty="0"/>
              <a:t>Президентові Кучмі також не вдалося домогтися для України статусу країни з ринковою економікою. Водночас, чиновники ЄС наголошували, що керівництво має «забезпечити демократичний перебіг президентських виборів у жовтні 2004 р.».</a:t>
            </a:r>
          </a:p>
        </p:txBody>
      </p:sp>
    </p:spTree>
    <p:extLst>
      <p:ext uri="{BB962C8B-B14F-4D97-AF65-F5344CB8AC3E}">
        <p14:creationId xmlns:p14="http://schemas.microsoft.com/office/powerpoint/2010/main" val="10255456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a:bodyPr>
          <a:lstStyle/>
          <a:p>
            <a:pPr algn="just"/>
            <a:r>
              <a:rPr lang="lt-LT" sz="2400" b="1" dirty="0">
                <a:highlight>
                  <a:srgbClr val="FFFF00"/>
                </a:highlight>
              </a:rPr>
              <a:t>IX </a:t>
            </a:r>
            <a:r>
              <a:rPr lang="uk-UA" sz="2400" b="1" dirty="0">
                <a:highlight>
                  <a:srgbClr val="FFFF00"/>
                </a:highlight>
              </a:rPr>
              <a:t>саміт, який відбувся у грудні 2005 р. в Києві</a:t>
            </a:r>
            <a:r>
              <a:rPr lang="uk-UA" sz="2400" b="1" dirty="0"/>
              <a:t>, називають одним із найуспішніших у розвитку відносин між Україною та ЄС. Новообраний президент Віктор Ющенко мав високу довіру у ЄС, внаслідок чого Київ одержав низку преференцій. Було ухвалене рішення про надання Україні статусу країни з ринковою економікою в контексті антидемпінгового законодавства ЄС. </a:t>
            </a:r>
          </a:p>
          <a:p>
            <a:pPr algn="just"/>
            <a:r>
              <a:rPr lang="uk-UA" sz="2400" b="1" dirty="0"/>
              <a:t>Також були підписані угоди в авіаційній, навігаційній та енергетичній галузях. ЄС також пообіцяв підтримку Україні на шляху вступу до СОТ. У спільній заяві представники України та ЄС – голова уряду Великої Британії Тоні Блер, Верховний представник ЄС Хав’єр Солана, президент Єврокомісії Жозе </a:t>
            </a:r>
            <a:r>
              <a:rPr lang="uk-UA" sz="2400" b="1" dirty="0" err="1"/>
              <a:t>Мануель</a:t>
            </a:r>
            <a:r>
              <a:rPr lang="uk-UA" sz="2400" b="1" dirty="0"/>
              <a:t> Баррозу вказали, що «демократія і реформи відкрили нові перспективи для України та її відносин із ЄС». ЄС підтвердив намір почати попередні консультації про нову угоду між ЄС та Україною, яка б замінила чинну Угоду про партнерство та співробітництво.</a:t>
            </a:r>
          </a:p>
        </p:txBody>
      </p:sp>
    </p:spTree>
    <p:extLst>
      <p:ext uri="{BB962C8B-B14F-4D97-AF65-F5344CB8AC3E}">
        <p14:creationId xmlns:p14="http://schemas.microsoft.com/office/powerpoint/2010/main" val="1169290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191491"/>
            <a:ext cx="12016509" cy="5666510"/>
          </a:xfrm>
        </p:spPr>
        <p:txBody>
          <a:bodyPr>
            <a:normAutofit/>
          </a:bodyPr>
          <a:lstStyle/>
          <a:p>
            <a:pPr algn="just"/>
            <a:r>
              <a:rPr lang="uk-UA" sz="2400" b="1" dirty="0">
                <a:highlight>
                  <a:srgbClr val="FFFF00"/>
                </a:highlight>
              </a:rPr>
              <a:t>На 10-му саміті, який відбувся у жовтні 2006 р. в Гельсінкі</a:t>
            </a:r>
            <a:r>
              <a:rPr lang="uk-UA" sz="2400" b="1" dirty="0"/>
              <a:t>, представники Євросоюзу заявили про готовність розпочати переговорний процес щодо створення зони вільної торгівлі між Україною та ЄС і обговорювати формат нової Угоди. Віктор Ющенко наголосив, що Київ зацікавлений, аби новий базовий договір між Україною та ЄС передбачав «політичну асоціацію та економічну інтеграцію». </a:t>
            </a:r>
          </a:p>
          <a:p>
            <a:pPr algn="just"/>
            <a:r>
              <a:rPr lang="uk-UA" sz="2400" b="1" dirty="0"/>
              <a:t>Сторони також обговорювали укладення угод про спрощений візовий режим, співпрацю в галузі енергетики та спільну зовнішню та безпекову політику. На саміті була парафована Угода про реадмісію, тобто, примусове повернення мігрантів, що потрапили до країн ЄС нелегально з території України. Натомість громадяни України певних категорій отримали деякі послаблення візового режиму при в’їзді у країни Євросоюзу. Водночас, ЄС висловив стурбованість частою зміною урядів в Україні. На той час Юлія Тимошенко вже не була прем'єр-міністром.</a:t>
            </a:r>
          </a:p>
        </p:txBody>
      </p:sp>
    </p:spTree>
    <p:extLst>
      <p:ext uri="{BB962C8B-B14F-4D97-AF65-F5344CB8AC3E}">
        <p14:creationId xmlns:p14="http://schemas.microsoft.com/office/powerpoint/2010/main" val="3175779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lnSpcReduction="10000"/>
          </a:bodyPr>
          <a:lstStyle/>
          <a:p>
            <a:pPr algn="just"/>
            <a:r>
              <a:rPr lang="uk-UA" sz="2200" b="1" dirty="0">
                <a:solidFill>
                  <a:srgbClr val="FF0000"/>
                </a:solidFill>
              </a:rPr>
              <a:t>Під час 11-го саміту, який відбувся у вересні 2007 р. в Києві</a:t>
            </a:r>
            <a:r>
              <a:rPr lang="uk-UA" sz="2200" b="1" dirty="0"/>
              <a:t>, політичні лідери відзначили, що головною подією у розвитку відносин Україна–ЄС стало започаткування переговорів щодо нової посиленої Угоди та </a:t>
            </a:r>
            <a:r>
              <a:rPr lang="uk-UA" sz="2200" b="1" dirty="0" err="1"/>
              <a:t>всеохопної</a:t>
            </a:r>
            <a:r>
              <a:rPr lang="uk-UA" sz="2200" b="1" dirty="0"/>
              <a:t> і поглибленої зони вільної торгівлі. Були також відзначені конкретні заходи, вжиті для покращення ядерної безпеки в Україні, зокрема, завершення стабілізаційних заходів на об’єкті «Укриття» в Чорнобилі. Київ та Брюссель також домовилися про проведення спільної оцінки безпеки українських ядерних реакторів. </a:t>
            </a:r>
          </a:p>
          <a:p>
            <a:pPr algn="just"/>
            <a:r>
              <a:rPr lang="uk-UA" sz="2200" b="1" dirty="0">
                <a:solidFill>
                  <a:srgbClr val="FF0000"/>
                </a:solidFill>
              </a:rPr>
              <a:t>На 12-му саміті, який відбувся у вересні 2008 р. в Парижі</a:t>
            </a:r>
            <a:r>
              <a:rPr lang="uk-UA" sz="2200" b="1" dirty="0"/>
              <a:t>, було досягнуто компромісного рішення щодо назви нової посиленої угоди як Угоди про асоційоване членство. Сторони також досягли домовленостей про започаткування діалогу з визначення умов для запровадження безвізового режиму поїздок громадян України до держав-членів Євросоюзу. Також було відзначено, що переговори щодо зони вільної торгівлі, швидко просуваються «у дуже конструктивній атмосфері». «У контексті перемовин між ЄС і Україною президенти сподіваються, що амбітна Угода про асоціацію буде завершена швидко та підписана настільки швидко, наскільки це можливо», – йшлося у спільній заяві Віктора Ющенка, Жозе </a:t>
            </a:r>
            <a:r>
              <a:rPr lang="uk-UA" sz="2200" b="1" dirty="0" err="1"/>
              <a:t>Мануеля</a:t>
            </a:r>
            <a:r>
              <a:rPr lang="uk-UA" sz="2200" b="1" dirty="0"/>
              <a:t> Баррозу та президента Франції Ніколя Саркозі.</a:t>
            </a:r>
          </a:p>
          <a:p>
            <a:pPr algn="just"/>
            <a:endParaRPr lang="uk-UA" b="1" dirty="0"/>
          </a:p>
        </p:txBody>
      </p:sp>
    </p:spTree>
    <p:extLst>
      <p:ext uri="{BB962C8B-B14F-4D97-AF65-F5344CB8AC3E}">
        <p14:creationId xmlns:p14="http://schemas.microsoft.com/office/powerpoint/2010/main" val="4599945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674255" y="849745"/>
            <a:ext cx="11517745" cy="6008256"/>
          </a:xfrm>
        </p:spPr>
        <p:txBody>
          <a:bodyPr>
            <a:noAutofit/>
          </a:bodyPr>
          <a:lstStyle/>
          <a:p>
            <a:pPr algn="just"/>
            <a:r>
              <a:rPr lang="uk-UA" sz="2600" b="1" dirty="0">
                <a:solidFill>
                  <a:srgbClr val="FF0000"/>
                </a:solidFill>
              </a:rPr>
              <a:t>У грудні 2009 р., на 13-му саміті</a:t>
            </a:r>
            <a:r>
              <a:rPr lang="uk-UA" sz="2600" b="1" dirty="0"/>
              <a:t>, де Україну востаннє представляв Віктор Ющенко, сторони констатували завершення роботи над переважною більшістю положень Угоди про асоціацію між Україною та ЄС. Голова Єврокомісії Жозе </a:t>
            </a:r>
            <a:r>
              <a:rPr lang="uk-UA" sz="2600" b="1" dirty="0" err="1"/>
              <a:t>Мануель</a:t>
            </a:r>
            <a:r>
              <a:rPr lang="uk-UA" sz="2600" b="1" dirty="0"/>
              <a:t> Баррозу висловлював сподівання, що переговори про асоціацію можуть бути завершені протягом 2010 р. </a:t>
            </a:r>
          </a:p>
          <a:p>
            <a:pPr algn="just"/>
            <a:r>
              <a:rPr lang="uk-UA" sz="2600" b="1" dirty="0"/>
              <a:t>Водночас, в</a:t>
            </a:r>
            <a:r>
              <a:rPr lang="lt-LT" sz="2600" b="1" dirty="0"/>
              <a:t>i</a:t>
            </a:r>
            <a:r>
              <a:rPr lang="uk-UA" sz="2600" b="1" dirty="0"/>
              <a:t>н казав про розчарування діями української влади. «Я буду з вами чесним, пане президенте. Дуже часто нам здається, що обіцянка реформ виконується тільки частково, зобов’язання щодо реформ виконуються тільки частково, і слова не завжди супроводжуються діями», – заявив представник ЄС. Експерти причиною гальмування реформ називали протистояння між президентом Віктором Ющенком та прем'єром Юлією Тимошенко.</a:t>
            </a:r>
          </a:p>
        </p:txBody>
      </p:sp>
    </p:spTree>
    <p:extLst>
      <p:ext uri="{BB962C8B-B14F-4D97-AF65-F5344CB8AC3E}">
        <p14:creationId xmlns:p14="http://schemas.microsoft.com/office/powerpoint/2010/main" val="3717394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a:bodyPr>
          <a:lstStyle/>
          <a:p>
            <a:pPr algn="just"/>
            <a:r>
              <a:rPr lang="uk-UA" sz="2600" b="1" dirty="0">
                <a:highlight>
                  <a:srgbClr val="FFFF00"/>
                </a:highlight>
              </a:rPr>
              <a:t>На 14-му саміті у Брюсселі, який відбувся у листопаді 2010 р.</a:t>
            </a:r>
            <a:r>
              <a:rPr lang="uk-UA" sz="2600" b="1" dirty="0"/>
              <a:t>, вперше, після обрання президентом, прибув Віктор Янукович. На цей час Генеральна прокуратура вже висунула звинувачення Юлії Тимошенко за «газовою справою». На саміті був представлений план дій щодо запровадження безвізового режиму. Він містив 60 пунктів і передбачав ухвалення нових законів або модернізації чинних у 15-ти сферах, розробку семи національних стратегій. </a:t>
            </a:r>
          </a:p>
          <a:p>
            <a:pPr algn="just"/>
            <a:r>
              <a:rPr lang="uk-UA" sz="2600" b="1" dirty="0"/>
              <a:t>Президент Ради ЄС Герман ван Ромпей та президент Єврокомісії Жозе </a:t>
            </a:r>
            <a:r>
              <a:rPr lang="uk-UA" sz="2600" b="1" dirty="0" err="1"/>
              <a:t>Мануель</a:t>
            </a:r>
            <a:r>
              <a:rPr lang="uk-UA" sz="2600" b="1" dirty="0"/>
              <a:t> Баррозу відзначили прогрес, досягнутий у відносинах Україна-ЄС, проте, водночас, наголосили на виконанні Україною усіх зобов'язань, пов’язаних із візовою політикою. Також, сторони знову підтвердили спільне зобов’язання щодо створення зони вільної торгівлі між Україною та ЄС з метою забезпечення поступової інтеграції України до внутрішнього ринку ЄС.</a:t>
            </a:r>
          </a:p>
        </p:txBody>
      </p:sp>
    </p:spTree>
    <p:extLst>
      <p:ext uri="{BB962C8B-B14F-4D97-AF65-F5344CB8AC3E}">
        <p14:creationId xmlns:p14="http://schemas.microsoft.com/office/powerpoint/2010/main" val="40568817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237673"/>
            <a:ext cx="12016509" cy="5620328"/>
          </a:xfrm>
        </p:spPr>
        <p:txBody>
          <a:bodyPr>
            <a:normAutofit lnSpcReduction="10000"/>
          </a:bodyPr>
          <a:lstStyle/>
          <a:p>
            <a:pPr algn="just"/>
            <a:r>
              <a:rPr lang="uk-UA" sz="2600" b="1" dirty="0"/>
              <a:t>На </a:t>
            </a:r>
            <a:r>
              <a:rPr lang="uk-UA" sz="2600" b="1" dirty="0">
                <a:solidFill>
                  <a:srgbClr val="FF0000"/>
                </a:solidFill>
              </a:rPr>
              <a:t>15-му саміті, який відбувся у грудні 2011 р.</a:t>
            </a:r>
            <a:r>
              <a:rPr lang="uk-UA" sz="2600" b="1" dirty="0"/>
              <a:t>, президент Європейської Комісії Жозе </a:t>
            </a:r>
            <a:r>
              <a:rPr lang="uk-UA" sz="2600" b="1" dirty="0" err="1"/>
              <a:t>Мануель</a:t>
            </a:r>
            <a:r>
              <a:rPr lang="uk-UA" sz="2600" b="1" dirty="0"/>
              <a:t> Баррозу та президент Європейської Ради Герман ван Ромпей у схваленому у Києві документі наголосили, що підписання та ратифікація Угоди про асоціацію </a:t>
            </a:r>
            <a:r>
              <a:rPr lang="uk-UA" sz="2600" b="1" dirty="0" err="1"/>
              <a:t>залежатиме</a:t>
            </a:r>
            <a:r>
              <a:rPr lang="uk-UA" sz="2600" b="1" dirty="0"/>
              <a:t> від стану демократії в Україні. </a:t>
            </a:r>
          </a:p>
          <a:p>
            <a:pPr algn="just"/>
            <a:r>
              <a:rPr lang="uk-UA" sz="2600" b="1" dirty="0"/>
              <a:t>На цей час Юлія Тимошенко була засуджена до семи років в’язниці. «Ми хочемо просуватися до підписання і ратифікації Угоди про асоціацію настільки швидко, наскільки це можливо, але це </a:t>
            </a:r>
            <a:r>
              <a:rPr lang="uk-UA" sz="2600" b="1" dirty="0" err="1"/>
              <a:t>залежатиме</a:t>
            </a:r>
            <a:r>
              <a:rPr lang="uk-UA" sz="2600" b="1" dirty="0"/>
              <a:t> від політичних умов. У цьому сенсі низка недавніх внутрішніх процесів в Україні призвела до важкої атмосфери у відносинах між нею та Євросоюзом», – заявив ван Ромпей. Водночас, представники ЄС зазначили, що шлях для технічної підготовки Угоди про асоціацію між Україною та ЄС, включаючи ЗВТ, відкритий, але подальше просування – у руках української влади.</a:t>
            </a:r>
          </a:p>
          <a:p>
            <a:pPr algn="just"/>
            <a:endParaRPr lang="uk-UA" b="1" dirty="0"/>
          </a:p>
        </p:txBody>
      </p:sp>
    </p:spTree>
    <p:extLst>
      <p:ext uri="{BB962C8B-B14F-4D97-AF65-F5344CB8AC3E}">
        <p14:creationId xmlns:p14="http://schemas.microsoft.com/office/powerpoint/2010/main" val="26577026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lnSpcReduction="10000"/>
          </a:bodyPr>
          <a:lstStyle/>
          <a:p>
            <a:pPr algn="just"/>
            <a:r>
              <a:rPr lang="uk-UA" sz="2500" b="1" dirty="0">
                <a:solidFill>
                  <a:srgbClr val="FF0000"/>
                </a:solidFill>
                <a:highlight>
                  <a:srgbClr val="FFFF00"/>
                </a:highlight>
              </a:rPr>
              <a:t>На 16-му саміті, який відбувся 25 лютого 2011 р. у Брюсселі</a:t>
            </a:r>
            <a:r>
              <a:rPr lang="uk-UA" sz="2500" b="1" dirty="0"/>
              <a:t>, за результатами переговорів президента Януковича з керівниками Євросоюзу, було ухвалено спільну заяву, в якій зазначено, що Україна «рішуче налаштована виконувати» передумови ЄС для того, щоб сторони змогли підписати Угоду про асоціацію та зону вільної торгівлі. У документі вказано, що «керівники взяли до уваги попередні дії і очікують» на досягнення Україною «конкретного поступу до початку травня 2013». Віктор Янукович заявив, що задоволений результатами саміту. </a:t>
            </a:r>
          </a:p>
          <a:p>
            <a:pPr algn="just"/>
            <a:r>
              <a:rPr lang="uk-UA" sz="2500" b="1" dirty="0">
                <a:highlight>
                  <a:srgbClr val="FFFF00"/>
                </a:highlight>
              </a:rPr>
              <a:t>17-й саміт Україна – Європейський Союз відбувся 27 квітня 2015 р. у Києві.</a:t>
            </a:r>
            <a:r>
              <a:rPr lang="uk-UA" sz="2500" b="1" dirty="0"/>
              <a:t> Саміт став першим для України та ЄС в умовах дії Угоди про асоціацію, підписання якої стало можливим після перемоги в Україні Революції гідності. Захід також став першим Самітом як для Президента України </a:t>
            </a:r>
            <a:r>
              <a:rPr lang="uk-UA" sz="2500" b="1" dirty="0" err="1"/>
              <a:t>П.Порошенка</a:t>
            </a:r>
            <a:r>
              <a:rPr lang="uk-UA" sz="2500" b="1" dirty="0"/>
              <a:t>, так і для лідерів ЄС – Президента Європейської Ради </a:t>
            </a:r>
            <a:r>
              <a:rPr lang="uk-UA" sz="2500" b="1" dirty="0" err="1"/>
              <a:t>Д.Туска</a:t>
            </a:r>
            <a:r>
              <a:rPr lang="uk-UA" sz="2500" b="1" dirty="0"/>
              <a:t> та Президента Європейської Комісії Ж.-</a:t>
            </a:r>
            <a:r>
              <a:rPr lang="uk-UA" sz="2500" b="1" dirty="0" err="1"/>
              <a:t>К.Юнкера</a:t>
            </a:r>
            <a:r>
              <a:rPr lang="uk-UA" sz="2500" b="1" dirty="0"/>
              <a:t>.</a:t>
            </a:r>
          </a:p>
          <a:p>
            <a:pPr algn="just"/>
            <a:endParaRPr lang="uk-UA" b="1" dirty="0"/>
          </a:p>
        </p:txBody>
      </p:sp>
    </p:spTree>
    <p:extLst>
      <p:ext uri="{BB962C8B-B14F-4D97-AF65-F5344CB8AC3E}">
        <p14:creationId xmlns:p14="http://schemas.microsoft.com/office/powerpoint/2010/main" val="32931635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lstStyle/>
          <a:p>
            <a:pPr algn="just"/>
            <a:r>
              <a:rPr lang="uk-UA" sz="2700" b="1" dirty="0"/>
              <a:t>Порядок денний Саміту включав обговорення комплексу питань, пов’язаних з розвитком ситуації в і довкола України, включаючи стан імплементації Мінських домовленостей і наслідки окупації АР Крим і </a:t>
            </a:r>
            <a:r>
              <a:rPr lang="uk-UA" sz="2700" b="1" dirty="0" err="1"/>
              <a:t>м.Севастополь</a:t>
            </a:r>
            <a:r>
              <a:rPr lang="uk-UA" sz="2700" b="1" dirty="0"/>
              <a:t>. Крім цього, було обговорено хід виконання Угоди про асоціацію і реалізацію внутрішніх реформ в Україні, хід підготовки до Ризького саміту ініціативи «Східне партнерство», а також питання регіонального характеру. </a:t>
            </a:r>
          </a:p>
          <a:p>
            <a:pPr algn="just"/>
            <a:r>
              <a:rPr lang="uk-UA" sz="2700" b="1" dirty="0"/>
              <a:t>Під час спільної прес-конференції керівництвом ЄС надані чіткі сигнали на підтримку незалежності, суверенітету і територіальної цілісності України, зусиль нашої держави у протидії збройній агресії з боку РФ, зокрема у контексті продовження </a:t>
            </a:r>
            <a:r>
              <a:rPr lang="uk-UA" sz="2700" b="1" dirty="0" err="1"/>
              <a:t>санкційної</a:t>
            </a:r>
            <a:r>
              <a:rPr lang="uk-UA" sz="2700" b="1" dirty="0"/>
              <a:t> політики ЄС, а також процесу реалізації внутрішніх реформ і стабілізації </a:t>
            </a:r>
            <a:r>
              <a:rPr lang="uk-UA" sz="2700" b="1" dirty="0" err="1"/>
              <a:t>внутрішньоекономічної</a:t>
            </a:r>
            <a:r>
              <a:rPr lang="uk-UA" sz="2700" b="1" dirty="0"/>
              <a:t> ситуації.</a:t>
            </a:r>
          </a:p>
          <a:p>
            <a:pPr algn="just"/>
            <a:endParaRPr lang="uk-UA" b="1" dirty="0"/>
          </a:p>
        </p:txBody>
      </p:sp>
    </p:spTree>
    <p:extLst>
      <p:ext uri="{BB962C8B-B14F-4D97-AF65-F5344CB8AC3E}">
        <p14:creationId xmlns:p14="http://schemas.microsoft.com/office/powerpoint/2010/main" val="39245524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Autofit/>
          </a:bodyPr>
          <a:lstStyle/>
          <a:p>
            <a:pPr algn="just"/>
            <a:r>
              <a:rPr lang="uk-UA" sz="2500" b="1" dirty="0">
                <a:highlight>
                  <a:srgbClr val="FFFF00"/>
                </a:highlight>
              </a:rPr>
              <a:t>18-й саміт Україна – Європейський Союз відбувся 24 листопада 2017 р. у м. Брюсселі</a:t>
            </a:r>
            <a:r>
              <a:rPr lang="uk-UA" sz="2500" b="1" dirty="0"/>
              <a:t>. 18-й Саміт Україна – ЄС став першим самітом в умовах початку функціонування поглибленої і всеохоплюючої зони вільної торгівлі (ПВ ЗВТ) з 1 січня 2016 р. та другим самітом в умовах імплементації політичної частини Угоди про асоціацію. Порядок денний Саміту включав обговорення комплексу питань, пов’язаних з розвитком ситуації на сході України, включаючи стан імплементації Мінських домовленостей і наслідки окупації АР Крим і </a:t>
            </a:r>
            <a:r>
              <a:rPr lang="uk-UA" sz="2500" b="1" dirty="0" err="1"/>
              <a:t>м.Севастополь</a:t>
            </a:r>
            <a:r>
              <a:rPr lang="uk-UA" sz="2500" b="1" dirty="0"/>
              <a:t>. </a:t>
            </a:r>
          </a:p>
          <a:p>
            <a:pPr algn="just"/>
            <a:r>
              <a:rPr lang="uk-UA" sz="2500" b="1" dirty="0"/>
              <a:t>Крім того, розглянуто стан виконання Угоди про асоціацію і реалізацію внутрішніх реформ в Україні, а також надання з боку ЄС відповідної підтримки. Окрему увагу було приділено завершенню процесу ратифікації Угоди про асоціацію, перспективам запровадження безвізового режиму для громадян України, співробітництву у сфері енергетики, імплементації ПВ ЗВТ.</a:t>
            </a:r>
          </a:p>
        </p:txBody>
      </p:sp>
    </p:spTree>
    <p:extLst>
      <p:ext uri="{BB962C8B-B14F-4D97-AF65-F5344CB8AC3E}">
        <p14:creationId xmlns:p14="http://schemas.microsoft.com/office/powerpoint/2010/main" val="3223399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597891" y="0"/>
            <a:ext cx="10594109" cy="1607127"/>
          </a:xfrm>
        </p:spPr>
        <p:txBody>
          <a:bodyPr>
            <a:noAutofit/>
          </a:bodyPr>
          <a:lstStyle/>
          <a:p>
            <a:pPr algn="ctr"/>
            <a:r>
              <a:rPr lang="uk-UA" sz="2400" b="1" dirty="0">
                <a:highlight>
                  <a:srgbClr val="00FFFF"/>
                </a:highlight>
              </a:rPr>
              <a:t>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lstStyle/>
          <a:p>
            <a:pPr algn="just"/>
            <a:r>
              <a:rPr lang="uk-UA" sz="2800" b="1" dirty="0">
                <a:solidFill>
                  <a:srgbClr val="FF0000"/>
                </a:solidFill>
                <a:highlight>
                  <a:srgbClr val="FFFF00"/>
                </a:highlight>
              </a:rPr>
              <a:t>Зовнішня політика</a:t>
            </a:r>
            <a:r>
              <a:rPr lang="uk-UA" sz="2800" b="1" dirty="0">
                <a:highlight>
                  <a:srgbClr val="FFFF00"/>
                </a:highlight>
              </a:rPr>
              <a:t> реалізується через двосторонні міжнародні відносини, участь у регіональних та універсальних організаціях. Пріоритетні напрямки двосторонніх угод: прикордонні держави; західні держави – члени ЄС та НАТО; географічно близькі держави; країни Азії, Азіатсько-Тихоокеанського регіону, Африки та Латинської Америки. </a:t>
            </a:r>
          </a:p>
          <a:p>
            <a:pPr algn="just"/>
            <a:r>
              <a:rPr lang="uk-UA" sz="2800" b="1" dirty="0">
                <a:solidFill>
                  <a:srgbClr val="FF0000"/>
                </a:solidFill>
                <a:highlight>
                  <a:srgbClr val="FFFF00"/>
                </a:highlight>
              </a:rPr>
              <a:t>Домінантну роль</a:t>
            </a:r>
            <a:r>
              <a:rPr lang="uk-UA" sz="2800" b="1" dirty="0">
                <a:highlight>
                  <a:srgbClr val="FFFF00"/>
                </a:highlight>
              </a:rPr>
              <a:t> відігравали двосторонні відносини з Росією. Серед </a:t>
            </a:r>
            <a:r>
              <a:rPr lang="uk-UA" sz="2800" b="1" dirty="0">
                <a:solidFill>
                  <a:srgbClr val="FF0000"/>
                </a:solidFill>
                <a:highlight>
                  <a:srgbClr val="FFFF00"/>
                </a:highlight>
              </a:rPr>
              <a:t>регіональних пріоритетів</a:t>
            </a:r>
            <a:r>
              <a:rPr lang="uk-UA" sz="2800" b="1" dirty="0">
                <a:highlight>
                  <a:srgbClr val="FFFF00"/>
                </a:highlight>
              </a:rPr>
              <a:t> – рамки ОБСЄ, Ради НАТО, РЄ. </a:t>
            </a:r>
          </a:p>
          <a:p>
            <a:pPr algn="just"/>
            <a:r>
              <a:rPr lang="uk-UA" sz="2800" b="1" dirty="0">
                <a:solidFill>
                  <a:srgbClr val="FF0000"/>
                </a:solidFill>
                <a:highlight>
                  <a:srgbClr val="FFFF00"/>
                </a:highlight>
              </a:rPr>
              <a:t>Субрегіональні напрямки</a:t>
            </a:r>
            <a:r>
              <a:rPr lang="uk-UA" sz="2800" b="1" dirty="0">
                <a:highlight>
                  <a:srgbClr val="FFFF00"/>
                </a:highlight>
              </a:rPr>
              <a:t>: Чорноморське економічне співробітництво, Дунайська комісія, Рада держав Балтійського моря, СНД, ООН.</a:t>
            </a:r>
          </a:p>
          <a:p>
            <a:endParaRPr lang="ru-RU" dirty="0"/>
          </a:p>
        </p:txBody>
      </p:sp>
    </p:spTree>
    <p:extLst>
      <p:ext uri="{BB962C8B-B14F-4D97-AF65-F5344CB8AC3E}">
        <p14:creationId xmlns:p14="http://schemas.microsoft.com/office/powerpoint/2010/main" val="21063236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lnSpcReduction="10000"/>
          </a:bodyPr>
          <a:lstStyle/>
          <a:p>
            <a:pPr algn="just"/>
            <a:r>
              <a:rPr lang="uk-UA" sz="2200" b="1" dirty="0"/>
              <a:t>Керівництвом </a:t>
            </a:r>
            <a:r>
              <a:rPr lang="uk-UA" sz="2200" b="1" dirty="0" err="1"/>
              <a:t>Євроінституцій</a:t>
            </a:r>
            <a:r>
              <a:rPr lang="uk-UA" sz="2200" b="1" dirty="0"/>
              <a:t> надано чіткі сигнали на підтримку незалежності, суверенітету і територіальної цілісності України, відзначено зусилля нашої держави у протидії агресії з боку РФ, зокрема у контексті продовження </a:t>
            </a:r>
            <a:r>
              <a:rPr lang="uk-UA" sz="2200" b="1" dirty="0" err="1"/>
              <a:t>санкційної</a:t>
            </a:r>
            <a:r>
              <a:rPr lang="uk-UA" sz="2200" b="1" dirty="0"/>
              <a:t> політики ЄС, а також надано високу оцінку досягнутого прогресу у реалізації внутрішніх реформ і стабілізації фінансово-економічної ситуації в Україні. </a:t>
            </a:r>
          </a:p>
          <a:p>
            <a:pPr algn="just"/>
            <a:r>
              <a:rPr lang="uk-UA" sz="2200" b="1" dirty="0">
                <a:solidFill>
                  <a:srgbClr val="FF0000"/>
                </a:solidFill>
              </a:rPr>
              <a:t>Ключові підсумки Саміту: </a:t>
            </a:r>
          </a:p>
          <a:p>
            <a:pPr algn="just"/>
            <a:r>
              <a:rPr lang="uk-UA" sz="2200" b="1" dirty="0"/>
              <a:t>1. Лідери України та ЄС відзначили європейські і демократичні прагнення українського народу. Підкреслено символізм проведення Саміту у третю річницю з початку Революції Гідності. </a:t>
            </a:r>
          </a:p>
          <a:p>
            <a:pPr algn="just"/>
            <a:r>
              <a:rPr lang="uk-UA" sz="2200" b="1" dirty="0"/>
              <a:t>2. ЄС підтвердив свої зобов’язання рішуче підтримувати єдність, суверенітет, незалежність та територіальну цілісність України, а також сприяти мирному врегулюванню ситуації на Донбасі, про що свідчить оголошене рішення ЄС про виділення додаткових 5 млн. євро на підтримку СММ ОБСЄ. Було наголошено, що економічні санкції ЄС проти РФ зберігатимуться до повного виконання Мінських домовленостей. З боку ЄС підкреслено готовність відігравати провідну роль у відновленні та реконструкції Донбасу після врегулювання ситуації в ОРДЛО.</a:t>
            </a:r>
          </a:p>
          <a:p>
            <a:pPr algn="just"/>
            <a:endParaRPr lang="uk-UA" b="1" dirty="0"/>
          </a:p>
        </p:txBody>
      </p:sp>
    </p:spTree>
    <p:extLst>
      <p:ext uri="{BB962C8B-B14F-4D97-AF65-F5344CB8AC3E}">
        <p14:creationId xmlns:p14="http://schemas.microsoft.com/office/powerpoint/2010/main" val="22414294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lstStyle/>
          <a:p>
            <a:pPr algn="just"/>
            <a:r>
              <a:rPr lang="uk-UA" sz="2400" b="1" dirty="0"/>
              <a:t>3. Лідери інституцій ЄС підтвердили відданість політиці невизнання незаконної анексії Російською Федерацією АР Крим та </a:t>
            </a:r>
            <a:r>
              <a:rPr lang="uk-UA" sz="2400" b="1" dirty="0" err="1"/>
              <a:t>м.Севастополь</a:t>
            </a:r>
            <a:r>
              <a:rPr lang="uk-UA" sz="2400" b="1" dirty="0"/>
              <a:t>, а також засудили триваюче погіршення ситуації з правами людини в тимчасово окупованому Криму. Сторона ЄС підтвердила відданість дотриманню </a:t>
            </a:r>
            <a:r>
              <a:rPr lang="uk-UA" sz="2400" b="1" dirty="0" err="1"/>
              <a:t>санкційної</a:t>
            </a:r>
            <a:r>
              <a:rPr lang="uk-UA" sz="2400" b="1" dirty="0"/>
              <a:t> політики, у </a:t>
            </a:r>
            <a:r>
              <a:rPr lang="uk-UA" sz="2400" b="1" dirty="0" err="1"/>
              <a:t>т.ч</a:t>
            </a:r>
            <a:r>
              <a:rPr lang="uk-UA" sz="2400" b="1" dirty="0"/>
              <a:t>. через застосування обмежувальних заходів щодо РФ. </a:t>
            </a:r>
          </a:p>
          <a:p>
            <a:pPr algn="just"/>
            <a:r>
              <a:rPr lang="uk-UA" sz="2400" b="1" dirty="0"/>
              <a:t>4. Керівництвом інституцій ЄС позитивно відзначено досягнутий Україною прогрес у впровадженні системних реформ, зокрема, що стосується боротьби з корупцією, реформи системи юстиції, енергетичної сфери, стабілізації фінансової і банківської системи. Було підтверджено готовність сторони ЄС продовжувати надавати подальшу фінансову і технічну допомогу Україні у процесі ключових реформ. Практичним втіленням цієї готовності стало підписання на полях Саміту Угоди про фінансування заходу «Антикорупційна ініціатива ЄС в Україні» на суму 16 млн. євро. </a:t>
            </a:r>
          </a:p>
          <a:p>
            <a:pPr algn="just"/>
            <a:endParaRPr lang="uk-UA" b="1" dirty="0"/>
          </a:p>
        </p:txBody>
      </p:sp>
    </p:spTree>
    <p:extLst>
      <p:ext uri="{BB962C8B-B14F-4D97-AF65-F5344CB8AC3E}">
        <p14:creationId xmlns:p14="http://schemas.microsoft.com/office/powerpoint/2010/main" val="9272025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960582" y="849745"/>
            <a:ext cx="11231418" cy="6008256"/>
          </a:xfrm>
        </p:spPr>
        <p:txBody>
          <a:bodyPr>
            <a:normAutofit fontScale="92500" lnSpcReduction="10000"/>
          </a:bodyPr>
          <a:lstStyle/>
          <a:p>
            <a:pPr algn="just"/>
            <a:r>
              <a:rPr lang="uk-UA" sz="2400" b="1" dirty="0"/>
              <a:t>5. Лідери інституцій ЄС підтвердили готовність докладати подальших активних зусиль з метою якнайшвидшого завершення процесу ратифікації Угоди про асоціацію між Україною та ЄС. Сторони погодилися, що якнайшвидше повноцінне набрання чинності Угодою відповідає інтересам як України, так і Євросоюзу. Президент України висловив сподівання, що під час засідання Європейської Ради буде досягнуто компромісного рішення, яке дозволить Нідерландам ратифікувати Угоду про асоціацію. </a:t>
            </a:r>
          </a:p>
          <a:p>
            <a:pPr algn="just"/>
            <a:r>
              <a:rPr lang="uk-UA" sz="2400" b="1" dirty="0"/>
              <a:t>6. Керівництво інституцій ЄС підтвердило, що Україна виконала всі необхідні зобов’язання у рамках Плану дій щодо лібералізації ЄС візового режиму  та висловило впевненість, що відповідні законодавчі процедури для схвалення рішення про запровадження безвізового режиму для громадян України будуть завершені ближчим часом. У цьому зв’язку було підкреслено, що рішення Комітету постійних представників від імені Ради ЄС 17 листопада </a:t>
            </a:r>
            <a:r>
              <a:rPr lang="uk-UA" sz="2400" b="1" dirty="0" err="1"/>
              <a:t>ц.р</a:t>
            </a:r>
            <a:r>
              <a:rPr lang="uk-UA" sz="2400" b="1" dirty="0"/>
              <a:t>. засвідчило підтримку всіх держав-членів ЄС процесу візової лібералізації з Україною. Наголошено, що питання </a:t>
            </a:r>
            <a:r>
              <a:rPr lang="uk-UA" sz="2400" b="1" dirty="0" err="1"/>
              <a:t>міжінституційного</a:t>
            </a:r>
            <a:r>
              <a:rPr lang="uk-UA" sz="2400" b="1" dirty="0"/>
              <a:t> погодження механізму призупинення безвізового режиму, яке має бути врегульовано до кінця року, відкриє шлях до завершення відповідних процедур і жодним чином не стосується України.</a:t>
            </a:r>
          </a:p>
          <a:p>
            <a:pPr algn="just"/>
            <a:endParaRPr lang="uk-UA" b="1" dirty="0"/>
          </a:p>
        </p:txBody>
      </p:sp>
    </p:spTree>
    <p:extLst>
      <p:ext uri="{BB962C8B-B14F-4D97-AF65-F5344CB8AC3E}">
        <p14:creationId xmlns:p14="http://schemas.microsoft.com/office/powerpoint/2010/main" val="9082109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173018" y="849745"/>
            <a:ext cx="11018982" cy="6008256"/>
          </a:xfrm>
        </p:spPr>
        <p:txBody>
          <a:bodyPr>
            <a:normAutofit fontScale="92500" lnSpcReduction="10000"/>
          </a:bodyPr>
          <a:lstStyle/>
          <a:p>
            <a:pPr algn="just"/>
            <a:r>
              <a:rPr lang="uk-UA" sz="2800" b="1" dirty="0"/>
              <a:t>7. Лідери України та ЄС позитивно оцінили перші результати імплементації ПВЗВТ. ЄС став головним торговельним партнером України з обсягами торгівлі понад 41%, зростання двостороннього товарообігу протягом січня-жовтня </a:t>
            </a:r>
            <a:r>
              <a:rPr lang="uk-UA" sz="2800" b="1" dirty="0" err="1"/>
              <a:t>ц.р</a:t>
            </a:r>
            <a:r>
              <a:rPr lang="uk-UA" sz="2800" b="1" dirty="0"/>
              <a:t>. склало 5%. Керівники </a:t>
            </a:r>
            <a:r>
              <a:rPr lang="uk-UA" sz="2800" b="1" dirty="0" err="1"/>
              <a:t>євроінституцій</a:t>
            </a:r>
            <a:r>
              <a:rPr lang="uk-UA" sz="2800" b="1" dirty="0"/>
              <a:t> підтвердили готовність просувати розширення існуючих параметрів доступу українських товарів у межах ПВЗВТ, зокрема за рахунок додаткових автономних преференцій (АТП). </a:t>
            </a:r>
          </a:p>
          <a:p>
            <a:pPr algn="just"/>
            <a:r>
              <a:rPr lang="uk-UA" sz="2800" b="1" dirty="0"/>
              <a:t>8. Сторона ЄС підтвердила, що схвалення закону про скасування заборони на експорт необробленої деревини відповідно до Меморандуму про взаєморозуміння між Україною та ЄС відкриє шлях для надання нашій державі наступного траншу в рамках макрофінансової допомоги (МФД) ІІІ у розмірі 600 млн. євро, що може відбутися на початку наступного року.</a:t>
            </a:r>
          </a:p>
          <a:p>
            <a:pPr algn="just"/>
            <a:endParaRPr lang="uk-UA" b="1" dirty="0"/>
          </a:p>
        </p:txBody>
      </p:sp>
    </p:spTree>
    <p:extLst>
      <p:ext uri="{BB962C8B-B14F-4D97-AF65-F5344CB8AC3E}">
        <p14:creationId xmlns:p14="http://schemas.microsoft.com/office/powerpoint/2010/main" val="3324185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lnSpcReduction="10000"/>
          </a:bodyPr>
          <a:lstStyle/>
          <a:p>
            <a:pPr algn="just"/>
            <a:r>
              <a:rPr lang="uk-UA" b="1" dirty="0"/>
              <a:t>9</a:t>
            </a:r>
            <a:r>
              <a:rPr lang="uk-UA" sz="2400" b="1" dirty="0"/>
              <a:t>. Отримано підтвердження солідарності ЄС з Україною у контексті забезпечення енергетичної безпеки та збереження транзитної ролі України. Єврокомісія підтвердила готовність відстоювати позицію України у питанні узгодження «зимового пакету газопостачання». Лідери України і ЄС підтвердили спільну позицію, що Україна має і надалі зберігати ключову роль у транспортуванні російського газу до європейських споживачів. </a:t>
            </a:r>
          </a:p>
          <a:p>
            <a:pPr algn="just"/>
            <a:r>
              <a:rPr lang="uk-UA" sz="2400" b="1" dirty="0"/>
              <a:t>Президент України окремо наголосив на важливості спільної протидії політично мотивованим проектам, які загрожують енергетичній безпеці та солідарності України та ЄС (ОПАЛ, Північний потік 2). У ході Саміту було підписано Меморандум про взаєморозуміння із стратегічного партнерства в енергетичній сфері між Україною та ЄС. </a:t>
            </a:r>
          </a:p>
          <a:p>
            <a:pPr algn="just"/>
            <a:r>
              <a:rPr lang="uk-UA" sz="2400" b="1" dirty="0"/>
              <a:t>10. На полях Саміту проведено Діловий круглий стіл Україна–ЄС, у рамках якого представникам європейських бізнесових кіл було презентовано прогрес України у реалізації ключових реформ для покращення інвестиційного клімату.</a:t>
            </a:r>
          </a:p>
          <a:p>
            <a:pPr algn="just"/>
            <a:endParaRPr lang="uk-UA" b="1" dirty="0"/>
          </a:p>
        </p:txBody>
      </p:sp>
    </p:spTree>
    <p:extLst>
      <p:ext uri="{BB962C8B-B14F-4D97-AF65-F5344CB8AC3E}">
        <p14:creationId xmlns:p14="http://schemas.microsoft.com/office/powerpoint/2010/main" val="7440921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Autofit/>
          </a:bodyPr>
          <a:lstStyle/>
          <a:p>
            <a:pPr algn="just"/>
            <a:r>
              <a:rPr lang="uk-UA" sz="3200" b="1" dirty="0"/>
              <a:t>Таким чином 18-й Саміт Україна–ЄС став важливим етапом у процесі європейської інтеграції України в умовах дії Угоди про асоціацію та засвідчив подальшу підтримку з боку ЄС зусиль України у протидії зовнішній агресії і процесі здійснення внутрішніх реформ. </a:t>
            </a:r>
          </a:p>
          <a:p>
            <a:pPr algn="just"/>
            <a:r>
              <a:rPr lang="uk-UA" sz="3200" b="1" dirty="0"/>
              <a:t>Саміт дозволив лідерам України та ЄС узгодити та скоординувати підходи щодо зміцнення політичної асоціації та економічної інтеграції Києва та Брюсселя, а також спільного реагування на стратегічні виклики в умовах динамічних змін глобального політичного ландшафту.</a:t>
            </a:r>
          </a:p>
        </p:txBody>
      </p:sp>
    </p:spTree>
    <p:extLst>
      <p:ext uri="{BB962C8B-B14F-4D97-AF65-F5344CB8AC3E}">
        <p14:creationId xmlns:p14="http://schemas.microsoft.com/office/powerpoint/2010/main" val="45394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597891" y="0"/>
            <a:ext cx="10594109" cy="1607127"/>
          </a:xfrm>
        </p:spPr>
        <p:txBody>
          <a:bodyPr>
            <a:noAutofit/>
          </a:bodyPr>
          <a:lstStyle/>
          <a:p>
            <a:pPr algn="ctr"/>
            <a:r>
              <a:rPr lang="uk-UA" sz="2400" b="1" dirty="0">
                <a:highlight>
                  <a:srgbClr val="00FFFF"/>
                </a:highlight>
              </a:rPr>
              <a:t>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Autofit/>
          </a:bodyPr>
          <a:lstStyle/>
          <a:p>
            <a:pPr algn="just"/>
            <a:r>
              <a:rPr lang="uk-UA" sz="2200" b="1" dirty="0">
                <a:highlight>
                  <a:srgbClr val="FFFF00"/>
                </a:highlight>
              </a:rPr>
              <a:t>Представництво Європейської Комісії в Україні було відкрите в столиці України у </a:t>
            </a:r>
            <a:r>
              <a:rPr lang="uk-UA" sz="2200" b="1" dirty="0">
                <a:solidFill>
                  <a:srgbClr val="FF0000"/>
                </a:solidFill>
                <a:highlight>
                  <a:srgbClr val="FFFF00"/>
                </a:highlight>
              </a:rPr>
              <a:t>вересні 1993 р.</a:t>
            </a:r>
            <a:r>
              <a:rPr lang="uk-UA" sz="2200" b="1" dirty="0">
                <a:highlight>
                  <a:srgbClr val="FFFF00"/>
                </a:highlight>
              </a:rPr>
              <a:t> З </a:t>
            </a:r>
            <a:r>
              <a:rPr lang="uk-UA" sz="2200" b="1" dirty="0">
                <a:highlight>
                  <a:srgbClr val="00FFFF"/>
                </a:highlight>
              </a:rPr>
              <a:t>1 грудня 2009 р.</a:t>
            </a:r>
            <a:r>
              <a:rPr lang="uk-UA" sz="2200" b="1" dirty="0">
                <a:highlight>
                  <a:srgbClr val="FFFF00"/>
                </a:highlight>
              </a:rPr>
              <a:t> після набуття чинності Лісабонської угоди, </a:t>
            </a:r>
            <a:r>
              <a:rPr lang="uk-UA" sz="2200" b="1" i="1" dirty="0">
                <a:solidFill>
                  <a:srgbClr val="FF0000"/>
                </a:solidFill>
                <a:highlight>
                  <a:srgbClr val="FFFF00"/>
                </a:highlight>
              </a:rPr>
              <a:t>Представництво Європейської Комісії перетворилося на Представництво Європейського Союзу</a:t>
            </a:r>
            <a:r>
              <a:rPr lang="uk-UA" sz="2200" b="1" dirty="0">
                <a:highlight>
                  <a:srgbClr val="FFFF00"/>
                </a:highlight>
              </a:rPr>
              <a:t> в Україні. </a:t>
            </a:r>
          </a:p>
          <a:p>
            <a:pPr algn="ctr"/>
            <a:r>
              <a:rPr lang="uk-UA" sz="2000" b="1" dirty="0">
                <a:highlight>
                  <a:srgbClr val="00FF00"/>
                </a:highlight>
              </a:rPr>
              <a:t>Основними завданнями Представництва Європейського Союзу в Україні є: </a:t>
            </a:r>
          </a:p>
          <a:p>
            <a:pPr algn="just"/>
            <a:r>
              <a:rPr lang="uk-UA" sz="2000" b="1" dirty="0">
                <a:highlight>
                  <a:srgbClr val="FFFF00"/>
                </a:highlight>
              </a:rPr>
              <a:t>• сприяти політичним та економічним зв’язкам між Україною та Європейським Союзом шляхом підтримання ефективного діалогу з урядовими установами та підвищення поінформованості про Європейський Союз, його установи та програми; </a:t>
            </a:r>
          </a:p>
          <a:p>
            <a:pPr algn="just"/>
            <a:r>
              <a:rPr lang="uk-UA" sz="2000" b="1" dirty="0">
                <a:highlight>
                  <a:srgbClr val="FFFF00"/>
                </a:highlight>
              </a:rPr>
              <a:t>• відстежувати впровадження Угоди про партнерство та співробітництво між Україною та ЄС; </a:t>
            </a:r>
          </a:p>
          <a:p>
            <a:pPr algn="just"/>
            <a:r>
              <a:rPr lang="uk-UA" sz="2000" b="1" dirty="0">
                <a:highlight>
                  <a:srgbClr val="FFFF00"/>
                </a:highlight>
              </a:rPr>
              <a:t>• інформувати громадськість щодо розвитку Європейського Союзу, роз’яснювати та відстоювати окремі аспекти політики ЄС; </a:t>
            </a:r>
          </a:p>
          <a:p>
            <a:pPr algn="just"/>
            <a:r>
              <a:rPr lang="uk-UA" sz="2000" b="1" dirty="0">
                <a:highlight>
                  <a:srgbClr val="FFFF00"/>
                </a:highlight>
              </a:rPr>
              <a:t>• брати участь у впровадженні програм зовнішньої допомоги Європейського Союзу. </a:t>
            </a:r>
          </a:p>
        </p:txBody>
      </p:sp>
    </p:spTree>
    <p:extLst>
      <p:ext uri="{BB962C8B-B14F-4D97-AF65-F5344CB8AC3E}">
        <p14:creationId xmlns:p14="http://schemas.microsoft.com/office/powerpoint/2010/main" val="4014914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597891" y="0"/>
            <a:ext cx="10594109" cy="1607127"/>
          </a:xfrm>
        </p:spPr>
        <p:txBody>
          <a:bodyPr>
            <a:noAutofit/>
          </a:bodyPr>
          <a:lstStyle/>
          <a:p>
            <a:pPr algn="ctr"/>
            <a:r>
              <a:rPr lang="uk-UA" sz="2400" b="1" dirty="0">
                <a:highlight>
                  <a:srgbClr val="00FFFF"/>
                </a:highlight>
              </a:rPr>
              <a:t>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lstStyle/>
          <a:p>
            <a:pPr algn="ctr"/>
            <a:r>
              <a:rPr lang="uk-UA" sz="2800" b="1" dirty="0">
                <a:solidFill>
                  <a:srgbClr val="FF0000"/>
                </a:solidFill>
                <a:highlight>
                  <a:srgbClr val="FFFF00"/>
                </a:highlight>
              </a:rPr>
              <a:t>Глави представництва ЄС в Україні:</a:t>
            </a:r>
          </a:p>
          <a:p>
            <a:r>
              <a:rPr lang="uk-UA" sz="2800" b="1" dirty="0">
                <a:highlight>
                  <a:srgbClr val="FFFF00"/>
                </a:highlight>
              </a:rPr>
              <a:t>1. Ієн </a:t>
            </a:r>
            <a:r>
              <a:rPr lang="uk-UA" sz="2800" b="1" dirty="0" err="1">
                <a:highlight>
                  <a:srgbClr val="FFFF00"/>
                </a:highlight>
              </a:rPr>
              <a:t>Тіндалл</a:t>
            </a:r>
            <a:r>
              <a:rPr lang="uk-UA" sz="2800" b="1" dirty="0">
                <a:highlight>
                  <a:srgbClr val="FFFF00"/>
                </a:highlight>
              </a:rPr>
              <a:t> </a:t>
            </a:r>
            <a:r>
              <a:rPr lang="uk-UA" sz="2800" b="1" dirty="0" err="1">
                <a:highlight>
                  <a:srgbClr val="FFFF00"/>
                </a:highlight>
              </a:rPr>
              <a:t>Боуг</a:t>
            </a:r>
            <a:r>
              <a:rPr lang="uk-UA" sz="2800" b="1" dirty="0">
                <a:highlight>
                  <a:srgbClr val="FFFF00"/>
                </a:highlight>
              </a:rPr>
              <a:t> (2004–2008) </a:t>
            </a:r>
          </a:p>
          <a:p>
            <a:r>
              <a:rPr lang="uk-UA" sz="2800" b="1" dirty="0">
                <a:highlight>
                  <a:srgbClr val="FFFF00"/>
                </a:highlight>
              </a:rPr>
              <a:t>2. Жозе Мануел Пінту </a:t>
            </a:r>
            <a:r>
              <a:rPr lang="uk-UA" sz="2800" b="1" dirty="0" err="1">
                <a:highlight>
                  <a:srgbClr val="FFFF00"/>
                </a:highlight>
              </a:rPr>
              <a:t>Тейшейра</a:t>
            </a:r>
            <a:r>
              <a:rPr lang="uk-UA" sz="2800" b="1" dirty="0">
                <a:highlight>
                  <a:srgbClr val="FFFF00"/>
                </a:highlight>
              </a:rPr>
              <a:t> (2008–2012) </a:t>
            </a:r>
          </a:p>
          <a:p>
            <a:r>
              <a:rPr lang="uk-UA" sz="2800" b="1" dirty="0">
                <a:highlight>
                  <a:srgbClr val="FFFF00"/>
                </a:highlight>
              </a:rPr>
              <a:t>3. Ян </a:t>
            </a:r>
            <a:r>
              <a:rPr lang="uk-UA" sz="2800" b="1" dirty="0" err="1">
                <a:highlight>
                  <a:srgbClr val="FFFF00"/>
                </a:highlight>
              </a:rPr>
              <a:t>Томбінський</a:t>
            </a:r>
            <a:r>
              <a:rPr lang="uk-UA" sz="2800" b="1" dirty="0">
                <a:highlight>
                  <a:srgbClr val="FFFF00"/>
                </a:highlight>
              </a:rPr>
              <a:t> (2012–2016)</a:t>
            </a:r>
          </a:p>
          <a:p>
            <a:r>
              <a:rPr lang="uk-UA" sz="2800" b="1" dirty="0">
                <a:highlight>
                  <a:srgbClr val="FFFF00"/>
                </a:highlight>
              </a:rPr>
              <a:t>4. </a:t>
            </a:r>
            <a:r>
              <a:rPr lang="uk-UA" sz="2800" b="1" dirty="0" err="1">
                <a:highlight>
                  <a:srgbClr val="FFFF00"/>
                </a:highlight>
              </a:rPr>
              <a:t>Хюг</a:t>
            </a:r>
            <a:r>
              <a:rPr lang="uk-UA" sz="2800" b="1" dirty="0">
                <a:highlight>
                  <a:srgbClr val="FFFF00"/>
                </a:highlight>
              </a:rPr>
              <a:t> </a:t>
            </a:r>
            <a:r>
              <a:rPr lang="uk-UA" sz="2800" b="1" dirty="0" err="1">
                <a:highlight>
                  <a:srgbClr val="FFFF00"/>
                </a:highlight>
              </a:rPr>
              <a:t>Мінгареллі</a:t>
            </a:r>
            <a:r>
              <a:rPr lang="uk-UA" sz="2800" b="1" dirty="0">
                <a:highlight>
                  <a:srgbClr val="FFFF00"/>
                </a:highlight>
              </a:rPr>
              <a:t> (2016–2019)</a:t>
            </a:r>
          </a:p>
          <a:p>
            <a:r>
              <a:rPr lang="uk-UA" sz="2800" b="1" dirty="0">
                <a:highlight>
                  <a:srgbClr val="FFFF00"/>
                </a:highlight>
              </a:rPr>
              <a:t>5. </a:t>
            </a:r>
            <a:r>
              <a:rPr lang="uk-UA" sz="2800" b="1" dirty="0" err="1">
                <a:highlight>
                  <a:srgbClr val="FFFF00"/>
                </a:highlight>
              </a:rPr>
              <a:t>Матті</a:t>
            </a:r>
            <a:r>
              <a:rPr lang="uk-UA" sz="2800" b="1" dirty="0">
                <a:highlight>
                  <a:srgbClr val="FFFF00"/>
                </a:highlight>
              </a:rPr>
              <a:t> </a:t>
            </a:r>
            <a:r>
              <a:rPr lang="uk-UA" sz="2800" b="1" dirty="0" err="1">
                <a:highlight>
                  <a:srgbClr val="FFFF00"/>
                </a:highlight>
              </a:rPr>
              <a:t>Маасікас</a:t>
            </a:r>
            <a:r>
              <a:rPr lang="uk-UA" sz="2800" b="1" dirty="0">
                <a:highlight>
                  <a:srgbClr val="FFFF00"/>
                </a:highlight>
              </a:rPr>
              <a:t> (2019–2023)</a:t>
            </a:r>
          </a:p>
          <a:p>
            <a:r>
              <a:rPr lang="uk-UA" sz="2800" b="1" dirty="0">
                <a:highlight>
                  <a:srgbClr val="FFFF00"/>
                </a:highlight>
              </a:rPr>
              <a:t>6. </a:t>
            </a:r>
            <a:r>
              <a:rPr lang="uk-UA" sz="2800" b="1" dirty="0" err="1">
                <a:highlight>
                  <a:srgbClr val="FFFF00"/>
                </a:highlight>
              </a:rPr>
              <a:t>Катаріна</a:t>
            </a:r>
            <a:r>
              <a:rPr lang="uk-UA" sz="2800" b="1" dirty="0">
                <a:highlight>
                  <a:srgbClr val="FFFF00"/>
                </a:highlight>
              </a:rPr>
              <a:t> </a:t>
            </a:r>
            <a:r>
              <a:rPr lang="uk-UA" sz="2800" b="1" dirty="0" err="1">
                <a:highlight>
                  <a:srgbClr val="FFFF00"/>
                </a:highlight>
              </a:rPr>
              <a:t>Матернова</a:t>
            </a:r>
            <a:r>
              <a:rPr lang="uk-UA" sz="2800" b="1" dirty="0">
                <a:highlight>
                  <a:srgbClr val="FFFF00"/>
                </a:highlight>
              </a:rPr>
              <a:t> (2023 – по теперішній час).</a:t>
            </a:r>
          </a:p>
          <a:p>
            <a:pPr marL="0" indent="0" algn="just">
              <a:buNone/>
            </a:pPr>
            <a:r>
              <a:rPr lang="uk-UA" sz="2800" b="1" dirty="0">
                <a:highlight>
                  <a:srgbClr val="FFFF00"/>
                </a:highlight>
              </a:rPr>
              <a:t>Україна представлена при Європейському Союзі з 1992 р. Першим Представником України при Європейських Співтовариствах був Посол Володимир Василенко. </a:t>
            </a:r>
          </a:p>
          <a:p>
            <a:endParaRPr lang="ru-RU" dirty="0"/>
          </a:p>
        </p:txBody>
      </p:sp>
    </p:spTree>
    <p:extLst>
      <p:ext uri="{BB962C8B-B14F-4D97-AF65-F5344CB8AC3E}">
        <p14:creationId xmlns:p14="http://schemas.microsoft.com/office/powerpoint/2010/main" val="653213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597891" y="0"/>
            <a:ext cx="10594109" cy="1607127"/>
          </a:xfrm>
        </p:spPr>
        <p:txBody>
          <a:bodyPr>
            <a:noAutofit/>
          </a:bodyPr>
          <a:lstStyle/>
          <a:p>
            <a:pPr algn="ctr"/>
            <a:r>
              <a:rPr lang="uk-UA" sz="2400" b="1" dirty="0">
                <a:highlight>
                  <a:srgbClr val="00FFFF"/>
                </a:highlight>
              </a:rPr>
              <a:t>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lstStyle/>
          <a:p>
            <a:pPr algn="just"/>
            <a:r>
              <a:rPr lang="uk-UA" sz="2800" b="1" dirty="0">
                <a:highlight>
                  <a:srgbClr val="FFFF00"/>
                </a:highlight>
              </a:rPr>
              <a:t>У 1996 р. в Брюсселі було відкрито повноцінне Представництво України при Європейських Співтовариствах, яке з того часу очолювали провідні кадрові дипломати та високопосадовці. </a:t>
            </a:r>
          </a:p>
          <a:p>
            <a:pPr algn="just"/>
            <a:r>
              <a:rPr lang="uk-UA" sz="2800" b="1" dirty="0">
                <a:highlight>
                  <a:srgbClr val="FFFF00"/>
                </a:highlight>
              </a:rPr>
              <a:t>Європеїзація України тривалий час носила “віртуальний” характер. Як зазначив Г. Касьянов, особливо розчарувалися західні партнери після так званого касетного скандалу, що вибухнув після оприлюднення аудіозаписів із кабінету Президента України Леоніда Кучми восени 2000 року, які вказували на можливу причетність Кучми та ряду інших високопосадовців до викрадення та вбивства журналіста Георгія Гонгадзе.</a:t>
            </a:r>
          </a:p>
          <a:p>
            <a:endParaRPr lang="ru-RU" dirty="0"/>
          </a:p>
        </p:txBody>
      </p:sp>
    </p:spTree>
    <p:extLst>
      <p:ext uri="{BB962C8B-B14F-4D97-AF65-F5344CB8AC3E}">
        <p14:creationId xmlns:p14="http://schemas.microsoft.com/office/powerpoint/2010/main" val="2931378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597891" y="0"/>
            <a:ext cx="10594109" cy="1607127"/>
          </a:xfrm>
        </p:spPr>
        <p:txBody>
          <a:bodyPr>
            <a:noAutofit/>
          </a:bodyPr>
          <a:lstStyle/>
          <a:p>
            <a:pPr algn="ctr"/>
            <a:r>
              <a:rPr lang="uk-UA" sz="2400" b="1" dirty="0">
                <a:highlight>
                  <a:srgbClr val="00FFFF"/>
                </a:highlight>
              </a:rPr>
              <a:t>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Autofit/>
          </a:bodyPr>
          <a:lstStyle/>
          <a:p>
            <a:pPr algn="just"/>
            <a:r>
              <a:rPr lang="uk-UA" sz="2500" b="1" dirty="0">
                <a:highlight>
                  <a:srgbClr val="FFFF00"/>
                </a:highlight>
              </a:rPr>
              <a:t>У 2000 році на саміті Україна-ЄС спільна заява сторін передбачала </a:t>
            </a:r>
            <a:r>
              <a:rPr lang="uk-UA" sz="2500" b="1" dirty="0">
                <a:solidFill>
                  <a:srgbClr val="FF0000"/>
                </a:solidFill>
                <a:highlight>
                  <a:srgbClr val="FFFF00"/>
                </a:highlight>
              </a:rPr>
              <a:t>"подальше поглиблення співпраці як значний внесок у забезпечення миру, стабільності і процвітання Європи".</a:t>
            </a:r>
            <a:r>
              <a:rPr lang="uk-UA" sz="2500" b="1" dirty="0">
                <a:highlight>
                  <a:srgbClr val="FFFF00"/>
                </a:highlight>
              </a:rPr>
              <a:t> Експерти прогнозували, що вже того ж року </a:t>
            </a:r>
            <a:r>
              <a:rPr lang="uk-UA" sz="2500" b="1" dirty="0">
                <a:highlight>
                  <a:srgbClr val="00FFFF"/>
                </a:highlight>
              </a:rPr>
              <a:t>Україна стане асоційованим членом ЄС</a:t>
            </a:r>
            <a:r>
              <a:rPr lang="uk-UA" sz="2500" b="1" dirty="0">
                <a:highlight>
                  <a:srgbClr val="FFFF00"/>
                </a:highlight>
              </a:rPr>
              <a:t>. </a:t>
            </a:r>
          </a:p>
          <a:p>
            <a:pPr algn="just"/>
            <a:r>
              <a:rPr lang="uk-UA" sz="2500" b="1" dirty="0">
                <a:highlight>
                  <a:srgbClr val="FFFF00"/>
                </a:highlight>
              </a:rPr>
              <a:t>Але 2001 року оптимізм ЄС стосовно України </a:t>
            </a:r>
            <a:r>
              <a:rPr lang="uk-UA" sz="2500" b="1" dirty="0" err="1">
                <a:highlight>
                  <a:srgbClr val="FFFF00"/>
                </a:highlight>
              </a:rPr>
              <a:t>згас</a:t>
            </a:r>
            <a:r>
              <a:rPr lang="uk-UA" sz="2500" b="1" dirty="0">
                <a:highlight>
                  <a:srgbClr val="FFFF00"/>
                </a:highlight>
              </a:rPr>
              <a:t> саме через "касетний скандал". Відносини із Заходом стали трактувати як “холодний мир”. Це неминуче штовхало Україну до більш близьких стосунків з Росією, що лякало Л. Кучму, він прагнув лавірувати, утримувати певну рівновагу, як, до речі, і у внутрішній політиці: баланс у протистоянні між кланами, які боролися між собою. </a:t>
            </a:r>
            <a:r>
              <a:rPr lang="uk-UA" sz="2500" b="1" dirty="0">
                <a:solidFill>
                  <a:srgbClr val="FF0000"/>
                </a:solidFill>
                <a:highlight>
                  <a:srgbClr val="FFFF00"/>
                </a:highlight>
              </a:rPr>
              <a:t>І саме тоді українська влада почала говорити про необхідність </a:t>
            </a:r>
            <a:r>
              <a:rPr lang="uk-UA" sz="2500" b="1" dirty="0" err="1">
                <a:solidFill>
                  <a:srgbClr val="FF0000"/>
                </a:solidFill>
                <a:highlight>
                  <a:srgbClr val="FFFF00"/>
                </a:highlight>
              </a:rPr>
              <a:t>двовекторної</a:t>
            </a:r>
            <a:r>
              <a:rPr lang="uk-UA" sz="2500" b="1" dirty="0">
                <a:solidFill>
                  <a:srgbClr val="FF0000"/>
                </a:solidFill>
                <a:highlight>
                  <a:srgbClr val="FFFF00"/>
                </a:highlight>
              </a:rPr>
              <a:t> міжнародної політики, іншими словами, поглиблення співпраці із Росією.</a:t>
            </a:r>
          </a:p>
        </p:txBody>
      </p:sp>
    </p:spTree>
    <p:extLst>
      <p:ext uri="{BB962C8B-B14F-4D97-AF65-F5344CB8AC3E}">
        <p14:creationId xmlns:p14="http://schemas.microsoft.com/office/powerpoint/2010/main" val="2210855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597891" y="0"/>
            <a:ext cx="10594109" cy="1607127"/>
          </a:xfrm>
        </p:spPr>
        <p:txBody>
          <a:bodyPr>
            <a:noAutofit/>
          </a:bodyPr>
          <a:lstStyle/>
          <a:p>
            <a:pPr algn="ctr"/>
            <a:r>
              <a:rPr lang="uk-UA" sz="2400" b="1" dirty="0">
                <a:highlight>
                  <a:srgbClr val="00FFFF"/>
                </a:highlight>
              </a:rPr>
              <a:t>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Autofit/>
          </a:bodyPr>
          <a:lstStyle/>
          <a:p>
            <a:pPr algn="just"/>
            <a:r>
              <a:rPr lang="uk-UA" sz="3400" b="1" dirty="0">
                <a:highlight>
                  <a:srgbClr val="FFFF00"/>
                </a:highlight>
              </a:rPr>
              <a:t>Тож, відносини з європейським світом складалися за зовсім іншою схемою. Євросоюз був обурений небажанням України виконувати свої зобов’язання. Україна отримала великі кредити, але цільове використання грошей через корупцію, непорядність і безтолковість бюрократії, викликала обурення. </a:t>
            </a:r>
          </a:p>
          <a:p>
            <a:pPr algn="just"/>
            <a:r>
              <a:rPr lang="uk-UA" sz="3400" b="1" dirty="0">
                <a:highlight>
                  <a:srgbClr val="FFFF00"/>
                </a:highlight>
              </a:rPr>
              <a:t>Уже у 1999 р. був момент у Страсбурзі, коли Україну хотіли виключити з Ради Європи (прийняли у жовтні 1995 р.).</a:t>
            </a:r>
          </a:p>
        </p:txBody>
      </p:sp>
    </p:spTree>
    <p:extLst>
      <p:ext uri="{BB962C8B-B14F-4D97-AF65-F5344CB8AC3E}">
        <p14:creationId xmlns:p14="http://schemas.microsoft.com/office/powerpoint/2010/main" val="262674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1514765"/>
          </a:xfrm>
        </p:spPr>
        <p:txBody>
          <a:bodyPr>
            <a:noAutofit/>
          </a:bodyPr>
          <a:lstStyle/>
          <a:p>
            <a:pPr algn="ctr"/>
            <a:r>
              <a:rPr lang="uk-UA" sz="24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rmAutofit/>
          </a:bodyPr>
          <a:lstStyle/>
          <a:p>
            <a:pPr algn="just"/>
            <a:r>
              <a:rPr lang="uk-UA" sz="2600" b="1" dirty="0">
                <a:solidFill>
                  <a:srgbClr val="FF0000"/>
                </a:solidFill>
              </a:rPr>
              <a:t>Угода про партнерство і співробітництво (УПС)</a:t>
            </a:r>
            <a:r>
              <a:rPr lang="uk-UA" sz="2600" b="1" dirty="0"/>
              <a:t> – багатосторонній міжнародно-правовий акт, підписаний </a:t>
            </a:r>
            <a:r>
              <a:rPr lang="uk-UA" sz="2600" b="1" dirty="0">
                <a:highlight>
                  <a:srgbClr val="FFFF00"/>
                </a:highlight>
              </a:rPr>
              <a:t>14 червня 1994 р.</a:t>
            </a:r>
            <a:r>
              <a:rPr lang="uk-UA" sz="2600" b="1" dirty="0"/>
              <a:t> у Люксембурзі Президентом України (</a:t>
            </a:r>
            <a:r>
              <a:rPr lang="uk-UA" sz="2600" b="1" dirty="0" err="1"/>
              <a:t>Л.Кучма</a:t>
            </a:r>
            <a:r>
              <a:rPr lang="uk-UA" sz="2600" b="1" dirty="0"/>
              <a:t>) і Головою Європейської комісії (Жак </a:t>
            </a:r>
            <a:r>
              <a:rPr lang="uk-UA" sz="2600" b="1" dirty="0" err="1"/>
              <a:t>Делор</a:t>
            </a:r>
            <a:r>
              <a:rPr lang="uk-UA" sz="2600" b="1" dirty="0"/>
              <a:t>) та представниками держав – членів Європейських співтовариств (ЄС). </a:t>
            </a:r>
          </a:p>
          <a:p>
            <a:pPr algn="just"/>
            <a:r>
              <a:rPr lang="uk-UA" sz="2600" b="1" dirty="0"/>
              <a:t>Парламент України ратифікував УПС </a:t>
            </a:r>
            <a:r>
              <a:rPr lang="uk-UA" sz="2600" b="1" dirty="0">
                <a:highlight>
                  <a:srgbClr val="FFFF00"/>
                </a:highlight>
              </a:rPr>
              <a:t>10 листопада 1994 р.</a:t>
            </a:r>
            <a:r>
              <a:rPr lang="uk-UA" sz="2600" b="1" dirty="0"/>
              <a:t> Угода набула чинності </a:t>
            </a:r>
            <a:r>
              <a:rPr lang="uk-UA" sz="2600" b="1" dirty="0">
                <a:highlight>
                  <a:srgbClr val="FFFF00"/>
                </a:highlight>
              </a:rPr>
              <a:t>1 березня 1998 р.</a:t>
            </a:r>
            <a:r>
              <a:rPr lang="uk-UA" sz="2600" b="1" dirty="0"/>
              <a:t> Сторонами УПС є, з одного боку, Європейське співтовариство, Європейське товариство по атомній енергії, Європейське об'єднання вугілля і сталі та їх держави-члени (Бельгія, Великобританія, Греція, Данія, Ірландія, Іспанія, Італія, Люксембург, Нідерланди, Німеччина, Португалія, Франція), з другого боку – Україна.</a:t>
            </a:r>
          </a:p>
        </p:txBody>
      </p:sp>
    </p:spTree>
    <p:extLst>
      <p:ext uri="{BB962C8B-B14F-4D97-AF65-F5344CB8AC3E}">
        <p14:creationId xmlns:p14="http://schemas.microsoft.com/office/powerpoint/2010/main" val="1073707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1514765"/>
          </a:xfrm>
        </p:spPr>
        <p:txBody>
          <a:bodyPr>
            <a:noAutofit/>
          </a:bodyPr>
          <a:lstStyle/>
          <a:p>
            <a:pPr algn="ctr"/>
            <a:r>
              <a:rPr lang="uk-UA" sz="24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rmAutofit/>
          </a:bodyPr>
          <a:lstStyle/>
          <a:p>
            <a:pPr algn="just"/>
            <a:r>
              <a:rPr lang="uk-UA" sz="2800" b="1" dirty="0"/>
              <a:t>УПС складається з преамбули і 10 розділів: «Основні принципи», «Політичний діалог», «Торгівля товарами», «Положення, що впливають на підприємницьку діяльність та інвестиції», «Поточні платежі та капітал», «Конкуренція, захист інтелектуальної, промислової і комерційної власності та співробітництво у галузі законодавства», «Економічне співробітництво», «Співробітництво в галузі культури», «Фінансове співробітництво», «Інституційні, загальні та заключні положення».</a:t>
            </a:r>
          </a:p>
          <a:p>
            <a:pPr algn="just"/>
            <a:r>
              <a:rPr lang="uk-UA" sz="2800" b="1" dirty="0"/>
              <a:t> Невід'ємною частиною УПС є також Додатки І-V, доповнення до Додатку V, Протокол про надання адміністративними органами взаємної допомоги у вирішенні митних питань. </a:t>
            </a:r>
          </a:p>
        </p:txBody>
      </p:sp>
    </p:spTree>
    <p:extLst>
      <p:ext uri="{BB962C8B-B14F-4D97-AF65-F5344CB8AC3E}">
        <p14:creationId xmlns:p14="http://schemas.microsoft.com/office/powerpoint/2010/main" val="3821947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1514765"/>
          </a:xfrm>
        </p:spPr>
        <p:txBody>
          <a:bodyPr>
            <a:noAutofit/>
          </a:bodyPr>
          <a:lstStyle/>
          <a:p>
            <a:pPr algn="ctr"/>
            <a:r>
              <a:rPr lang="uk-UA" sz="24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rmAutofit lnSpcReduction="10000"/>
          </a:bodyPr>
          <a:lstStyle/>
          <a:p>
            <a:pPr algn="just"/>
            <a:r>
              <a:rPr lang="uk-UA" sz="2600" b="1" dirty="0">
                <a:highlight>
                  <a:srgbClr val="FFFF00"/>
                </a:highlight>
              </a:rPr>
              <a:t>Основними цілями УПС</a:t>
            </a:r>
            <a:r>
              <a:rPr lang="uk-UA" sz="2600" b="1" dirty="0"/>
              <a:t> є: забезпечення у відповідних рамках політичного діалогу між сторонами, який сприятиме розвитку тісних політичних відносин; сприяння розвитку торгівлі, інвестицій і гармонійних економічних відносин між сторонами; створення основ взаємовигідного економічного, соціального, фінансового, науково-технічного і культурного співробітництва; підтримка зусиль України щодо зміцнення демократії і переходу до ринкової економіки. </a:t>
            </a:r>
          </a:p>
          <a:p>
            <a:pPr algn="just"/>
            <a:r>
              <a:rPr lang="uk-UA" sz="2600" b="1" dirty="0"/>
              <a:t>Відповідно до УПС партнерство між сторонами будується на поважанні демократичних принципів і прав людини, принципів ринкової економіки, які є основою внутрішньої і зовнішньої політики сторін. У перспективі, в міру просування України шляхом економічних реформ, планується створення зони вільної торгівлі між сторонами.</a:t>
            </a:r>
          </a:p>
          <a:p>
            <a:endParaRPr lang="ru-RU" dirty="0"/>
          </a:p>
        </p:txBody>
      </p:sp>
    </p:spTree>
    <p:extLst>
      <p:ext uri="{BB962C8B-B14F-4D97-AF65-F5344CB8AC3E}">
        <p14:creationId xmlns:p14="http://schemas.microsoft.com/office/powerpoint/2010/main" val="411329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597891" y="0"/>
            <a:ext cx="10594109" cy="1607127"/>
          </a:xfrm>
        </p:spPr>
        <p:txBody>
          <a:bodyPr>
            <a:noAutofit/>
          </a:bodyPr>
          <a:lstStyle/>
          <a:p>
            <a:pPr algn="ctr"/>
            <a:r>
              <a:rPr lang="uk-UA" sz="2400" b="1" dirty="0">
                <a:highlight>
                  <a:srgbClr val="00FFFF"/>
                </a:highlight>
              </a:rPr>
              <a:t>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727199"/>
            <a:ext cx="12016509" cy="5130801"/>
          </a:xfrm>
        </p:spPr>
        <p:txBody>
          <a:bodyPr>
            <a:normAutofit fontScale="92500" lnSpcReduction="10000"/>
          </a:bodyPr>
          <a:lstStyle/>
          <a:p>
            <a:pPr algn="just"/>
            <a:r>
              <a:rPr lang="uk-UA" sz="2800" dirty="0">
                <a:highlight>
                  <a:srgbClr val="FFFF00"/>
                </a:highlight>
                <a:latin typeface="Segoe UI Black" panose="020B0A02040204020203" pitchFamily="34" charset="0"/>
                <a:ea typeface="Segoe UI Black" panose="020B0A02040204020203" pitchFamily="34" charset="0"/>
              </a:rPr>
              <a:t>Вихід УРСР на міжнародну арену відбувся внаслідок перемоги союзників над нацистською Німеччиною у Другій світовій війні, але здійснювався в інтересах Радянського Союзу. Від середини 1940-х до 1990 рр. УРСР зовнішньої політики не вела. Москва не дозволила встановити дипломатичні відносини навіть із сусідами – «країнами народної демократії».</a:t>
            </a:r>
          </a:p>
          <a:p>
            <a:pPr algn="just"/>
            <a:r>
              <a:rPr lang="uk-UA" sz="2800" dirty="0">
                <a:highlight>
                  <a:srgbClr val="FFFF00"/>
                </a:highlight>
                <a:latin typeface="Segoe UI Black" panose="020B0A02040204020203" pitchFamily="34" charset="0"/>
                <a:ea typeface="Segoe UI Black" panose="020B0A02040204020203" pitchFamily="34" charset="0"/>
              </a:rPr>
              <a:t>У 1947 р. уряд Великобританії запропонував встановити дипломатичні відносини, але уряд УРСР відмовився. У 1956 р. аналогічна пропозиція Судану теж була відхилена. Упродовж цього часу Україна була членом 15–16 міжнародних організацій, 70 постійних та їхніх тимчасових органів. Час від часу із котроїсь з них виключали СРСР (як правило, за порушення прав людини), тоді виключали й Україну.</a:t>
            </a:r>
          </a:p>
          <a:p>
            <a:endParaRPr lang="ru-RU" dirty="0"/>
          </a:p>
        </p:txBody>
      </p:sp>
    </p:spTree>
    <p:extLst>
      <p:ext uri="{BB962C8B-B14F-4D97-AF65-F5344CB8AC3E}">
        <p14:creationId xmlns:p14="http://schemas.microsoft.com/office/powerpoint/2010/main" val="1527134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1514765"/>
          </a:xfrm>
        </p:spPr>
        <p:txBody>
          <a:bodyPr>
            <a:noAutofit/>
          </a:bodyPr>
          <a:lstStyle/>
          <a:p>
            <a:pPr algn="ctr"/>
            <a:r>
              <a:rPr lang="uk-UA" sz="24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rmAutofit/>
          </a:bodyPr>
          <a:lstStyle/>
          <a:p>
            <a:pPr algn="just"/>
            <a:r>
              <a:rPr lang="uk-UA" sz="3200" b="1" dirty="0"/>
              <a:t>УПС передбачає розвиток політичного діалогу між Україною і ЄС через встановлення інституційних рамок для регулярних контактів. </a:t>
            </a:r>
          </a:p>
          <a:p>
            <a:pPr algn="just"/>
            <a:r>
              <a:rPr lang="uk-UA" sz="3200" b="1" dirty="0"/>
              <a:t>На найвищому політичному рівні проводяться консультації у рамках самітів Україна – ЄС або засідань «трійки», до складу якої входять Україна, представники тієї держави – члена ЄС, яка головує у цей період у Раді ЄС, і представники держави – члена ЄС, яка головуватиме в Раді ЄС наступною.</a:t>
            </a:r>
          </a:p>
        </p:txBody>
      </p:sp>
    </p:spTree>
    <p:extLst>
      <p:ext uri="{BB962C8B-B14F-4D97-AF65-F5344CB8AC3E}">
        <p14:creationId xmlns:p14="http://schemas.microsoft.com/office/powerpoint/2010/main" val="826963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1514765"/>
          </a:xfrm>
        </p:spPr>
        <p:txBody>
          <a:bodyPr>
            <a:noAutofit/>
          </a:bodyPr>
          <a:lstStyle/>
          <a:p>
            <a:pPr algn="ctr"/>
            <a:r>
              <a:rPr lang="uk-UA" sz="24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rmAutofit/>
          </a:bodyPr>
          <a:lstStyle/>
          <a:p>
            <a:pPr algn="just"/>
            <a:r>
              <a:rPr lang="uk-UA" sz="2600" b="1" dirty="0"/>
              <a:t>Угодою встановлено, що сторони надають одна одній режим найбільшого сприяння у торгівлі товарами. Жодна зі сторін не може встановлювати на імпорт чи експорт іншої сторони вищі митні податки чи збори, ніж ті, що встановлюються для будь-якої іншої країни. УПС забороняє застосування квот (кількісних обмежень) на імпорт. </a:t>
            </a:r>
          </a:p>
          <a:p>
            <a:pPr algn="just"/>
            <a:r>
              <a:rPr lang="uk-UA" sz="2600" b="1" dirty="0"/>
              <a:t>Проте Україні, як виняток, надано право тимчасово вводити кількісні обмеження на імпорт, щоб захистити ті галузі своєї промисловості, які перебувають на початкових стадіях розвитку або переживають серйозні труднощі, що можуть призвести до виникнення соціальних проблем. ЄС дозволяється застосовувати квоти на імпорт товарів металургії, промисловості.</a:t>
            </a:r>
          </a:p>
        </p:txBody>
      </p:sp>
    </p:spTree>
    <p:extLst>
      <p:ext uri="{BB962C8B-B14F-4D97-AF65-F5344CB8AC3E}">
        <p14:creationId xmlns:p14="http://schemas.microsoft.com/office/powerpoint/2010/main" val="441337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1514765"/>
          </a:xfrm>
        </p:spPr>
        <p:txBody>
          <a:bodyPr>
            <a:noAutofit/>
          </a:bodyPr>
          <a:lstStyle/>
          <a:p>
            <a:pPr algn="ctr"/>
            <a:r>
              <a:rPr lang="uk-UA" sz="24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rmAutofit/>
          </a:bodyPr>
          <a:lstStyle/>
          <a:p>
            <a:pPr algn="just"/>
            <a:r>
              <a:rPr lang="uk-UA" sz="2600" b="1" dirty="0"/>
              <a:t>Угода закріплює принцип свободи транзиту товарів, які походять з митних територій сторін або призначені для них. Кожна сторона звільняє другу сторону від податків на імпорт та від мита на товари, які ввозяться тимчасово. </a:t>
            </a:r>
          </a:p>
          <a:p>
            <a:pPr algn="just"/>
            <a:r>
              <a:rPr lang="uk-UA" sz="2600" b="1" dirty="0"/>
              <a:t>Окремо зазначається, що УПС підтверджує заборони та обмеження щодо імпорту, експорту або транзиту товарів, введені з мотивів: громадянської моралі, державної політики або державної безпеки; захисту здоров'я або життя людей, тварин, рослин; захисту природних ресурсів, національних багатств художнього, історичного або археологічного значення, інтелектуальної власності; забезпечення виконання правил стосовно золота та срібла. </a:t>
            </a:r>
          </a:p>
        </p:txBody>
      </p:sp>
    </p:spTree>
    <p:extLst>
      <p:ext uri="{BB962C8B-B14F-4D97-AF65-F5344CB8AC3E}">
        <p14:creationId xmlns:p14="http://schemas.microsoft.com/office/powerpoint/2010/main" val="2157051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1514765"/>
          </a:xfrm>
        </p:spPr>
        <p:txBody>
          <a:bodyPr>
            <a:noAutofit/>
          </a:bodyPr>
          <a:lstStyle/>
          <a:p>
            <a:pPr algn="ctr"/>
            <a:r>
              <a:rPr lang="uk-UA" sz="24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rmAutofit/>
          </a:bodyPr>
          <a:lstStyle/>
          <a:p>
            <a:pPr algn="just"/>
            <a:r>
              <a:rPr lang="uk-UA" sz="2800" b="1" dirty="0"/>
              <a:t>В УПС містяться положення, що відображають прагнення сторін створити сприятливий і стабільний клімат для інвестицій та надання послуг. Зокрема, українським компаніям, заснованим на території ЄС, надається не менш сприятливий режим, ніж компаніям будь-якої третьої країни.</a:t>
            </a:r>
          </a:p>
          <a:p>
            <a:pPr algn="just"/>
            <a:r>
              <a:rPr lang="uk-UA" sz="2800" b="1" dirty="0"/>
              <a:t> Компаніям ЄС, утвореним на території України, надається режим не менш сприятливий, ніж українським компаніям або компаніям будь-якої третьої країни, залежно від того, який з них є кращим. У зв'язку з цим передбачається застосування заходів щодо збільшення обсягу послуг, які надаються компаніями ЄС або України. </a:t>
            </a:r>
          </a:p>
        </p:txBody>
      </p:sp>
    </p:spTree>
    <p:extLst>
      <p:ext uri="{BB962C8B-B14F-4D97-AF65-F5344CB8AC3E}">
        <p14:creationId xmlns:p14="http://schemas.microsoft.com/office/powerpoint/2010/main" val="253871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1514765"/>
          </a:xfrm>
        </p:spPr>
        <p:txBody>
          <a:bodyPr>
            <a:noAutofit/>
          </a:bodyPr>
          <a:lstStyle/>
          <a:p>
            <a:pPr algn="ctr"/>
            <a:r>
              <a:rPr lang="uk-UA" sz="24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rmAutofit/>
          </a:bodyPr>
          <a:lstStyle/>
          <a:p>
            <a:pPr algn="just"/>
            <a:r>
              <a:rPr lang="uk-UA" sz="2400" b="1" dirty="0"/>
              <a:t>В Угоді також є положення про здійснення поточних платежів і рух інвестиційних капіталів, конкуренцію, умови праці українських громадян і громадян держав – членів ЄС на території сторін. </a:t>
            </a:r>
          </a:p>
          <a:p>
            <a:pPr algn="just"/>
            <a:r>
              <a:rPr lang="uk-UA" sz="2400" b="1" dirty="0"/>
              <a:t>УПС визначає широке коло сфер співробітництва між Україною та ЄС, серед яких: промисловість; заохочення і захист інвестицій; стандарти і оцінка відповідності (сертифікація); наука і техніка; освіта і професійна підготовка; с/г; ядерний сектор; енергетика; охорона довкілля; транспорт; дослідження космічного простору; поштові послуги і телекомунікації; фінансові послуги; боротьба з відмиванням грошей; валютно-грошова політика; регіональний розвиток; соціальна сфера; туризм; мале і середнє підприємництво; інформація та зв'язок; захист прав споживачів; митна справа; статистика; економіка; боротьба з незаконним обігом наркотичних речовин; культура.</a:t>
            </a:r>
          </a:p>
        </p:txBody>
      </p:sp>
    </p:spTree>
    <p:extLst>
      <p:ext uri="{BB962C8B-B14F-4D97-AF65-F5344CB8AC3E}">
        <p14:creationId xmlns:p14="http://schemas.microsoft.com/office/powerpoint/2010/main" val="2621786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1514765"/>
          </a:xfrm>
        </p:spPr>
        <p:txBody>
          <a:bodyPr>
            <a:noAutofit/>
          </a:bodyPr>
          <a:lstStyle/>
          <a:p>
            <a:pPr algn="ctr"/>
            <a:r>
              <a:rPr lang="uk-UA" sz="24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rmAutofit fontScale="92500" lnSpcReduction="10000"/>
          </a:bodyPr>
          <a:lstStyle/>
          <a:p>
            <a:pPr algn="just"/>
            <a:r>
              <a:rPr lang="uk-UA" sz="2800" b="1" dirty="0"/>
              <a:t>Порівняно з європейськими угодами про асоціацію УПС запроваджувала нижчий рівень співробітництва як за цілями, так і за конкретним економічним змістом. Більше того, основною відмінністю можна назвати те, що в УПС прямо не йшлося про вступ України до ЄС, а також не було посилань на «процес європейської інтеграції» </a:t>
            </a:r>
          </a:p>
          <a:p>
            <a:pPr algn="just"/>
            <a:r>
              <a:rPr lang="uk-UA" sz="2800" b="1" dirty="0"/>
              <a:t>На першому засіданні Ради з питань співробітництва між Україною та ЄС, яке відбулося </a:t>
            </a:r>
            <a:r>
              <a:rPr lang="uk-UA" sz="2800" b="1" dirty="0">
                <a:highlight>
                  <a:srgbClr val="FFFF00"/>
                </a:highlight>
              </a:rPr>
              <a:t>8–9 червня 1998 р.</a:t>
            </a:r>
            <a:r>
              <a:rPr lang="uk-UA" sz="2800" b="1" dirty="0"/>
              <a:t>, Україна вперше офіційно заявила про прагнення набути статус асоційованого члена ЄС. Перше засідання Комітету з питань співробітництва між Україною та ЄС, яке відбулося 5 листопада 1998 р. у Брюсселі, відкрило новий етап відносин, що повинні були перейти у стадію практичної імплементації положень Угоди про партнерство.</a:t>
            </a:r>
          </a:p>
          <a:p>
            <a:pPr algn="just"/>
            <a:endParaRPr lang="uk-UA" b="1" dirty="0"/>
          </a:p>
        </p:txBody>
      </p:sp>
    </p:spTree>
    <p:extLst>
      <p:ext uri="{BB962C8B-B14F-4D97-AF65-F5344CB8AC3E}">
        <p14:creationId xmlns:p14="http://schemas.microsoft.com/office/powerpoint/2010/main" val="1454347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1514765"/>
          </a:xfrm>
        </p:spPr>
        <p:txBody>
          <a:bodyPr>
            <a:noAutofit/>
          </a:bodyPr>
          <a:lstStyle/>
          <a:p>
            <a:pPr algn="ctr"/>
            <a:r>
              <a:rPr lang="uk-UA" sz="24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rmAutofit lnSpcReduction="10000"/>
          </a:bodyPr>
          <a:lstStyle/>
          <a:p>
            <a:pPr algn="just"/>
            <a:r>
              <a:rPr lang="uk-UA" sz="2100" b="1" dirty="0"/>
              <a:t>Після набуття чинності Угоди про партнерство і співробітництво Указом Президента України “</a:t>
            </a:r>
            <a:r>
              <a:rPr lang="uk-UA" sz="2100" b="1" dirty="0">
                <a:highlight>
                  <a:srgbClr val="FFFF00"/>
                </a:highlight>
              </a:rPr>
              <a:t>Про затвердження стратегії інтеграції України до Європейського Союзу</a:t>
            </a:r>
            <a:r>
              <a:rPr lang="uk-UA" sz="2100" b="1" dirty="0"/>
              <a:t>” від </a:t>
            </a:r>
            <a:r>
              <a:rPr lang="uk-UA" sz="2100" b="1" dirty="0">
                <a:solidFill>
                  <a:srgbClr val="FF0000"/>
                </a:solidFill>
              </a:rPr>
              <a:t>11 червня 1998 р.</a:t>
            </a:r>
            <a:r>
              <a:rPr lang="uk-UA" sz="2100" b="1" dirty="0"/>
              <a:t> було визначено основні напрями інтеграційного процесу:</a:t>
            </a:r>
          </a:p>
          <a:p>
            <a:pPr algn="just"/>
            <a:r>
              <a:rPr lang="uk-UA" sz="2100" b="1" dirty="0"/>
              <a:t>- адаптація законодавства України до законодавства ЄС;</a:t>
            </a:r>
          </a:p>
          <a:p>
            <a:pPr algn="just"/>
            <a:r>
              <a:rPr lang="uk-UA" sz="2100" b="1" dirty="0"/>
              <a:t>- забезпечення прав людини;</a:t>
            </a:r>
          </a:p>
          <a:p>
            <a:pPr algn="just"/>
            <a:r>
              <a:rPr lang="uk-UA" sz="2100" b="1" dirty="0"/>
              <a:t>- економічна інтеграція та розвиток торговельних відносин між Україною та ЄС;</a:t>
            </a:r>
          </a:p>
          <a:p>
            <a:pPr algn="just"/>
            <a:r>
              <a:rPr lang="uk-UA" sz="2100" b="1" dirty="0"/>
              <a:t>- інтеграція України до ЄС у контексті загально-європейської безпеки;</a:t>
            </a:r>
          </a:p>
          <a:p>
            <a:pPr algn="just"/>
            <a:r>
              <a:rPr lang="uk-UA" sz="2100" b="1" dirty="0"/>
              <a:t>- політична консолідація та зміцнення демократії;</a:t>
            </a:r>
          </a:p>
          <a:p>
            <a:pPr algn="just"/>
            <a:r>
              <a:rPr lang="uk-UA" sz="2100" b="1" dirty="0"/>
              <a:t>- адаптація соціальної політики України до стандартів ЄС;</a:t>
            </a:r>
          </a:p>
          <a:p>
            <a:pPr algn="just"/>
            <a:r>
              <a:rPr lang="uk-UA" sz="2100" b="1" dirty="0"/>
              <a:t>- культурно-освітня і науково-технічна інтеграція;</a:t>
            </a:r>
          </a:p>
          <a:p>
            <a:pPr algn="just"/>
            <a:r>
              <a:rPr lang="uk-UA" sz="2100" b="1" dirty="0"/>
              <a:t>- галузева співпраця;</a:t>
            </a:r>
          </a:p>
          <a:p>
            <a:pPr algn="just"/>
            <a:r>
              <a:rPr lang="uk-UA" sz="2100" b="1" dirty="0"/>
              <a:t>- співробітництво у галузі охорони довкілля.</a:t>
            </a:r>
          </a:p>
          <a:p>
            <a:pPr algn="just"/>
            <a:endParaRPr lang="uk-UA" b="1" dirty="0"/>
          </a:p>
        </p:txBody>
      </p:sp>
    </p:spTree>
    <p:extLst>
      <p:ext uri="{BB962C8B-B14F-4D97-AF65-F5344CB8AC3E}">
        <p14:creationId xmlns:p14="http://schemas.microsoft.com/office/powerpoint/2010/main" val="27798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1514765"/>
          </a:xfrm>
        </p:spPr>
        <p:txBody>
          <a:bodyPr>
            <a:noAutofit/>
          </a:bodyPr>
          <a:lstStyle/>
          <a:p>
            <a:pPr algn="ctr"/>
            <a:r>
              <a:rPr lang="uk-UA" sz="24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rmAutofit fontScale="92500"/>
          </a:bodyPr>
          <a:lstStyle/>
          <a:p>
            <a:pPr marL="0" indent="0" algn="just">
              <a:buNone/>
            </a:pPr>
            <a:r>
              <a:rPr lang="uk-UA" sz="2400" b="1" dirty="0">
                <a:highlight>
                  <a:srgbClr val="FFFF00"/>
                </a:highlight>
              </a:rPr>
              <a:t>10 грудня 1999 р.</a:t>
            </a:r>
            <a:r>
              <a:rPr lang="uk-UA" sz="2400" b="1" dirty="0"/>
              <a:t> на своєму засіданні у Гельсінкі Європейська Рада ухвалила Спільну стратегію ЄС щодо України, спрямовану на зміцнення стратегічного партнерства між ЄС та Україною. У документі відзначалися європейські прагнення України і вітався її проєвропейський вибір. ЄС підтвердив свої зобов’язання щодо підтримки політичних та економічних перетворень в Україні, які повинні забезпечити подальше її наближення до ЄС. </a:t>
            </a:r>
          </a:p>
          <a:p>
            <a:pPr marL="0" indent="0" algn="just">
              <a:buNone/>
            </a:pPr>
            <a:r>
              <a:rPr lang="uk-UA" sz="2400" b="1" dirty="0"/>
              <a:t>Спільна стратегія ЄС щодо України реалізовувалася на основі піврічних робочих планів головуючих у ЄС держав і передбачала:</a:t>
            </a:r>
          </a:p>
          <a:p>
            <a:pPr algn="just"/>
            <a:r>
              <a:rPr lang="uk-UA" sz="2400" b="1" dirty="0"/>
              <a:t>– підтримку процесу демократичних та економічних перетворень в Україні;</a:t>
            </a:r>
          </a:p>
          <a:p>
            <a:pPr algn="just"/>
            <a:r>
              <a:rPr lang="uk-UA" sz="2400" b="1" dirty="0"/>
              <a:t>– сприяння вирішенню спільних проблем щодо дотримання стабільності та безпеки на європейському континенті;</a:t>
            </a:r>
          </a:p>
          <a:p>
            <a:pPr algn="just"/>
            <a:r>
              <a:rPr lang="uk-UA" sz="2400" b="1" dirty="0"/>
              <a:t>– зміцнення співпраці між ЄС та Україною у контексті розширення Євросоюзу.</a:t>
            </a:r>
          </a:p>
          <a:p>
            <a:pPr algn="just"/>
            <a:endParaRPr lang="uk-UA" b="1" dirty="0"/>
          </a:p>
        </p:txBody>
      </p:sp>
    </p:spTree>
    <p:extLst>
      <p:ext uri="{BB962C8B-B14F-4D97-AF65-F5344CB8AC3E}">
        <p14:creationId xmlns:p14="http://schemas.microsoft.com/office/powerpoint/2010/main" val="3286310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1514765"/>
          </a:xfrm>
        </p:spPr>
        <p:txBody>
          <a:bodyPr>
            <a:noAutofit/>
          </a:bodyPr>
          <a:lstStyle/>
          <a:p>
            <a:pPr algn="ctr"/>
            <a:r>
              <a:rPr lang="uk-UA" sz="24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rmAutofit/>
          </a:bodyPr>
          <a:lstStyle/>
          <a:p>
            <a:pPr algn="just"/>
            <a:r>
              <a:rPr lang="uk-UA" sz="2800" b="1" dirty="0"/>
              <a:t>З метою реалізації положень </a:t>
            </a:r>
            <a:r>
              <a:rPr lang="uk-UA" sz="2800" b="1" dirty="0">
                <a:highlight>
                  <a:srgbClr val="FFFF00"/>
                </a:highlight>
              </a:rPr>
              <a:t>Стратегії інтеграції України до ЄС</a:t>
            </a:r>
            <a:r>
              <a:rPr lang="uk-UA" sz="2800" b="1" dirty="0"/>
              <a:t> органами виконавчої влади було розроблено і Указом Президента України від </a:t>
            </a:r>
            <a:r>
              <a:rPr lang="uk-UA" sz="2800" b="1" dirty="0">
                <a:solidFill>
                  <a:srgbClr val="FF0000"/>
                </a:solidFill>
              </a:rPr>
              <a:t>14 вересня 2000 р. схвалено Програму інтеграції України до Європейського Союзу</a:t>
            </a:r>
            <a:r>
              <a:rPr lang="uk-UA" sz="2800" b="1" dirty="0"/>
              <a:t>. </a:t>
            </a:r>
          </a:p>
          <a:p>
            <a:pPr algn="just"/>
            <a:r>
              <a:rPr lang="uk-UA" sz="2800" b="1" dirty="0"/>
              <a:t>У Програмі охоплено практично всі сфери суспільного життя держави з метою досягнення критеріїв, визначених Європейською Радою в червні 1993 р. в Копенгагені. Механізм реалізації Програми визначено у Стратегії інтеграції України до Європейського Союзу, який передбачав щорічне розроблення і виконання Плану дій із реалізації стратегічного курсу України на інтеграцію до ЄС. Окрім того, організовано систематичний моніторинг Плану дій.</a:t>
            </a:r>
          </a:p>
        </p:txBody>
      </p:sp>
    </p:spTree>
    <p:extLst>
      <p:ext uri="{BB962C8B-B14F-4D97-AF65-F5344CB8AC3E}">
        <p14:creationId xmlns:p14="http://schemas.microsoft.com/office/powerpoint/2010/main" val="3823233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1514765"/>
          </a:xfrm>
        </p:spPr>
        <p:txBody>
          <a:bodyPr>
            <a:noAutofit/>
          </a:bodyPr>
          <a:lstStyle/>
          <a:p>
            <a:pPr algn="ctr"/>
            <a:r>
              <a:rPr lang="uk-UA" sz="24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rmAutofit lnSpcReduction="10000"/>
          </a:bodyPr>
          <a:lstStyle/>
          <a:p>
            <a:pPr algn="just"/>
            <a:r>
              <a:rPr lang="uk-UA" sz="2400" b="1" dirty="0"/>
              <a:t>Важливе значення мала схвалена у березні 2001 р. Європейським Парламентом резолюція про Спільну стратегію ЄС щодо України, в якій підтверджувалося, що “</a:t>
            </a:r>
            <a:r>
              <a:rPr lang="uk-UA" sz="2400" b="1" dirty="0">
                <a:highlight>
                  <a:srgbClr val="FFFF00"/>
                </a:highlight>
              </a:rPr>
              <a:t>будь-яка європейська країна, яка поважає принципи свободи, демократії, поваги до прав людини та основних цінностей і верховенства права, може подати заявку на членство в Союзі і у цьому контексті Україну слід було б розглядати як потенційного кандидата на вступ до ЄС у майбутньому</a:t>
            </a:r>
            <a:r>
              <a:rPr lang="uk-UA" sz="2400" b="1" dirty="0"/>
              <a:t>”. </a:t>
            </a:r>
          </a:p>
          <a:p>
            <a:pPr algn="just"/>
            <a:r>
              <a:rPr lang="uk-UA" sz="2400" b="1" dirty="0"/>
              <a:t>Важливим стало схвалення у </a:t>
            </a:r>
            <a:r>
              <a:rPr lang="uk-UA" sz="2400" b="1" dirty="0">
                <a:solidFill>
                  <a:srgbClr val="FF0000"/>
                </a:solidFill>
              </a:rPr>
              <a:t>грудні 2001 р.</a:t>
            </a:r>
            <a:r>
              <a:rPr lang="uk-UA" sz="2400" b="1" dirty="0"/>
              <a:t> </a:t>
            </a:r>
            <a:r>
              <a:rPr lang="uk-UA" sz="2400" b="1" dirty="0">
                <a:highlight>
                  <a:srgbClr val="FFFF00"/>
                </a:highlight>
              </a:rPr>
              <a:t>Плану дій ЄС щодо України у сфері юстиції та внутрішніх справ</a:t>
            </a:r>
            <a:r>
              <a:rPr lang="uk-UA" sz="2400" b="1" dirty="0"/>
              <a:t>. Цей План дій передбачав поглиблення співробітництва між Україною та ЄС у таких сферах, як протидія нелегальній міграції та торгівлі людьми, боротьба з тероризмом, організованою злочинністю, відмиванням коштів, наркобізнесом, незаконною торгівлею зброєю, контрабандою, а також допомогу Україні у наближенні законодавства до норм та стандартів Євросоюзу.</a:t>
            </a:r>
          </a:p>
          <a:p>
            <a:pPr algn="just"/>
            <a:endParaRPr lang="uk-UA" b="1" dirty="0"/>
          </a:p>
        </p:txBody>
      </p:sp>
    </p:spTree>
    <p:extLst>
      <p:ext uri="{BB962C8B-B14F-4D97-AF65-F5344CB8AC3E}">
        <p14:creationId xmlns:p14="http://schemas.microsoft.com/office/powerpoint/2010/main" val="3158972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597891" y="0"/>
            <a:ext cx="10594109" cy="1607127"/>
          </a:xfrm>
        </p:spPr>
        <p:txBody>
          <a:bodyPr>
            <a:noAutofit/>
          </a:bodyPr>
          <a:lstStyle/>
          <a:p>
            <a:pPr algn="ctr"/>
            <a:r>
              <a:rPr lang="uk-UA" sz="2400" b="1" dirty="0">
                <a:highlight>
                  <a:srgbClr val="00FFFF"/>
                </a:highlight>
              </a:rPr>
              <a:t>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rmAutofit fontScale="92500" lnSpcReduction="10000"/>
          </a:bodyPr>
          <a:lstStyle/>
          <a:p>
            <a:pPr algn="just"/>
            <a:r>
              <a:rPr lang="uk-UA" sz="2800" b="1" dirty="0">
                <a:highlight>
                  <a:srgbClr val="FFFF00"/>
                </a:highlight>
              </a:rPr>
              <a:t>Зміни в цьому плані окреслилися тільки у 1990 р., коли була ухвалена «Декларація про державний суверенітет». Стаття Х документу гласила: «</a:t>
            </a:r>
            <a:r>
              <a:rPr lang="uk-UA" sz="2800" b="1" i="1" dirty="0">
                <a:solidFill>
                  <a:srgbClr val="FF0000"/>
                </a:solidFill>
                <a:highlight>
                  <a:srgbClr val="FFFF00"/>
                </a:highlight>
              </a:rPr>
              <a:t>Українська РСР як суб’єкт міжнародного права здійснює безпосередні зносини з іншими державами, укладає з ними договори, обмінюється дипломатичними, консульськими, торговими представництвами, безпосередньо бере участь в загальноєвропейському процесі і європейських структурах</a:t>
            </a:r>
            <a:r>
              <a:rPr lang="uk-UA" sz="2800" b="1" dirty="0">
                <a:highlight>
                  <a:srgbClr val="FFFF00"/>
                </a:highlight>
              </a:rPr>
              <a:t>».</a:t>
            </a:r>
          </a:p>
          <a:p>
            <a:pPr algn="just"/>
            <a:r>
              <a:rPr lang="uk-UA" sz="2800" b="1" dirty="0">
                <a:highlight>
                  <a:srgbClr val="FFFF00"/>
                </a:highlight>
              </a:rPr>
              <a:t>Проблем у реалізації цього курсу – безліч: стара Конституція 1978р., існування СРСР, брак досвіду. Зробити перші кроки у цьому напрямку випало </a:t>
            </a:r>
            <a:r>
              <a:rPr lang="uk-UA" sz="2800" b="1" dirty="0">
                <a:highlight>
                  <a:srgbClr val="00FF00"/>
                </a:highlight>
              </a:rPr>
              <a:t>Анатолію Зленку</a:t>
            </a:r>
            <a:r>
              <a:rPr lang="uk-UA" sz="2800" b="1" dirty="0">
                <a:highlight>
                  <a:srgbClr val="FFFF00"/>
                </a:highlight>
              </a:rPr>
              <a:t>, міністру закордонних справ УРСР з 1990 р. Користуючись підтримкою Е. Шеварднадзе, він уже у вересні 1990 р. здійснив спроби розпочати власну зовнішню політику України.</a:t>
            </a:r>
          </a:p>
          <a:p>
            <a:endParaRPr lang="ru-RU" dirty="0"/>
          </a:p>
        </p:txBody>
      </p:sp>
    </p:spTree>
    <p:extLst>
      <p:ext uri="{BB962C8B-B14F-4D97-AF65-F5344CB8AC3E}">
        <p14:creationId xmlns:p14="http://schemas.microsoft.com/office/powerpoint/2010/main" val="3679200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1514765"/>
          </a:xfrm>
        </p:spPr>
        <p:txBody>
          <a:bodyPr>
            <a:noAutofit/>
          </a:bodyPr>
          <a:lstStyle/>
          <a:p>
            <a:pPr algn="ctr"/>
            <a:r>
              <a:rPr lang="uk-UA" sz="24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lstStyle/>
          <a:p>
            <a:pPr algn="just"/>
            <a:r>
              <a:rPr lang="uk-UA" sz="2800" b="1" dirty="0"/>
              <a:t>Адаптація законодавства України до законодавства ЄС відбувається у відповідності до положень Закону України про </a:t>
            </a:r>
            <a:r>
              <a:rPr lang="uk-UA" sz="2800" b="1" dirty="0">
                <a:solidFill>
                  <a:srgbClr val="FF0000"/>
                </a:solidFill>
              </a:rPr>
              <a:t>Загальнодержавну програму адаптації законодавства України до законодавства Європейського Союзу</a:t>
            </a:r>
            <a:r>
              <a:rPr lang="uk-UA" sz="2800" b="1" dirty="0"/>
              <a:t> від </a:t>
            </a:r>
            <a:r>
              <a:rPr lang="uk-UA" sz="2800" b="1" dirty="0">
                <a:highlight>
                  <a:srgbClr val="FFFF00"/>
                </a:highlight>
              </a:rPr>
              <a:t>18 березня 2004 р. № 1629-IV </a:t>
            </a:r>
            <a:r>
              <a:rPr lang="uk-UA" sz="2800" b="1" dirty="0"/>
              <a:t>(далі – Загальнодержавна програма).</a:t>
            </a:r>
          </a:p>
          <a:p>
            <a:pPr algn="just"/>
            <a:r>
              <a:rPr lang="uk-UA" sz="2800" b="1" dirty="0"/>
              <a:t>Загальнодержавна програма поєднує в собі елементи стратегії, залишаючись при цьому робочим документом. Вона визначає стратегічну мету процесу адаптації законодавства України – відповідність вимогам 3-го Копенгагенського та Мадридського критеріїв, а також визначає загальний механізм процесу адаптації.</a:t>
            </a:r>
          </a:p>
          <a:p>
            <a:pPr algn="just"/>
            <a:endParaRPr lang="uk-UA" b="1" dirty="0"/>
          </a:p>
        </p:txBody>
      </p:sp>
    </p:spTree>
    <p:extLst>
      <p:ext uri="{BB962C8B-B14F-4D97-AF65-F5344CB8AC3E}">
        <p14:creationId xmlns:p14="http://schemas.microsoft.com/office/powerpoint/2010/main" val="3240955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1514765"/>
          </a:xfrm>
        </p:spPr>
        <p:txBody>
          <a:bodyPr>
            <a:noAutofit/>
          </a:bodyPr>
          <a:lstStyle/>
          <a:p>
            <a:pPr algn="ctr"/>
            <a:r>
              <a:rPr lang="uk-UA" sz="24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rmAutofit lnSpcReduction="10000"/>
          </a:bodyPr>
          <a:lstStyle/>
          <a:p>
            <a:pPr marL="0" indent="0" algn="ctr">
              <a:buNone/>
            </a:pPr>
            <a:r>
              <a:rPr lang="uk-UA" sz="2400" b="1" dirty="0">
                <a:highlight>
                  <a:srgbClr val="FFFF00"/>
                </a:highlight>
              </a:rPr>
              <a:t>У відповідності до положень Загальнодержавної програми процес адаптації законодавства складається з декількох етапів у такій послідовності: </a:t>
            </a:r>
          </a:p>
          <a:p>
            <a:pPr algn="just"/>
            <a:r>
              <a:rPr lang="uk-UA" sz="2400" b="1" dirty="0"/>
              <a:t>-  визначення актів </a:t>
            </a:r>
            <a:r>
              <a:rPr lang="lt-LT" sz="2400" b="1" dirty="0"/>
              <a:t>acquis communautaire («</a:t>
            </a:r>
            <a:r>
              <a:rPr lang="uk-UA" sz="2400" b="1" dirty="0"/>
              <a:t>доробок спільноти») – правова система Європейського Союзу, яка включає акти законодавства Європейського Союзу прийняті в рамках Європейського співтовариства, Спільної зовнішньої політики та політики безпеки і Співпраці у сфері юстиції та внутрішніх справ), що регулюють правовідносини у відповідній сфері; </a:t>
            </a:r>
          </a:p>
          <a:p>
            <a:pPr algn="just"/>
            <a:r>
              <a:rPr lang="uk-UA" sz="2400" b="1" dirty="0"/>
              <a:t>- переклад визначених актів європейського законодавства українською мовою; </a:t>
            </a:r>
          </a:p>
          <a:p>
            <a:pPr algn="just"/>
            <a:r>
              <a:rPr lang="uk-UA" sz="2400" b="1" dirty="0"/>
              <a:t>- здійснення комплексного порівняльного аналізу; </a:t>
            </a:r>
          </a:p>
          <a:p>
            <a:pPr algn="just"/>
            <a:r>
              <a:rPr lang="uk-UA" sz="2400" b="1" dirty="0"/>
              <a:t>- розроблення рекомендацій стосовно гармонізації законодавства України з </a:t>
            </a:r>
            <a:r>
              <a:rPr lang="lt-LT" sz="2400" b="1" dirty="0"/>
              <a:t>acquis communautaire; </a:t>
            </a:r>
          </a:p>
          <a:p>
            <a:pPr algn="just"/>
            <a:endParaRPr lang="uk-UA" b="1" dirty="0"/>
          </a:p>
          <a:p>
            <a:pPr algn="just"/>
            <a:endParaRPr lang="uk-UA" b="1" dirty="0"/>
          </a:p>
        </p:txBody>
      </p:sp>
    </p:spTree>
    <p:extLst>
      <p:ext uri="{BB962C8B-B14F-4D97-AF65-F5344CB8AC3E}">
        <p14:creationId xmlns:p14="http://schemas.microsoft.com/office/powerpoint/2010/main" val="1445821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1514765"/>
          </a:xfrm>
        </p:spPr>
        <p:txBody>
          <a:bodyPr>
            <a:noAutofit/>
          </a:bodyPr>
          <a:lstStyle/>
          <a:p>
            <a:pPr algn="ctr"/>
            <a:r>
              <a:rPr lang="uk-UA" sz="24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2096655"/>
            <a:ext cx="12016509" cy="4761346"/>
          </a:xfrm>
        </p:spPr>
        <p:txBody>
          <a:bodyPr/>
          <a:lstStyle/>
          <a:p>
            <a:pPr algn="just"/>
            <a:r>
              <a:rPr lang="uk-UA" sz="3200" b="1" dirty="0"/>
              <a:t>проведення політичного, економічного та соціального аналізу наслідків реалізації рекомендацій; визначення переліку законопроектних робіт; </a:t>
            </a:r>
          </a:p>
          <a:p>
            <a:pPr algn="just"/>
            <a:r>
              <a:rPr lang="uk-UA" sz="3200" b="1" dirty="0"/>
              <a:t>- підготовка проектів законів та інших нормативно-правових актів, включених до переліку законопроектних робіт, та їх прийняття; </a:t>
            </a:r>
          </a:p>
          <a:p>
            <a:pPr algn="just"/>
            <a:r>
              <a:rPr lang="uk-UA" sz="3200" b="1" dirty="0"/>
              <a:t>- моніторинг виконання. </a:t>
            </a:r>
          </a:p>
          <a:p>
            <a:pPr algn="just"/>
            <a:endParaRPr lang="uk-UA" b="1" dirty="0"/>
          </a:p>
        </p:txBody>
      </p:sp>
    </p:spTree>
    <p:extLst>
      <p:ext uri="{BB962C8B-B14F-4D97-AF65-F5344CB8AC3E}">
        <p14:creationId xmlns:p14="http://schemas.microsoft.com/office/powerpoint/2010/main" val="313370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932873"/>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932873"/>
            <a:ext cx="12016509" cy="5925128"/>
          </a:xfrm>
        </p:spPr>
        <p:txBody>
          <a:bodyPr/>
          <a:lstStyle/>
          <a:p>
            <a:pPr algn="just"/>
            <a:r>
              <a:rPr lang="uk-UA" sz="2400" b="1" dirty="0">
                <a:highlight>
                  <a:srgbClr val="FFFF00"/>
                </a:highlight>
              </a:rPr>
              <a:t>Програма </a:t>
            </a:r>
            <a:r>
              <a:rPr lang="lt-LT" sz="2400" b="1" dirty="0">
                <a:highlight>
                  <a:srgbClr val="FFFF00"/>
                </a:highlight>
              </a:rPr>
              <a:t>TACIS</a:t>
            </a:r>
            <a:r>
              <a:rPr lang="lt-LT" sz="2400" b="1" dirty="0"/>
              <a:t> (Tacis Programme, </a:t>
            </a:r>
            <a:r>
              <a:rPr lang="uk-UA" sz="2400" b="1" dirty="0"/>
              <a:t>абревіатура від </a:t>
            </a:r>
            <a:r>
              <a:rPr lang="uk-UA" sz="2400" b="1" dirty="0" err="1"/>
              <a:t>англ</a:t>
            </a:r>
            <a:r>
              <a:rPr lang="uk-UA" sz="2400" b="1" dirty="0"/>
              <a:t>. </a:t>
            </a:r>
            <a:r>
              <a:rPr lang="lt-LT" sz="2400" b="1" dirty="0"/>
              <a:t>Technical Assistance to the Commonwealth of Independent States – «</a:t>
            </a:r>
            <a:r>
              <a:rPr lang="uk-UA" sz="2400" b="1" dirty="0"/>
              <a:t>Технічна допомога для СНД») – програма Європейського Союзу на допомогу новим незалежним державам Східної Європи і Центральної Азії (колишні республіки Радянського Союзу, крім країн Балтії) в перехідний період. </a:t>
            </a:r>
          </a:p>
          <a:p>
            <a:pPr algn="just"/>
            <a:r>
              <a:rPr lang="uk-UA" sz="2400" b="1" dirty="0"/>
              <a:t>Мета і галузі фінансової допомоги ЄС визначаються в орієнтовній програмі, яка відображає встановлені пріоритети, погоджені між Сторонами залежно від потреб України, поглинаючої спроможності секторів та прогресу реформ. У цьому процесі безпосередньо задіяна Рада з питань співробітництва. Крім того, Сторони забезпечують тісну координацію надходжень у рамках технічної допомоги Співтовариства з надходженнями з інших джерел (держави-члени, інші країни та міжнародні організації), такі як Міжнародний банк реконструкції та розвитку, Європейський банк реконструкції та розвитку, ПРООН і МВФ.</a:t>
            </a:r>
          </a:p>
          <a:p>
            <a:pPr algn="just"/>
            <a:endParaRPr lang="uk-UA" b="1" dirty="0"/>
          </a:p>
        </p:txBody>
      </p:sp>
    </p:spTree>
    <p:extLst>
      <p:ext uri="{BB962C8B-B14F-4D97-AF65-F5344CB8AC3E}">
        <p14:creationId xmlns:p14="http://schemas.microsoft.com/office/powerpoint/2010/main" val="2069123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95927"/>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95927"/>
            <a:ext cx="12016509" cy="5962074"/>
          </a:xfrm>
        </p:spPr>
        <p:txBody>
          <a:bodyPr/>
          <a:lstStyle/>
          <a:p>
            <a:pPr algn="just"/>
            <a:r>
              <a:rPr lang="uk-UA" sz="2400" b="1" dirty="0">
                <a:highlight>
                  <a:srgbClr val="FFFF00"/>
                </a:highlight>
              </a:rPr>
              <a:t>Програма розвитку ООН</a:t>
            </a:r>
            <a:r>
              <a:rPr lang="uk-UA" sz="2400" b="1" dirty="0"/>
              <a:t> (ПРООН) — організація при ООН з надання допомоги країнам-учасницям в розвитку. ПРООН надає допомогу урядам в проведенні дослідження і пошуку природніх ресурсів, в створенні навчальних закладів, в розвитку енергетичних ресурсів, надає консультації та експертні послуги, навчає фахівців, надає обладнання і т.ін. Допомога ПРООН безповоротна. </a:t>
            </a:r>
          </a:p>
          <a:p>
            <a:pPr algn="just"/>
            <a:r>
              <a:rPr lang="uk-UA" sz="2400" b="1" dirty="0"/>
              <a:t>ПРООН була створена у 1965 р. в результаті злиття Спеціального фонду ООН, заснованого у 1958 р., і розширеної програми технічної допомоги, заснованої у 1949 р. Фінансові ресурси ПРООН утворюються із добровільних внесків учасників організації, якими можуть бути країни-члени чи спостерігачі ООН, та інших великих міжнародних організацій. На сьогодні таких країн більше двохсот. Це було передбачено для оптимального використання наявних ресурсів і, свідчить про тісну координацію між різними суб’єктами, що задіяні у фінансовому співробітництві з Україною.</a:t>
            </a:r>
          </a:p>
          <a:p>
            <a:pPr algn="just"/>
            <a:endParaRPr lang="uk-UA" b="1" dirty="0"/>
          </a:p>
        </p:txBody>
      </p:sp>
    </p:spTree>
    <p:extLst>
      <p:ext uri="{BB962C8B-B14F-4D97-AF65-F5344CB8AC3E}">
        <p14:creationId xmlns:p14="http://schemas.microsoft.com/office/powerpoint/2010/main" val="3223776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1514765"/>
          </a:xfrm>
        </p:spPr>
        <p:txBody>
          <a:bodyPr>
            <a:noAutofit/>
          </a:bodyPr>
          <a:lstStyle/>
          <a:p>
            <a:pPr algn="ctr"/>
            <a:r>
              <a:rPr lang="uk-UA" sz="24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lstStyle/>
          <a:p>
            <a:pPr algn="just"/>
            <a:r>
              <a:rPr lang="uk-UA" sz="2500" b="1" dirty="0"/>
              <a:t>Після набуття чинності УПС Україна почала створювати інституційний механізм адаптації та формувати нормативно-правову базу для реалізації правової реформи; іншими словами, почався процес «створення в Україні адаптаційного механізму». </a:t>
            </a:r>
          </a:p>
          <a:p>
            <a:pPr algn="just"/>
            <a:r>
              <a:rPr lang="uk-UA" sz="2500" b="1" dirty="0"/>
              <a:t>У даному випадку це стосується нормативно-правової бази України. Визначено галузі для відповідності законодавчої бази ЄС та України: закон про митницю, закон про компанії, закон про банківську справу, бухгалтерський облік компаній і податки, інтелектуальна власність, охорона праці, фінансові послуги, правила конкуренції, державні закупки, охорона здоров’я та життя людей, тварин і рослин, навколишнє середовище, захист прав споживачів, непряме оподаткування, технічні правила і стандарти, закони та інструкції стосовно ядерної енергії, транспорт.</a:t>
            </a:r>
          </a:p>
          <a:p>
            <a:pPr algn="just"/>
            <a:endParaRPr lang="uk-UA" b="1" dirty="0"/>
          </a:p>
        </p:txBody>
      </p:sp>
    </p:spTree>
    <p:extLst>
      <p:ext uri="{BB962C8B-B14F-4D97-AF65-F5344CB8AC3E}">
        <p14:creationId xmlns:p14="http://schemas.microsoft.com/office/powerpoint/2010/main" val="3576302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1514765"/>
          </a:xfrm>
        </p:spPr>
        <p:txBody>
          <a:bodyPr>
            <a:noAutofit/>
          </a:bodyPr>
          <a:lstStyle/>
          <a:p>
            <a:pPr algn="ctr"/>
            <a:r>
              <a:rPr lang="uk-UA" sz="24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lstStyle/>
          <a:p>
            <a:pPr algn="just"/>
            <a:r>
              <a:rPr lang="uk-UA" sz="2800" b="1" dirty="0"/>
              <a:t>Виходячи із поставлених завдань, ЄС надаватиме Україні належну технічну допомогу для здійснення цих заходів, яка може включати: обмін експертами; завчасне надання інформації, особливо стосовно відповідного законодавства; організацію семінарів; професійну підготовка; допомогу у здійсненні перекладу законодавства Співтовариства у відповідних секторах. </a:t>
            </a:r>
          </a:p>
          <a:p>
            <a:pPr algn="just"/>
            <a:r>
              <a:rPr lang="uk-UA" sz="2800" b="1" dirty="0">
                <a:highlight>
                  <a:srgbClr val="FFFF00"/>
                </a:highlight>
              </a:rPr>
              <a:t>Таким чином, можна говорити про те, що зближення існуючого і майбутнього законодавства України із законодавством Співтовариства відповідно до УПС є одним з важливих інструментів реалізації економічного співробітництва між Сторонами Угоди.</a:t>
            </a:r>
          </a:p>
          <a:p>
            <a:pPr algn="just"/>
            <a:endParaRPr lang="uk-UA" b="1" dirty="0"/>
          </a:p>
        </p:txBody>
      </p:sp>
    </p:spTree>
    <p:extLst>
      <p:ext uri="{BB962C8B-B14F-4D97-AF65-F5344CB8AC3E}">
        <p14:creationId xmlns:p14="http://schemas.microsoft.com/office/powerpoint/2010/main" val="2773559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1"/>
            <a:ext cx="12081164" cy="914400"/>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914401"/>
            <a:ext cx="12016509" cy="5943600"/>
          </a:xfrm>
        </p:spPr>
        <p:txBody>
          <a:bodyPr>
            <a:noAutofit/>
          </a:bodyPr>
          <a:lstStyle/>
          <a:p>
            <a:pPr algn="just"/>
            <a:r>
              <a:rPr lang="uk-UA" sz="2700" b="1" dirty="0">
                <a:highlight>
                  <a:srgbClr val="FFFF00"/>
                </a:highlight>
              </a:rPr>
              <a:t>Угода про партнерство і співробітництво (УПС)</a:t>
            </a:r>
            <a:r>
              <a:rPr lang="uk-UA" sz="2700" b="1" dirty="0"/>
              <a:t> також окреслила політичний механізм співробітництва. Зважаючи на те, що його можна визначити як «механізми формування економічної, соціальної, фінансової, промислової політики тощо» у складі комплексного механізму державного управління, розглянемо політичний механізм співробітництва України та ЄС відповідно до УПС у Розділі </a:t>
            </a:r>
            <a:r>
              <a:rPr lang="lt-LT" sz="2700" b="1" dirty="0"/>
              <a:t>II «</a:t>
            </a:r>
            <a:r>
              <a:rPr lang="uk-UA" sz="2700" b="1" dirty="0"/>
              <a:t>Політичний діалог». </a:t>
            </a:r>
          </a:p>
          <a:p>
            <a:pPr algn="just"/>
            <a:r>
              <a:rPr lang="uk-UA" sz="2700" b="1" dirty="0"/>
              <a:t>Згідно з УПС Сторони встановлюють між собою регулярний політичний діалог, який вони мають намір розвивати та поглиблювати. Політичний діалог запроваджено з метою супроводу та зміцнення процесу зближення між ЄС та Україною, підтримки політичних та економічних змін у нашій державі, а також сприяння встановленню нових форм співробітництва.</a:t>
            </a:r>
          </a:p>
        </p:txBody>
      </p:sp>
    </p:spTree>
    <p:extLst>
      <p:ext uri="{BB962C8B-B14F-4D97-AF65-F5344CB8AC3E}">
        <p14:creationId xmlns:p14="http://schemas.microsoft.com/office/powerpoint/2010/main" val="3534607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lnSpcReduction="10000"/>
          </a:bodyPr>
          <a:lstStyle/>
          <a:p>
            <a:pPr algn="just"/>
            <a:r>
              <a:rPr lang="uk-UA" sz="2400" b="1" dirty="0">
                <a:highlight>
                  <a:srgbClr val="00FFFF"/>
                </a:highlight>
              </a:rPr>
              <a:t>Передбачалося, що політичний діалог, по-перше, зміцнить зв’язки України із ЄС і, власне, із співтовариством демократичних держав в Європі. При цьому економічне зближення шляхом реалізації Угоди приведе до більш інтенсивних політичних відносин між Сторонами. </a:t>
            </a:r>
          </a:p>
          <a:p>
            <a:pPr algn="just"/>
            <a:r>
              <a:rPr lang="uk-UA" sz="2400" b="1" dirty="0">
                <a:highlight>
                  <a:srgbClr val="00FFFF"/>
                </a:highlight>
              </a:rPr>
              <a:t>По-друге, регулярний політичний діалог ще більше зблизить позиції Сторін з міжнародних питань, а тому, очевидно, зміцнить безпеку і стабільність на Європейському континенті. </a:t>
            </a:r>
          </a:p>
          <a:p>
            <a:pPr algn="just"/>
            <a:r>
              <a:rPr lang="uk-UA" sz="2400" b="1" dirty="0">
                <a:highlight>
                  <a:srgbClr val="00FFFF"/>
                </a:highlight>
              </a:rPr>
              <a:t>По-третє, політичний діалог передбачає, що Україна та ЄС будуть співпрацювати у питаннях зміцнення стабільності і безпеки в Європі, додержання принципів демократії, поваги і сприяння правам людини, зокрема правам національних меншин. Більше того, у необхідних випадках проводитимуться консультації із зазначених питань (стаття 6 УПС). Доречно звернути увагу на те, що попередні інституційні основи співробітництва України та ЄС втратили свою чинність у 1998 р. у зв’язку з ратифікацією УПС і необхідністю створення інституційних механізмів двостороннього співробітництва відповідно до нових договірно-правових засад.</a:t>
            </a:r>
          </a:p>
        </p:txBody>
      </p:sp>
    </p:spTree>
    <p:extLst>
      <p:ext uri="{BB962C8B-B14F-4D97-AF65-F5344CB8AC3E}">
        <p14:creationId xmlns:p14="http://schemas.microsoft.com/office/powerpoint/2010/main" val="1256322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154545" y="849745"/>
            <a:ext cx="11037455" cy="6008256"/>
          </a:xfrm>
        </p:spPr>
        <p:txBody>
          <a:bodyPr>
            <a:normAutofit lnSpcReduction="10000"/>
          </a:bodyPr>
          <a:lstStyle/>
          <a:p>
            <a:pPr algn="just"/>
            <a:r>
              <a:rPr lang="uk-UA" sz="2800" b="1" dirty="0"/>
              <a:t>Інституційний механізм виконання УПС базується на трьох спільних органах: Раді з питань співробітництва, Комітеті з питань співробітництва (складаються з представників Ради ЄС і членів Європейської комісії та представників Кабінету Міністрів України) і Комітеті з питань парламентського співробітництва (форум парламентаріїв України і ЄС). Цим питанням присвячена Глава </a:t>
            </a:r>
            <a:r>
              <a:rPr lang="lt-LT" sz="2800" b="1" dirty="0"/>
              <a:t>X </a:t>
            </a:r>
            <a:r>
              <a:rPr lang="uk-UA" sz="2800" b="1" dirty="0"/>
              <a:t>УПС «Інституційні, загальні та заключні положення». </a:t>
            </a:r>
          </a:p>
          <a:p>
            <a:pPr algn="just"/>
            <a:r>
              <a:rPr lang="uk-UA" sz="2800" b="1" dirty="0"/>
              <a:t>Інституційна відповідальність за сферу адаптації законодавства розділена між Верховною Радою України, Кабінетом Міністрів України та Міністерством юстиції України. Перевірка проектів законодавчих актів на відповідність </a:t>
            </a:r>
            <a:r>
              <a:rPr lang="lt-LT" sz="2800" b="1" dirty="0"/>
              <a:t>acquis communautaire </a:t>
            </a:r>
            <a:r>
              <a:rPr lang="uk-UA" sz="2800" b="1" dirty="0"/>
              <a:t>проводиться як на парламентському, так і на урядовому рівнях.</a:t>
            </a:r>
          </a:p>
          <a:p>
            <a:pPr algn="just"/>
            <a:endParaRPr lang="uk-UA" b="1" dirty="0"/>
          </a:p>
        </p:txBody>
      </p:sp>
    </p:spTree>
    <p:extLst>
      <p:ext uri="{BB962C8B-B14F-4D97-AF65-F5344CB8AC3E}">
        <p14:creationId xmlns:p14="http://schemas.microsoft.com/office/powerpoint/2010/main" val="2039346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597891" y="0"/>
            <a:ext cx="10594109" cy="1607127"/>
          </a:xfrm>
        </p:spPr>
        <p:txBody>
          <a:bodyPr>
            <a:noAutofit/>
          </a:bodyPr>
          <a:lstStyle/>
          <a:p>
            <a:pPr algn="ctr"/>
            <a:r>
              <a:rPr lang="uk-UA" sz="2400" b="1" dirty="0">
                <a:highlight>
                  <a:srgbClr val="00FFFF"/>
                </a:highlight>
              </a:rPr>
              <a:t>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7787625" cy="5343236"/>
          </a:xfrm>
        </p:spPr>
        <p:txBody>
          <a:bodyPr>
            <a:noAutofit/>
          </a:bodyPr>
          <a:lstStyle/>
          <a:p>
            <a:pPr algn="ctr"/>
            <a:r>
              <a:rPr lang="uk-UA" sz="2600" b="1" dirty="0">
                <a:solidFill>
                  <a:srgbClr val="FF0000"/>
                </a:solidFill>
              </a:rPr>
              <a:t>Анатолій Максимович Зленко </a:t>
            </a:r>
          </a:p>
          <a:p>
            <a:pPr algn="ctr"/>
            <a:r>
              <a:rPr lang="uk-UA" sz="2600" b="1" dirty="0"/>
              <a:t>(2 червня 1938 — 1 березня 2021)</a:t>
            </a:r>
          </a:p>
          <a:p>
            <a:pPr algn="ctr"/>
            <a:r>
              <a:rPr lang="uk-UA" sz="2600" b="1" dirty="0"/>
              <a:t> </a:t>
            </a:r>
            <a:r>
              <a:rPr lang="uk-UA" sz="2000" b="1" dirty="0"/>
              <a:t>— український політичний діяч та дипломат, </a:t>
            </a:r>
            <a:r>
              <a:rPr lang="uk-UA" sz="2000" b="1" dirty="0">
                <a:highlight>
                  <a:srgbClr val="00FF00"/>
                </a:highlight>
              </a:rPr>
              <a:t>перший Міністр закордонних справ України</a:t>
            </a:r>
            <a:r>
              <a:rPr lang="uk-UA" sz="2000" b="1" dirty="0"/>
              <a:t> (1990—1994, 2000—2003). Постійний представник України в ООН (1994—1997), надзвичайний і повноважний посол України у Франції (1997—2000) та Португалії (1998—2000). З жовтня 2003 р. — радник Президента України з міжнародних питань та представник України в Комісії ООН з прав людини.</a:t>
            </a:r>
          </a:p>
          <a:p>
            <a:pPr algn="ctr"/>
            <a:r>
              <a:rPr lang="uk-UA" sz="2000" b="1" dirty="0"/>
              <a:t>З 2010 року обіймав посаду декана факультету міжнародних відносин Київського славістичного університету.</a:t>
            </a:r>
          </a:p>
          <a:p>
            <a:pPr algn="ctr"/>
            <a:r>
              <a:rPr lang="uk-UA" sz="2000" b="1" dirty="0"/>
              <a:t>Повний кавалер ордена князя Ярослава Мудрого.</a:t>
            </a:r>
          </a:p>
        </p:txBody>
      </p:sp>
      <p:pic>
        <p:nvPicPr>
          <p:cNvPr id="4" name="Рисунок 3">
            <a:extLst>
              <a:ext uri="{FF2B5EF4-FFF2-40B4-BE49-F238E27FC236}">
                <a16:creationId xmlns:a16="http://schemas.microsoft.com/office/drawing/2014/main" id="{6F183D5B-8960-5BA7-15E8-C8024DAB21FD}"/>
              </a:ext>
            </a:extLst>
          </p:cNvPr>
          <p:cNvPicPr>
            <a:picLocks noChangeAspect="1"/>
          </p:cNvPicPr>
          <p:nvPr/>
        </p:nvPicPr>
        <p:blipFill>
          <a:blip r:embed="rId2"/>
          <a:stretch>
            <a:fillRect/>
          </a:stretch>
        </p:blipFill>
        <p:spPr>
          <a:xfrm>
            <a:off x="7963116" y="1607127"/>
            <a:ext cx="4154993" cy="5250873"/>
          </a:xfrm>
          <a:prstGeom prst="rect">
            <a:avLst/>
          </a:prstGeom>
        </p:spPr>
      </p:pic>
    </p:spTree>
    <p:extLst>
      <p:ext uri="{BB962C8B-B14F-4D97-AF65-F5344CB8AC3E}">
        <p14:creationId xmlns:p14="http://schemas.microsoft.com/office/powerpoint/2010/main" val="589718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a:bodyPr>
          <a:lstStyle/>
          <a:p>
            <a:pPr algn="just"/>
            <a:r>
              <a:rPr lang="uk-UA" sz="2600" b="1" dirty="0">
                <a:highlight>
                  <a:srgbClr val="00FFFF"/>
                </a:highlight>
              </a:rPr>
              <a:t>У 2004 р. </a:t>
            </a:r>
            <a:r>
              <a:rPr lang="uk-UA" sz="2600" b="1" dirty="0"/>
              <a:t>було створено </a:t>
            </a:r>
            <a:r>
              <a:rPr lang="uk-UA" sz="2600" b="1" dirty="0">
                <a:solidFill>
                  <a:srgbClr val="FF0000"/>
                </a:solidFill>
                <a:highlight>
                  <a:srgbClr val="FFFF00"/>
                </a:highlight>
              </a:rPr>
              <a:t>Координаційну раду з адаптації законодавства України до законодавства Європейського Союзу</a:t>
            </a:r>
            <a:r>
              <a:rPr lang="uk-UA" sz="2600" b="1" dirty="0"/>
              <a:t> з метою забезпечення міжвідомчої координації діяльності з адаптації законодавства.</a:t>
            </a:r>
          </a:p>
          <a:p>
            <a:pPr algn="just"/>
            <a:r>
              <a:rPr lang="uk-UA" sz="2600" b="1" dirty="0"/>
              <a:t> Координаційну раду очолює Прем’єр-міністр України, який </a:t>
            </a:r>
            <a:r>
              <a:rPr lang="uk-UA" sz="2600" b="1" dirty="0" err="1"/>
              <a:t>скликає</a:t>
            </a:r>
            <a:r>
              <a:rPr lang="uk-UA" sz="2600" b="1" dirty="0"/>
              <a:t> її засідання не рідше ніж один раз на півріччя. Голова Координаційної ради має двох заступників, якими є Перший віце-прем’єр-міністр України – Міністр економічного розвитку і торгівлі та Міністр юстиції. </a:t>
            </a:r>
          </a:p>
          <a:p>
            <a:pPr algn="just"/>
            <a:r>
              <a:rPr lang="uk-UA" sz="2600" b="1" dirty="0"/>
              <a:t>До складу Координаційної ради входять керівники центральних органів виконавчої влади, а також за згодою Голова Національного банку, Голова Комітету Верховної Ради з питань європейської інтеграції та представник Спільного представницького органу сторони роботодавців на національному рівні.</a:t>
            </a:r>
          </a:p>
        </p:txBody>
      </p:sp>
    </p:spTree>
    <p:extLst>
      <p:ext uri="{BB962C8B-B14F-4D97-AF65-F5344CB8AC3E}">
        <p14:creationId xmlns:p14="http://schemas.microsoft.com/office/powerpoint/2010/main" val="307470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173018" y="849745"/>
            <a:ext cx="11018982" cy="6008256"/>
          </a:xfrm>
        </p:spPr>
        <p:txBody>
          <a:bodyPr/>
          <a:lstStyle/>
          <a:p>
            <a:pPr algn="just"/>
            <a:r>
              <a:rPr lang="uk-UA" sz="2800" b="1" dirty="0">
                <a:highlight>
                  <a:srgbClr val="FFFF00"/>
                </a:highlight>
              </a:rPr>
              <a:t>Координаційне бюро європейської та євроатлантичної інтеграції Секретаріату Кабінету Міністрів України </a:t>
            </a:r>
            <a:r>
              <a:rPr lang="uk-UA" sz="2800" b="1" dirty="0"/>
              <a:t>– структурний підрозділ Секретаріату Кабінету Міністрів України, що діяв з </a:t>
            </a:r>
            <a:r>
              <a:rPr lang="uk-UA" sz="2800" b="1" dirty="0">
                <a:solidFill>
                  <a:srgbClr val="FF0000"/>
                </a:solidFill>
              </a:rPr>
              <a:t>16 липня 2008 р. по 31 березня 2010 р. </a:t>
            </a:r>
            <a:r>
              <a:rPr lang="uk-UA" sz="2800" b="1" dirty="0"/>
              <a:t>Бюро утворене 16 липня 2008 р. на базі Управління з питань європейської інтеграції, яке було ліквідоване. </a:t>
            </a:r>
          </a:p>
          <a:p>
            <a:pPr algn="just"/>
            <a:r>
              <a:rPr lang="uk-UA" sz="2800" b="1" dirty="0"/>
              <a:t>31 березня 2010 р. постановою Кабінету Міністрів України № 286 у структурі Секретаріату Кабінету Міністрів України утворене Бюро європейської інтеграції, а Координаційне бюро європейської та євроатлантичної інтеграції ліквідоване. </a:t>
            </a:r>
          </a:p>
          <a:p>
            <a:pPr algn="just"/>
            <a:endParaRPr lang="uk-UA" b="1" dirty="0"/>
          </a:p>
        </p:txBody>
      </p:sp>
    </p:spTree>
    <p:extLst>
      <p:ext uri="{BB962C8B-B14F-4D97-AF65-F5344CB8AC3E}">
        <p14:creationId xmlns:p14="http://schemas.microsoft.com/office/powerpoint/2010/main" val="1553057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302327" y="849745"/>
            <a:ext cx="10889673" cy="6008256"/>
          </a:xfrm>
        </p:spPr>
        <p:txBody>
          <a:bodyPr/>
          <a:lstStyle/>
          <a:p>
            <a:pPr algn="just"/>
            <a:r>
              <a:rPr lang="uk-UA" sz="2400" b="1" dirty="0"/>
              <a:t>Бюро здійснювало організаційне, експертно-аналітичне, інформаційне та інше забезпечення діяльності Кабінету Міністрів України, урядових комітетів, керівництва Кабінету Міністрів та керівництва Секретаріату Бюро з питань: </a:t>
            </a:r>
          </a:p>
          <a:p>
            <a:pPr algn="just"/>
            <a:r>
              <a:rPr lang="uk-UA" sz="2400" b="1" dirty="0"/>
              <a:t>• стратегічного планування європейської та євроатлантичної інтеграції; </a:t>
            </a:r>
          </a:p>
          <a:p>
            <a:pPr algn="just"/>
            <a:r>
              <a:rPr lang="uk-UA" sz="2400" b="1" dirty="0"/>
              <a:t>• співробітництва з Європейським Союзом та НАТО, їх статутними органами та іншими інституціями, а також з державами-членами ЄС та НАТО, а також їх об'єднаннями з питань європейської та євроатлантичної інтеграції; </a:t>
            </a:r>
          </a:p>
          <a:p>
            <a:pPr algn="just"/>
            <a:r>
              <a:rPr lang="uk-UA" sz="2400" b="1" dirty="0"/>
              <a:t>• імплементації положень Угоди про партнерство і співробітництво між Україною та Європейськими Співтовариствами та їх державами – членами, Плану дій Україна – ЄС, моніторингу домовленостей між Україною та ЄС; </a:t>
            </a:r>
          </a:p>
          <a:p>
            <a:pPr algn="just"/>
            <a:endParaRPr lang="uk-UA" b="1" dirty="0"/>
          </a:p>
        </p:txBody>
      </p:sp>
    </p:spTree>
    <p:extLst>
      <p:ext uri="{BB962C8B-B14F-4D97-AF65-F5344CB8AC3E}">
        <p14:creationId xmlns:p14="http://schemas.microsoft.com/office/powerpoint/2010/main" val="3184980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357745" y="849745"/>
            <a:ext cx="10834255" cy="6008256"/>
          </a:xfrm>
        </p:spPr>
        <p:txBody>
          <a:bodyPr/>
          <a:lstStyle/>
          <a:p>
            <a:pPr algn="just"/>
            <a:r>
              <a:rPr lang="uk-UA" sz="2000" b="1" dirty="0"/>
              <a:t>імплементація положень програмних документів у сфері євроатлантичної інтеграції та моніторингу домовленостей між Україною та НАТО, а також державами – членами НАТО з питань євроатлантичної інтеграції; </a:t>
            </a:r>
          </a:p>
          <a:p>
            <a:pPr algn="just"/>
            <a:r>
              <a:rPr lang="uk-UA" sz="2000" b="1" dirty="0"/>
              <a:t>• розвитку договірно-правової бази між Україною та ЄС, у тому числі щодо укладення Угоди про асоціацію, яка міститиме положення про створення поглибленої зони вільної торгівлі; </a:t>
            </a:r>
          </a:p>
          <a:p>
            <a:pPr algn="just"/>
            <a:r>
              <a:rPr lang="uk-UA" sz="2000" b="1" dirty="0"/>
              <a:t>• підготовки до участі України у програмах та агентствах ЄС; </a:t>
            </a:r>
          </a:p>
          <a:p>
            <a:pPr algn="just"/>
            <a:r>
              <a:rPr lang="uk-UA" sz="2000" b="1" dirty="0"/>
              <a:t>• адаптації законодавства України до законодавства ЄС; </a:t>
            </a:r>
          </a:p>
          <a:p>
            <a:pPr algn="just"/>
            <a:r>
              <a:rPr lang="uk-UA" sz="2000" b="1" dirty="0"/>
              <a:t>• співробітництва в рамках Ради Європи; </a:t>
            </a:r>
          </a:p>
          <a:p>
            <a:pPr algn="just"/>
            <a:r>
              <a:rPr lang="uk-UA" sz="2000" b="1" dirty="0"/>
              <a:t>• залучення та використання допомоги ЄС, НАТО, а також держав-членів ЄС та НАТО на підтримку європейської та євроатлантичної інтеграції; </a:t>
            </a:r>
          </a:p>
          <a:p>
            <a:pPr algn="just"/>
            <a:r>
              <a:rPr lang="uk-UA" sz="2000" b="1" dirty="0"/>
              <a:t>• інформування громадськості з питань європейської та євроатлантичної інтеграції; </a:t>
            </a:r>
          </a:p>
          <a:p>
            <a:pPr algn="just"/>
            <a:r>
              <a:rPr lang="uk-UA" sz="2000" b="1" dirty="0"/>
              <a:t>• підготовки, перепідготовки та підвищення кваліфікації фахівців у сфері європейської та євроатлантичної інтеграції.</a:t>
            </a:r>
          </a:p>
          <a:p>
            <a:pPr algn="just"/>
            <a:endParaRPr lang="uk-UA" b="1" dirty="0"/>
          </a:p>
        </p:txBody>
      </p:sp>
    </p:spTree>
    <p:extLst>
      <p:ext uri="{BB962C8B-B14F-4D97-AF65-F5344CB8AC3E}">
        <p14:creationId xmlns:p14="http://schemas.microsoft.com/office/powerpoint/2010/main" val="149811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385455" y="849745"/>
            <a:ext cx="10806545" cy="6008256"/>
          </a:xfrm>
        </p:spPr>
        <p:txBody>
          <a:bodyPr>
            <a:normAutofit lnSpcReduction="10000"/>
          </a:bodyPr>
          <a:lstStyle/>
          <a:p>
            <a:pPr algn="just"/>
            <a:r>
              <a:rPr lang="uk-UA" sz="2400" b="1" dirty="0"/>
              <a:t>З метою виконання Загальнодержавної програми Кабінет Міністрів України </a:t>
            </a:r>
            <a:r>
              <a:rPr lang="uk-UA" sz="2400" b="1" dirty="0">
                <a:highlight>
                  <a:srgbClr val="FFFF00"/>
                </a:highlight>
              </a:rPr>
              <a:t>15 жовтня 2004 р.</a:t>
            </a:r>
            <a:r>
              <a:rPr lang="uk-UA" sz="2400" b="1" dirty="0"/>
              <a:t> прийняв постанову № 1365 «</a:t>
            </a:r>
            <a:r>
              <a:rPr lang="uk-UA" sz="2400" b="1" dirty="0">
                <a:solidFill>
                  <a:srgbClr val="FF0000"/>
                </a:solidFill>
              </a:rPr>
              <a:t>Деякі питання адаптації законодавства України до законодавства Європейського Союзу</a:t>
            </a:r>
            <a:r>
              <a:rPr lang="uk-UA" sz="2400" b="1" dirty="0"/>
              <a:t>», якою було затверджено Порядок підготовки та реалізації плану заходів з виконання Загальнодержавної програми адаптації законодавства України до законодавства Європейського Союзу, створено Координаційну раду з адаптації законодавства України до законодавства Європейського Союзу (далі – Координаційна рада) та затверджено Положення про неї. </a:t>
            </a:r>
          </a:p>
          <a:p>
            <a:pPr algn="just"/>
            <a:r>
              <a:rPr lang="uk-UA" sz="2400" b="1" dirty="0"/>
              <a:t>З метою реалізації Загальнодержавної програми розробляються щорічні плани заходів. Плани включають перелік заходів, здебільшого щодо розробки проектів законодавчих актів (із зазначенням відповідних </a:t>
            </a:r>
            <a:r>
              <a:rPr lang="lt-LT" sz="2400" b="1" dirty="0"/>
              <a:t>acquis </a:t>
            </a:r>
            <a:r>
              <a:rPr lang="uk-UA" sz="2400" b="1" dirty="0"/>
              <a:t>та відповідальних органів виконавчої влади) та супроводження їх прийняття Верховною Радою України.</a:t>
            </a:r>
          </a:p>
          <a:p>
            <a:pPr algn="just"/>
            <a:endParaRPr lang="uk-UA" b="1" dirty="0"/>
          </a:p>
        </p:txBody>
      </p:sp>
    </p:spTree>
    <p:extLst>
      <p:ext uri="{BB962C8B-B14F-4D97-AF65-F5344CB8AC3E}">
        <p14:creationId xmlns:p14="http://schemas.microsoft.com/office/powerpoint/2010/main" val="3699535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a:bodyPr>
          <a:lstStyle/>
          <a:p>
            <a:pPr algn="just"/>
            <a:r>
              <a:rPr lang="uk-UA" sz="2500" b="1" dirty="0"/>
              <a:t>Проектом Угоди про асоціацію між Україною та ЄС та Порядком денним асоціації Україна – ЄС (набув чинності 23 листопада 2009 р.) передбачено появу великої кількості юридично обов’язкових зобов’язань України у сфері адаптації законодавства, невиконання яких може призвести до вжиття проти України відповідних економічних санкцій. У зв'язку з цим виникла потреба змінити підходи до реалізації адаптації.</a:t>
            </a:r>
          </a:p>
          <a:p>
            <a:pPr algn="just"/>
            <a:r>
              <a:rPr lang="uk-UA" sz="2500" b="1" dirty="0"/>
              <a:t>З цією метою, а також з метою забезпечення систематизації, послідовності та плановості роботи у сфері адаптації, починаючи з шостого засідання (9 березня 2010 р.), Координаційна рада схвалює Прогресивний план адаптації законодавства України до законодавства Європейського Союзу, який враховує зобов’язання України у сфері адаптації законодавства (погоджені на сьогодні в ході переговорного процесу) та дозволяє вже зараз розпочати підготовку до виконання Угоди.</a:t>
            </a:r>
          </a:p>
        </p:txBody>
      </p:sp>
    </p:spTree>
    <p:extLst>
      <p:ext uri="{BB962C8B-B14F-4D97-AF65-F5344CB8AC3E}">
        <p14:creationId xmlns:p14="http://schemas.microsoft.com/office/powerpoint/2010/main" val="3657834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lstStyle/>
          <a:p>
            <a:pPr algn="ctr"/>
            <a:endParaRPr lang="uk-UA" b="1" dirty="0"/>
          </a:p>
          <a:p>
            <a:pPr marL="0" indent="0" algn="ctr">
              <a:buNone/>
            </a:pPr>
            <a:r>
              <a:rPr lang="uk-UA" sz="2800" b="1" dirty="0">
                <a:highlight>
                  <a:srgbClr val="FFFF00"/>
                </a:highlight>
              </a:rPr>
              <a:t>Україна в Європейській політиці сусідства</a:t>
            </a:r>
            <a:r>
              <a:rPr lang="uk-UA" sz="2800" b="1" dirty="0"/>
              <a:t>. </a:t>
            </a:r>
          </a:p>
          <a:p>
            <a:pPr algn="just"/>
            <a:r>
              <a:rPr lang="uk-UA" sz="2800" b="1" dirty="0">
                <a:solidFill>
                  <a:srgbClr val="FF0000"/>
                </a:solidFill>
              </a:rPr>
              <a:t>Влітку 2004 р.</a:t>
            </a:r>
            <a:r>
              <a:rPr lang="uk-UA" sz="2800" b="1" dirty="0"/>
              <a:t> Європейський Союз започаткував реалізацію зовнішньополітичної ініціативи “</a:t>
            </a:r>
            <a:r>
              <a:rPr lang="uk-UA" sz="2800" b="1" dirty="0">
                <a:solidFill>
                  <a:srgbClr val="FF0000"/>
                </a:solidFill>
              </a:rPr>
              <a:t>Європейська політика сусідства</a:t>
            </a:r>
            <a:r>
              <a:rPr lang="uk-UA" sz="2800" b="1" dirty="0"/>
              <a:t>”, яка охопила східне та південне коло сусідніх із ЄС країн. Правовою основою відносин розширеного ЄС із країнами-сусідами, згідно із Комунікацією, мали стати так звані сусідські угоди. </a:t>
            </a:r>
          </a:p>
          <a:p>
            <a:pPr algn="just"/>
            <a:r>
              <a:rPr lang="uk-UA" sz="2800" b="1" dirty="0"/>
              <a:t>Передбачалася також розробка та виконання планів дій, які у перспективі мали б замінити існуючі Стратегії ЄС щодо окремих держав. Позитивним елементом Комунікації була обіцянка надати всім державам-сусідам ЄС перспективу залучення до внутрішнього ринку Європейського Союзу. </a:t>
            </a:r>
          </a:p>
        </p:txBody>
      </p:sp>
    </p:spTree>
    <p:extLst>
      <p:ext uri="{BB962C8B-B14F-4D97-AF65-F5344CB8AC3E}">
        <p14:creationId xmlns:p14="http://schemas.microsoft.com/office/powerpoint/2010/main" val="344666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283855"/>
            <a:ext cx="12016509" cy="5574146"/>
          </a:xfrm>
        </p:spPr>
        <p:txBody>
          <a:bodyPr>
            <a:normAutofit/>
          </a:bodyPr>
          <a:lstStyle/>
          <a:p>
            <a:pPr algn="just"/>
            <a:r>
              <a:rPr lang="uk-UA" sz="3200" b="1" dirty="0">
                <a:highlight>
                  <a:srgbClr val="FFFF00"/>
                </a:highlight>
              </a:rPr>
              <a:t>Протягом 2005 – 2008 рр.</a:t>
            </a:r>
            <a:r>
              <a:rPr lang="uk-UA" sz="3200" b="1" dirty="0"/>
              <a:t> головна політична лінія ЄС полягала у розбудові відносин із Україною в рамках саме Європейської політики сусідства, базуючись на схваленому 21 лютого 2005 р. Плані дій Україна–ЄС, який став інструментом її реалізації і визначив пріоритетні сфери двосторонньої співпраці з метою наближення України до ЄС. </a:t>
            </a:r>
          </a:p>
          <a:p>
            <a:pPr algn="just"/>
            <a:r>
              <a:rPr lang="uk-UA" sz="3200" b="1" dirty="0"/>
              <a:t>У рамках Плану дій було запропоновано низку заходів, реалізація яких дозволила посилити зв’язки між Україною та ЄС. </a:t>
            </a:r>
          </a:p>
        </p:txBody>
      </p:sp>
    </p:spTree>
    <p:extLst>
      <p:ext uri="{BB962C8B-B14F-4D97-AF65-F5344CB8AC3E}">
        <p14:creationId xmlns:p14="http://schemas.microsoft.com/office/powerpoint/2010/main" val="2529865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lstStyle/>
          <a:p>
            <a:pPr marL="0" indent="0" algn="ctr">
              <a:buNone/>
            </a:pPr>
            <a:r>
              <a:rPr lang="uk-UA" sz="2400" b="1" dirty="0">
                <a:highlight>
                  <a:srgbClr val="FFFF00"/>
                </a:highlight>
              </a:rPr>
              <a:t>Також План дій визначив такі пріоритети:</a:t>
            </a:r>
          </a:p>
          <a:p>
            <a:pPr algn="just"/>
            <a:r>
              <a:rPr lang="uk-UA" sz="2400" b="1" dirty="0"/>
              <a:t>– посилення стабільності та ефективності функціонування інститутів, які гарантують демократію та верховенство права;</a:t>
            </a:r>
          </a:p>
          <a:p>
            <a:pPr algn="just"/>
            <a:r>
              <a:rPr lang="uk-UA" sz="2400" b="1" dirty="0"/>
              <a:t>– забезпечення поваги до свободи слова та ЗМІ;</a:t>
            </a:r>
          </a:p>
          <a:p>
            <a:pPr algn="just"/>
            <a:r>
              <a:rPr lang="uk-UA" sz="2400" b="1" dirty="0"/>
              <a:t>– розширення співпраці у сфері роззброєння та нерозповсюдження ядерної зброї, з питань спільної сусідської та регіональної безпеки, вирішення прикордонних питань;</a:t>
            </a:r>
          </a:p>
          <a:p>
            <a:pPr algn="just"/>
            <a:r>
              <a:rPr lang="uk-UA" sz="2400" b="1" dirty="0"/>
              <a:t>– удосконалення системи освіти та навчання, культурний діалог;</a:t>
            </a:r>
          </a:p>
          <a:p>
            <a:pPr algn="just"/>
            <a:r>
              <a:rPr lang="uk-UA" sz="2400" b="1" dirty="0"/>
              <a:t>– започаткування конструктивного діалогу щодо спрощення візового режиму між Україною та ЄС;</a:t>
            </a:r>
          </a:p>
          <a:p>
            <a:pPr algn="just"/>
            <a:r>
              <a:rPr lang="uk-UA" sz="2400" b="1" dirty="0"/>
              <a:t>– поступова ліквідація нетарифних бар’єрів та обмежень, які перешкоджали двосторонній торгівлі, боротьба з корупцією, </a:t>
            </a:r>
          </a:p>
          <a:p>
            <a:pPr algn="just"/>
            <a:r>
              <a:rPr lang="uk-UA" sz="2400" b="1" dirty="0"/>
              <a:t>покращення інвестиційного клімату тощо.</a:t>
            </a:r>
          </a:p>
          <a:p>
            <a:pPr algn="just"/>
            <a:endParaRPr lang="uk-UA" b="1" dirty="0"/>
          </a:p>
        </p:txBody>
      </p:sp>
    </p:spTree>
    <p:extLst>
      <p:ext uri="{BB962C8B-B14F-4D97-AF65-F5344CB8AC3E}">
        <p14:creationId xmlns:p14="http://schemas.microsoft.com/office/powerpoint/2010/main" val="1452812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117599"/>
            <a:ext cx="12016509" cy="5740401"/>
          </a:xfrm>
        </p:spPr>
        <p:txBody>
          <a:bodyPr>
            <a:normAutofit/>
          </a:bodyPr>
          <a:lstStyle/>
          <a:p>
            <a:pPr algn="just"/>
            <a:r>
              <a:rPr lang="uk-UA" sz="3200" b="1" dirty="0"/>
              <a:t>Згодом було проголошено, що Україна відмовляється від політики багатовекторності, і проголошено курс на євроінтеграцію. </a:t>
            </a:r>
          </a:p>
          <a:p>
            <a:pPr algn="just"/>
            <a:r>
              <a:rPr lang="uk-UA" sz="3200" b="1" dirty="0"/>
              <a:t>Основними кроками на цьому шляху є: надання Україні статусу країни з ринковою економікою; подання заявки на вступ до ЄС; початок переговорного процесу про умови вступу; набуття асоційованого членства в організації; вступ до організації. Країни ЄС схвалили доповнення до Угоди з Україною, які розширюють співробітництво.</a:t>
            </a:r>
          </a:p>
        </p:txBody>
      </p:sp>
    </p:spTree>
    <p:extLst>
      <p:ext uri="{BB962C8B-B14F-4D97-AF65-F5344CB8AC3E}">
        <p14:creationId xmlns:p14="http://schemas.microsoft.com/office/powerpoint/2010/main" val="3650693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597891" y="0"/>
            <a:ext cx="10594109" cy="1607127"/>
          </a:xfrm>
        </p:spPr>
        <p:txBody>
          <a:bodyPr>
            <a:noAutofit/>
          </a:bodyPr>
          <a:lstStyle/>
          <a:p>
            <a:pPr algn="ctr"/>
            <a:r>
              <a:rPr lang="uk-UA" sz="2400" b="1" dirty="0">
                <a:highlight>
                  <a:srgbClr val="00FFFF"/>
                </a:highlight>
              </a:rPr>
              <a:t>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rmAutofit lnSpcReduction="10000"/>
          </a:bodyPr>
          <a:lstStyle/>
          <a:p>
            <a:pPr algn="just"/>
            <a:r>
              <a:rPr lang="uk-UA" sz="3200" b="1" dirty="0">
                <a:highlight>
                  <a:srgbClr val="FFFF00"/>
                </a:highlight>
              </a:rPr>
              <a:t>Саме тоді до Києва з офіційним візитом прибув президент Угорської Республіки </a:t>
            </a:r>
            <a:r>
              <a:rPr lang="uk-UA" sz="3200" b="1" dirty="0" err="1">
                <a:highlight>
                  <a:srgbClr val="FFFF00"/>
                </a:highlight>
              </a:rPr>
              <a:t>Арпад</a:t>
            </a:r>
            <a:r>
              <a:rPr lang="uk-UA" sz="3200" b="1" dirty="0">
                <a:highlight>
                  <a:srgbClr val="FFFF00"/>
                </a:highlight>
              </a:rPr>
              <a:t> </a:t>
            </a:r>
            <a:r>
              <a:rPr lang="uk-UA" sz="3200" b="1" dirty="0" err="1">
                <a:highlight>
                  <a:srgbClr val="FFFF00"/>
                </a:highlight>
              </a:rPr>
              <a:t>Генц</a:t>
            </a:r>
            <a:r>
              <a:rPr lang="uk-UA" sz="3200" b="1" dirty="0">
                <a:highlight>
                  <a:srgbClr val="FFFF00"/>
                </a:highlight>
              </a:rPr>
              <a:t>. У жовтні того ж року відбувся візит міністра закордонних справ Польщі Кшиштофа </a:t>
            </a:r>
            <a:r>
              <a:rPr lang="uk-UA" sz="3200" b="1" dirty="0" err="1">
                <a:highlight>
                  <a:srgbClr val="FFFF00"/>
                </a:highlight>
              </a:rPr>
              <a:t>Скубішевського</a:t>
            </a:r>
            <a:r>
              <a:rPr lang="uk-UA" sz="3200" b="1" dirty="0">
                <a:highlight>
                  <a:srgbClr val="FFFF00"/>
                </a:highlight>
              </a:rPr>
              <a:t>. У результаті була укладена «</a:t>
            </a:r>
            <a:r>
              <a:rPr lang="uk-UA" sz="3200" b="1" i="1" dirty="0">
                <a:highlight>
                  <a:srgbClr val="FFFF00"/>
                </a:highlight>
              </a:rPr>
              <a:t>Декларація про принципи і основні напрямки розвитку українсько-польських відносин</a:t>
            </a:r>
            <a:r>
              <a:rPr lang="uk-UA" sz="3200" b="1" dirty="0">
                <a:highlight>
                  <a:srgbClr val="FFFF00"/>
                </a:highlight>
              </a:rPr>
              <a:t>». Це були важкі перші кроки. До названих причин треба додати брак власного валютного фонду.</a:t>
            </a:r>
          </a:p>
          <a:p>
            <a:pPr algn="just"/>
            <a:r>
              <a:rPr lang="uk-UA" sz="3200" b="1" dirty="0">
                <a:highlight>
                  <a:srgbClr val="FFFF00"/>
                </a:highlight>
              </a:rPr>
              <a:t>Ситуація змінилася найрішучішим чином після проголошення незалежності 24 серпня, а особливо після референдуму 1 грудня 1991 р.</a:t>
            </a:r>
          </a:p>
          <a:p>
            <a:endParaRPr lang="ru-RU" dirty="0"/>
          </a:p>
        </p:txBody>
      </p:sp>
    </p:spTree>
    <p:extLst>
      <p:ext uri="{BB962C8B-B14F-4D97-AF65-F5344CB8AC3E}">
        <p14:creationId xmlns:p14="http://schemas.microsoft.com/office/powerpoint/2010/main" val="2599181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Autofit/>
          </a:bodyPr>
          <a:lstStyle/>
          <a:p>
            <a:pPr algn="just"/>
            <a:r>
              <a:rPr lang="uk-UA" sz="2500" b="1" dirty="0"/>
              <a:t>Ініційована </a:t>
            </a:r>
            <a:r>
              <a:rPr lang="uk-UA" sz="2500" b="1" dirty="0">
                <a:highlight>
                  <a:srgbClr val="FFFF00"/>
                </a:highlight>
              </a:rPr>
              <a:t>навесні 2008 р.</a:t>
            </a:r>
            <a:r>
              <a:rPr lang="uk-UA" sz="2500" b="1" dirty="0"/>
              <a:t> Польщею та Швецією зовнішньополітична ініціатива «</a:t>
            </a:r>
            <a:r>
              <a:rPr lang="uk-UA" sz="2500" b="1" dirty="0">
                <a:highlight>
                  <a:srgbClr val="00FFFF"/>
                </a:highlight>
              </a:rPr>
              <a:t>Східне партнерство</a:t>
            </a:r>
            <a:r>
              <a:rPr lang="uk-UA" sz="2500" b="1" dirty="0"/>
              <a:t>», установчий саміт якої відбувся </a:t>
            </a:r>
            <a:r>
              <a:rPr lang="uk-UA" sz="2500" b="1" dirty="0">
                <a:solidFill>
                  <a:srgbClr val="FF0000"/>
                </a:solidFill>
              </a:rPr>
              <a:t>7 травня 2009 р. </a:t>
            </a:r>
            <a:r>
              <a:rPr lang="uk-UA" sz="2500" b="1" dirty="0"/>
              <a:t>у м. Прага (Чеська Республіка). Проте політика «Східного партнерства» не виправдала сподівань, які на неї покладали її творці: вона не принесла відчутних політичних чи суспільних результатів. Як зауважив директор Центру східних досліджень у Варшаві Олаф </a:t>
            </a:r>
            <a:r>
              <a:rPr lang="uk-UA" sz="2500" b="1" dirty="0" err="1"/>
              <a:t>Осіца</a:t>
            </a:r>
            <a:r>
              <a:rPr lang="uk-UA" sz="2500" b="1" dirty="0"/>
              <a:t>, після чотирьох років свого існування Східне партнерство не принесло жодних політичних чи суспільних результатів. </a:t>
            </a:r>
          </a:p>
          <a:p>
            <a:pPr algn="just"/>
            <a:r>
              <a:rPr lang="uk-UA" sz="2500" b="1" dirty="0"/>
              <a:t>Він підкреслив, що «звичайні люди не вважають Східне партнерство серйозним чинником у своєму житті». Аналізуючи становище в країнах Східної Європи, експерт вказав: «</a:t>
            </a:r>
            <a:r>
              <a:rPr lang="uk-UA" sz="2500" b="1" dirty="0">
                <a:solidFill>
                  <a:srgbClr val="FF0000"/>
                </a:solidFill>
              </a:rPr>
              <a:t>В Україні ситуація погіршилася, у Грузії становище невизначене, ЄС втрачає темпи взаємодії з найамбітнішими країнами: Молдовою, Грузією, до певною мірою з Україною</a:t>
            </a:r>
            <a:r>
              <a:rPr lang="uk-UA" sz="2500" b="1" dirty="0"/>
              <a:t>». </a:t>
            </a:r>
          </a:p>
        </p:txBody>
      </p:sp>
    </p:spTree>
    <p:extLst>
      <p:ext uri="{BB962C8B-B14F-4D97-AF65-F5344CB8AC3E}">
        <p14:creationId xmlns:p14="http://schemas.microsoft.com/office/powerpoint/2010/main" val="39843778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lnSpcReduction="10000"/>
          </a:bodyPr>
          <a:lstStyle/>
          <a:p>
            <a:pPr algn="just"/>
            <a:r>
              <a:rPr lang="uk-UA" sz="2800" b="1" dirty="0"/>
              <a:t>Однією з причин цього експерти назвали </a:t>
            </a:r>
            <a:r>
              <a:rPr lang="uk-UA" sz="2800" b="1" dirty="0" err="1"/>
              <a:t>забюрократизованість</a:t>
            </a:r>
            <a:r>
              <a:rPr lang="uk-UA" sz="2800" b="1" dirty="0"/>
              <a:t> доступу до грошей з бюджету ЄС. Вада європейської політики полягала в тому, що її остаточна мета так і не була чітко визначена. У Східному партнерстві, зауважують експерти, говорять лише про економічну інтеграцію, а не про потенційне членство чи про глибоку політичну інтеграцію. </a:t>
            </a:r>
          </a:p>
          <a:p>
            <a:pPr algn="just"/>
            <a:r>
              <a:rPr lang="uk-UA" sz="2800" b="1" dirty="0"/>
              <a:t>Окрім того, через «складність фінансування з боку ЄС» представники України та Грузії зовсім не знали про офіційно доступні 2,8 млрд євро для проектів у межах Східного партнерства. Незважаючи на деякі недоліки, упущення та </a:t>
            </a:r>
            <a:r>
              <a:rPr lang="uk-UA" sz="2800" b="1" dirty="0" err="1"/>
              <a:t>забюрократизованість</a:t>
            </a:r>
            <a:r>
              <a:rPr lang="uk-UA" sz="2800" b="1" dirty="0"/>
              <a:t> ЄС із своїми східними сусідами, співпраця в рамках Східного партнерства приносила користь.</a:t>
            </a:r>
          </a:p>
        </p:txBody>
      </p:sp>
    </p:spTree>
    <p:extLst>
      <p:ext uri="{BB962C8B-B14F-4D97-AF65-F5344CB8AC3E}">
        <p14:creationId xmlns:p14="http://schemas.microsoft.com/office/powerpoint/2010/main" val="1086244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366981"/>
            <a:ext cx="12016509" cy="5491019"/>
          </a:xfrm>
        </p:spPr>
        <p:txBody>
          <a:bodyPr>
            <a:normAutofit/>
          </a:bodyPr>
          <a:lstStyle/>
          <a:p>
            <a:pPr algn="just"/>
            <a:r>
              <a:rPr lang="uk-UA" sz="3200" b="1" dirty="0"/>
              <a:t>Головним питанням порядку денного відносин Україна – ЄС з початку 2007 р. продовжує залишатися підготовка </a:t>
            </a:r>
            <a:r>
              <a:rPr lang="uk-UA" sz="3200" b="1" dirty="0" err="1"/>
              <a:t>проєкту</a:t>
            </a:r>
            <a:r>
              <a:rPr lang="uk-UA" sz="3200" b="1" dirty="0"/>
              <a:t> і підписання нової базової угоди, яка визначатиме стратегічні цілі та формат цих відносин мінімум як на найближчі десять років. </a:t>
            </a:r>
          </a:p>
          <a:p>
            <a:pPr algn="just"/>
            <a:r>
              <a:rPr lang="uk-UA" sz="3200" b="1" dirty="0"/>
              <a:t>Поки тривала підготовка до підписання Угоди про асоціацію, яку розроблялось на заміну Угоди про партнерство і співробітництво, вона продовжувала залишатись правовою базою відносин між Україною та ЄС. </a:t>
            </a:r>
          </a:p>
        </p:txBody>
      </p:sp>
    </p:spTree>
    <p:extLst>
      <p:ext uri="{BB962C8B-B14F-4D97-AF65-F5344CB8AC3E}">
        <p14:creationId xmlns:p14="http://schemas.microsoft.com/office/powerpoint/2010/main" val="3425304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lnSpcReduction="10000"/>
          </a:bodyPr>
          <a:lstStyle/>
          <a:p>
            <a:pPr algn="just"/>
            <a:r>
              <a:rPr lang="uk-UA" sz="2400" b="1" dirty="0">
                <a:highlight>
                  <a:srgbClr val="00FFFF"/>
                </a:highlight>
              </a:rPr>
              <a:t>Об’єктивні передумови для укладення Угоди про асоціацію – нової угоди між Україною та ЄС, яка відображатиме принципово іншу якість відносин, склалися внаслідок таких процесів:</a:t>
            </a:r>
          </a:p>
          <a:p>
            <a:pPr algn="just"/>
            <a:r>
              <a:rPr lang="uk-UA" sz="2400" b="1" dirty="0"/>
              <a:t> – розширення ЄС на Схід та виникнення спільного кордону з країнами Східної Європи, що призвело до появи нової геополітичної ситуації в Європі;</a:t>
            </a:r>
          </a:p>
          <a:p>
            <a:pPr algn="just"/>
            <a:r>
              <a:rPr lang="uk-UA" sz="2400" b="1" dirty="0"/>
              <a:t>– формування в контексті розширення ЄС нової концепції європейської безпеки, яка визначає в якості ключового фактору підтримання безпеки стабілізації географічного оточення ЄС; </a:t>
            </a:r>
          </a:p>
          <a:p>
            <a:pPr algn="just"/>
            <a:r>
              <a:rPr lang="uk-UA" sz="2400" b="1" dirty="0"/>
              <a:t>– запровадження Європейської політики сусідства як інструмента реалізації стратегії європейської безпеки, яка передбачає залучення країн-сусідів до більш глибоких форм взаємодії з європейським Союзом з метою їх «європеїзації»;</a:t>
            </a:r>
          </a:p>
          <a:p>
            <a:pPr algn="just"/>
            <a:r>
              <a:rPr lang="uk-UA" sz="2400" b="1" dirty="0"/>
              <a:t>– пожвавлення процесів внутрішньої трансформації України після політичних подій 2004–2005 рр.</a:t>
            </a:r>
          </a:p>
          <a:p>
            <a:pPr algn="just"/>
            <a:endParaRPr lang="uk-UA" b="1" dirty="0"/>
          </a:p>
        </p:txBody>
      </p:sp>
    </p:spTree>
    <p:extLst>
      <p:ext uri="{BB962C8B-B14F-4D97-AF65-F5344CB8AC3E}">
        <p14:creationId xmlns:p14="http://schemas.microsoft.com/office/powerpoint/2010/main" val="996434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lstStyle/>
          <a:p>
            <a:pPr algn="just"/>
            <a:r>
              <a:rPr lang="uk-UA" sz="2900" b="1" dirty="0"/>
              <a:t>У тому, що стосується цілей та сфери охоплення майбутньої угоди, ЄС виявляв обережність та намагався уникати будь-якого передчасного обговорення цього питання в переговорах з Україною. Лише Європейський парламент відкрито заявив про свою підтримку євроінтеграційних прагнень України та закликав укласти з нею Угоду про асоціацію, яка б передбачала чітку перспективу членства. </a:t>
            </a:r>
            <a:r>
              <a:rPr lang="uk-UA" sz="2900" b="1" dirty="0">
                <a:highlight>
                  <a:srgbClr val="00FFFF"/>
                </a:highlight>
              </a:rPr>
              <a:t>Цілі Угоди про асоціацію</a:t>
            </a:r>
            <a:r>
              <a:rPr lang="uk-UA" sz="2900" b="1" dirty="0"/>
              <a:t>:</a:t>
            </a:r>
          </a:p>
          <a:p>
            <a:pPr algn="just"/>
            <a:r>
              <a:rPr lang="uk-UA" sz="2900" b="1" dirty="0"/>
              <a:t>– оновити спільні інституційні рамки співпраці України та ЄС; – сприяти поглибленню відносин у всіх сферах; </a:t>
            </a:r>
          </a:p>
          <a:p>
            <a:pPr algn="just"/>
            <a:r>
              <a:rPr lang="uk-UA" sz="2900" b="1" dirty="0"/>
              <a:t>– посилити політичну асоціацію й економічну інтеграцію на основі взаємних прав та обов’язків.</a:t>
            </a:r>
          </a:p>
          <a:p>
            <a:pPr algn="just"/>
            <a:endParaRPr lang="uk-UA" b="1" dirty="0"/>
          </a:p>
        </p:txBody>
      </p:sp>
    </p:spTree>
    <p:extLst>
      <p:ext uri="{BB962C8B-B14F-4D97-AF65-F5344CB8AC3E}">
        <p14:creationId xmlns:p14="http://schemas.microsoft.com/office/powerpoint/2010/main" val="202385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a:bodyPr>
          <a:lstStyle/>
          <a:p>
            <a:pPr algn="just"/>
            <a:r>
              <a:rPr lang="uk-UA" sz="2800" b="1" dirty="0">
                <a:highlight>
                  <a:srgbClr val="FFFF00"/>
                </a:highlight>
              </a:rPr>
              <a:t>21 лютого 2005 р.</a:t>
            </a:r>
            <a:r>
              <a:rPr lang="uk-UA" sz="2800" b="1" dirty="0"/>
              <a:t> під час засідання Ради з питань співробітництва, Україна та ЄС підписали трирічний </a:t>
            </a:r>
            <a:r>
              <a:rPr lang="uk-UA" sz="2800" b="1" i="1" dirty="0">
                <a:highlight>
                  <a:srgbClr val="00FFFF"/>
                </a:highlight>
              </a:rPr>
              <a:t>План дій (ПД) – двосторонній політичний документ, який містить заходи по розширенню політичної співпраці та поглибленню економічної інтеграції України до ЄС. </a:t>
            </a:r>
          </a:p>
          <a:p>
            <a:pPr algn="just"/>
            <a:r>
              <a:rPr lang="uk-UA" sz="2800" b="1" dirty="0"/>
              <a:t>План дій покликаний вивести на якісно вищий рівень відносини України та ЄС порівняно з існуючими рамками УПС. Водночас, існує певний дисбаланс дій та зобов'язань сторін в рамках Плану дій, згідно з яким на Україну припадає переважна кількість зобов'язань, у сфері внутрішніх демократичних перетворень, економічних реформ та адаптації національного законодавства до норм та стандартів ЄС в низці секторів економіки.</a:t>
            </a:r>
          </a:p>
        </p:txBody>
      </p:sp>
    </p:spTree>
    <p:extLst>
      <p:ext uri="{BB962C8B-B14F-4D97-AF65-F5344CB8AC3E}">
        <p14:creationId xmlns:p14="http://schemas.microsoft.com/office/powerpoint/2010/main" val="328036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a:bodyPr>
          <a:lstStyle/>
          <a:p>
            <a:pPr algn="just"/>
            <a:r>
              <a:rPr lang="uk-UA" sz="2600" b="1" dirty="0"/>
              <a:t>Практичний внесок ЄС у реалізацію Плану дій зводиться до технічної та фінансової допомоги у рамках новоствореного механізму допомоги "</a:t>
            </a:r>
            <a:r>
              <a:rPr lang="uk-UA" sz="2600" b="1" u="sng" dirty="0">
                <a:highlight>
                  <a:srgbClr val="00FFFF"/>
                </a:highlight>
              </a:rPr>
              <a:t>Європейський Інструмент партнерства та сусідства</a:t>
            </a:r>
            <a:r>
              <a:rPr lang="uk-UA" sz="2600" b="1" dirty="0"/>
              <a:t>", надання ринкового статусу економіці України в контексті антидемпінгових розслідувань (</a:t>
            </a:r>
            <a:r>
              <a:rPr lang="uk-UA" sz="2600" b="1" dirty="0">
                <a:solidFill>
                  <a:srgbClr val="FF0000"/>
                </a:solidFill>
              </a:rPr>
              <a:t>надано у лютому 2005 р.</a:t>
            </a:r>
            <a:r>
              <a:rPr lang="uk-UA" sz="2600" b="1" dirty="0"/>
              <a:t>) укладення угоди про спрощення візового режиму (</a:t>
            </a:r>
            <a:r>
              <a:rPr lang="uk-UA" sz="2600" b="1" dirty="0">
                <a:solidFill>
                  <a:srgbClr val="FF0000"/>
                </a:solidFill>
              </a:rPr>
              <a:t>підписана у червні 2007 р., набула чинності 1 січня 2008 р.</a:t>
            </a:r>
            <a:r>
              <a:rPr lang="uk-UA" sz="2600" b="1" dirty="0"/>
              <a:t>), поглиблене співробітництво в рамках регіональної безпеки (механізм приєднання до заяв ЄС з міжнародних питань, </a:t>
            </a:r>
            <a:r>
              <a:rPr lang="uk-UA" sz="2600" b="1" dirty="0">
                <a:solidFill>
                  <a:srgbClr val="FF0000"/>
                </a:solidFill>
              </a:rPr>
              <a:t>започаткований у 2004 р.</a:t>
            </a:r>
            <a:r>
              <a:rPr lang="uk-UA" sz="2600" b="1" dirty="0"/>
              <a:t>), поглиблене співробітництво у сфері придністровського врегулювання, поширення на Україну фінансування Європейського Інвестиційного Банку, поглиблення секторальної співпраці (енергетика, транспорт, науково-технологічна сфера), участь України у тематичних програмах та агентствах ЄС.</a:t>
            </a:r>
          </a:p>
        </p:txBody>
      </p:sp>
    </p:spTree>
    <p:extLst>
      <p:ext uri="{BB962C8B-B14F-4D97-AF65-F5344CB8AC3E}">
        <p14:creationId xmlns:p14="http://schemas.microsoft.com/office/powerpoint/2010/main" val="892811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lnSpcReduction="10000"/>
          </a:bodyPr>
          <a:lstStyle/>
          <a:p>
            <a:pPr algn="just"/>
            <a:r>
              <a:rPr lang="uk-UA" sz="2800" b="1" dirty="0"/>
              <a:t>Основним внеском ЄС в рамках Плану дій є проголошення перспективи поглибленої економічної інтеграції України до ЄС (доступ до Внутрішнього ринку ЄС) після належного проведення внутрішніх політичних та економічних реформ. </a:t>
            </a:r>
          </a:p>
          <a:p>
            <a:pPr algn="just"/>
            <a:r>
              <a:rPr lang="uk-UA" sz="2800" b="1" dirty="0"/>
              <a:t>Слід відзначити принципову розбіжність у поглядах України та ЄС стосовно кінцевої мети співпраці у рамках Плану дій (ПД). ЄС розглядає ПД як інструмент участі України в Європейській політиці сусідства, яка позиціонується як альтернатива процесу розширення ЄС. </a:t>
            </a:r>
          </a:p>
          <a:p>
            <a:pPr algn="just"/>
            <a:r>
              <a:rPr lang="uk-UA" sz="2800" b="1" dirty="0"/>
              <a:t>Україна розглядає ПД як підготовчий етап для виведення двосторонніх відносин на якісно новий рівень, переходу від принципів партнерства та співробітництва у рамках УПС до принципів політичної асоціації та економічної інтеграції у рамках «</a:t>
            </a:r>
            <a:r>
              <a:rPr lang="uk-UA" sz="2800" b="1" dirty="0">
                <a:highlight>
                  <a:srgbClr val="00FFFF"/>
                </a:highlight>
              </a:rPr>
              <a:t>нової посиленої угоди</a:t>
            </a:r>
            <a:r>
              <a:rPr lang="uk-UA" sz="2800" b="1" dirty="0"/>
              <a:t>».</a:t>
            </a:r>
          </a:p>
          <a:p>
            <a:pPr algn="just"/>
            <a:endParaRPr lang="uk-UA" b="1" dirty="0"/>
          </a:p>
        </p:txBody>
      </p:sp>
    </p:spTree>
    <p:extLst>
      <p:ext uri="{BB962C8B-B14F-4D97-AF65-F5344CB8AC3E}">
        <p14:creationId xmlns:p14="http://schemas.microsoft.com/office/powerpoint/2010/main" val="3422754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a:bodyPr>
          <a:lstStyle/>
          <a:p>
            <a:pPr algn="just"/>
            <a:r>
              <a:rPr lang="uk-UA" sz="2800" b="1" dirty="0"/>
              <a:t>Укладення цієї угоди у такому форматі («європейська асоціативна угода») повинно створити передумови для підготовки до набуття Україною членства в ЄС. Таке бачення сьогодні не знаходило підтримки серед ЄС. Україна та ЄС погоджуються з тим, що одним з пріоритетів співробітництва на найближчу перспективу має стати поглиблення економічної інтеграції. </a:t>
            </a:r>
          </a:p>
          <a:p>
            <a:pPr algn="just"/>
            <a:r>
              <a:rPr lang="uk-UA" sz="2800" b="1" dirty="0"/>
              <a:t>Цю мету планується досягти шляхом укладення всеосяжної та поглибленої зони вільної торгівлі (ЗВТ) у рамках нової посиленої угоди, яка передбачатиме лібералізацію у сфері руху товарів, капіталів та послуг та широку гармонізацію нетарифних інструментів економічного регулювання (технічні стандарти).</a:t>
            </a:r>
          </a:p>
        </p:txBody>
      </p:sp>
    </p:spTree>
    <p:extLst>
      <p:ext uri="{BB962C8B-B14F-4D97-AF65-F5344CB8AC3E}">
        <p14:creationId xmlns:p14="http://schemas.microsoft.com/office/powerpoint/2010/main" val="1423634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200727"/>
            <a:ext cx="12016509" cy="5657274"/>
          </a:xfrm>
        </p:spPr>
        <p:txBody>
          <a:bodyPr>
            <a:normAutofit lnSpcReduction="10000"/>
          </a:bodyPr>
          <a:lstStyle/>
          <a:p>
            <a:pPr algn="just"/>
            <a:r>
              <a:rPr lang="uk-UA" sz="2800" b="1" dirty="0"/>
              <a:t>Згідно з позицією ЄС, формальні переговори щодо створення ЗВТ з Україною зможуть розпочатися після </a:t>
            </a:r>
            <a:r>
              <a:rPr lang="uk-UA" sz="2800" b="1" dirty="0" err="1"/>
              <a:t>фіналізації</a:t>
            </a:r>
            <a:r>
              <a:rPr lang="uk-UA" sz="2800" b="1" dirty="0"/>
              <a:t> вступу України до СОТ. </a:t>
            </a:r>
          </a:p>
          <a:p>
            <a:pPr algn="just"/>
            <a:r>
              <a:rPr lang="uk-UA" sz="2800" b="1" dirty="0"/>
              <a:t>Крім співробітництва у рамках Плану дій, протягом 2005-2007 рр. значно активізувалися відносини України та ЄС у низці інших галузей. Так, у сфері зовнішньої політики та безпеки </a:t>
            </a:r>
            <a:r>
              <a:rPr lang="uk-UA" sz="2800" b="1" dirty="0">
                <a:highlight>
                  <a:srgbClr val="00FFFF"/>
                </a:highlight>
              </a:rPr>
              <a:t>Україна вже тривалий час брала участь у реалізації спільної європейської політики безпеки та оборони (ЄПБО)</a:t>
            </a:r>
            <a:r>
              <a:rPr lang="uk-UA" sz="2800" b="1" dirty="0"/>
              <a:t>. </a:t>
            </a:r>
            <a:r>
              <a:rPr lang="uk-UA" sz="2800" b="1" dirty="0">
                <a:highlight>
                  <a:srgbClr val="FFFF00"/>
                </a:highlight>
              </a:rPr>
              <a:t>З 2002 року наша держава є учасником Поліцейських місій ЄС в Боснії і Герцеговині (2002–2005 рр.) та Республіці Македонія (2004–2005 рр.). У 2005 р. започаткована практика приєднання України до позицій та заяв ЄС з регіональних проблем та питань міжнародного життя.</a:t>
            </a:r>
          </a:p>
        </p:txBody>
      </p:sp>
    </p:spTree>
    <p:extLst>
      <p:ext uri="{BB962C8B-B14F-4D97-AF65-F5344CB8AC3E}">
        <p14:creationId xmlns:p14="http://schemas.microsoft.com/office/powerpoint/2010/main" val="364749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597891" y="0"/>
            <a:ext cx="10594109" cy="1607127"/>
          </a:xfrm>
        </p:spPr>
        <p:txBody>
          <a:bodyPr>
            <a:noAutofit/>
          </a:bodyPr>
          <a:lstStyle/>
          <a:p>
            <a:pPr algn="ctr"/>
            <a:r>
              <a:rPr lang="uk-UA" sz="2400" b="1" dirty="0">
                <a:highlight>
                  <a:srgbClr val="00FFFF"/>
                </a:highlight>
              </a:rPr>
              <a:t>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rmAutofit/>
          </a:bodyPr>
          <a:lstStyle/>
          <a:p>
            <a:pPr algn="just"/>
            <a:r>
              <a:rPr lang="uk-UA" sz="2800" b="1" dirty="0">
                <a:highlight>
                  <a:srgbClr val="FFFF00"/>
                </a:highlight>
              </a:rPr>
              <a:t>Зовнішня політика є атрибутом незалежних держав. У грудні 1991 р. розпочався рік дипломатичного визнання України, він продовжувався увесь наступний календарний рік. </a:t>
            </a:r>
          </a:p>
          <a:p>
            <a:pPr algn="just"/>
            <a:r>
              <a:rPr lang="uk-UA" sz="2800" b="1" dirty="0">
                <a:highlight>
                  <a:srgbClr val="FFFF00"/>
                </a:highlight>
              </a:rPr>
              <a:t>Першими Україну визнали Польща та Канада, потім Угорщина, Латвія і Литва, потім Росія (за грудень – 68 держав). Україну визнали 134 держави світу, 111 оголосили про намір встановити дипломатичні відносини. За цей час було відкрито 42 іноземних посольства, більше ніж у 20 країнах світу оформились українські амбасади. </a:t>
            </a:r>
          </a:p>
          <a:p>
            <a:pPr algn="just"/>
            <a:r>
              <a:rPr lang="uk-UA" sz="2800" b="1" dirty="0">
                <a:solidFill>
                  <a:srgbClr val="FF0000"/>
                </a:solidFill>
                <a:highlight>
                  <a:srgbClr val="FFFF00"/>
                </a:highlight>
              </a:rPr>
              <a:t>30 січня 1992 р.</a:t>
            </a:r>
            <a:r>
              <a:rPr lang="uk-UA" sz="2800" b="1" dirty="0">
                <a:highlight>
                  <a:srgbClr val="FFFF00"/>
                </a:highlight>
              </a:rPr>
              <a:t> Україна стала членом </a:t>
            </a:r>
            <a:r>
              <a:rPr lang="uk-UA" sz="2800" b="1" dirty="0">
                <a:solidFill>
                  <a:srgbClr val="FF0000"/>
                </a:solidFill>
                <a:highlight>
                  <a:srgbClr val="FFFF00"/>
                </a:highlight>
              </a:rPr>
              <a:t>Наради з безпеки та співробітництва в Європі</a:t>
            </a:r>
            <a:r>
              <a:rPr lang="uk-UA" sz="2800" b="1" dirty="0">
                <a:highlight>
                  <a:srgbClr val="FFFF00"/>
                </a:highlight>
              </a:rPr>
              <a:t> (НБСЄ).</a:t>
            </a:r>
          </a:p>
        </p:txBody>
      </p:sp>
    </p:spTree>
    <p:extLst>
      <p:ext uri="{BB962C8B-B14F-4D97-AF65-F5344CB8AC3E}">
        <p14:creationId xmlns:p14="http://schemas.microsoft.com/office/powerpoint/2010/main" val="25426677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00FF00"/>
                </a:highlight>
              </a:rPr>
              <a:t>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311563"/>
            <a:ext cx="12016509" cy="5546437"/>
          </a:xfrm>
        </p:spPr>
        <p:txBody>
          <a:bodyPr>
            <a:normAutofit/>
          </a:bodyPr>
          <a:lstStyle/>
          <a:p>
            <a:pPr algn="just"/>
            <a:r>
              <a:rPr lang="uk-UA" sz="3200" b="1" dirty="0"/>
              <a:t>Таким чином, вже на цьому етапі Україні було надано право бути складовою частиною ЄС, яким користуються країни-кандидати та країни-члени Європейської економічної зони. </a:t>
            </a:r>
          </a:p>
          <a:p>
            <a:pPr algn="just"/>
            <a:r>
              <a:rPr lang="uk-UA" sz="3200" b="1" dirty="0"/>
              <a:t>Іншим важливим елементом взаємодії у сфері зовнішньої та безпекової політики став механізм двосторонніх консультацій між Україною та Генеральним Секретаріатом Ради ЄС з питань зовнішньополітичного планування, які дають змогу координувати позиції України та ЄС з цих питань.</a:t>
            </a:r>
          </a:p>
        </p:txBody>
      </p:sp>
    </p:spTree>
    <p:extLst>
      <p:ext uri="{BB962C8B-B14F-4D97-AF65-F5344CB8AC3E}">
        <p14:creationId xmlns:p14="http://schemas.microsoft.com/office/powerpoint/2010/main" val="29026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lstStyle/>
          <a:p>
            <a:pPr algn="just"/>
            <a:r>
              <a:rPr lang="uk-UA" sz="2400" b="1" dirty="0"/>
              <a:t>Переговори щодо підписання Угоди про асоціацію розпочалися 5 березня 2007 року, коли Президентом України був Віктор Ющенко. Спочатку ЄС наполягав на укладанні стратегічних відносин з Україною як з країною-сусідом.</a:t>
            </a:r>
          </a:p>
          <a:p>
            <a:pPr marL="0" indent="0" algn="just">
              <a:buNone/>
            </a:pPr>
            <a:r>
              <a:rPr lang="uk-UA" sz="2400" b="1" dirty="0">
                <a:solidFill>
                  <a:srgbClr val="FF0000"/>
                </a:solidFill>
              </a:rPr>
              <a:t>Упродовж 2007–2012 рр. було проведено 21 раунд переговорів щодо підготовки Угоди про асоціацію між Україною та ЄС у рамках 3 робочих груп: </a:t>
            </a:r>
          </a:p>
          <a:p>
            <a:pPr algn="just"/>
            <a:r>
              <a:rPr lang="uk-UA" sz="2400" b="1" dirty="0"/>
              <a:t>1. з політичного діалогу, зовнішньої і безпекової політики; </a:t>
            </a:r>
          </a:p>
          <a:p>
            <a:pPr algn="just"/>
            <a:r>
              <a:rPr lang="uk-UA" sz="2400" b="1" dirty="0"/>
              <a:t>2. з юстиції, свободи та безпеки; </a:t>
            </a:r>
          </a:p>
          <a:p>
            <a:pPr algn="just"/>
            <a:r>
              <a:rPr lang="uk-UA" sz="2400" b="1" dirty="0"/>
              <a:t>3. з економічних, секторальних питань та питань розвитку людського потенціалу. </a:t>
            </a:r>
          </a:p>
          <a:p>
            <a:pPr marL="0" indent="0" algn="just">
              <a:buNone/>
            </a:pPr>
            <a:r>
              <a:rPr lang="uk-UA" sz="2400" b="1" dirty="0">
                <a:solidFill>
                  <a:srgbClr val="FF0000"/>
                </a:solidFill>
              </a:rPr>
              <a:t>Крім того також відбулися 18 раундів переговорів щодо створення зони вільної торгівлі. Після початку переговорів була створена четверта робоча група.</a:t>
            </a:r>
          </a:p>
          <a:p>
            <a:pPr algn="just"/>
            <a:endParaRPr lang="uk-UA" b="1" dirty="0"/>
          </a:p>
        </p:txBody>
      </p:sp>
    </p:spTree>
    <p:extLst>
      <p:ext uri="{BB962C8B-B14F-4D97-AF65-F5344CB8AC3E}">
        <p14:creationId xmlns:p14="http://schemas.microsoft.com/office/powerpoint/2010/main" val="37313498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lstStyle/>
          <a:p>
            <a:pPr algn="just"/>
            <a:r>
              <a:rPr lang="uk-UA" sz="2800" b="1" dirty="0"/>
              <a:t>Назва майбутньої угоди – «</a:t>
            </a:r>
            <a:r>
              <a:rPr lang="uk-UA" sz="2800" b="1" dirty="0">
                <a:solidFill>
                  <a:srgbClr val="FF0000"/>
                </a:solidFill>
              </a:rPr>
              <a:t>Угода про асоціацію</a:t>
            </a:r>
            <a:r>
              <a:rPr lang="uk-UA" sz="2800" b="1" dirty="0"/>
              <a:t>» була попередньо узгоджена міністрами закордонних справ ЄС </a:t>
            </a:r>
            <a:r>
              <a:rPr lang="uk-UA" sz="2800" b="1" dirty="0">
                <a:highlight>
                  <a:srgbClr val="FFFF00"/>
                </a:highlight>
              </a:rPr>
              <a:t>22 липня 2008 р.</a:t>
            </a:r>
            <a:r>
              <a:rPr lang="uk-UA" sz="2800" b="1" dirty="0"/>
              <a:t> у Брюсселі на засіданні Ради Євросоюзу. Із пропозицією назвати майбутню угоду із Україною «угодою про асоціацію» виступила Франція. </a:t>
            </a:r>
          </a:p>
          <a:p>
            <a:pPr algn="just"/>
            <a:r>
              <a:rPr lang="uk-UA" sz="2800" b="1" dirty="0"/>
              <a:t>Європейський Союз і Україна </a:t>
            </a:r>
            <a:r>
              <a:rPr lang="uk-UA" sz="2800" b="1" dirty="0">
                <a:highlight>
                  <a:srgbClr val="FFFF00"/>
                </a:highlight>
              </a:rPr>
              <a:t>9 вересня 2008 р.</a:t>
            </a:r>
            <a:r>
              <a:rPr lang="uk-UA" sz="2800" b="1" dirty="0"/>
              <a:t>, у Парижі під час Саміту Україна – ЄС прийняли компромісне рішення щодо назви нової посиленої угоди як Угоди про асоціацію і домовилися укласти її в 2009 р. Проте питання про можливе приєднання до ЄС сторони не порушували. Як було відображено в Спільній заяві щодо Угоди про асоціацію Україна – ЄС, схваленій на саміті Україна – ЄС у Парижі </a:t>
            </a:r>
            <a:r>
              <a:rPr lang="uk-UA" sz="2800" b="1" dirty="0">
                <a:highlight>
                  <a:srgbClr val="FFFF00"/>
                </a:highlight>
              </a:rPr>
              <a:t>9 вересня 2008 р.</a:t>
            </a:r>
          </a:p>
          <a:p>
            <a:pPr algn="just"/>
            <a:endParaRPr lang="uk-UA" b="1" dirty="0"/>
          </a:p>
        </p:txBody>
      </p:sp>
    </p:spTree>
    <p:extLst>
      <p:ext uri="{BB962C8B-B14F-4D97-AF65-F5344CB8AC3E}">
        <p14:creationId xmlns:p14="http://schemas.microsoft.com/office/powerpoint/2010/main" val="3142577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lstStyle/>
          <a:p>
            <a:pPr algn="just"/>
            <a:r>
              <a:rPr lang="uk-UA" sz="3200" b="1" dirty="0">
                <a:highlight>
                  <a:srgbClr val="00FF00"/>
                </a:highlight>
              </a:rPr>
              <a:t>Угода про асоціацію мала: </a:t>
            </a:r>
          </a:p>
          <a:p>
            <a:pPr algn="just"/>
            <a:r>
              <a:rPr lang="uk-UA" sz="3200" b="1" dirty="0"/>
              <a:t>• оновити спільні інституційні рамки співпраці України та ЄС; </a:t>
            </a:r>
          </a:p>
          <a:p>
            <a:pPr algn="just"/>
            <a:r>
              <a:rPr lang="uk-UA" sz="3200" b="1" dirty="0"/>
              <a:t>• сприяти поглибленню стосунків у всіх сферах; </a:t>
            </a:r>
          </a:p>
          <a:p>
            <a:pPr algn="just"/>
            <a:r>
              <a:rPr lang="uk-UA" sz="3200" b="1" dirty="0"/>
              <a:t>• посилити політичну асоціацію й економічну інтеграцію на основі взаємних прав та обов'язків. </a:t>
            </a:r>
          </a:p>
          <a:p>
            <a:pPr algn="just"/>
            <a:r>
              <a:rPr lang="uk-UA" sz="3200" b="1" dirty="0"/>
              <a:t>Створення всебічної та поглибленої зони вільної торгівлі з масштабним наближенням регуляторного законодавства України до стандартів ЄС сприятиме поступовій інтеграції України до внутрішнього ринку ЄС.</a:t>
            </a:r>
          </a:p>
          <a:p>
            <a:pPr algn="just"/>
            <a:endParaRPr lang="uk-UA" b="1" dirty="0"/>
          </a:p>
        </p:txBody>
      </p:sp>
    </p:spTree>
    <p:extLst>
      <p:ext uri="{BB962C8B-B14F-4D97-AF65-F5344CB8AC3E}">
        <p14:creationId xmlns:p14="http://schemas.microsoft.com/office/powerpoint/2010/main" val="22872627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a:bodyPr>
          <a:lstStyle/>
          <a:p>
            <a:pPr algn="just"/>
            <a:r>
              <a:rPr lang="uk-UA" sz="2800" b="1" dirty="0">
                <a:highlight>
                  <a:srgbClr val="00FF00"/>
                </a:highlight>
              </a:rPr>
              <a:t>16 червня 2009 р.</a:t>
            </a:r>
            <a:r>
              <a:rPr lang="uk-UA" sz="2800" b="1" dirty="0"/>
              <a:t> відбулося засідання Ради з питань співробітництва Україна – ЄС для підготовки та сприяння імплементації Угоди про асоціацію, яка є новим практичним інструментом на заміну Плану дій Україна – ЄС для підготовки Сторін до реалізації Угоди про асоціацію до моменту набуття нею чинності. </a:t>
            </a:r>
          </a:p>
          <a:p>
            <a:pPr algn="just"/>
            <a:r>
              <a:rPr lang="uk-UA" sz="2800" b="1" dirty="0"/>
              <a:t>Нова Угода про асоціацію та Порядок денний асоціації сприятимуть подальшій політичній асоціації та економічній інтеграції України до ЄС шляхом запровадження та вдосконалення </a:t>
            </a:r>
            <a:r>
              <a:rPr lang="uk-UA" sz="2800" b="1" dirty="0" err="1"/>
              <a:t>всестороннього</a:t>
            </a:r>
            <a:r>
              <a:rPr lang="uk-UA" sz="2800" b="1" dirty="0"/>
              <a:t> співробітництва. </a:t>
            </a:r>
            <a:r>
              <a:rPr lang="uk-UA" sz="2800" b="1" dirty="0">
                <a:highlight>
                  <a:srgbClr val="FFFF00"/>
                </a:highlight>
              </a:rPr>
              <a:t>24 листопада 2009 р.</a:t>
            </a:r>
            <a:r>
              <a:rPr lang="uk-UA" sz="2800" b="1" dirty="0"/>
              <a:t> набрав чинності «</a:t>
            </a:r>
            <a:r>
              <a:rPr lang="uk-UA" sz="2800" b="1" dirty="0">
                <a:solidFill>
                  <a:srgbClr val="FF0000"/>
                </a:solidFill>
              </a:rPr>
              <a:t>Порядок денний асоціації Україна — ЄС</a:t>
            </a:r>
            <a:r>
              <a:rPr lang="uk-UA" sz="2800" b="1" dirty="0"/>
              <a:t>», на заміну Плану дій між Україною та ЄС (2005–2008 рр., подовжений на один рік до 2009 р.). </a:t>
            </a:r>
          </a:p>
        </p:txBody>
      </p:sp>
    </p:spTree>
    <p:extLst>
      <p:ext uri="{BB962C8B-B14F-4D97-AF65-F5344CB8AC3E}">
        <p14:creationId xmlns:p14="http://schemas.microsoft.com/office/powerpoint/2010/main" val="2640450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lnSpcReduction="10000"/>
          </a:bodyPr>
          <a:lstStyle/>
          <a:p>
            <a:pPr algn="just"/>
            <a:r>
              <a:rPr lang="uk-UA" sz="2800" b="1" dirty="0">
                <a:highlight>
                  <a:srgbClr val="FFFF00"/>
                </a:highlight>
              </a:rPr>
              <a:t>У 2010 р. перемогу на виборах президента здобув Віктор Янукович</a:t>
            </a:r>
            <a:r>
              <a:rPr lang="uk-UA" sz="2800" b="1" dirty="0"/>
              <a:t>. Хоча Партію регіонів, лідером якої він був, пов’язують з проросійськими поглядами, </a:t>
            </a:r>
            <a:r>
              <a:rPr lang="uk-UA" sz="2800" b="1" dirty="0">
                <a:highlight>
                  <a:srgbClr val="C0C0C0"/>
                </a:highlight>
              </a:rPr>
              <a:t>все ж аж до осені 2013 р. вони вели проєвропейську політику і готували законодавство України до підписання Угоди з ЄС</a:t>
            </a:r>
            <a:r>
              <a:rPr lang="uk-UA" sz="2800" b="1" dirty="0"/>
              <a:t>.</a:t>
            </a:r>
          </a:p>
          <a:p>
            <a:pPr algn="just"/>
            <a:r>
              <a:rPr lang="uk-UA" sz="2800" b="1" dirty="0"/>
              <a:t>Порядок денний асоціації є спільним практичним інструментом підготовки та сприяння повній імплементації Угоди про асоціацію. Цей документ є основним механізмом моніторингу та оцінювання прогресу України у виконанні Угоди про асоціацію, а також моніторингу та оцінювання досягнень всіх цілей політичної асоціації та економічної інтеграції. Сторони визначають пріоритети Порядку денного асоціації, які доповнюють зобов’язання сторін відповідно до Угоди про асоціацію для повної імплементації цієї Угоди.</a:t>
            </a:r>
          </a:p>
          <a:p>
            <a:pPr algn="just"/>
            <a:endParaRPr lang="uk-UA" b="1" dirty="0"/>
          </a:p>
        </p:txBody>
      </p:sp>
    </p:spTree>
    <p:extLst>
      <p:ext uri="{BB962C8B-B14F-4D97-AF65-F5344CB8AC3E}">
        <p14:creationId xmlns:p14="http://schemas.microsoft.com/office/powerpoint/2010/main" val="42799818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lstStyle/>
          <a:p>
            <a:pPr algn="just"/>
            <a:r>
              <a:rPr lang="uk-UA" sz="2500" b="1" dirty="0"/>
              <a:t>Зокрема, було визначено десять короткострокових пріоритетів у сфері реформування Конституції України, судової системи, законодавства про вибори, сфер боротьби з корупцією, державного управління, енергетики, дерегуляції, державних </a:t>
            </a:r>
            <a:r>
              <a:rPr lang="uk-UA" sz="2500" b="1" dirty="0" err="1"/>
              <a:t>закупівель</a:t>
            </a:r>
            <a:r>
              <a:rPr lang="uk-UA" sz="2500" b="1" dirty="0"/>
              <a:t>, оподаткування та зовнішнього аудиту, які є першочерговими для України. Передбачалось, що ЄС надаватиме Україні підтримку у виконанні нею цілей та пріоритетів Порядку денного асоціації через застосування усіх наявних ресурсів допомоги ЄС, а також обмін досвідом, поширення кращих практик та «ноу-хау». </a:t>
            </a:r>
          </a:p>
          <a:p>
            <a:pPr algn="just"/>
            <a:r>
              <a:rPr lang="uk-UA" sz="2500" b="1" dirty="0"/>
              <a:t>Планувалось, що реалізація Порядку денного асоціації буде предметом та частиною процесу щорічного звітування, моніторингу та оцінки. Комітет асоціації (або інші відповідні органи) щорічно буде оцінювати прогрес виконання Порядку денного асоціації, а також за необхідності вноситиме доповнення до нього, зокрема коригуватиме пріоритети.</a:t>
            </a:r>
          </a:p>
          <a:p>
            <a:pPr algn="just"/>
            <a:endParaRPr lang="uk-UA" b="1" dirty="0"/>
          </a:p>
        </p:txBody>
      </p:sp>
    </p:spTree>
    <p:extLst>
      <p:ext uri="{BB962C8B-B14F-4D97-AF65-F5344CB8AC3E}">
        <p14:creationId xmlns:p14="http://schemas.microsoft.com/office/powerpoint/2010/main" val="23382632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Autofit/>
          </a:bodyPr>
          <a:lstStyle/>
          <a:p>
            <a:pPr algn="just"/>
            <a:r>
              <a:rPr lang="uk-UA" sz="2600" b="1" dirty="0"/>
              <a:t>Але президент В. Янукович підписав закон України «Про засади внутрішньої і зовнішньої політики», що </a:t>
            </a:r>
            <a:r>
              <a:rPr lang="uk-UA" sz="2600" b="1" u="sng" dirty="0">
                <a:solidFill>
                  <a:srgbClr val="FF0000"/>
                </a:solidFill>
              </a:rPr>
              <a:t>передбачав відмову України від вступу до НАТО</a:t>
            </a:r>
            <a:r>
              <a:rPr lang="uk-UA" sz="2600" b="1" dirty="0"/>
              <a:t>. Закон був прийнятий Верховною радою </a:t>
            </a:r>
            <a:r>
              <a:rPr lang="uk-UA" sz="2600" b="1" dirty="0">
                <a:highlight>
                  <a:srgbClr val="FFFF00"/>
                </a:highlight>
              </a:rPr>
              <a:t>1 липня 2010 р.</a:t>
            </a:r>
            <a:r>
              <a:rPr lang="uk-UA" sz="2600" b="1" dirty="0"/>
              <a:t> за ініціативи глави держави. </a:t>
            </a:r>
          </a:p>
          <a:p>
            <a:pPr algn="just"/>
            <a:r>
              <a:rPr lang="uk-UA" sz="2600" b="1" dirty="0"/>
              <a:t>Закон передбачав остаточну відмову України від НАТО та набуття позаблокового статусу держави. Таке рішення підтримали 259 народних депутатів. Парламентарі відхилили майже всі поправки від опозиції до цього закону, яких було більше 400. Серед головних засад у документі значилося забезпечення повноправної участі України в загальноєвропейській та регіональних системах колективної безпеки, набуття членства у Європейському Союзі при збереженні добросусідських відносин і стратегічного партнерства з Російською Федерацією, іншими країнами СНД, а також з іншими державами світу.</a:t>
            </a:r>
          </a:p>
        </p:txBody>
      </p:sp>
    </p:spTree>
    <p:extLst>
      <p:ext uri="{BB962C8B-B14F-4D97-AF65-F5344CB8AC3E}">
        <p14:creationId xmlns:p14="http://schemas.microsoft.com/office/powerpoint/2010/main" val="23956627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108364" y="849745"/>
            <a:ext cx="11083636" cy="6008256"/>
          </a:xfrm>
        </p:spPr>
        <p:txBody>
          <a:bodyPr>
            <a:normAutofit/>
          </a:bodyPr>
          <a:lstStyle/>
          <a:p>
            <a:pPr algn="just"/>
            <a:r>
              <a:rPr lang="uk-UA" sz="2800" b="1" dirty="0"/>
              <a:t>Натомість з законопроекту було вилучено пункт про набуття Україною членства в НАТО. Вилучення цього пункту викликало обурення в опозиції. </a:t>
            </a:r>
          </a:p>
          <a:p>
            <a:pPr algn="just"/>
            <a:r>
              <a:rPr lang="uk-UA" sz="2800" b="1" dirty="0"/>
              <a:t>Закон передбачав забезпечення національних інтересів і безпеки України шляхом підтримання мирного і взаємовигідного співробітництва з членами міжнародного співтовариства за загальновизнаними принципами і нормами міжнародного права; забезпечення дипломатичними та іншими засобами і методами, передбаченими міжнародним правом, захисту суверенітету, територіальної цілісності та непорушності державних кордонів України, її політичних, економічних, енергетичних та інших інтересів.</a:t>
            </a:r>
          </a:p>
        </p:txBody>
      </p:sp>
    </p:spTree>
    <p:extLst>
      <p:ext uri="{BB962C8B-B14F-4D97-AF65-F5344CB8AC3E}">
        <p14:creationId xmlns:p14="http://schemas.microsoft.com/office/powerpoint/2010/main" val="2800623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191491" y="849745"/>
            <a:ext cx="11000509" cy="6008256"/>
          </a:xfrm>
        </p:spPr>
        <p:txBody>
          <a:bodyPr>
            <a:noAutofit/>
          </a:bodyPr>
          <a:lstStyle/>
          <a:p>
            <a:pPr algn="just"/>
            <a:r>
              <a:rPr lang="uk-UA" sz="2600" b="1" dirty="0"/>
              <a:t>Також передбачалось дотримання Україною політики позаблоковості, що означало неучасть України у військово-політичних союзах, пріоритетність участі у вдосконаленні та розвитку європейської системи колективної безпеки, продовження конструктивного партнерства з НАТО та іншими військово-політичними блоками з усіх питань, що становлять взаємний інтерес та забезпечення інтеграції України в європейський політичний, економічний, правовий простір з метою набуття членства в Європейському Союзі.</a:t>
            </a:r>
          </a:p>
          <a:p>
            <a:pPr algn="just"/>
            <a:r>
              <a:rPr lang="uk-UA" sz="2600" b="1" dirty="0"/>
              <a:t> Визначення та реалізація засад внутрішньої і зовнішньої політики мали </a:t>
            </a:r>
            <a:r>
              <a:rPr lang="uk-UA" sz="2600" b="1" dirty="0" err="1"/>
              <a:t>здійснюватись</a:t>
            </a:r>
            <a:r>
              <a:rPr lang="uk-UA" sz="2600" b="1" dirty="0"/>
              <a:t> на основі тісної взаємодії та координації зусиль Верховної ради України, президента України, Кабінету міністрів України, міністерств, інших центральних та місцевих органів виконавчої влади.</a:t>
            </a:r>
          </a:p>
        </p:txBody>
      </p:sp>
    </p:spTree>
    <p:extLst>
      <p:ext uri="{BB962C8B-B14F-4D97-AF65-F5344CB8AC3E}">
        <p14:creationId xmlns:p14="http://schemas.microsoft.com/office/powerpoint/2010/main" val="408394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597891" y="0"/>
            <a:ext cx="10594109" cy="1607127"/>
          </a:xfrm>
        </p:spPr>
        <p:txBody>
          <a:bodyPr>
            <a:noAutofit/>
          </a:bodyPr>
          <a:lstStyle/>
          <a:p>
            <a:pPr algn="ctr"/>
            <a:r>
              <a:rPr lang="uk-UA" sz="2400" b="1" dirty="0">
                <a:highlight>
                  <a:srgbClr val="00FFFF"/>
                </a:highlight>
              </a:rPr>
              <a:t>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7598298" cy="5343236"/>
          </a:xfrm>
        </p:spPr>
        <p:txBody>
          <a:bodyPr>
            <a:normAutofit/>
          </a:bodyPr>
          <a:lstStyle/>
          <a:p>
            <a:pPr algn="just"/>
            <a:r>
              <a:rPr lang="uk-UA" sz="3200" b="1" dirty="0">
                <a:highlight>
                  <a:srgbClr val="FFFF00"/>
                </a:highlight>
              </a:rPr>
              <a:t>Відносини між Україною та Європейським Союзом були започатковані в </a:t>
            </a:r>
            <a:r>
              <a:rPr lang="uk-UA" sz="3200" b="1" dirty="0">
                <a:solidFill>
                  <a:srgbClr val="FF0000"/>
                </a:solidFill>
                <a:highlight>
                  <a:srgbClr val="FFFF00"/>
                </a:highlight>
              </a:rPr>
              <a:t>грудні 1991 р.</a:t>
            </a:r>
            <a:r>
              <a:rPr lang="uk-UA" sz="3200" b="1" dirty="0">
                <a:highlight>
                  <a:srgbClr val="FFFF00"/>
                </a:highlight>
              </a:rPr>
              <a:t>, коли міністр закордонних справ Нідерландів Анрі </a:t>
            </a:r>
            <a:r>
              <a:rPr lang="uk-UA" sz="3200" b="1" dirty="0" err="1">
                <a:highlight>
                  <a:srgbClr val="FFFF00"/>
                </a:highlight>
              </a:rPr>
              <a:t>Ханс</a:t>
            </a:r>
            <a:r>
              <a:rPr lang="uk-UA" sz="3200" b="1" dirty="0">
                <a:highlight>
                  <a:srgbClr val="FFFF00"/>
                </a:highlight>
              </a:rPr>
              <a:t> ван </a:t>
            </a:r>
            <a:r>
              <a:rPr lang="uk-UA" sz="3200" b="1" dirty="0" err="1">
                <a:highlight>
                  <a:srgbClr val="FFFF00"/>
                </a:highlight>
              </a:rPr>
              <a:t>ден</a:t>
            </a:r>
            <a:r>
              <a:rPr lang="uk-UA" sz="3200" b="1" dirty="0">
                <a:highlight>
                  <a:srgbClr val="FFFF00"/>
                </a:highlight>
              </a:rPr>
              <a:t> Брук, як представник головуючої в ЄС країни, у своєму листі від імені Євросоюзу офіційно визнав незалежність України.</a:t>
            </a:r>
          </a:p>
        </p:txBody>
      </p:sp>
      <p:pic>
        <p:nvPicPr>
          <p:cNvPr id="4" name="Рисунок 3">
            <a:extLst>
              <a:ext uri="{FF2B5EF4-FFF2-40B4-BE49-F238E27FC236}">
                <a16:creationId xmlns:a16="http://schemas.microsoft.com/office/drawing/2014/main" id="{0D94B48C-C79F-4762-DB6D-FBEC1719F499}"/>
              </a:ext>
            </a:extLst>
          </p:cNvPr>
          <p:cNvPicPr>
            <a:picLocks noChangeAspect="1"/>
          </p:cNvPicPr>
          <p:nvPr/>
        </p:nvPicPr>
        <p:blipFill>
          <a:blip r:embed="rId2"/>
          <a:stretch>
            <a:fillRect/>
          </a:stretch>
        </p:blipFill>
        <p:spPr>
          <a:xfrm>
            <a:off x="7949280" y="1551709"/>
            <a:ext cx="4067229" cy="5236557"/>
          </a:xfrm>
          <a:prstGeom prst="rect">
            <a:avLst/>
          </a:prstGeom>
        </p:spPr>
      </p:pic>
    </p:spTree>
    <p:extLst>
      <p:ext uri="{BB962C8B-B14F-4D97-AF65-F5344CB8AC3E}">
        <p14:creationId xmlns:p14="http://schemas.microsoft.com/office/powerpoint/2010/main" val="24858166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126836" y="849745"/>
            <a:ext cx="11065164" cy="6008256"/>
          </a:xfrm>
        </p:spPr>
        <p:txBody>
          <a:bodyPr/>
          <a:lstStyle/>
          <a:p>
            <a:pPr algn="just"/>
            <a:r>
              <a:rPr lang="uk-UA" sz="2400" b="1" dirty="0"/>
              <a:t>Крім того, у законопроекті було прописано «</a:t>
            </a:r>
            <a:r>
              <a:rPr lang="uk-UA" sz="2400" b="1" dirty="0" err="1"/>
              <a:t>мовне</a:t>
            </a:r>
            <a:r>
              <a:rPr lang="uk-UA" sz="2400" b="1" dirty="0"/>
              <a:t> питання»: «Забезпечення розвитку і функціонування української мови як державної в усіх сферах суспільного життя на всій території України, гарантування вільного розвитку, використання і захисту російської, інших мов національних меншин України». Опозиція наполягала, щоб статус української мови був затверджений «як єдиної державної».  </a:t>
            </a:r>
          </a:p>
          <a:p>
            <a:pPr algn="just"/>
            <a:r>
              <a:rPr lang="uk-UA" sz="2400" b="1" dirty="0">
                <a:highlight>
                  <a:srgbClr val="FFFF00"/>
                </a:highlight>
              </a:rPr>
              <a:t>11 листопада 2011 р.</a:t>
            </a:r>
            <a:r>
              <a:rPr lang="uk-UA" sz="2400" b="1" dirty="0"/>
              <a:t> у Брюсселі відбувся завершальний двадцять перший раунд переговорів щодо укладення Угоди про асоціацію, у ході якого були узгоджені всі положення тексту Угоди. </a:t>
            </a:r>
          </a:p>
          <a:p>
            <a:pPr algn="just"/>
            <a:r>
              <a:rPr lang="uk-UA" sz="2400" b="1" dirty="0">
                <a:highlight>
                  <a:srgbClr val="FFFF00"/>
                </a:highlight>
              </a:rPr>
              <a:t>19 грудня 2011 р.</a:t>
            </a:r>
            <a:r>
              <a:rPr lang="uk-UA" sz="2400" b="1" dirty="0"/>
              <a:t>, у м. Київ під час 15-го Саміту Україна-ЄС лідери України та ЄС офіційно заявили про завершення переговорів щодо Угоди про асоціацію. </a:t>
            </a:r>
            <a:r>
              <a:rPr lang="uk-UA" sz="2400" b="1" dirty="0">
                <a:solidFill>
                  <a:srgbClr val="FF0000"/>
                </a:solidFill>
              </a:rPr>
              <a:t>30 березня 2012 р.</a:t>
            </a:r>
            <a:r>
              <a:rPr lang="uk-UA" sz="2400" b="1" dirty="0"/>
              <a:t> у Брюсселі глави переговорних делегацій парафували Угоду (зі сторони України підписував Павло </a:t>
            </a:r>
            <a:r>
              <a:rPr lang="uk-UA" sz="2400" b="1" dirty="0" err="1"/>
              <a:t>Клімкін</a:t>
            </a:r>
            <a:r>
              <a:rPr lang="uk-UA" sz="2400" b="1" dirty="0"/>
              <a:t>).</a:t>
            </a:r>
          </a:p>
          <a:p>
            <a:pPr algn="just"/>
            <a:endParaRPr lang="uk-UA" b="1" dirty="0"/>
          </a:p>
        </p:txBody>
      </p:sp>
    </p:spTree>
    <p:extLst>
      <p:ext uri="{BB962C8B-B14F-4D97-AF65-F5344CB8AC3E}">
        <p14:creationId xmlns:p14="http://schemas.microsoft.com/office/powerpoint/2010/main" val="4867364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Autofit/>
          </a:bodyPr>
          <a:lstStyle/>
          <a:p>
            <a:pPr algn="just"/>
            <a:r>
              <a:rPr lang="uk-UA" sz="2700" b="1" dirty="0">
                <a:highlight>
                  <a:srgbClr val="FFFF00"/>
                </a:highlight>
              </a:rPr>
              <a:t>19 грудня 2011 р.</a:t>
            </a:r>
            <a:r>
              <a:rPr lang="uk-UA" sz="2700" b="1" dirty="0"/>
              <a:t>, у Києві під час 15-го Саміту Україна-ЄС лідери України та ЄС офіційно заявили про завершення переговорів щодо Угоди про асоціацію. У </a:t>
            </a:r>
            <a:r>
              <a:rPr lang="uk-UA" sz="2700" b="1" dirty="0">
                <a:highlight>
                  <a:srgbClr val="FFFF00"/>
                </a:highlight>
              </a:rPr>
              <a:t>лютому 2012 р.</a:t>
            </a:r>
            <a:r>
              <a:rPr lang="uk-UA" sz="2700" b="1" dirty="0"/>
              <a:t> секретар РНБО України Андрій Клюєв повідомив, що триває технічна робота над угодою на рівні експертів Єврокомісії. </a:t>
            </a:r>
          </a:p>
          <a:p>
            <a:pPr algn="just"/>
            <a:r>
              <a:rPr lang="uk-UA" sz="2700" b="1" dirty="0">
                <a:highlight>
                  <a:srgbClr val="FFFF00"/>
                </a:highlight>
              </a:rPr>
              <a:t>30 березня 2012 р.</a:t>
            </a:r>
            <a:r>
              <a:rPr lang="uk-UA" sz="2700" b="1" dirty="0"/>
              <a:t> у Брюссель (Бельгія) угоди про асоціацію між Україною та Європейським Союзом було парафовано (точніше всю її політичну частину (Асоціацію та першу і останню сторінки угоди щодо Зони вільної торгівлі)). </a:t>
            </a:r>
          </a:p>
          <a:p>
            <a:pPr algn="just"/>
            <a:r>
              <a:rPr lang="uk-UA" sz="2700" b="1" dirty="0"/>
              <a:t>Саме парафування проходило у 2 етапи. Остаточне було </a:t>
            </a:r>
            <a:r>
              <a:rPr lang="uk-UA" sz="2700" b="1" dirty="0">
                <a:highlight>
                  <a:srgbClr val="FFFF00"/>
                </a:highlight>
              </a:rPr>
              <a:t>19 липня 2012 р. – тоді Угода про Асоціацію була вся парафована. </a:t>
            </a:r>
            <a:r>
              <a:rPr lang="uk-UA" sz="2700" b="1" dirty="0">
                <a:highlight>
                  <a:srgbClr val="00FFFF"/>
                </a:highlight>
              </a:rPr>
              <a:t>У грудні 2012 р. повинен був бути проведений черговий саміт Україна–ЄС.</a:t>
            </a:r>
          </a:p>
        </p:txBody>
      </p:sp>
    </p:spTree>
    <p:extLst>
      <p:ext uri="{BB962C8B-B14F-4D97-AF65-F5344CB8AC3E}">
        <p14:creationId xmlns:p14="http://schemas.microsoft.com/office/powerpoint/2010/main" val="35402213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lstStyle/>
          <a:p>
            <a:pPr algn="just"/>
            <a:r>
              <a:rPr lang="uk-UA" sz="3000" b="1" dirty="0"/>
              <a:t>Але очікування з цього приводу не виправдались, головним чином, з двох причин: </a:t>
            </a:r>
          </a:p>
          <a:p>
            <a:pPr algn="just"/>
            <a:r>
              <a:rPr lang="uk-UA" sz="3000" b="1" dirty="0"/>
              <a:t>• недемократичне проведення виборів, що зазначила ОБСЄ як підсумок свого моніторингу виборчого процесу; </a:t>
            </a:r>
          </a:p>
          <a:p>
            <a:pPr algn="just"/>
            <a:r>
              <a:rPr lang="uk-UA" sz="3000" b="1" dirty="0"/>
              <a:t>• очікування результатів виборів, після оголошення яких ситуація мала прояснитися. </a:t>
            </a:r>
          </a:p>
          <a:p>
            <a:pPr algn="just"/>
            <a:r>
              <a:rPr lang="uk-UA" sz="3000" b="1" dirty="0"/>
              <a:t>Текст Угоди про Асоціацію англійською мовою було оприлюднено після схвалення пропозицій Європейської комісії Раді Європейського Союзу щодо підписання, схвалення та тимчасового застосування Угоди.</a:t>
            </a:r>
          </a:p>
          <a:p>
            <a:pPr algn="just"/>
            <a:endParaRPr lang="uk-UA" b="1" dirty="0"/>
          </a:p>
        </p:txBody>
      </p:sp>
    </p:spTree>
    <p:extLst>
      <p:ext uri="{BB962C8B-B14F-4D97-AF65-F5344CB8AC3E}">
        <p14:creationId xmlns:p14="http://schemas.microsoft.com/office/powerpoint/2010/main" val="2550111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lstStyle/>
          <a:p>
            <a:pPr algn="just"/>
            <a:r>
              <a:rPr lang="uk-UA" sz="2800" b="1" dirty="0"/>
              <a:t>Черговий, </a:t>
            </a:r>
            <a:r>
              <a:rPr lang="uk-UA" sz="2800" b="1" dirty="0">
                <a:highlight>
                  <a:srgbClr val="00FFFF"/>
                </a:highlight>
              </a:rPr>
              <a:t>16-й Саміт відбувся 25 лютого 2013 р.</a:t>
            </a:r>
            <a:r>
              <a:rPr lang="uk-UA" sz="2800" b="1" dirty="0"/>
              <a:t> На ньому Україна зобов'язалась вирішити наявні проблеми. Щодо підписання Угоди про асоціацію, то </a:t>
            </a:r>
            <a:r>
              <a:rPr lang="uk-UA" sz="2800" b="1" dirty="0">
                <a:highlight>
                  <a:srgbClr val="00FF00"/>
                </a:highlight>
              </a:rPr>
              <a:t>найоптимістичніші прогнози сходилися на кінець 2013 р.</a:t>
            </a:r>
            <a:r>
              <a:rPr lang="uk-UA" sz="2800" b="1" dirty="0"/>
              <a:t>, але все залежало від внутрішніх політичних процесів та ефективності виконання Україною встановлених у Порядку денному асоціації критеріїв для підписання зазначеної угоди, а також від діалогу України та ЄС. </a:t>
            </a:r>
          </a:p>
          <a:p>
            <a:pPr algn="just"/>
            <a:r>
              <a:rPr lang="uk-UA" sz="2800" b="1" dirty="0"/>
              <a:t>Позитивом стало помилування Юрія Луценка 7 квітня 2013 р., що дуже схвалили європейські високопосадовці, але вони таке очікували від української влади й стосовно Юлії Тимошенко, яку Міжнародний суд визнав не винною 30 квітня 2013 р. Її не звільнили і це могло завадити підписанню Угоди.</a:t>
            </a:r>
          </a:p>
          <a:p>
            <a:pPr algn="just"/>
            <a:endParaRPr lang="uk-UA" b="1" dirty="0"/>
          </a:p>
        </p:txBody>
      </p:sp>
    </p:spTree>
    <p:extLst>
      <p:ext uri="{BB962C8B-B14F-4D97-AF65-F5344CB8AC3E}">
        <p14:creationId xmlns:p14="http://schemas.microsoft.com/office/powerpoint/2010/main" val="4011675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Autofit/>
          </a:bodyPr>
          <a:lstStyle/>
          <a:p>
            <a:pPr algn="just"/>
            <a:r>
              <a:rPr lang="uk-UA" sz="3000" b="1" dirty="0"/>
              <a:t>Для пришвидшення підписання Угоди діяли спеціальні комісії, наприклад спеціальна Моніторингова місія Європарламенту під керівництвом </a:t>
            </a:r>
            <a:r>
              <a:rPr lang="uk-UA" sz="3000" b="1" dirty="0" err="1"/>
              <a:t>Пета</a:t>
            </a:r>
            <a:r>
              <a:rPr lang="uk-UA" sz="3000" b="1" dirty="0"/>
              <a:t> </a:t>
            </a:r>
            <a:r>
              <a:rPr lang="uk-UA" sz="3000" b="1" dirty="0" err="1"/>
              <a:t>Кокса</a:t>
            </a:r>
            <a:r>
              <a:rPr lang="uk-UA" sz="3000" b="1" dirty="0"/>
              <a:t> та Олександра </a:t>
            </a:r>
            <a:r>
              <a:rPr lang="uk-UA" sz="3000" b="1" dirty="0" err="1"/>
              <a:t>Квасневського</a:t>
            </a:r>
            <a:r>
              <a:rPr lang="uk-UA" sz="3000" b="1" dirty="0"/>
              <a:t> зі спостереження за розглядом справи екс-прем'єр-міністра Ю. Тимошенко та екс-міністра внутрішніх справ Ю. Луценка. </a:t>
            </a:r>
          </a:p>
          <a:p>
            <a:pPr algn="just"/>
            <a:r>
              <a:rPr lang="uk-UA" sz="3000" b="1" dirty="0">
                <a:solidFill>
                  <a:srgbClr val="FF0000"/>
                </a:solidFill>
              </a:rPr>
              <a:t>Ця Місія працювала з червня 2012 р., і була продовжена до вересня 2013 р.</a:t>
            </a:r>
            <a:r>
              <a:rPr lang="uk-UA" sz="3000" b="1" dirty="0"/>
              <a:t> Євросоюзом був поставлений ультиматум вирішити проблеми в Україні до 15 травня 2013 р., до часу перевірки, бо це могло вирішити долю Асоціації. 15 травня Єврокомісія схвалила проект рішення, отже тепер доля Угоди повністю в руках України.</a:t>
            </a:r>
          </a:p>
        </p:txBody>
      </p:sp>
    </p:spTree>
    <p:extLst>
      <p:ext uri="{BB962C8B-B14F-4D97-AF65-F5344CB8AC3E}">
        <p14:creationId xmlns:p14="http://schemas.microsoft.com/office/powerpoint/2010/main" val="39261422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lnSpcReduction="10000"/>
          </a:bodyPr>
          <a:lstStyle/>
          <a:p>
            <a:pPr algn="just"/>
            <a:r>
              <a:rPr lang="uk-UA" sz="2800" b="1" dirty="0"/>
              <a:t>Текст Угоди про Асоціацію Україна–ЄС українською мовою був опублікований </a:t>
            </a:r>
            <a:r>
              <a:rPr lang="uk-UA" sz="2800" b="1" dirty="0">
                <a:highlight>
                  <a:srgbClr val="00FF00"/>
                </a:highlight>
              </a:rPr>
              <a:t>20 червня 2013 р.</a:t>
            </a:r>
            <a:r>
              <a:rPr lang="uk-UA" sz="2800" b="1" dirty="0"/>
              <a:t> на офіційному сайті Комітету з євроінтеграції Верховної ради. У серпні текст Угоди оприлюднили на Урядовому порталі. Після цього текст переклали 24-ма офіційними мовами ЄС. </a:t>
            </a:r>
            <a:r>
              <a:rPr lang="uk-UA" sz="2800" b="1" dirty="0">
                <a:solidFill>
                  <a:srgbClr val="FF0000"/>
                </a:solidFill>
              </a:rPr>
              <a:t>9 серпня 2013 р. </a:t>
            </a:r>
            <a:r>
              <a:rPr lang="uk-UA" sz="2800" b="1" dirty="0"/>
              <a:t>проект Угоди був оприлюднений на Урядовому порталі після перевірки Міністерством юстиції України та корекції у зв'язку зі вступом в ЄС Хорватії. </a:t>
            </a:r>
          </a:p>
          <a:p>
            <a:pPr algn="just"/>
            <a:r>
              <a:rPr lang="uk-UA" sz="2800" b="1" dirty="0"/>
              <a:t>За пропозицією Сторони ЄС було уточнено назву Угоди, і за згодою Української Сторони угода отримала остаточну офіційну назву – «</a:t>
            </a:r>
            <a:r>
              <a:rPr lang="uk-UA" sz="2800" b="1" i="1" dirty="0">
                <a:highlight>
                  <a:srgbClr val="FFFF00"/>
                </a:highlight>
              </a:rPr>
              <a:t>Угода про асоціацію між Україною, з однієї сторони, та Європейським Союзом, Європейським Співтовариством з атомної енергії і їхніми державами – членами, з іншої сторони</a:t>
            </a:r>
            <a:r>
              <a:rPr lang="uk-UA" sz="2800" b="1" dirty="0"/>
              <a:t>».</a:t>
            </a:r>
          </a:p>
          <a:p>
            <a:pPr algn="just"/>
            <a:endParaRPr lang="uk-UA" b="1" dirty="0"/>
          </a:p>
        </p:txBody>
      </p:sp>
    </p:spTree>
    <p:extLst>
      <p:ext uri="{BB962C8B-B14F-4D97-AF65-F5344CB8AC3E}">
        <p14:creationId xmlns:p14="http://schemas.microsoft.com/office/powerpoint/2010/main" val="16835132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lnSpcReduction="10000"/>
          </a:bodyPr>
          <a:lstStyle/>
          <a:p>
            <a:pPr algn="just"/>
            <a:r>
              <a:rPr lang="uk-UA" sz="2400" b="1" dirty="0"/>
              <a:t>Остаточне її підписання було заплановано на Вільнюському саміті країн Європейської політики сусідства в </a:t>
            </a:r>
            <a:r>
              <a:rPr lang="uk-UA" sz="2400" b="1" dirty="0">
                <a:highlight>
                  <a:srgbClr val="FFFF00"/>
                </a:highlight>
              </a:rPr>
              <a:t>листопаді 2013 р.</a:t>
            </a:r>
            <a:r>
              <a:rPr lang="uk-UA" sz="2400" b="1" dirty="0"/>
              <a:t> Але цього не сталося внаслідок позиції В. Януковича і в Україні почався Євромайдан. Це фактично повинно бути завершення важливого етапу двадцятирічних відносин України з Європейським Союзом, а також початком розвитку нових відносин. Європа потрібна Україні, а Україна потрібна Європі.</a:t>
            </a:r>
          </a:p>
          <a:p>
            <a:pPr algn="just"/>
            <a:r>
              <a:rPr lang="uk-UA" sz="2400" b="1" dirty="0"/>
              <a:t>28 листопада 2013 р. Угоду мали підписати на 17-му</a:t>
            </a:r>
            <a:r>
              <a:rPr lang="lt-LT" sz="2400" b="1" dirty="0"/>
              <a:t> </a:t>
            </a:r>
            <a:r>
              <a:rPr lang="uk-UA" sz="2400" b="1" dirty="0"/>
              <a:t>саміті. </a:t>
            </a:r>
            <a:r>
              <a:rPr lang="uk-UA" sz="2400" b="1" dirty="0">
                <a:highlight>
                  <a:srgbClr val="FFFF00"/>
                </a:highlight>
              </a:rPr>
              <a:t>Однак 21 листопада уряд несподівано призупинив підготовку до підписання документу</a:t>
            </a:r>
            <a:r>
              <a:rPr lang="uk-UA" sz="2400" b="1" dirty="0"/>
              <a:t>. «</a:t>
            </a:r>
            <a:r>
              <a:rPr lang="uk-UA" sz="2400" b="1" dirty="0">
                <a:solidFill>
                  <a:srgbClr val="FF0000"/>
                </a:solidFill>
              </a:rPr>
              <a:t>Призупинити процес підготовки до укладення Угоди про асоціацію між Україною, з одного боку, та Європейським Союзом, європейським Співтовариством з атомної енергії та їх державами-членами, з іншого боку, і дію рішення Кабінету міністрів України від 18 вересня 2013 р. "Про підготовку до підписання проекту Угоди про асоціацію між Україною, з одного боку, та Європейським Союзом та його державами-членами, з іншого боку».</a:t>
            </a:r>
          </a:p>
        </p:txBody>
      </p:sp>
    </p:spTree>
    <p:extLst>
      <p:ext uri="{BB962C8B-B14F-4D97-AF65-F5344CB8AC3E}">
        <p14:creationId xmlns:p14="http://schemas.microsoft.com/office/powerpoint/2010/main" val="889953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Autofit/>
          </a:bodyPr>
          <a:lstStyle/>
          <a:p>
            <a:pPr algn="just"/>
            <a:r>
              <a:rPr lang="uk-UA" sz="2700" b="1" dirty="0"/>
              <a:t>Таке розпорядження було офіційно оприлюднено прем'єр-міністром України Азаровим. </a:t>
            </a:r>
          </a:p>
          <a:p>
            <a:pPr algn="just"/>
            <a:r>
              <a:rPr lang="uk-UA" sz="2700" b="1" dirty="0"/>
              <a:t>За словами європейського комісара з питань розширення та Європейської політики сусідства Штефана </a:t>
            </a:r>
            <a:r>
              <a:rPr lang="uk-UA" sz="2700" b="1" dirty="0" err="1"/>
              <a:t>Фюле</a:t>
            </a:r>
            <a:r>
              <a:rPr lang="uk-UA" sz="2700" b="1" dirty="0"/>
              <a:t> станом на 22 листопада 2013 р. Київ ще офіційно не поінформував Брюссель про рішення призупинити процес підготовки до підписання Угоди про асоціацію. Фахівці міжнародного рейтингового агентства </a:t>
            </a:r>
            <a:r>
              <a:rPr lang="lt-LT" sz="2700" b="1" dirty="0"/>
              <a:t>Fitch Ratings </a:t>
            </a:r>
            <a:r>
              <a:rPr lang="uk-UA" sz="2700" b="1" dirty="0"/>
              <a:t>зазначили, що оголошення урядом України про зупинку підготовки до підписання Угоди про асоціацію з ЄС приведе до зменшення кредитоспроможності держави, зважаючи на її обмежені можливості запозичень в іноземній валюті для рефінансування значних виплат за зовнішнім боргом в 2014–2015 рр., за відсутності кредитів МВФ.</a:t>
            </a:r>
          </a:p>
        </p:txBody>
      </p:sp>
    </p:spTree>
    <p:extLst>
      <p:ext uri="{BB962C8B-B14F-4D97-AF65-F5344CB8AC3E}">
        <p14:creationId xmlns:p14="http://schemas.microsoft.com/office/powerpoint/2010/main" val="1215580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191491" y="849745"/>
            <a:ext cx="11000509" cy="6008256"/>
          </a:xfrm>
        </p:spPr>
        <p:txBody>
          <a:bodyPr>
            <a:normAutofit/>
          </a:bodyPr>
          <a:lstStyle/>
          <a:p>
            <a:pPr algn="just"/>
            <a:r>
              <a:rPr lang="uk-UA" sz="2400" b="1" dirty="0">
                <a:highlight>
                  <a:srgbClr val="FFFF00"/>
                </a:highlight>
              </a:rPr>
              <a:t>22 листопада 2013 р.</a:t>
            </a:r>
            <a:r>
              <a:rPr lang="uk-UA" sz="2400" b="1" dirty="0"/>
              <a:t> ЄС відхилив пропозицію Кабміну про проведення переговорів у </a:t>
            </a:r>
            <a:r>
              <a:rPr lang="uk-UA" sz="2400" b="1" u="sng" dirty="0"/>
              <a:t>тристоронньому форматі ЄС-Україна-Росія</a:t>
            </a:r>
            <a:r>
              <a:rPr lang="uk-UA" sz="2400" b="1" dirty="0"/>
              <a:t> як таку, що «</a:t>
            </a:r>
            <a:r>
              <a:rPr lang="uk-UA" sz="2400" b="1" i="1" dirty="0">
                <a:solidFill>
                  <a:srgbClr val="FF0000"/>
                </a:solidFill>
              </a:rPr>
              <a:t>не є виходом і не має прецедентів</a:t>
            </a:r>
            <a:r>
              <a:rPr lang="uk-UA" sz="2400" b="1" dirty="0"/>
              <a:t>» у європейській практиці. Рішення уряду України призупинити процес підготовки до укладання Угоди про асоціацію між Україною та ЄС викликало хвилю протестів в Україні. </a:t>
            </a:r>
          </a:p>
          <a:p>
            <a:pPr algn="just"/>
            <a:r>
              <a:rPr lang="uk-UA" sz="2400" b="1" dirty="0"/>
              <a:t>Станом на 22 листопада 2013 р. в багатьох містах України (Донецьку, Харкові, Києві, Львові та ін.) стали стихійно виникати «</a:t>
            </a:r>
            <a:r>
              <a:rPr lang="uk-UA" sz="2400" b="1" dirty="0" err="1"/>
              <a:t>євромайдани</a:t>
            </a:r>
            <a:r>
              <a:rPr lang="uk-UA" sz="2400" b="1" dirty="0"/>
              <a:t>», де збиралися громадяни України, щоб заявити свій протест проти відмови уряду укладати Угоду про асоціацію між Україною та ЄС. Львівська міськрада звернулася до президента Віктора Януковича з вимогою звільнити прем'єр-міністра Миколу Азарова та підписати угоду про асоціацію з Євросоюзом.</a:t>
            </a:r>
          </a:p>
        </p:txBody>
      </p:sp>
    </p:spTree>
    <p:extLst>
      <p:ext uri="{BB962C8B-B14F-4D97-AF65-F5344CB8AC3E}">
        <p14:creationId xmlns:p14="http://schemas.microsoft.com/office/powerpoint/2010/main" val="40095482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283855" y="849745"/>
            <a:ext cx="10908145" cy="6008256"/>
          </a:xfrm>
        </p:spPr>
        <p:txBody>
          <a:bodyPr>
            <a:normAutofit fontScale="92500"/>
          </a:bodyPr>
          <a:lstStyle/>
          <a:p>
            <a:pPr algn="just"/>
            <a:r>
              <a:rPr lang="uk-UA" sz="2800" b="1" dirty="0"/>
              <a:t>На Саміті Східного партнерства </a:t>
            </a:r>
            <a:r>
              <a:rPr lang="uk-UA" sz="2800" b="1" dirty="0">
                <a:solidFill>
                  <a:srgbClr val="FF0000"/>
                </a:solidFill>
              </a:rPr>
              <a:t>28–29 листопада 2013 р. </a:t>
            </a:r>
            <a:r>
              <a:rPr lang="uk-UA" sz="2800" b="1" dirty="0"/>
              <a:t>тодішній Президент Янукович Угоду не підписав, що викликало бурхливі негативні реакції частини населення України, спричинивши виникнення Євромайдану. На знак підтримки почалися акції підтримки курсу України до ЄС у багатьох країнах світу. Загалом протистояння влади та народу України призвело до революції в Україні – Революції гідності та зміни політичного керівництва держави. </a:t>
            </a:r>
          </a:p>
          <a:p>
            <a:pPr algn="just"/>
            <a:r>
              <a:rPr lang="uk-UA" sz="2800" b="1" dirty="0">
                <a:solidFill>
                  <a:srgbClr val="FF0000"/>
                </a:solidFill>
              </a:rPr>
              <a:t>3-6 грудня 2013 р.</a:t>
            </a:r>
            <a:r>
              <a:rPr lang="uk-UA" sz="2800" b="1" dirty="0"/>
              <a:t> Віктор Янукович відвідав з візитом Китай, за результатами якого Україна і Китай не уклали жодних угод. Про це заявив заступник міністра закордонних справ КНР Чен </a:t>
            </a:r>
            <a:r>
              <a:rPr lang="uk-UA" sz="2800" b="1" dirty="0" err="1"/>
              <a:t>Гопін</a:t>
            </a:r>
            <a:r>
              <a:rPr lang="uk-UA" sz="2800" b="1" dirty="0"/>
              <a:t>. Візит виявився не тільки безрезультатним – китайські ЗМІ з Януковича відверто познущались, присвятивши йому глузливий відеоролик.</a:t>
            </a:r>
          </a:p>
          <a:p>
            <a:pPr algn="just"/>
            <a:endParaRPr lang="uk-UA" b="1" dirty="0"/>
          </a:p>
        </p:txBody>
      </p:sp>
    </p:spTree>
    <p:extLst>
      <p:ext uri="{BB962C8B-B14F-4D97-AF65-F5344CB8AC3E}">
        <p14:creationId xmlns:p14="http://schemas.microsoft.com/office/powerpoint/2010/main" val="400633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597891" y="0"/>
            <a:ext cx="10594109" cy="1607127"/>
          </a:xfrm>
        </p:spPr>
        <p:txBody>
          <a:bodyPr>
            <a:noAutofit/>
          </a:bodyPr>
          <a:lstStyle/>
          <a:p>
            <a:pPr algn="ctr"/>
            <a:r>
              <a:rPr lang="uk-UA" sz="2400" b="1" dirty="0">
                <a:highlight>
                  <a:srgbClr val="00FFFF"/>
                </a:highlight>
              </a:rPr>
              <a:t>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801091"/>
            <a:ext cx="12016509" cy="5056910"/>
          </a:xfrm>
        </p:spPr>
        <p:txBody>
          <a:bodyPr>
            <a:noAutofit/>
          </a:bodyPr>
          <a:lstStyle/>
          <a:p>
            <a:pPr algn="just"/>
            <a:r>
              <a:rPr lang="uk-UA" sz="2600" b="1" dirty="0">
                <a:highlight>
                  <a:srgbClr val="FFFF00"/>
                </a:highlight>
              </a:rPr>
              <a:t>Обставини, в яких відбувалося формування зовнішньополітичного курсу України, не можна охарактеризувати однозначно, як несприятливі, чи, навпаки, добрі. </a:t>
            </a:r>
          </a:p>
          <a:p>
            <a:pPr algn="just"/>
            <a:r>
              <a:rPr lang="uk-UA" sz="2600" b="1" dirty="0">
                <a:highlight>
                  <a:srgbClr val="FFFF00"/>
                </a:highlight>
              </a:rPr>
              <a:t>До перших відноситься те, що у спадок від СРСР вона не отримала нічого: активи і нерухома власність за кордоном відійшли Росії. Україна не одержала ні золотого запасу, ні валюти, все це, а також алмазний фонд теж дісталися Росії. </a:t>
            </a:r>
          </a:p>
          <a:p>
            <a:pPr algn="just"/>
            <a:r>
              <a:rPr lang="uk-UA" sz="2600" b="1" dirty="0">
                <a:highlight>
                  <a:srgbClr val="FFFF00"/>
                </a:highlight>
              </a:rPr>
              <a:t>Дався взнаки і брак спеціалістів. Скажімо, в МЗС Росії працювало до 3 тис. дипломатів, у польському міністерстві – 900 працівників і понад 2 тис. за кордоном. В Україні на 1992 р. – 200 штатних працівників. Існувала гостра проблема підготовки кадрів.</a:t>
            </a:r>
          </a:p>
        </p:txBody>
      </p:sp>
    </p:spTree>
    <p:extLst>
      <p:ext uri="{BB962C8B-B14F-4D97-AF65-F5344CB8AC3E}">
        <p14:creationId xmlns:p14="http://schemas.microsoft.com/office/powerpoint/2010/main" val="19389004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a:bodyPr>
          <a:lstStyle/>
          <a:p>
            <a:pPr algn="just"/>
            <a:r>
              <a:rPr lang="uk-UA" sz="2800" b="1" dirty="0"/>
              <a:t>Ще 26 листопада 2013 р. ЗМІ поширили інформацію про офіційну заяву представників Європарламенту стосовно можливості серйозних наслідків для уряду України у тому випадку, якщо він використає силу проти прихильників євроінтеграції під час масових акцій протесту. </a:t>
            </a:r>
          </a:p>
          <a:p>
            <a:pPr algn="just"/>
            <a:r>
              <a:rPr lang="uk-UA" sz="2800" b="1" dirty="0"/>
              <a:t>Голова Комітету у закордонних справах Європейського парламенту </a:t>
            </a:r>
            <a:r>
              <a:rPr lang="uk-UA" sz="2800" b="1" dirty="0" err="1"/>
              <a:t>Елмар</a:t>
            </a:r>
            <a:r>
              <a:rPr lang="uk-UA" sz="2800" b="1" dirty="0"/>
              <a:t> </a:t>
            </a:r>
            <a:r>
              <a:rPr lang="uk-UA" sz="2800" b="1" dirty="0" err="1"/>
              <a:t>Брок</a:t>
            </a:r>
            <a:r>
              <a:rPr lang="uk-UA" sz="2800" b="1" dirty="0"/>
              <a:t> та член Європарламенту, доповідач по Україні Яцек </a:t>
            </a:r>
            <a:r>
              <a:rPr lang="uk-UA" sz="2800" b="1" dirty="0" err="1"/>
              <a:t>Саріуш</a:t>
            </a:r>
            <a:r>
              <a:rPr lang="uk-UA" sz="2800" b="1" dirty="0"/>
              <a:t>-Вольський: «</a:t>
            </a:r>
            <a:r>
              <a:rPr lang="uk-UA" sz="2800" b="1" dirty="0">
                <a:highlight>
                  <a:srgbClr val="FFFF00"/>
                </a:highlight>
              </a:rPr>
              <a:t>Українська влада не має права застосовувати силу проти демонстрантів, які проводять мирний протест на Європейській площі, проти рішення українського уряду не підписувати Угоду про асоціацію з ЄС. Інакше будуть серйозні наслідки...</a:t>
            </a:r>
            <a:r>
              <a:rPr lang="uk-UA" sz="2800" b="1" dirty="0"/>
              <a:t>».</a:t>
            </a:r>
          </a:p>
        </p:txBody>
      </p:sp>
    </p:spTree>
    <p:extLst>
      <p:ext uri="{BB962C8B-B14F-4D97-AF65-F5344CB8AC3E}">
        <p14:creationId xmlns:p14="http://schemas.microsoft.com/office/powerpoint/2010/main" val="12909407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a:bodyPr>
          <a:lstStyle/>
          <a:p>
            <a:pPr algn="just"/>
            <a:r>
              <a:rPr lang="uk-UA" sz="2400" b="1" dirty="0"/>
              <a:t>4 грудня 2013 р. Єврокомісія повідомила, що трубопровід Газпрому «Південний потік», проти спорудження якого неодноразово виступала Україна, не зможе працювати у ЄС, якщо не відповідатиме європейським нормативам в енергетичній галузі. 5 грудня голова Європарламенту Мартін Шульц повідомив, що місія </a:t>
            </a:r>
            <a:r>
              <a:rPr lang="uk-UA" sz="2400" b="1" dirty="0" err="1"/>
              <a:t>Кокса-Квасневського</a:t>
            </a:r>
            <a:r>
              <a:rPr lang="uk-UA" sz="2400" b="1" dirty="0"/>
              <a:t> продовжена. Цього ж дня в аеропорту Мюнхена німецькі прикордонники вперше запросили українців оформити документи в секторі оформлення для громадян країн ЄС.</a:t>
            </a:r>
          </a:p>
          <a:p>
            <a:pPr algn="just"/>
            <a:r>
              <a:rPr lang="uk-UA" sz="2400" b="1" dirty="0"/>
              <a:t>7 грудня 2013 р. депутати Європейського парламенту закликали українську владу негайно покарати винуватців збройного розгону Євромайдану 30 листопада. «Якщо відповідальні за побиття на Майдані не будуть засуджені, то політики, відповідальні за це, будуть позбавлені можливості їхати в ЄС, окрім того, їм </a:t>
            </a:r>
            <a:r>
              <a:rPr lang="uk-UA" sz="2400" b="1" dirty="0" err="1"/>
              <a:t>заморозять</a:t>
            </a:r>
            <a:r>
              <a:rPr lang="uk-UA" sz="2400" b="1" dirty="0"/>
              <a:t> рахунки в європейських банках»,– заявив депутат Європейського парламенту </a:t>
            </a:r>
            <a:r>
              <a:rPr lang="uk-UA" sz="2400" b="1" dirty="0" err="1"/>
              <a:t>Елмар</a:t>
            </a:r>
            <a:r>
              <a:rPr lang="uk-UA" sz="2400" b="1" dirty="0"/>
              <a:t> </a:t>
            </a:r>
            <a:r>
              <a:rPr lang="uk-UA" sz="2400" b="1" dirty="0" err="1"/>
              <a:t>Брок</a:t>
            </a:r>
            <a:r>
              <a:rPr lang="uk-UA" sz="2400" b="1" dirty="0"/>
              <a:t>.</a:t>
            </a:r>
          </a:p>
        </p:txBody>
      </p:sp>
    </p:spTree>
    <p:extLst>
      <p:ext uri="{BB962C8B-B14F-4D97-AF65-F5344CB8AC3E}">
        <p14:creationId xmlns:p14="http://schemas.microsoft.com/office/powerpoint/2010/main" val="6970821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274618" y="849745"/>
            <a:ext cx="10917382" cy="6008256"/>
          </a:xfrm>
        </p:spPr>
        <p:txBody>
          <a:bodyPr>
            <a:normAutofit/>
          </a:bodyPr>
          <a:lstStyle/>
          <a:p>
            <a:pPr algn="just"/>
            <a:r>
              <a:rPr lang="uk-UA" sz="3000" b="1" dirty="0"/>
              <a:t>8 грудня 2013 р. український Марш мільйонів підтримали більше тридцяти міст США, Канади, Європи. 9 грудня на підтримку протесту на Майдан Незалежності вийшли співробітники дипломатичних установ країн ЄС. </a:t>
            </a:r>
          </a:p>
          <a:p>
            <a:pPr algn="just"/>
            <a:r>
              <a:rPr lang="uk-UA" sz="3000" b="1" dirty="0"/>
              <a:t>Цього ж дня для ведення переговорів з врегулювання ситуації, що склалася в Україні, свого представника направили ЄС та США. Заступник держсекретаря США Вікторія </a:t>
            </a:r>
            <a:r>
              <a:rPr lang="uk-UA" sz="3000" b="1" dirty="0" err="1"/>
              <a:t>Нуланд</a:t>
            </a:r>
            <a:r>
              <a:rPr lang="uk-UA" sz="3000" b="1" dirty="0"/>
              <a:t> приїхала в Київ 10 грудня. 1</a:t>
            </a:r>
          </a:p>
          <a:p>
            <a:pPr algn="just"/>
            <a:r>
              <a:rPr lang="uk-UA" sz="3000" b="1" dirty="0"/>
              <a:t>1 грудня Євромайдан відвідали </a:t>
            </a:r>
            <a:r>
              <a:rPr lang="uk-UA" sz="3000" b="1" dirty="0" err="1"/>
              <a:t>спецпредставник</a:t>
            </a:r>
            <a:r>
              <a:rPr lang="uk-UA" sz="3000" b="1" dirty="0"/>
              <a:t> ЄС Кетрін </a:t>
            </a:r>
            <a:r>
              <a:rPr lang="uk-UA" sz="3000" b="1" dirty="0" err="1"/>
              <a:t>Ештон</a:t>
            </a:r>
            <a:r>
              <a:rPr lang="uk-UA" sz="3000" b="1" dirty="0"/>
              <a:t> та помічник Держсекретаря США Вікторія </a:t>
            </a:r>
            <a:r>
              <a:rPr lang="uk-UA" sz="3000" b="1" dirty="0" err="1"/>
              <a:t>Нуланд</a:t>
            </a:r>
            <a:r>
              <a:rPr lang="uk-UA" sz="3000" b="1" dirty="0"/>
              <a:t>.</a:t>
            </a:r>
          </a:p>
        </p:txBody>
      </p:sp>
    </p:spTree>
    <p:extLst>
      <p:ext uri="{BB962C8B-B14F-4D97-AF65-F5344CB8AC3E}">
        <p14:creationId xmlns:p14="http://schemas.microsoft.com/office/powerpoint/2010/main" val="29435390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173018" y="849745"/>
            <a:ext cx="11018982" cy="6008256"/>
          </a:xfrm>
        </p:spPr>
        <p:txBody>
          <a:bodyPr/>
          <a:lstStyle/>
          <a:p>
            <a:pPr algn="just"/>
            <a:r>
              <a:rPr lang="uk-UA" sz="2600" b="1" dirty="0"/>
              <a:t>12 грудня Європарламент прийняв резолюцію, якою рекомендував українській владі провести (позачергові) вибори. 15 грудня свою особисту підтримку Євромайдану з головної сцени на Майдані Незалежності засвідчили сенатори США Джон Маккейн та Кріс Мерфі. 16 грудня міністр закордонних справ Швеції Карл </a:t>
            </a:r>
            <a:r>
              <a:rPr lang="uk-UA" sz="2600" b="1" dirty="0" err="1"/>
              <a:t>Більдт</a:t>
            </a:r>
            <a:r>
              <a:rPr lang="uk-UA" sz="2600" b="1" dirty="0"/>
              <a:t> заявив, що Росія веде проти України «пропагандистську війну» і чинить економічний тиск через прагнення України інтегруватися в Європейський Союз. </a:t>
            </a:r>
          </a:p>
          <a:p>
            <a:pPr algn="just"/>
            <a:r>
              <a:rPr lang="uk-UA" sz="2600" b="1" dirty="0">
                <a:highlight>
                  <a:srgbClr val="FFFF00"/>
                </a:highlight>
              </a:rPr>
              <a:t>7 січня 2014 р.</a:t>
            </a:r>
            <a:r>
              <a:rPr lang="uk-UA" sz="2600" b="1" dirty="0"/>
              <a:t> французьке видання </a:t>
            </a:r>
            <a:r>
              <a:rPr lang="lt-LT" sz="2600" b="1" dirty="0"/>
              <a:t>RFI </a:t>
            </a:r>
            <a:r>
              <a:rPr lang="uk-UA" sz="2600" b="1" dirty="0"/>
              <a:t>повідомило, що «</a:t>
            </a:r>
            <a:r>
              <a:rPr lang="uk-UA" sz="2600" b="1" dirty="0">
                <a:solidFill>
                  <a:srgbClr val="FF0000"/>
                </a:solidFill>
              </a:rPr>
              <a:t>Євромайдан змушує Захід змінювати ставлення до України, повідомляє російська служба французького видання </a:t>
            </a:r>
            <a:r>
              <a:rPr lang="lt-LT" sz="2600" b="1" dirty="0">
                <a:solidFill>
                  <a:srgbClr val="FF0000"/>
                </a:solidFill>
              </a:rPr>
              <a:t>RFI. </a:t>
            </a:r>
            <a:r>
              <a:rPr lang="uk-UA" sz="2600" b="1" dirty="0">
                <a:solidFill>
                  <a:srgbClr val="FF0000"/>
                </a:solidFill>
              </a:rPr>
              <a:t>Україна залишається в центрі уваги євроатлантичної громадськості</a:t>
            </a:r>
            <a:r>
              <a:rPr lang="uk-UA" sz="2600" b="1" dirty="0"/>
              <a:t>».</a:t>
            </a:r>
          </a:p>
          <a:p>
            <a:pPr algn="just"/>
            <a:endParaRPr lang="uk-UA" b="1" dirty="0"/>
          </a:p>
        </p:txBody>
      </p:sp>
    </p:spTree>
    <p:extLst>
      <p:ext uri="{BB962C8B-B14F-4D97-AF65-F5344CB8AC3E}">
        <p14:creationId xmlns:p14="http://schemas.microsoft.com/office/powerpoint/2010/main" val="29038633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lstStyle/>
          <a:p>
            <a:pPr algn="just"/>
            <a:r>
              <a:rPr lang="uk-UA" sz="2600" b="1" dirty="0"/>
              <a:t>15 січня Євросоюз оприлюднив повний текст угоди про асоціацію з Україною, зокрема про глибоку та всеосяжну зону вільної торгівлі. З цього приводу Штефан </a:t>
            </a:r>
            <a:r>
              <a:rPr lang="uk-UA" sz="2600" b="1" dirty="0" err="1"/>
              <a:t>Фюле</a:t>
            </a:r>
            <a:r>
              <a:rPr lang="uk-UA" sz="2600" b="1" dirty="0"/>
              <a:t> записав, що публікація Угоди «підтвердить вигоду пропозицій ЄС і розвінчає міфи». </a:t>
            </a:r>
          </a:p>
          <a:p>
            <a:pPr algn="just"/>
            <a:r>
              <a:rPr lang="uk-UA" sz="2600" b="1" dirty="0">
                <a:highlight>
                  <a:srgbClr val="FFFF00"/>
                </a:highlight>
              </a:rPr>
              <a:t>22 січня 2014 р.</a:t>
            </a:r>
            <a:r>
              <a:rPr lang="uk-UA" sz="2600" b="1" dirty="0"/>
              <a:t> під час брифінгу посли Великобританії і Німеччини жорстко розкритикували міністра закордонних справ України </a:t>
            </a:r>
            <a:r>
              <a:rPr lang="uk-UA" sz="2600" b="1" dirty="0" err="1"/>
              <a:t>Л.Кожару</a:t>
            </a:r>
            <a:r>
              <a:rPr lang="uk-UA" sz="2600" b="1" dirty="0"/>
              <a:t> за поведінку на зустрічі з дипломатами і інформацію щодо події у Києві. Віце-президент Європейського парламенту Яцек </a:t>
            </a:r>
            <a:r>
              <a:rPr lang="uk-UA" sz="2600" b="1" dirty="0" err="1"/>
              <a:t>Протасевич</a:t>
            </a:r>
            <a:r>
              <a:rPr lang="uk-UA" sz="2600" b="1" dirty="0"/>
              <a:t> заявив, що Європейський Союз може припинити офіційні відносини з Україною, якщо підтвердиться, що міліція застосовувала проти демонстрантів вогнепальну зброю. Посольство США в Україні повідомило, що Вашингтон скасував візи деяким громадянам України у відповідь на дії проти протестувальників у центрі Києва.</a:t>
            </a:r>
          </a:p>
          <a:p>
            <a:pPr algn="just"/>
            <a:endParaRPr lang="uk-UA" b="1" dirty="0"/>
          </a:p>
        </p:txBody>
      </p:sp>
    </p:spTree>
    <p:extLst>
      <p:ext uri="{BB962C8B-B14F-4D97-AF65-F5344CB8AC3E}">
        <p14:creationId xmlns:p14="http://schemas.microsoft.com/office/powerpoint/2010/main" val="8396465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969818" y="849745"/>
            <a:ext cx="11222182" cy="6008256"/>
          </a:xfrm>
        </p:spPr>
        <p:txBody>
          <a:bodyPr>
            <a:normAutofit fontScale="92500"/>
          </a:bodyPr>
          <a:lstStyle/>
          <a:p>
            <a:pPr algn="just"/>
            <a:r>
              <a:rPr lang="uk-UA" sz="2800" b="1" dirty="0"/>
              <a:t>Цього ж 22 січня 2014 р.  на Всесвітньому економічному форумі у Давосі оголосили хвилину мовчання на знак вшанування пам'яті загиблих під час подій у Києві на вулиці Грушевського. 24 січня з'явилась інформація про заборону в'їзду до США головних спікерів Партії Регіонів – В. Олійника та О. Бондаренко. </a:t>
            </a:r>
          </a:p>
          <a:p>
            <a:pPr algn="just"/>
            <a:r>
              <a:rPr lang="uk-UA" sz="2800" b="1" dirty="0"/>
              <a:t>1 лютого, на Мюнхенській конференції з безпеки державний секретар США Джон Керрі заявив: «українці борються за демократичне майбутнє Європи, Сполучені Штати та ЄС солідарні з народом України в цій боротьбі». </a:t>
            </a:r>
          </a:p>
          <a:p>
            <a:pPr algn="just"/>
            <a:r>
              <a:rPr lang="uk-UA" sz="2800" b="1" dirty="0"/>
              <a:t>6 березня 2014 р. в Брюсселі відбувся екстрений саміт ЄС, що був присвячений українській політичній кризі, на якому зокрема обговорювалося прохання післяреволюційної української влади якомога швидше підписати Угоду. </a:t>
            </a:r>
          </a:p>
          <a:p>
            <a:pPr algn="just"/>
            <a:endParaRPr lang="uk-UA" b="1" dirty="0"/>
          </a:p>
        </p:txBody>
      </p:sp>
    </p:spTree>
    <p:extLst>
      <p:ext uri="{BB962C8B-B14F-4D97-AF65-F5344CB8AC3E}">
        <p14:creationId xmlns:p14="http://schemas.microsoft.com/office/powerpoint/2010/main" val="20947975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lnSpcReduction="10000"/>
          </a:bodyPr>
          <a:lstStyle/>
          <a:p>
            <a:pPr algn="just"/>
            <a:r>
              <a:rPr lang="uk-UA" sz="2400" b="1" dirty="0"/>
              <a:t>Представники західноєвропейських держав наполягали, що таку важливу угоду не можна підписувати, доки в Україні не буде обрано нову владу, підтримка якої населенням ні в кого не викликатиме сумнівів. Було знайдено компроміс, який згодилися підтримати всі учасники саміту – розділення угоди на політичну і економічну частини і підписання спочатку першого, а потім другого документа.  </a:t>
            </a:r>
          </a:p>
          <a:p>
            <a:pPr algn="just"/>
            <a:r>
              <a:rPr lang="uk-UA" sz="2400" b="1" dirty="0"/>
              <a:t>Так, </a:t>
            </a:r>
            <a:r>
              <a:rPr lang="uk-UA" sz="2400" b="1" dirty="0">
                <a:highlight>
                  <a:srgbClr val="FFFF00"/>
                </a:highlight>
              </a:rPr>
              <a:t>21 березня 2014 р.</a:t>
            </a:r>
            <a:r>
              <a:rPr lang="uk-UA" sz="2400" b="1" dirty="0"/>
              <a:t> під час Позачергового Саміту Україна – ЄС було підписано політичну частину Угоди та Заключний акт Саміту, які від імені України підписав Прем’єр-міністр А. Яценюк. Зокрема, були підписані Преамбула, стаття 1, Розділи І «Загальні принципи», ІІ «Політичний діалог та реформи, політична асоціація, співробітництво та конвергенція у сфері зовнішньої та безпекової політики» і </a:t>
            </a:r>
            <a:r>
              <a:rPr lang="lt-LT" sz="2400" b="1" dirty="0"/>
              <a:t>VII «</a:t>
            </a:r>
            <a:r>
              <a:rPr lang="uk-UA" sz="2400" b="1" dirty="0"/>
              <a:t>Інституційні, загальні та прикінцеві положення» Угоди. На Саміті українською стороною також була зроблена заява про зобов’язання України, які випливають зі ст. 8 Угоди про асоціацію стосовно ратифікації Римського статуту Міжнародного кримінального суду 1998 р., що будуть виконані після внесення відповідних змін до Конституції України.</a:t>
            </a:r>
          </a:p>
          <a:p>
            <a:pPr algn="just"/>
            <a:endParaRPr lang="uk-UA" b="1" dirty="0"/>
          </a:p>
        </p:txBody>
      </p:sp>
    </p:spTree>
    <p:extLst>
      <p:ext uri="{BB962C8B-B14F-4D97-AF65-F5344CB8AC3E}">
        <p14:creationId xmlns:p14="http://schemas.microsoft.com/office/powerpoint/2010/main" val="3601409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969818" y="1209963"/>
            <a:ext cx="11222182" cy="5648037"/>
          </a:xfrm>
        </p:spPr>
        <p:txBody>
          <a:bodyPr>
            <a:normAutofit lnSpcReduction="10000"/>
          </a:bodyPr>
          <a:lstStyle/>
          <a:p>
            <a:pPr algn="just"/>
            <a:r>
              <a:rPr lang="uk-UA" sz="2400" b="1" dirty="0"/>
              <a:t>За півроку, </a:t>
            </a:r>
            <a:r>
              <a:rPr lang="uk-UA" sz="2400" b="1" dirty="0">
                <a:solidFill>
                  <a:srgbClr val="FF0000"/>
                </a:solidFill>
              </a:rPr>
              <a:t>27 червня 2014 р.</a:t>
            </a:r>
            <a:r>
              <a:rPr lang="uk-UA" sz="2400" b="1" dirty="0"/>
              <a:t> в ході засідання Ради ЄС Президентом України П. Порошенком та керівництвом Європейського Союзу і главами держав та урядів 28 держав – членів ЄС була підписана економічна частина Угоди – Розділи </a:t>
            </a:r>
            <a:r>
              <a:rPr lang="lt-LT" sz="2400" b="1" dirty="0"/>
              <a:t>III «</a:t>
            </a:r>
            <a:r>
              <a:rPr lang="uk-UA" sz="2400" b="1" dirty="0"/>
              <a:t>Юстиція, свобода та безпека», </a:t>
            </a:r>
            <a:r>
              <a:rPr lang="lt-LT" sz="2400" b="1" dirty="0"/>
              <a:t>IV «</a:t>
            </a:r>
            <a:r>
              <a:rPr lang="uk-UA" sz="2400" b="1" dirty="0"/>
              <a:t>Торгівля і питання, пов’язані з торгівлею», </a:t>
            </a:r>
            <a:r>
              <a:rPr lang="lt-LT" sz="2400" b="1" dirty="0"/>
              <a:t>V «</a:t>
            </a:r>
            <a:r>
              <a:rPr lang="uk-UA" sz="2400" b="1" dirty="0"/>
              <a:t>Економічне та галузеве співробітництво» та </a:t>
            </a:r>
            <a:r>
              <a:rPr lang="lt-LT" sz="2400" b="1" dirty="0"/>
              <a:t>VI «</a:t>
            </a:r>
            <a:r>
              <a:rPr lang="uk-UA" sz="2400" b="1" dirty="0"/>
              <a:t>Фінансове співробітництво та положення щодо боротьби із шахрайством», які разом з рештою тексту Угоди становлять єдиний документ. </a:t>
            </a:r>
          </a:p>
          <a:p>
            <a:pPr algn="just"/>
            <a:r>
              <a:rPr lang="uk-UA" sz="2400" b="1" dirty="0"/>
              <a:t>Для набрання чинності Угоди про Асоціацію, сторони повинні її ратифікувати або затвердити відповідно до власних процедур. У більшості країн-членів ЄС процес ратифікації полягає у затвердженні угоди парламентом та подальшому підписанні главою держави. Ратифікаційні грамоти або документи про затвердження здаються на зберігання до Генерального секретаріату Ради ЄС, після чого відповідна інформація з'являється на офіційному сайті Ради ЄС.</a:t>
            </a:r>
          </a:p>
          <a:p>
            <a:pPr algn="just"/>
            <a:endParaRPr lang="uk-UA" b="1" dirty="0"/>
          </a:p>
        </p:txBody>
      </p:sp>
    </p:spTree>
    <p:extLst>
      <p:ext uri="{BB962C8B-B14F-4D97-AF65-F5344CB8AC3E}">
        <p14:creationId xmlns:p14="http://schemas.microsoft.com/office/powerpoint/2010/main" val="16505747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914400" y="849745"/>
            <a:ext cx="11277600" cy="6008256"/>
          </a:xfrm>
        </p:spPr>
        <p:txBody>
          <a:bodyPr>
            <a:normAutofit lnSpcReduction="10000"/>
          </a:bodyPr>
          <a:lstStyle/>
          <a:p>
            <a:pPr algn="just"/>
            <a:r>
              <a:rPr lang="uk-UA" sz="2600" b="1" dirty="0">
                <a:highlight>
                  <a:srgbClr val="FFFF00"/>
                </a:highlight>
              </a:rPr>
              <a:t>16 вересня 2014 р.</a:t>
            </a:r>
            <a:r>
              <a:rPr lang="uk-UA" sz="2600" b="1" dirty="0"/>
              <a:t> Європейський парламент ратифікував Угоду синхронно з Верховною Радою України (у вигляді телемосту за допомогою технології </a:t>
            </a:r>
            <a:r>
              <a:rPr lang="lt-LT" sz="2600" b="1" dirty="0"/>
              <a:t>Skype). </a:t>
            </a:r>
            <a:r>
              <a:rPr lang="uk-UA" sz="2600" b="1" dirty="0"/>
              <a:t>За ратифікацію проголосувало 355 депутатів Верховної Ради та 535 депутатів Європарламенту. </a:t>
            </a:r>
          </a:p>
          <a:p>
            <a:pPr algn="just"/>
            <a:r>
              <a:rPr lang="uk-UA" sz="2600" b="1" dirty="0"/>
              <a:t>Угода набирає чинності в перший день другого місяця, що настає після дати здачі на зберігання останньої ратифікаційної грамоти або останнього документа про затвердження, тобто з 1 вересня 2017 року, після того як 11 липня 2017 року Рада ЄС ухвалила остаточне рішення про укладення Угоди про асоціацію з Україною від імені Європейського Союзу. Строк дії Угоди необмежений. Будь-яка сторона може денонсувати Угоду шляхом надіслання повідомлення про це іншій стороні, дія Угоди в такому випадку припиняється через шість місяців з дати отримання повідомлення.</a:t>
            </a:r>
          </a:p>
          <a:p>
            <a:pPr algn="just"/>
            <a:endParaRPr lang="uk-UA" b="1" dirty="0"/>
          </a:p>
        </p:txBody>
      </p:sp>
    </p:spTree>
    <p:extLst>
      <p:ext uri="{BB962C8B-B14F-4D97-AF65-F5344CB8AC3E}">
        <p14:creationId xmlns:p14="http://schemas.microsoft.com/office/powerpoint/2010/main" val="2002768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a:bodyPr>
          <a:lstStyle/>
          <a:p>
            <a:pPr algn="just"/>
            <a:r>
              <a:rPr lang="uk-UA" sz="2400" b="1" dirty="0">
                <a:highlight>
                  <a:srgbClr val="FFFF00"/>
                </a:highlight>
              </a:rPr>
              <a:t>1 листопада 2014 р. </a:t>
            </a:r>
            <a:r>
              <a:rPr lang="uk-UA" sz="2400" b="1" dirty="0"/>
              <a:t>набрало чинності тимчасове застосування Угоди, яке стало можливим після завершення у вересні того ж року необхідних внутрішніх процедур, зокрема ратифікації Угоди Верховною Радою України та Європейським Парламентом, а також схвалення відповідного рішення Радою ЄС. </a:t>
            </a:r>
          </a:p>
          <a:p>
            <a:pPr algn="just"/>
            <a:r>
              <a:rPr lang="uk-UA" sz="2400" b="1" dirty="0"/>
              <a:t>Режим тимчасового застосування може поширюватися лише на ті сфери Угоди, які стосуються виключної або змішаної компетенції ЄС, оскільки застосування Угоди в інших сферах вимагає її ратифікації державами-членами ЄС. </a:t>
            </a:r>
          </a:p>
          <a:p>
            <a:pPr algn="just"/>
            <a:r>
              <a:rPr lang="uk-UA" sz="2400" b="1" dirty="0"/>
              <a:t>Таким чином, обсяг тимчасового застосування охоплює окремі статті/глави розділів «Політичний діалог і реформи, політична асоціація, співробітництво та конвергенція у сфері закордонних справ та політики безпеки», «Юстиція, свобода та безпека», «Економічне та галузеве співробітництво», «Фінансове співробітництво», «Інституційні, загальні та прикінцеві положення».</a:t>
            </a:r>
          </a:p>
        </p:txBody>
      </p:sp>
    </p:spTree>
    <p:extLst>
      <p:ext uri="{BB962C8B-B14F-4D97-AF65-F5344CB8AC3E}">
        <p14:creationId xmlns:p14="http://schemas.microsoft.com/office/powerpoint/2010/main" val="2232915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597891" y="0"/>
            <a:ext cx="10594109" cy="1607127"/>
          </a:xfrm>
        </p:spPr>
        <p:txBody>
          <a:bodyPr>
            <a:noAutofit/>
          </a:bodyPr>
          <a:lstStyle/>
          <a:p>
            <a:pPr algn="ctr"/>
            <a:r>
              <a:rPr lang="uk-UA" sz="2400" b="1" dirty="0">
                <a:highlight>
                  <a:srgbClr val="00FFFF"/>
                </a:highlight>
              </a:rPr>
              <a:t>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1514765"/>
            <a:ext cx="12016509" cy="5343236"/>
          </a:xfrm>
        </p:spPr>
        <p:txBody>
          <a:bodyPr>
            <a:normAutofit/>
          </a:bodyPr>
          <a:lstStyle/>
          <a:p>
            <a:pPr algn="just"/>
            <a:r>
              <a:rPr lang="uk-UA" sz="2500" b="1" dirty="0">
                <a:solidFill>
                  <a:srgbClr val="FF0000"/>
                </a:solidFill>
                <a:highlight>
                  <a:srgbClr val="FFFF00"/>
                </a:highlight>
              </a:rPr>
              <a:t>2 липня 1993 р.</a:t>
            </a:r>
            <a:r>
              <a:rPr lang="uk-UA" sz="2500" b="1" dirty="0">
                <a:highlight>
                  <a:srgbClr val="FFFF00"/>
                </a:highlight>
              </a:rPr>
              <a:t> після запеклих і тривалих дебатів Верховна Рада ухвалила постанову «</a:t>
            </a:r>
            <a:r>
              <a:rPr lang="uk-UA" sz="2500" b="1" dirty="0">
                <a:highlight>
                  <a:srgbClr val="00FFFF"/>
                </a:highlight>
              </a:rPr>
              <a:t>Про основні напрямки зовнішньої політики України</a:t>
            </a:r>
            <a:r>
              <a:rPr lang="uk-UA" sz="2500" b="1" dirty="0">
                <a:highlight>
                  <a:srgbClr val="FFFF00"/>
                </a:highlight>
              </a:rPr>
              <a:t>». </a:t>
            </a:r>
          </a:p>
          <a:p>
            <a:pPr algn="just"/>
            <a:r>
              <a:rPr lang="uk-UA" sz="2500" b="1" dirty="0">
                <a:highlight>
                  <a:srgbClr val="FFFF00"/>
                </a:highlight>
              </a:rPr>
              <a:t>У ньому було визначено завдання зовнішньої політики молодої держави: утвердження і розвиток України як незалежної демократичної держави; забезпечення стабільності її міжнародного становища; збереження територіальної цілісності та недоторканності кордонів; входження народного господарства України до світової економічної системи для його повноцінного розвитку, підвищення добробуту народу; захист прав та громадян України, юридичних осіб за кордоном; підтримання контактів із зарубіжними українцями та надання їм допомоги; розповсюдження у світі образу України як надійного та передбачуваного партнера.</a:t>
            </a:r>
          </a:p>
        </p:txBody>
      </p:sp>
    </p:spTree>
    <p:extLst>
      <p:ext uri="{BB962C8B-B14F-4D97-AF65-F5344CB8AC3E}">
        <p14:creationId xmlns:p14="http://schemas.microsoft.com/office/powerpoint/2010/main" val="9890542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lstStyle/>
          <a:p>
            <a:pPr algn="just"/>
            <a:r>
              <a:rPr lang="uk-UA" sz="2800" b="1" dirty="0"/>
              <a:t>Через тиск Росії, у рамках тристоронніх переговорів ЄС–Україна–Росія, </a:t>
            </a:r>
            <a:r>
              <a:rPr lang="uk-UA" sz="2800" b="1" dirty="0">
                <a:highlight>
                  <a:srgbClr val="FFFF00"/>
                </a:highlight>
              </a:rPr>
              <a:t>було досягнуто домовленості про відтермінування до 1 січня 2016 р.</a:t>
            </a:r>
            <a:r>
              <a:rPr lang="uk-UA" sz="2800" b="1" dirty="0"/>
              <a:t> тимчасового застосування розділу </a:t>
            </a:r>
            <a:r>
              <a:rPr lang="lt-LT" sz="2800" b="1" dirty="0"/>
              <a:t>IV, </a:t>
            </a:r>
            <a:r>
              <a:rPr lang="uk-UA" sz="2800" b="1" dirty="0"/>
              <a:t>який стосується зони вільної торгівлі. В якості компенсації, ЄС продовжив режим автономних преференцій України до 31 грудня 2015 р. Такі преференції дозволяли скасувати мита на українські товари в країнах ЄС, натомість для Євросоюзу зберігалися старі митні правила.</a:t>
            </a:r>
          </a:p>
          <a:p>
            <a:pPr algn="just"/>
            <a:r>
              <a:rPr lang="uk-UA" sz="2800" b="1" dirty="0"/>
              <a:t>Мета тимчасового застосування частини положень Угоди – наблизити безпосереднє виконання торговельної частини Угоди та не втрачати час, допоки відбудуться всі формальності на національному рівні та на рівні ЄС щодо набуття Угодою чинності.</a:t>
            </a:r>
          </a:p>
          <a:p>
            <a:pPr algn="just"/>
            <a:endParaRPr lang="uk-UA" b="1" dirty="0"/>
          </a:p>
        </p:txBody>
      </p:sp>
    </p:spTree>
    <p:extLst>
      <p:ext uri="{BB962C8B-B14F-4D97-AF65-F5344CB8AC3E}">
        <p14:creationId xmlns:p14="http://schemas.microsoft.com/office/powerpoint/2010/main" val="5878604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080655" y="849745"/>
            <a:ext cx="11111345" cy="6008256"/>
          </a:xfrm>
        </p:spPr>
        <p:txBody>
          <a:bodyPr/>
          <a:lstStyle/>
          <a:p>
            <a:pPr algn="just"/>
            <a:r>
              <a:rPr lang="uk-UA" sz="2600" b="1" dirty="0"/>
              <a:t>Перше інавгураційне засідання Ради асоціації Україна–ЄС відбулося </a:t>
            </a:r>
            <a:r>
              <a:rPr lang="uk-UA" sz="2600" b="1" dirty="0">
                <a:highlight>
                  <a:srgbClr val="FFFF00"/>
                </a:highlight>
              </a:rPr>
              <a:t>15 грудня 2014 р.</a:t>
            </a:r>
            <a:r>
              <a:rPr lang="uk-UA" sz="2600" b="1" dirty="0"/>
              <a:t> у Брюсселі за участі урядової делегації України на чолі з прем'єр-міністром Арсенієм Яценюком. А перше інавгураційне засідання парламентського комітету Угоди про асоціацію відбулося 24 – 25 лютого 2015 р. А 16 березня 2015 р. Рада асоціації між Україною та ЄС оновила Порядок денний асоціації з Україною. </a:t>
            </a:r>
          </a:p>
          <a:p>
            <a:pPr algn="just"/>
            <a:r>
              <a:rPr lang="uk-UA" sz="2600" b="1" dirty="0"/>
              <a:t>Для досягнення можливості інтегруватися до внутрішнього ринку ЄС Україна має привести свою систему технічного регулювання у відповідність до європейських вимог, оскільки головними перешкодами торгівлі з ЄС є не імпортні тарифи, а технічні бар'єри у торгівлі – вимоги до безпечності та якості продукції, її характеристик, процедури оцінки відповідності.</a:t>
            </a:r>
          </a:p>
          <a:p>
            <a:pPr algn="just"/>
            <a:endParaRPr lang="uk-UA" b="1" dirty="0"/>
          </a:p>
        </p:txBody>
      </p:sp>
    </p:spTree>
    <p:extLst>
      <p:ext uri="{BB962C8B-B14F-4D97-AF65-F5344CB8AC3E}">
        <p14:creationId xmlns:p14="http://schemas.microsoft.com/office/powerpoint/2010/main" val="42691348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lstStyle/>
          <a:p>
            <a:pPr algn="just"/>
            <a:r>
              <a:rPr lang="uk-UA" sz="2900" b="1" dirty="0"/>
              <a:t>У довгостроковій перспективі угода має підвищити конкурентоспроможність товарів, що виробляються в Україні, а відтак, підвищити обсяг експорту на всесвітніх ринках. Окрім того, зі зростанням якості українських товарів зміцняться позиції національних виробників на внутрішньому ринку. Водночас українські споживачі матимуть доступ до якісніших і дешевших товарів і послуг. </a:t>
            </a:r>
          </a:p>
          <a:p>
            <a:pPr algn="just"/>
            <a:r>
              <a:rPr lang="uk-UA" sz="2900" b="1" dirty="0"/>
              <a:t>Важливою складовою частиною угоди про асоціацію з ЄС є Угода про зону вільної торгівлі між Україною та ЄС. Формат та її наповнення передбачає досягнення максимально глибокої економічної інтеграції на основі домовленостей в рамках двосторонніх переговорів з ЄС щодо вступу України до СОТ.</a:t>
            </a:r>
          </a:p>
          <a:p>
            <a:pPr algn="just"/>
            <a:endParaRPr lang="uk-UA" b="1" dirty="0"/>
          </a:p>
        </p:txBody>
      </p:sp>
    </p:spTree>
    <p:extLst>
      <p:ext uri="{BB962C8B-B14F-4D97-AF65-F5344CB8AC3E}">
        <p14:creationId xmlns:p14="http://schemas.microsoft.com/office/powerpoint/2010/main" val="15662198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lstStyle/>
          <a:p>
            <a:pPr algn="just"/>
            <a:r>
              <a:rPr lang="uk-UA" sz="2400" b="1" dirty="0"/>
              <a:t>Створення зони вільної торгівлі не повинно викликати побоювань з приводу неконтрольованого потоку імпорту з ЄС через те, що:</a:t>
            </a:r>
          </a:p>
          <a:p>
            <a:pPr algn="just"/>
            <a:r>
              <a:rPr lang="uk-UA" sz="2400" b="1" dirty="0"/>
              <a:t>• угода є взаємною, тому інтеграція до ЄС відкриє українським товарам доступ до ринку, який складається з 500 млн споживачів;</a:t>
            </a:r>
          </a:p>
          <a:p>
            <a:pPr algn="just"/>
            <a:r>
              <a:rPr lang="uk-UA" sz="2400" b="1" dirty="0"/>
              <a:t>• товари з ЄС уже широко присутні на українському ринку через невелику кількість бар'єрів. Середній рівень українських тарифів до імпорту з ЄС є досить низьким. А тому наслідки лібералізації торгівлі будуть скромнішими; Україна не є ключовим ринком для товарів з ЄС;</a:t>
            </a:r>
          </a:p>
          <a:p>
            <a:pPr algn="just"/>
            <a:r>
              <a:rPr lang="uk-UA" sz="2400" b="1" dirty="0"/>
              <a:t>• ЄС прагне відкрити свій ринок одразу з можливістю перехідного періоду для України. Власне вітчизняний ринок не може бути повністю відкритим одразу після підписання угоди, адже українські виробники не готові до серйозної зовнішньої конкуренції. ЄС пропонує встановити десятилітній перехідний період адаптації своїх дій. Окрім цього, гармонізація законодавства, адаптування стандартів та норм і побудова необхідних інституцій вимагають зовнішньої підтримки.</a:t>
            </a:r>
          </a:p>
          <a:p>
            <a:pPr algn="just"/>
            <a:endParaRPr lang="uk-UA" b="1" dirty="0"/>
          </a:p>
        </p:txBody>
      </p:sp>
    </p:spTree>
    <p:extLst>
      <p:ext uri="{BB962C8B-B14F-4D97-AF65-F5344CB8AC3E}">
        <p14:creationId xmlns:p14="http://schemas.microsoft.com/office/powerpoint/2010/main" val="609063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a:bodyPr>
          <a:lstStyle/>
          <a:p>
            <a:pPr algn="just"/>
            <a:r>
              <a:rPr lang="uk-UA" sz="2600" b="1" dirty="0"/>
              <a:t>Зважаючи на це, ЄС пообіцяв збільшити технічну та фінансову допомогу Україні. Європейська сторона на даному етапі пропонує квотування на близько 400 тарифних ліній, за якими класифікується сільськогосподарська продукція. </a:t>
            </a:r>
          </a:p>
          <a:p>
            <a:pPr algn="just"/>
            <a:r>
              <a:rPr lang="uk-UA" sz="2600" b="1" dirty="0"/>
              <a:t>Зокрема, піти на взаємні поступки стосовно певних груп зазначених товарів, знизивши мито на них до нуля одразу готова вітчизняна кондитерська галузь. У разі прийняття цієї пропозиції кількість тарифних ліній, за якими ЄС пропонує квотування, суттєво скоротиться. Наприклад, українській стороні вже запропоновано тарифну квоту по пшениці на 700 тисяч тон. Проте квота по ячменю оцінюється в 45 тисяч тон, що не може влаштовувати, порівнюючи обсяги, які Україна сьогодні експортує. Угода про асоціацію за своєю структурою складається з преамбули, семи розділів, 43 додатків та 3 протоколів.</a:t>
            </a:r>
          </a:p>
        </p:txBody>
      </p:sp>
    </p:spTree>
    <p:extLst>
      <p:ext uri="{BB962C8B-B14F-4D97-AF65-F5344CB8AC3E}">
        <p14:creationId xmlns:p14="http://schemas.microsoft.com/office/powerpoint/2010/main" val="1485341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 y="849745"/>
            <a:ext cx="12192000" cy="6008256"/>
          </a:xfrm>
        </p:spPr>
        <p:txBody>
          <a:bodyPr>
            <a:noAutofit/>
          </a:bodyPr>
          <a:lstStyle/>
          <a:p>
            <a:pPr algn="just"/>
            <a:r>
              <a:rPr lang="uk-UA" sz="2600" b="1" dirty="0"/>
              <a:t>Підсумовуючи, варто зазначити, що розвиток відносин між Україною та Європейським Союзом пройшов декілька етапів. Враховуючи той факт, що Україна має важливе економічне та політичне значення для розвитку Європейського континенту, ЄС з самого початку взяв курс на встановлення прагматичних відносин з Україною, які передбачали поступове розширення та поглиблення взаємодії з одночасним втіленням Україною необхідних інституціональних, економічних, та правових реформ, які б наблизили її до відповідних стандартів ЄС.</a:t>
            </a:r>
          </a:p>
          <a:p>
            <a:pPr algn="just"/>
            <a:r>
              <a:rPr lang="uk-UA" sz="2600" b="1" dirty="0"/>
              <a:t> Наразі, між Україною та ЄС була укладена Угода про асоціацію, яка передбачає економічну інтеграцію України до єдиного внутрішнього ринку ЄС та політичну асоціацію. Причому, виходячи із тексту угоди, можна побачити, що хоча вона прямо не вказує на можливість політичної інтеграції України до ЄС, тим не менш, непрямим чином обумовлює таку можливість.</a:t>
            </a:r>
          </a:p>
        </p:txBody>
      </p:sp>
    </p:spTree>
    <p:extLst>
      <p:ext uri="{BB962C8B-B14F-4D97-AF65-F5344CB8AC3E}">
        <p14:creationId xmlns:p14="http://schemas.microsoft.com/office/powerpoint/2010/main" val="34951012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lnSpcReduction="10000"/>
          </a:bodyPr>
          <a:lstStyle/>
          <a:p>
            <a:pPr algn="just"/>
            <a:r>
              <a:rPr lang="uk-UA" sz="2400" b="1" dirty="0">
                <a:highlight>
                  <a:srgbClr val="FFFF00"/>
                </a:highlight>
              </a:rPr>
              <a:t>Саміти Україна–ЄС. </a:t>
            </a:r>
            <a:r>
              <a:rPr lang="uk-UA" sz="2400" b="1" dirty="0">
                <a:solidFill>
                  <a:srgbClr val="FF0000"/>
                </a:solidFill>
              </a:rPr>
              <a:t>Перший саміт Україна–ЄС відбувся у вересні 1997 р. в Києві.</a:t>
            </a:r>
            <a:r>
              <a:rPr lang="uk-UA" sz="2400" b="1" dirty="0"/>
              <a:t> Президент Л. Кучма підтвердив європейський вибір України, відповідно до підписаної у 1992 р. Угоди про партнерство і співробітництво. Була підписана угода між Європейським співтовариством з вугілля та сталі і урядом України про торгівлю сталеливарними виробами. Ще одним результатом стало одностороннє введення Україною безвізового режиму для власників дипломатичних паспортів країн-членів ЄС. </a:t>
            </a:r>
          </a:p>
          <a:p>
            <a:pPr algn="just"/>
            <a:r>
              <a:rPr lang="uk-UA" sz="2400" b="1" dirty="0">
                <a:solidFill>
                  <a:srgbClr val="FF0000"/>
                </a:solidFill>
              </a:rPr>
              <a:t>Другий саміт Україна-ЄС відбувся у жовтні 1998 р. у Відні.</a:t>
            </a:r>
            <a:r>
              <a:rPr lang="uk-UA" sz="2400" b="1" dirty="0"/>
              <a:t> Стан відносин України та ЄС визначався як «стратегічне та унікальне партнерство». Вперше Україна заявила про бажання набути статусу асоційованого членства в ЄС. </a:t>
            </a:r>
          </a:p>
          <a:p>
            <a:pPr algn="just"/>
            <a:r>
              <a:rPr lang="uk-UA" sz="2400" b="1" dirty="0">
                <a:solidFill>
                  <a:srgbClr val="FF0000"/>
                </a:solidFill>
              </a:rPr>
              <a:t>Третій саміт Україна-ЄС відбувся у липні 1999 р., </a:t>
            </a:r>
            <a:r>
              <a:rPr lang="uk-UA" sz="2400" b="1" dirty="0"/>
              <a:t>у рік президентських виборів в Україні. ЄС підтвердив намір сприяти вступові України до СОТ. Розпочалася робота щодо запровадження зони вільної торгівлі між Україною та ЄС.</a:t>
            </a:r>
          </a:p>
          <a:p>
            <a:pPr algn="just"/>
            <a:endParaRPr lang="uk-UA" b="1" dirty="0"/>
          </a:p>
        </p:txBody>
      </p:sp>
    </p:spTree>
    <p:extLst>
      <p:ext uri="{BB962C8B-B14F-4D97-AF65-F5344CB8AC3E}">
        <p14:creationId xmlns:p14="http://schemas.microsoft.com/office/powerpoint/2010/main" val="34051555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fontScale="92500" lnSpcReduction="10000"/>
          </a:bodyPr>
          <a:lstStyle/>
          <a:p>
            <a:pPr algn="just"/>
            <a:r>
              <a:rPr lang="uk-UA" sz="2400" b="1" dirty="0">
                <a:solidFill>
                  <a:srgbClr val="FF0000"/>
                </a:solidFill>
              </a:rPr>
              <a:t>4 саміт Україна-ЄС, який відбувся у вересні 2000 р.</a:t>
            </a:r>
            <a:r>
              <a:rPr lang="uk-UA" sz="2400" b="1" dirty="0"/>
              <a:t>, оглядачі згодом назвали «дипломатичним реверансом», оскільки тоді лунали заяви про те, що вже у 2000 р. Україна стане асоційованим членом ЄС. Зокрема, під час саміту, ЄС підтвердив підтримку реформам в Україні. Спільна заява, підписана головою Єврокомісії </a:t>
            </a:r>
            <a:r>
              <a:rPr lang="uk-UA" sz="2400" b="1" dirty="0" err="1"/>
              <a:t>Романо</a:t>
            </a:r>
            <a:r>
              <a:rPr lang="uk-UA" sz="2400" b="1" dirty="0"/>
              <a:t> </a:t>
            </a:r>
            <a:r>
              <a:rPr lang="uk-UA" sz="2400" b="1" dirty="0" err="1"/>
              <a:t>Проді</a:t>
            </a:r>
            <a:r>
              <a:rPr lang="uk-UA" sz="2400" b="1" dirty="0"/>
              <a:t>, президентом Франції Жаком Шираком та президентом Леонідом Кучмою, передбачала «подальше поглиблення співпраці як значний внесок у забезпечення миру, стабільності і процвітання Європи». </a:t>
            </a:r>
          </a:p>
          <a:p>
            <a:pPr algn="just"/>
            <a:r>
              <a:rPr lang="uk-UA" sz="2400" b="1" dirty="0">
                <a:solidFill>
                  <a:srgbClr val="FF0000"/>
                </a:solidFill>
              </a:rPr>
              <a:t>5 саміт Україна-ЄС у вересні 2001 р. в Ялті</a:t>
            </a:r>
            <a:r>
              <a:rPr lang="uk-UA" sz="2400" b="1" dirty="0"/>
              <a:t>, відбувався на тлі «касетного скандалу», через рік після зникнення журналіста Георгія Гонгадзе. Представники ЄС почали говорити про втручання влади у роботу ЗМІ та про інші порушення демократичних стандартів. Водночас, українська влада порушила перед ЄС проблему виконання ним давніх зобов’язань: фінансування закриття ЧАЕС і створення компенсуючих </a:t>
            </a:r>
            <a:r>
              <a:rPr lang="uk-UA" sz="2400" b="1" dirty="0" err="1"/>
              <a:t>потужностей</a:t>
            </a:r>
            <a:r>
              <a:rPr lang="uk-UA" sz="2400" b="1" dirty="0"/>
              <a:t> на Хмельницькій і Рівненській атомних станціях. Україна також хотіла домогтися співпраці в енергетиці, транзиті нафти й газу, створенні консорціуму з експлуатації нафтопроводу Одеса-Броди. Проте Ялтинський саміт не виправдав надії Києва.</a:t>
            </a:r>
          </a:p>
          <a:p>
            <a:pPr algn="just"/>
            <a:endParaRPr lang="uk-UA" b="1" dirty="0"/>
          </a:p>
        </p:txBody>
      </p:sp>
    </p:spTree>
    <p:extLst>
      <p:ext uri="{BB962C8B-B14F-4D97-AF65-F5344CB8AC3E}">
        <p14:creationId xmlns:p14="http://schemas.microsoft.com/office/powerpoint/2010/main" val="28725639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lnSpcReduction="10000"/>
          </a:bodyPr>
          <a:lstStyle/>
          <a:p>
            <a:pPr algn="just"/>
            <a:r>
              <a:rPr lang="uk-UA" sz="2800" b="1" dirty="0">
                <a:highlight>
                  <a:srgbClr val="FFFF00"/>
                </a:highlight>
              </a:rPr>
              <a:t>Шостий саміт, який відбувся у липні 2002 р. в Копенгагені</a:t>
            </a:r>
            <a:r>
              <a:rPr lang="uk-UA" sz="2800" b="1" dirty="0"/>
              <a:t>, представники української влади називали першою спробою формалізації відносин України і ЄС. Леонід Кучма на саміті оголосив ключові плани Києва: у 2003–2004 рр. підписати угоду з ЄС про асоційоване членство і провести переговори про зону вільної торгівлі, у 2004–2007 рр. Україна мала виконати всі необхідні процедури для набуття чинності угоди про асоціацію, у 2005–2007 – створити Митний союз із ЄС, а у 2007–2011 – виконати умови, необхідні для вступу до Євросоюзу. </a:t>
            </a:r>
          </a:p>
          <a:p>
            <a:pPr algn="just"/>
            <a:r>
              <a:rPr lang="uk-UA" sz="2800" b="1" dirty="0"/>
              <a:t>Проте ЄС лише підписав угоду про співпрацю у галузі науки і техніки, а також привітав проведення демократичних виборів парламенту. На цих виборах перемогу здобула «Наша Україна» на чолі із </a:t>
            </a:r>
            <a:r>
              <a:rPr lang="uk-UA" sz="2800" b="1" dirty="0" err="1"/>
              <a:t>В.Ющенком</a:t>
            </a:r>
            <a:r>
              <a:rPr lang="uk-UA" sz="2800" b="1" dirty="0"/>
              <a:t>.</a:t>
            </a:r>
          </a:p>
        </p:txBody>
      </p:sp>
    </p:spTree>
    <p:extLst>
      <p:ext uri="{BB962C8B-B14F-4D97-AF65-F5344CB8AC3E}">
        <p14:creationId xmlns:p14="http://schemas.microsoft.com/office/powerpoint/2010/main" val="17270837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C02B2-8BDF-AA70-23A7-8C2C0FCA707D}"/>
              </a:ext>
            </a:extLst>
          </p:cNvPr>
          <p:cNvSpPr>
            <a:spLocks noGrp="1"/>
          </p:cNvSpPr>
          <p:nvPr>
            <p:ph type="title"/>
          </p:nvPr>
        </p:nvSpPr>
        <p:spPr>
          <a:xfrm>
            <a:off x="110837" y="0"/>
            <a:ext cx="12081164" cy="849745"/>
          </a:xfrm>
        </p:spPr>
        <p:txBody>
          <a:bodyPr>
            <a:noAutofit/>
          </a:bodyPr>
          <a:lstStyle/>
          <a:p>
            <a:pPr algn="ctr"/>
            <a:r>
              <a:rPr lang="uk-UA" sz="1800" b="1" dirty="0">
                <a:highlight>
                  <a:srgbClr val="FFFF00"/>
                </a:highlight>
              </a:rPr>
              <a:t>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a:t>
            </a:r>
            <a:r>
              <a:rPr lang="uk-UA" sz="1800" b="1" dirty="0" err="1">
                <a:highlight>
                  <a:srgbClr val="FFFF00"/>
                </a:highlight>
              </a:rPr>
              <a:t>Україноцентризм</a:t>
            </a:r>
            <a:r>
              <a:rPr lang="uk-UA" sz="1800" b="1" dirty="0">
                <a:highlight>
                  <a:srgbClr val="FFFF00"/>
                </a:highlight>
              </a:rPr>
              <a:t>».</a:t>
            </a:r>
          </a:p>
        </p:txBody>
      </p:sp>
      <p:sp>
        <p:nvSpPr>
          <p:cNvPr id="3" name="Объект 2">
            <a:extLst>
              <a:ext uri="{FF2B5EF4-FFF2-40B4-BE49-F238E27FC236}">
                <a16:creationId xmlns:a16="http://schemas.microsoft.com/office/drawing/2014/main" id="{D05EC1E2-B39A-F088-13FD-C37C3AF69474}"/>
              </a:ext>
            </a:extLst>
          </p:cNvPr>
          <p:cNvSpPr>
            <a:spLocks noGrp="1"/>
          </p:cNvSpPr>
          <p:nvPr>
            <p:ph idx="1"/>
          </p:nvPr>
        </p:nvSpPr>
        <p:spPr>
          <a:xfrm>
            <a:off x="175491" y="849745"/>
            <a:ext cx="12016509" cy="6008256"/>
          </a:xfrm>
        </p:spPr>
        <p:txBody>
          <a:bodyPr>
            <a:normAutofit/>
          </a:bodyPr>
          <a:lstStyle/>
          <a:p>
            <a:pPr algn="just"/>
            <a:r>
              <a:rPr lang="uk-UA" sz="2700" b="1" dirty="0">
                <a:highlight>
                  <a:srgbClr val="FFFF00"/>
                </a:highlight>
              </a:rPr>
              <a:t>Сьомий саміт відбувся у Ялті, в жовтні 2003 р.</a:t>
            </a:r>
            <a:r>
              <a:rPr lang="uk-UA" sz="2700" b="1" dirty="0"/>
              <a:t>, після завершення нової хвилі розширення Євросоюзу, тому Україна покладала надії на чіткішу позицію ЄС стосовно її майбутнього. Зокрема, Леонід Кучма заявляв, що Київ хоче домовитися про чіткі плани набуття Україною статусу країни із ринковою економікою, про спрощення візового режиму для громадян України. </a:t>
            </a:r>
          </a:p>
          <a:p>
            <a:pPr algn="just"/>
            <a:r>
              <a:rPr lang="uk-UA" sz="2700" b="1" dirty="0"/>
              <a:t>Цьому саміту передувала квітнева Європейська конференція, на якій була презентована програма «</a:t>
            </a:r>
            <a:r>
              <a:rPr lang="uk-UA" sz="2700" b="1" dirty="0">
                <a:solidFill>
                  <a:srgbClr val="FF0000"/>
                </a:solidFill>
              </a:rPr>
              <a:t>Ширша Європа – сусідство: нові рамки взаємовідносин із нашими східними та південними сусідами</a:t>
            </a:r>
            <a:r>
              <a:rPr lang="uk-UA" sz="2700" b="1" dirty="0"/>
              <a:t>». </a:t>
            </a:r>
            <a:r>
              <a:rPr lang="uk-UA" sz="2700" b="1" dirty="0">
                <a:highlight>
                  <a:srgbClr val="00FFFF"/>
                </a:highlight>
              </a:rPr>
              <a:t>Фактично, ЄС запропонував Україні не статус кандидата на вступ до ЄС, а статус країни-сусіда в рамках програми Європейської політики сусідства</a:t>
            </a:r>
            <a:r>
              <a:rPr lang="uk-UA" sz="2700" b="1" dirty="0"/>
              <a:t>. Цього ж року Леонід Кучма своїм указом запровадив в Україні День Європи.</a:t>
            </a:r>
          </a:p>
        </p:txBody>
      </p:sp>
    </p:spTree>
    <p:extLst>
      <p:ext uri="{BB962C8B-B14F-4D97-AF65-F5344CB8AC3E}">
        <p14:creationId xmlns:p14="http://schemas.microsoft.com/office/powerpoint/2010/main" val="1724536416"/>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527</TotalTime>
  <Words>17031</Words>
  <Application>Microsoft Office PowerPoint</Application>
  <PresentationFormat>Широкоэкранный</PresentationFormat>
  <Paragraphs>419</Paragraphs>
  <Slides>115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115</vt:i4>
      </vt:variant>
    </vt:vector>
  </HeadingPairs>
  <TitlesOfParts>
    <vt:vector size="120" baseType="lpstr">
      <vt:lpstr>Arial</vt:lpstr>
      <vt:lpstr>Century Gothic</vt:lpstr>
      <vt:lpstr>Segoe UI Black</vt:lpstr>
      <vt:lpstr>Wingdings 3</vt:lpstr>
      <vt:lpstr>Легкий дым</vt:lpstr>
      <vt:lpstr>Лекція 8. ЄВРОПА в українському політичному дискурсі</vt:lpstr>
      <vt:lpstr>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vt:lpstr>
      <vt:lpstr>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vt:lpstr>
      <vt:lpstr>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vt:lpstr>
      <vt:lpstr>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vt:lpstr>
      <vt:lpstr>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vt:lpstr>
      <vt:lpstr>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vt:lpstr>
      <vt:lpstr>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vt:lpstr>
      <vt:lpstr>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vt:lpstr>
      <vt:lpstr>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vt:lpstr>
      <vt:lpstr>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vt:lpstr>
      <vt:lpstr>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vt:lpstr>
      <vt:lpstr>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vt:lpstr>
      <vt:lpstr>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vt:lpstr>
      <vt:lpstr>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vt:lpstr>
      <vt:lpstr>1. Що таке Європа в Україні? Початок розбудови зовнішньої політики України (1990 – 1993 рр.). Простір бажання. Ментальна карта України. Сліди радянських тоталітарних моделей (капіталістичний Захід і покращення іміджу України за кордоном).</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2. Активізація європейського вектору співробітництва: Угода про партнерство і співробітництво (УПС), Стратегія, Програма та інституційне забезпечення інтеграції, Закон про програму адаптації законодавства. Україна в Європейській політиці сусідства.</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lpstr>3. Підготовка Угоди про асоціацію. Саміти Україна–ЄС. Український варіант суспільно-політичних трансформацій наприкінці ХХ ст. та російсько-українська війна. Проблеми повернення до Європи. «Україноцентризм».</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8. ЄВРОПА в українському політичному дискурсі</dc:title>
  <dc:creator>admin</dc:creator>
  <cp:lastModifiedBy>admin</cp:lastModifiedBy>
  <cp:revision>6</cp:revision>
  <dcterms:created xsi:type="dcterms:W3CDTF">2024-05-20T11:15:57Z</dcterms:created>
  <dcterms:modified xsi:type="dcterms:W3CDTF">2024-05-24T09:47:43Z</dcterms:modified>
</cp:coreProperties>
</file>