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handoutMasterIdLst>
    <p:handoutMasterId r:id="rId22"/>
  </p:handoutMasterIdLst>
  <p:sldIdLst>
    <p:sldId id="256" r:id="rId3"/>
    <p:sldId id="257" r:id="rId4"/>
    <p:sldId id="258" r:id="rId5"/>
    <p:sldId id="259" r:id="rId6"/>
    <p:sldId id="261" r:id="rId7"/>
    <p:sldId id="263" r:id="rId8"/>
    <p:sldId id="264" r:id="rId9"/>
    <p:sldId id="266" r:id="rId10"/>
    <p:sldId id="268" r:id="rId11"/>
    <p:sldId id="269" r:id="rId12"/>
    <p:sldId id="270" r:id="rId13"/>
    <p:sldId id="272" r:id="rId14"/>
    <p:sldId id="271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844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332656"/>
            <a:ext cx="8280920" cy="1512168"/>
          </a:xfrm>
          <a:noFill/>
        </p:spPr>
        <p:txBody>
          <a:bodyPr/>
          <a:lstStyle/>
          <a:p>
            <a:pPr algn="ctr"/>
            <a:r>
              <a:rPr lang="uk-UA" sz="3600" dirty="0">
                <a:solidFill>
                  <a:srgbClr val="E1D4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КОМУНІКАЦІЯ В ОРГАНІЗАЦІЙНІЙ КУЛЬТУРІ</a:t>
            </a:r>
            <a:endParaRPr lang="ru-RU" sz="3600" dirty="0">
              <a:solidFill>
                <a:srgbClr val="E1D4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064" y="6093296"/>
            <a:ext cx="3024336" cy="43204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000" dirty="0">
                <a:solidFill>
                  <a:srgbClr val="E1D4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Широбокова О.О.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78" y="2115256"/>
            <a:ext cx="4145550" cy="25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267906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>
                <a:solidFill>
                  <a:schemeClr val="accent6"/>
                </a:solidFill>
              </a:rPr>
              <a:t>Феномени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  <a:r>
              <a:rPr lang="ru-RU" sz="3200" b="1" dirty="0" err="1">
                <a:solidFill>
                  <a:schemeClr val="accent6"/>
                </a:solidFill>
              </a:rPr>
              <a:t>агресивної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  <a:r>
              <a:rPr lang="ru-RU" sz="3200" b="1" dirty="0" err="1">
                <a:solidFill>
                  <a:schemeClr val="accent6"/>
                </a:solidFill>
              </a:rPr>
              <a:t>комунікації</a:t>
            </a:r>
            <a:r>
              <a:rPr lang="ru-RU" sz="3200" b="1" dirty="0">
                <a:solidFill>
                  <a:schemeClr val="accent6"/>
                </a:solidFill>
              </a:rPr>
              <a:t> в </a:t>
            </a:r>
            <a:r>
              <a:rPr lang="ru-RU" sz="3200" b="1" dirty="0" err="1">
                <a:solidFill>
                  <a:schemeClr val="accent6"/>
                </a:solidFill>
              </a:rPr>
              <a:t>сучасному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  <a:r>
              <a:rPr lang="ru-RU" sz="3200" b="1" dirty="0" err="1">
                <a:solidFill>
                  <a:schemeClr val="accent6"/>
                </a:solidFill>
              </a:rPr>
              <a:t>суспільстві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88840"/>
            <a:ext cx="4067689" cy="271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5301208"/>
            <a:ext cx="64087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расизм, </a:t>
            </a:r>
            <a:r>
              <a:rPr lang="ru-RU" dirty="0" err="1">
                <a:solidFill>
                  <a:schemeClr val="tx1"/>
                </a:solidFill>
              </a:rPr>
              <a:t>ксенофобія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міжнаціональна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ворожнеча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нетерпимість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гомофобія</a:t>
            </a:r>
            <a:r>
              <a:rPr lang="ru-RU" dirty="0">
                <a:solidFill>
                  <a:schemeClr val="tx1"/>
                </a:solidFill>
              </a:rPr>
              <a:t>, сексизм.</a:t>
            </a:r>
          </a:p>
        </p:txBody>
      </p:sp>
    </p:spTree>
    <p:extLst>
      <p:ext uri="{BB962C8B-B14F-4D97-AF65-F5344CB8AC3E}">
        <p14:creationId xmlns:p14="http://schemas.microsoft.com/office/powerpoint/2010/main" val="393771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83277"/>
            <a:ext cx="3275856" cy="203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476672"/>
            <a:ext cx="55123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>
                <a:solidFill>
                  <a:schemeClr val="accent6"/>
                </a:solidFill>
              </a:rPr>
              <a:t>Комунікація</a:t>
            </a:r>
            <a:r>
              <a:rPr lang="ru-RU" sz="3200" b="1" dirty="0">
                <a:solidFill>
                  <a:schemeClr val="accent6"/>
                </a:solidFill>
              </a:rPr>
              <a:t> – </a:t>
            </a:r>
            <a:r>
              <a:rPr lang="ru-RU" sz="3200" b="1" dirty="0" err="1">
                <a:solidFill>
                  <a:schemeClr val="accent6"/>
                </a:solidFill>
              </a:rPr>
              <a:t>це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  <a:r>
              <a:rPr lang="ru-RU" sz="3200" b="1" dirty="0" err="1">
                <a:solidFill>
                  <a:schemeClr val="accent6"/>
                </a:solidFill>
              </a:rPr>
              <a:t>організоване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  <a:r>
              <a:rPr lang="ru-RU" sz="3200" b="1" dirty="0" err="1">
                <a:solidFill>
                  <a:schemeClr val="accent6"/>
                </a:solidFill>
              </a:rPr>
              <a:t>спілкування</a:t>
            </a:r>
            <a:r>
              <a:rPr lang="ru-RU" sz="3200" b="1" dirty="0">
                <a:solidFill>
                  <a:schemeClr val="accent6"/>
                </a:solidFill>
              </a:rPr>
              <a:t>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276872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err="1"/>
              <a:t>Ідея</a:t>
            </a:r>
            <a:r>
              <a:rPr lang="ru-RU" sz="2400" dirty="0"/>
              <a:t> </a:t>
            </a:r>
            <a:r>
              <a:rPr lang="ru-RU" sz="2400" dirty="0" err="1"/>
              <a:t>організованого</a:t>
            </a:r>
            <a:r>
              <a:rPr lang="ru-RU" sz="2400" dirty="0"/>
              <a:t> </a:t>
            </a:r>
            <a:r>
              <a:rPr lang="ru-RU" sz="2400" dirty="0" err="1"/>
              <a:t>спілкування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виникнути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у </a:t>
            </a:r>
            <a:r>
              <a:rPr lang="ru-RU" sz="2400" dirty="0" err="1"/>
              <a:t>ситуації</a:t>
            </a:r>
            <a:r>
              <a:rPr lang="ru-RU" sz="2400" dirty="0"/>
              <a:t> </a:t>
            </a:r>
            <a:r>
              <a:rPr lang="ru-RU" sz="2400" dirty="0" err="1"/>
              <a:t>відповідальності</a:t>
            </a:r>
            <a:r>
              <a:rPr lang="ru-RU" sz="2400" dirty="0"/>
              <a:t> </a:t>
            </a:r>
            <a:r>
              <a:rPr lang="ru-RU" sz="2400" dirty="0" err="1"/>
              <a:t>мовця</a:t>
            </a:r>
            <a:r>
              <a:rPr lang="ru-RU" sz="2400" dirty="0"/>
              <a:t> (</a:t>
            </a:r>
            <a:r>
              <a:rPr lang="ru-RU" sz="2400" dirty="0" err="1"/>
              <a:t>комуніканта</a:t>
            </a:r>
            <a:r>
              <a:rPr lang="ru-RU" sz="2400" dirty="0"/>
              <a:t>) за свою "</a:t>
            </a:r>
            <a:r>
              <a:rPr lang="ru-RU" sz="2400" dirty="0" err="1"/>
              <a:t>словесну</a:t>
            </a:r>
            <a:r>
              <a:rPr lang="ru-RU" sz="2400" dirty="0"/>
              <a:t> роботу". </a:t>
            </a:r>
          </a:p>
          <a:p>
            <a:pPr lvl="0"/>
            <a:r>
              <a:rPr lang="ru-RU" sz="2400" dirty="0"/>
              <a:t>Таким чином,</a:t>
            </a:r>
            <a:r>
              <a:rPr lang="ru-RU" sz="2400" b="1" dirty="0"/>
              <a:t> </a:t>
            </a:r>
            <a:r>
              <a:rPr lang="ru-RU" sz="2400" b="1" dirty="0" err="1"/>
              <a:t>організоване</a:t>
            </a:r>
            <a:r>
              <a:rPr lang="ru-RU" sz="2400" b="1" dirty="0"/>
              <a:t> </a:t>
            </a:r>
            <a:r>
              <a:rPr lang="ru-RU" sz="2400" b="1" dirty="0" err="1"/>
              <a:t>спілкування</a:t>
            </a:r>
            <a:r>
              <a:rPr lang="ru-RU" sz="2400" b="1" dirty="0"/>
              <a:t>, </a:t>
            </a:r>
            <a:r>
              <a:rPr lang="ru-RU" sz="2400" b="1" dirty="0" err="1"/>
              <a:t>яким</a:t>
            </a:r>
            <a:r>
              <a:rPr lang="ru-RU" sz="2400" b="1" dirty="0"/>
              <a:t> є </a:t>
            </a:r>
            <a:r>
              <a:rPr lang="ru-RU" sz="2400" b="1" dirty="0" err="1"/>
              <a:t>масова</a:t>
            </a:r>
            <a:r>
              <a:rPr lang="ru-RU" sz="2400" b="1" dirty="0"/>
              <a:t> </a:t>
            </a:r>
            <a:r>
              <a:rPr lang="ru-RU" sz="2400" b="1" dirty="0" err="1"/>
              <a:t>комунікація</a:t>
            </a:r>
            <a:r>
              <a:rPr lang="ru-RU" sz="2400" b="1" dirty="0"/>
              <a:t>, давним-давно </a:t>
            </a:r>
            <a:r>
              <a:rPr lang="ru-RU" sz="2400" b="1" dirty="0" err="1"/>
              <a:t>набуло</a:t>
            </a:r>
            <a:r>
              <a:rPr lang="ru-RU" sz="2400" b="1" dirty="0"/>
              <a:t> </a:t>
            </a:r>
            <a:r>
              <a:rPr lang="ru-RU" sz="2400" b="1" dirty="0" err="1"/>
              <a:t>ознак</a:t>
            </a:r>
            <a:r>
              <a:rPr lang="ru-RU" sz="2400" b="1" dirty="0"/>
              <a:t> </a:t>
            </a:r>
            <a:r>
              <a:rPr lang="ru-RU" sz="2400" b="1" dirty="0" err="1"/>
              <a:t>професіональної</a:t>
            </a:r>
            <a:r>
              <a:rPr lang="ru-RU" sz="2400" b="1" dirty="0"/>
              <a:t> </a:t>
            </a:r>
            <a:r>
              <a:rPr lang="ru-RU" sz="2400" b="1" dirty="0" err="1"/>
              <a:t>діяльності</a:t>
            </a:r>
            <a:r>
              <a:rPr lang="ru-RU" sz="2400" b="1" dirty="0"/>
              <a:t> й </a:t>
            </a:r>
            <a:r>
              <a:rPr lang="ru-RU" sz="2400" b="1" dirty="0" err="1"/>
              <a:t>поставлене</a:t>
            </a:r>
            <a:r>
              <a:rPr lang="ru-RU" sz="2400" b="1" dirty="0"/>
              <a:t> у </a:t>
            </a:r>
            <a:r>
              <a:rPr lang="ru-RU" sz="2400" b="1" dirty="0" err="1"/>
              <a:t>виробничі</a:t>
            </a:r>
            <a:r>
              <a:rPr lang="ru-RU" sz="2400" b="1" dirty="0"/>
              <a:t> </a:t>
            </a:r>
            <a:r>
              <a:rPr lang="ru-RU" sz="2400" b="1" dirty="0" err="1"/>
              <a:t>умови</a:t>
            </a:r>
            <a:r>
              <a:rPr lang="ru-RU" sz="2400" b="1" dirty="0"/>
              <a:t> </a:t>
            </a:r>
            <a:r>
              <a:rPr lang="ru-RU" sz="2400" b="1" dirty="0" err="1"/>
              <a:t>поряд</a:t>
            </a:r>
            <a:r>
              <a:rPr lang="ru-RU" sz="2400" b="1" dirty="0"/>
              <a:t> з </a:t>
            </a:r>
            <a:r>
              <a:rPr lang="ru-RU" sz="2400" b="1" dirty="0" err="1"/>
              <a:t>розвитком</a:t>
            </a:r>
            <a:r>
              <a:rPr lang="ru-RU" sz="2400" b="1" dirty="0"/>
              <a:t> </a:t>
            </a:r>
            <a:r>
              <a:rPr lang="ru-RU" sz="2400" b="1" dirty="0" err="1"/>
              <a:t>засобів</a:t>
            </a:r>
            <a:r>
              <a:rPr lang="ru-RU" sz="2400" b="1" dirty="0"/>
              <a:t> </a:t>
            </a:r>
            <a:r>
              <a:rPr lang="ru-RU" sz="2400" b="1" dirty="0" err="1"/>
              <a:t>масової</a:t>
            </a:r>
            <a:r>
              <a:rPr lang="ru-RU" sz="2400" b="1" dirty="0"/>
              <a:t> </a:t>
            </a:r>
            <a:r>
              <a:rPr lang="ru-RU" sz="2400" b="1" dirty="0" err="1"/>
              <a:t>комунікації</a:t>
            </a:r>
            <a:r>
              <a:rPr lang="ru-RU" sz="2400" dirty="0"/>
              <a:t>, без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ефективний</a:t>
            </a:r>
            <a:r>
              <a:rPr lang="ru-RU" sz="2400" dirty="0"/>
              <a:t> </a:t>
            </a:r>
            <a:r>
              <a:rPr lang="ru-RU" sz="2400" dirty="0" err="1"/>
              <a:t>зв'язок</a:t>
            </a:r>
            <a:r>
              <a:rPr lang="ru-RU" sz="2400" dirty="0"/>
              <a:t> з </a:t>
            </a:r>
            <a:r>
              <a:rPr lang="ru-RU" sz="2400" dirty="0" err="1"/>
              <a:t>масами</a:t>
            </a:r>
            <a:r>
              <a:rPr lang="ru-RU" sz="2400" dirty="0"/>
              <a:t> </a:t>
            </a:r>
            <a:r>
              <a:rPr lang="ru-RU" sz="2400" dirty="0" err="1"/>
              <a:t>неможливий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поряд</a:t>
            </a:r>
            <a:r>
              <a:rPr lang="ru-RU" sz="2400" dirty="0"/>
              <a:t> з </a:t>
            </a:r>
            <a:r>
              <a:rPr lang="ru-RU" sz="2400" dirty="0" err="1"/>
              <a:t>виникненням</a:t>
            </a:r>
            <a:r>
              <a:rPr lang="ru-RU" sz="2400" dirty="0"/>
              <a:t> </a:t>
            </a:r>
            <a:r>
              <a:rPr lang="ru-RU" sz="2400" dirty="0" err="1"/>
              <a:t>індустрії</a:t>
            </a:r>
            <a:r>
              <a:rPr lang="ru-RU" sz="2400" dirty="0"/>
              <a:t> </a:t>
            </a:r>
            <a:r>
              <a:rPr lang="ru-RU" sz="2400" dirty="0" err="1"/>
              <a:t>мас-медіа</a:t>
            </a:r>
            <a:r>
              <a:rPr lang="ru-RU" sz="2400" dirty="0"/>
              <a:t>.</a:t>
            </a:r>
            <a:endParaRPr lang="ru-RU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1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47" y="4152072"/>
            <a:ext cx="3865612" cy="270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640638" cy="5400600"/>
          </a:xfrm>
        </p:spPr>
        <p:txBody>
          <a:bodyPr/>
          <a:lstStyle/>
          <a:p>
            <a:r>
              <a:rPr lang="ru-RU" sz="2400" b="1" dirty="0" err="1"/>
              <a:t>Професіональна</a:t>
            </a:r>
            <a:r>
              <a:rPr lang="ru-RU" sz="2400" b="1" dirty="0"/>
              <a:t> </a:t>
            </a:r>
            <a:r>
              <a:rPr lang="ru-RU" sz="2400" b="1" dirty="0" err="1"/>
              <a:t>масова</a:t>
            </a:r>
            <a:r>
              <a:rPr lang="ru-RU" sz="2400" b="1" dirty="0"/>
              <a:t> </a:t>
            </a:r>
            <a:r>
              <a:rPr lang="ru-RU" sz="2400" b="1" dirty="0" err="1"/>
              <a:t>комунікація</a:t>
            </a:r>
            <a:r>
              <a:rPr lang="ru-RU" sz="2400" dirty="0"/>
              <a:t> 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майстерно</a:t>
            </a:r>
            <a:r>
              <a:rPr lang="ru-RU" sz="2400" dirty="0"/>
              <a:t> </a:t>
            </a:r>
            <a:r>
              <a:rPr lang="ru-RU" sz="2400" dirty="0" err="1"/>
              <a:t>організоване</a:t>
            </a:r>
            <a:r>
              <a:rPr lang="ru-RU" sz="2400" dirty="0"/>
              <a:t> </a:t>
            </a:r>
            <a:r>
              <a:rPr lang="ru-RU" sz="2400" dirty="0" err="1"/>
              <a:t>спілкування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суспільно-культурної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, </a:t>
            </a:r>
            <a:r>
              <a:rPr lang="ru-RU" sz="2400" dirty="0" err="1"/>
              <a:t>учасниками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є, з одного боку, </a:t>
            </a:r>
            <a:r>
              <a:rPr lang="ru-RU" sz="2400" dirty="0" err="1"/>
              <a:t>професіональні</a:t>
            </a:r>
            <a:r>
              <a:rPr lang="ru-RU" sz="2400" dirty="0"/>
              <a:t> </a:t>
            </a:r>
            <a:r>
              <a:rPr lang="ru-RU" sz="2400" dirty="0" err="1"/>
              <a:t>мовці</a:t>
            </a:r>
            <a:r>
              <a:rPr lang="ru-RU" sz="2400" dirty="0"/>
              <a:t> (</a:t>
            </a:r>
            <a:r>
              <a:rPr lang="ru-RU" sz="2400" dirty="0" err="1"/>
              <a:t>комунікатори</a:t>
            </a:r>
            <a:r>
              <a:rPr lang="ru-RU" sz="2400" dirty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комуніканти</a:t>
            </a:r>
            <a:r>
              <a:rPr lang="ru-RU" sz="2400" dirty="0"/>
              <a:t>),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чинять</a:t>
            </a:r>
            <a:r>
              <a:rPr lang="ru-RU" sz="2400" dirty="0"/>
              <a:t> </a:t>
            </a:r>
            <a:r>
              <a:rPr lang="ru-RU" sz="2400" dirty="0" err="1"/>
              <a:t>згідно</a:t>
            </a:r>
            <a:r>
              <a:rPr lang="ru-RU" sz="2400" dirty="0"/>
              <a:t> з </a:t>
            </a:r>
            <a:r>
              <a:rPr lang="ru-RU" sz="2400" dirty="0" err="1"/>
              <a:t>суспільно-етичними</a:t>
            </a:r>
            <a:r>
              <a:rPr lang="ru-RU" sz="2400" dirty="0"/>
              <a:t> нормами, законами </a:t>
            </a:r>
            <a:r>
              <a:rPr lang="ru-RU" sz="2400" dirty="0" err="1"/>
              <a:t>держави</a:t>
            </a:r>
            <a:r>
              <a:rPr lang="ru-RU" sz="2400" dirty="0"/>
              <a:t>, і, з </a:t>
            </a:r>
            <a:r>
              <a:rPr lang="ru-RU" sz="2400" dirty="0" err="1"/>
              <a:t>іншого</a:t>
            </a:r>
            <a:r>
              <a:rPr lang="ru-RU" sz="2400" dirty="0"/>
              <a:t> боку, </a:t>
            </a:r>
            <a:r>
              <a:rPr lang="ru-RU" sz="2400" dirty="0" err="1"/>
              <a:t>маса</a:t>
            </a:r>
            <a:r>
              <a:rPr lang="ru-RU" sz="2400" dirty="0"/>
              <a:t> людей (</a:t>
            </a:r>
            <a:r>
              <a:rPr lang="ru-RU" sz="2400" dirty="0" err="1"/>
              <a:t>маси</a:t>
            </a:r>
            <a:r>
              <a:rPr lang="ru-RU" sz="2400" dirty="0"/>
              <a:t>, </a:t>
            </a:r>
            <a:r>
              <a:rPr lang="ru-RU" sz="2400" dirty="0" err="1"/>
              <a:t>комунікат</a:t>
            </a:r>
            <a:r>
              <a:rPr lang="ru-RU" sz="2400" dirty="0"/>
              <a:t>), на яку </a:t>
            </a:r>
            <a:r>
              <a:rPr lang="ru-RU" sz="2400" dirty="0" err="1"/>
              <a:t>здійснюють</a:t>
            </a:r>
            <a:r>
              <a:rPr lang="ru-RU" sz="2400" dirty="0"/>
              <a:t> </a:t>
            </a:r>
            <a:r>
              <a:rPr lang="ru-RU" sz="2400" dirty="0" err="1"/>
              <a:t>уплив</a:t>
            </a:r>
            <a:r>
              <a:rPr lang="ru-RU" sz="2400" dirty="0"/>
              <a:t> </a:t>
            </a:r>
            <a:r>
              <a:rPr lang="ru-RU" sz="2400" dirty="0" err="1"/>
              <a:t>професіональні</a:t>
            </a:r>
            <a:r>
              <a:rPr lang="ru-RU" sz="2400" dirty="0"/>
              <a:t> </a:t>
            </a:r>
            <a:r>
              <a:rPr lang="ru-RU" sz="2400" dirty="0" err="1"/>
              <a:t>мовці</a:t>
            </a:r>
            <a:r>
              <a:rPr lang="ru-RU" sz="2400" dirty="0"/>
              <a:t> через ЗМІ, </a:t>
            </a:r>
            <a:r>
              <a:rPr lang="ru-RU" sz="2400" dirty="0" err="1"/>
              <a:t>що</a:t>
            </a:r>
            <a:r>
              <a:rPr lang="ru-RU" sz="2400" dirty="0"/>
              <a:t> є продуктом </a:t>
            </a:r>
            <a:r>
              <a:rPr lang="ru-RU" sz="2400" dirty="0" err="1"/>
              <a:t>професійної</a:t>
            </a:r>
            <a:r>
              <a:rPr lang="ru-RU" sz="2400" dirty="0"/>
              <a:t> </a:t>
            </a:r>
            <a:r>
              <a:rPr lang="ru-RU" sz="2400" dirty="0" err="1"/>
              <a:t>масовоінформаційної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41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7056462" cy="3816424"/>
          </a:xfrm>
        </p:spPr>
        <p:txBody>
          <a:bodyPr/>
          <a:lstStyle/>
          <a:p>
            <a:r>
              <a:rPr lang="ru-RU" sz="2400" b="1" dirty="0" err="1"/>
              <a:t>Комунікабельність</a:t>
            </a:r>
            <a:r>
              <a:rPr lang="ru-RU" sz="2400" dirty="0"/>
              <a:t> (</a:t>
            </a:r>
            <a:r>
              <a:rPr lang="ru-RU" sz="2400" dirty="0" err="1"/>
              <a:t>комунікативність</a:t>
            </a:r>
            <a:r>
              <a:rPr lang="ru-RU" sz="2400" dirty="0"/>
              <a:t>)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схильність</a:t>
            </a:r>
            <a:r>
              <a:rPr lang="ru-RU" sz="2400" dirty="0"/>
              <a:t>, </a:t>
            </a:r>
            <a:r>
              <a:rPr lang="ru-RU" sz="2400" dirty="0" err="1"/>
              <a:t>здатність</a:t>
            </a:r>
            <a:r>
              <a:rPr lang="ru-RU" sz="2400" dirty="0"/>
              <a:t> до </a:t>
            </a:r>
            <a:r>
              <a:rPr lang="ru-RU" sz="2400" dirty="0" err="1"/>
              <a:t>комунікацій</a:t>
            </a:r>
            <a:r>
              <a:rPr lang="ru-RU" sz="2400" dirty="0"/>
              <a:t>, </a:t>
            </a:r>
            <a:r>
              <a:rPr lang="ru-RU" sz="2400" dirty="0" err="1"/>
              <a:t>встановлення</a:t>
            </a:r>
            <a:r>
              <a:rPr lang="ru-RU" sz="2400" dirty="0"/>
              <a:t> </a:t>
            </a:r>
            <a:r>
              <a:rPr lang="ru-RU" sz="2400" dirty="0" err="1"/>
              <a:t>контактів</a:t>
            </a:r>
            <a:r>
              <a:rPr lang="ru-RU" sz="2400" dirty="0"/>
              <a:t> і </a:t>
            </a:r>
            <a:r>
              <a:rPr lang="ru-RU" sz="2400" dirty="0" err="1"/>
              <a:t>зв’язків</a:t>
            </a:r>
            <a:r>
              <a:rPr lang="ru-RU" sz="2400" dirty="0"/>
              <a:t>, </a:t>
            </a:r>
            <a:r>
              <a:rPr lang="ru-RU" sz="2400" dirty="0" err="1"/>
              <a:t>досягнення</a:t>
            </a:r>
            <a:r>
              <a:rPr lang="ru-RU" sz="2400" dirty="0"/>
              <a:t> </a:t>
            </a:r>
            <a:r>
              <a:rPr lang="ru-RU" sz="2400" dirty="0" err="1"/>
              <a:t>взаєморозуміння</a:t>
            </a:r>
            <a:r>
              <a:rPr lang="ru-RU" sz="2400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06278"/>
            <a:ext cx="4494579" cy="347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1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568952" cy="4176464"/>
          </a:xfrm>
        </p:spPr>
        <p:txBody>
          <a:bodyPr/>
          <a:lstStyle/>
          <a:p>
            <a:r>
              <a:rPr lang="uk-UA" sz="2400" b="1" dirty="0"/>
              <a:t>Інформаційна функція </a:t>
            </a:r>
            <a:r>
              <a:rPr lang="uk-UA" sz="2400" dirty="0"/>
              <a:t>означає, що завдяки комунікації в суспільстві передається інформація про предмети, їх властивості, явища, дії та процеси.</a:t>
            </a:r>
            <a:endParaRPr lang="ru-RU" sz="2400" dirty="0"/>
          </a:p>
          <a:p>
            <a:r>
              <a:rPr lang="ru-RU" sz="2400" b="1" dirty="0" err="1"/>
              <a:t>Експресивна</a:t>
            </a:r>
            <a:r>
              <a:rPr lang="ru-RU" sz="2400" b="1" dirty="0"/>
              <a:t> </a:t>
            </a:r>
            <a:r>
              <a:rPr lang="ru-RU" sz="2400" b="1" dirty="0" err="1"/>
              <a:t>функція</a:t>
            </a:r>
            <a:r>
              <a:rPr lang="ru-RU" sz="2400" b="1" dirty="0"/>
              <a:t> </a:t>
            </a:r>
            <a:r>
              <a:rPr lang="ru-RU" sz="2400" dirty="0" err="1"/>
              <a:t>визначає</a:t>
            </a:r>
            <a:r>
              <a:rPr lang="ru-RU" sz="2400" dirty="0"/>
              <a:t> </a:t>
            </a:r>
            <a:r>
              <a:rPr lang="ru-RU" sz="2400" dirty="0" err="1"/>
              <a:t>здатність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 </a:t>
            </a:r>
            <a:r>
              <a:rPr lang="ru-RU" sz="2400" dirty="0" err="1"/>
              <a:t>передавати</a:t>
            </a:r>
            <a:r>
              <a:rPr lang="ru-RU" sz="2400" dirty="0"/>
              <a:t> </a:t>
            </a:r>
            <a:r>
              <a:rPr lang="ru-RU" sz="2400" dirty="0" err="1"/>
              <a:t>оціночну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 про </a:t>
            </a:r>
            <a:r>
              <a:rPr lang="ru-RU" sz="2400" dirty="0" err="1"/>
              <a:t>предмети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явища</a:t>
            </a:r>
            <a:r>
              <a:rPr lang="ru-RU" sz="2400" dirty="0"/>
              <a:t>.</a:t>
            </a:r>
          </a:p>
          <a:p>
            <a:r>
              <a:rPr lang="ru-RU" sz="2400" b="1" dirty="0"/>
              <a:t>Прагматична </a:t>
            </a:r>
            <a:r>
              <a:rPr lang="ru-RU" sz="2400" b="1" dirty="0" err="1"/>
              <a:t>функція</a:t>
            </a:r>
            <a:r>
              <a:rPr lang="ru-RU" sz="2400" b="1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комунікація</a:t>
            </a:r>
            <a:r>
              <a:rPr lang="ru-RU" sz="2400" dirty="0"/>
              <a:t> є </a:t>
            </a:r>
            <a:r>
              <a:rPr lang="ru-RU" sz="2400" dirty="0" err="1"/>
              <a:t>засобом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спонукає</a:t>
            </a:r>
            <a:r>
              <a:rPr lang="ru-RU" sz="2400" dirty="0"/>
              <a:t> </a:t>
            </a:r>
            <a:r>
              <a:rPr lang="ru-RU" sz="2400" dirty="0" err="1"/>
              <a:t>людину</a:t>
            </a:r>
            <a:r>
              <a:rPr lang="ru-RU" sz="2400" dirty="0"/>
              <a:t> до </a:t>
            </a:r>
            <a:r>
              <a:rPr lang="ru-RU" sz="2400" dirty="0" err="1"/>
              <a:t>певної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та </a:t>
            </a:r>
            <a:r>
              <a:rPr lang="ru-RU" sz="2400" dirty="0" err="1"/>
              <a:t>реакції</a:t>
            </a:r>
            <a:r>
              <a:rPr lang="ru-RU" sz="2400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23928" y="620688"/>
            <a:ext cx="4932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>
                <a:solidFill>
                  <a:schemeClr val="accent6"/>
                </a:solidFill>
              </a:rPr>
              <a:t>Базові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  <a:r>
              <a:rPr lang="ru-RU" sz="3200" b="1" dirty="0" err="1">
                <a:solidFill>
                  <a:schemeClr val="accent6"/>
                </a:solidFill>
              </a:rPr>
              <a:t>функції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  <a:r>
              <a:rPr lang="ru-RU" sz="3200" b="1" dirty="0" err="1">
                <a:solidFill>
                  <a:schemeClr val="accent6"/>
                </a:solidFill>
              </a:rPr>
              <a:t>соціальної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  <a:r>
              <a:rPr lang="ru-RU" sz="3200" b="1" dirty="0" err="1">
                <a:solidFill>
                  <a:schemeClr val="accent6"/>
                </a:solidFill>
              </a:rPr>
              <a:t>комунікації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466" y="4968438"/>
            <a:ext cx="2710830" cy="181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44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844824"/>
            <a:ext cx="9001000" cy="4464496"/>
          </a:xfrm>
        </p:spPr>
        <p:txBody>
          <a:bodyPr/>
          <a:lstStyle/>
          <a:p>
            <a:r>
              <a:rPr lang="ru-RU" sz="2400" dirty="0"/>
              <a:t>В </a:t>
            </a:r>
            <a:r>
              <a:rPr lang="ru-RU" sz="2400" dirty="0" err="1"/>
              <a:t>залежності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 </a:t>
            </a:r>
            <a:r>
              <a:rPr lang="ru-RU" sz="2400" dirty="0" err="1"/>
              <a:t>спілкування</a:t>
            </a:r>
            <a:r>
              <a:rPr lang="ru-RU" sz="2400" dirty="0"/>
              <a:t>: </a:t>
            </a:r>
            <a:r>
              <a:rPr lang="ru-RU" sz="2400" dirty="0" err="1"/>
              <a:t>вербальні</a:t>
            </a:r>
            <a:r>
              <a:rPr lang="ru-RU" sz="2400" dirty="0"/>
              <a:t> та </a:t>
            </a:r>
            <a:r>
              <a:rPr lang="ru-RU" sz="2400" dirty="0" err="1"/>
              <a:t>невербальні</a:t>
            </a:r>
            <a:r>
              <a:rPr lang="ru-RU" sz="2400" dirty="0"/>
              <a:t>.</a:t>
            </a:r>
          </a:p>
          <a:p>
            <a:r>
              <a:rPr lang="ru-RU" sz="2400" dirty="0"/>
              <a:t>В </a:t>
            </a:r>
            <a:r>
              <a:rPr lang="ru-RU" sz="2400" dirty="0" err="1"/>
              <a:t>залежності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: </a:t>
            </a:r>
            <a:r>
              <a:rPr lang="ru-RU" sz="2400" dirty="0" err="1"/>
              <a:t>комунікації</a:t>
            </a:r>
            <a:r>
              <a:rPr lang="ru-RU" sz="2400" dirty="0"/>
              <a:t>, </a:t>
            </a:r>
            <a:r>
              <a:rPr lang="ru-RU" sz="2400" dirty="0" err="1"/>
              <a:t>здійснювані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технічних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і </a:t>
            </a:r>
            <a:r>
              <a:rPr lang="ru-RU" sz="2400" dirty="0" err="1"/>
              <a:t>інформаційних</a:t>
            </a:r>
            <a:r>
              <a:rPr lang="ru-RU" sz="2400" dirty="0"/>
              <a:t> </a:t>
            </a:r>
            <a:r>
              <a:rPr lang="ru-RU" sz="2400" dirty="0" err="1"/>
              <a:t>технологій</a:t>
            </a:r>
            <a:r>
              <a:rPr lang="ru-RU" sz="2400" dirty="0"/>
              <a:t> і </a:t>
            </a:r>
            <a:r>
              <a:rPr lang="ru-RU" sz="2400" dirty="0" err="1"/>
              <a:t>міжособистісні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.</a:t>
            </a:r>
          </a:p>
          <a:p>
            <a:r>
              <a:rPr lang="ru-RU" sz="2400" dirty="0"/>
              <a:t>В </a:t>
            </a:r>
            <a:r>
              <a:rPr lang="ru-RU" sz="2400" dirty="0" err="1"/>
              <a:t>залежності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виду каналу </a:t>
            </a:r>
            <a:r>
              <a:rPr lang="ru-RU" sz="2400" dirty="0" err="1"/>
              <a:t>спілкування</a:t>
            </a:r>
            <a:r>
              <a:rPr lang="ru-RU" sz="2400" dirty="0"/>
              <a:t>: </a:t>
            </a:r>
            <a:r>
              <a:rPr lang="ru-RU" sz="2400" dirty="0" err="1"/>
              <a:t>формальні</a:t>
            </a:r>
            <a:r>
              <a:rPr lang="ru-RU" sz="2400" dirty="0"/>
              <a:t> і </a:t>
            </a:r>
            <a:r>
              <a:rPr lang="ru-RU" sz="2400" dirty="0" err="1"/>
              <a:t>неформальні</a:t>
            </a:r>
            <a:r>
              <a:rPr lang="ru-RU" sz="2400" dirty="0"/>
              <a:t>;</a:t>
            </a:r>
          </a:p>
          <a:p>
            <a:r>
              <a:rPr lang="ru-RU" sz="2400" dirty="0"/>
              <a:t>В </a:t>
            </a:r>
            <a:r>
              <a:rPr lang="ru-RU" sz="2400" dirty="0" err="1"/>
              <a:t>залежності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просторового</a:t>
            </a:r>
            <a:r>
              <a:rPr lang="ru-RU" sz="2400" dirty="0"/>
              <a:t> </a:t>
            </a:r>
            <a:r>
              <a:rPr lang="ru-RU" sz="2400" dirty="0" err="1"/>
              <a:t>розташування</a:t>
            </a:r>
            <a:r>
              <a:rPr lang="ru-RU" sz="2400" dirty="0"/>
              <a:t> </a:t>
            </a:r>
            <a:r>
              <a:rPr lang="ru-RU" sz="2400" dirty="0" err="1"/>
              <a:t>каналів</a:t>
            </a:r>
            <a:r>
              <a:rPr lang="ru-RU" sz="2400" dirty="0"/>
              <a:t>: </a:t>
            </a:r>
            <a:r>
              <a:rPr lang="ru-RU" sz="2400" dirty="0" err="1"/>
              <a:t>вертикальні</a:t>
            </a:r>
            <a:r>
              <a:rPr lang="ru-RU" sz="2400" dirty="0"/>
              <a:t>, </a:t>
            </a:r>
            <a:r>
              <a:rPr lang="ru-RU" sz="2400" dirty="0" err="1"/>
              <a:t>горизонтальні</a:t>
            </a:r>
            <a:r>
              <a:rPr lang="ru-RU" sz="2400" dirty="0"/>
              <a:t> і </a:t>
            </a:r>
            <a:r>
              <a:rPr lang="ru-RU" sz="2400" dirty="0" err="1"/>
              <a:t>діагональні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;</a:t>
            </a:r>
          </a:p>
          <a:p>
            <a:r>
              <a:rPr lang="ru-RU" sz="2400" dirty="0"/>
              <a:t>В </a:t>
            </a:r>
            <a:r>
              <a:rPr lang="ru-RU" sz="2400" dirty="0" err="1"/>
              <a:t>залежності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спрямованості</a:t>
            </a:r>
            <a:r>
              <a:rPr lang="ru-RU" sz="2400" dirty="0"/>
              <a:t> </a:t>
            </a:r>
            <a:r>
              <a:rPr lang="ru-RU" sz="2400" dirty="0" err="1"/>
              <a:t>спілкування</a:t>
            </a:r>
            <a:r>
              <a:rPr lang="ru-RU" sz="2400" dirty="0"/>
              <a:t>: </a:t>
            </a:r>
            <a:r>
              <a:rPr lang="ru-RU" sz="2400" dirty="0" err="1"/>
              <a:t>спадні</a:t>
            </a:r>
            <a:r>
              <a:rPr lang="ru-RU" sz="2400" dirty="0"/>
              <a:t> і </a:t>
            </a:r>
            <a:r>
              <a:rPr lang="ru-RU" sz="2400" dirty="0" err="1"/>
              <a:t>висхідні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37642" y="188640"/>
            <a:ext cx="4932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>
                <a:solidFill>
                  <a:schemeClr val="accent6"/>
                </a:solidFill>
              </a:rPr>
              <a:t>Класифікація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  <a:r>
              <a:rPr lang="ru-RU" sz="3200" b="1" dirty="0" err="1">
                <a:solidFill>
                  <a:schemeClr val="accent6"/>
                </a:solidFill>
              </a:rPr>
              <a:t>соціальних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  <a:r>
              <a:rPr lang="ru-RU" sz="3200" b="1" dirty="0" err="1">
                <a:solidFill>
                  <a:schemeClr val="accent6"/>
                </a:solidFill>
              </a:rPr>
              <a:t>коммунікацій</a:t>
            </a:r>
            <a:endParaRPr lang="ru-RU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518" y="4941168"/>
            <a:ext cx="3600400" cy="205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7" y="1625898"/>
            <a:ext cx="9108504" cy="4251374"/>
          </a:xfrm>
        </p:spPr>
        <p:txBody>
          <a:bodyPr/>
          <a:lstStyle/>
          <a:p>
            <a:r>
              <a:rPr lang="ru-RU" sz="2400" b="1" dirty="0" err="1"/>
              <a:t>Вербальні</a:t>
            </a:r>
            <a:r>
              <a:rPr lang="ru-RU" sz="2400" b="1" dirty="0"/>
              <a:t> </a:t>
            </a:r>
            <a:r>
              <a:rPr lang="ru-RU" sz="2400" b="1" dirty="0" err="1"/>
              <a:t>комунікації</a:t>
            </a:r>
            <a:r>
              <a:rPr lang="ru-RU" sz="2400" b="1" dirty="0"/>
              <a:t> </a:t>
            </a:r>
            <a:r>
              <a:rPr lang="ru-RU" sz="2400" i="1" dirty="0"/>
              <a:t>- </a:t>
            </a:r>
            <a:r>
              <a:rPr lang="ru-RU" sz="2400" dirty="0" err="1"/>
              <a:t>комунікації</a:t>
            </a:r>
            <a:r>
              <a:rPr lang="ru-RU" sz="2400" dirty="0"/>
              <a:t>, </a:t>
            </a:r>
            <a:r>
              <a:rPr lang="ru-RU" sz="2400" dirty="0" err="1"/>
              <a:t>здійснювані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усного</a:t>
            </a:r>
            <a:r>
              <a:rPr lang="ru-RU" sz="2400" dirty="0"/>
              <a:t> </a:t>
            </a:r>
            <a:r>
              <a:rPr lang="ru-RU" sz="2400" dirty="0" err="1"/>
              <a:t>мовлення</a:t>
            </a:r>
            <a:r>
              <a:rPr lang="ru-RU" sz="2400" dirty="0"/>
              <a:t> як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кодування</a:t>
            </a:r>
            <a:r>
              <a:rPr lang="ru-RU" sz="2400" dirty="0"/>
              <a:t>.</a:t>
            </a:r>
          </a:p>
          <a:p>
            <a:r>
              <a:rPr lang="ru-RU" sz="2400" b="1" dirty="0" err="1"/>
              <a:t>Невербальні</a:t>
            </a:r>
            <a:r>
              <a:rPr lang="ru-RU" sz="2400" b="1" dirty="0"/>
              <a:t> </a:t>
            </a:r>
            <a:r>
              <a:rPr lang="ru-RU" sz="2400" b="1" dirty="0" err="1"/>
              <a:t>комунікації</a:t>
            </a:r>
            <a:r>
              <a:rPr lang="ru-RU" sz="2400" b="1" dirty="0"/>
              <a:t> </a:t>
            </a:r>
            <a:r>
              <a:rPr lang="ru-RU" sz="2400" i="1" dirty="0"/>
              <a:t>- </a:t>
            </a:r>
            <a:r>
              <a:rPr lang="ru-RU" sz="2400" dirty="0" err="1"/>
              <a:t>повідомлення</a:t>
            </a:r>
            <a:r>
              <a:rPr lang="ru-RU" sz="2400" dirty="0"/>
              <a:t>, </a:t>
            </a:r>
            <a:r>
              <a:rPr lang="ru-RU" sz="2400" dirty="0" err="1"/>
              <a:t>надіслані</a:t>
            </a:r>
            <a:r>
              <a:rPr lang="ru-RU" sz="2400" dirty="0"/>
              <a:t> </a:t>
            </a:r>
            <a:r>
              <a:rPr lang="ru-RU" sz="2400" dirty="0" err="1"/>
              <a:t>відправником</a:t>
            </a:r>
            <a:r>
              <a:rPr lang="ru-RU" sz="2400" dirty="0"/>
              <a:t> без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усного</a:t>
            </a:r>
            <a:r>
              <a:rPr lang="ru-RU" sz="2400" dirty="0"/>
              <a:t> </a:t>
            </a:r>
            <a:r>
              <a:rPr lang="ru-RU" sz="2400" dirty="0" err="1"/>
              <a:t>мовлення</a:t>
            </a:r>
            <a:r>
              <a:rPr lang="ru-RU" sz="2400" dirty="0"/>
              <a:t> як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кодування</a:t>
            </a:r>
            <a:r>
              <a:rPr lang="ru-RU" sz="2400" dirty="0"/>
              <a:t>, </a:t>
            </a:r>
            <a:r>
              <a:rPr lang="ru-RU" sz="2400" dirty="0" err="1"/>
              <a:t>наприклад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жестів</a:t>
            </a:r>
            <a:r>
              <a:rPr lang="ru-RU" sz="2400" dirty="0"/>
              <a:t>, </a:t>
            </a:r>
            <a:r>
              <a:rPr lang="ru-RU" sz="2400" dirty="0" err="1"/>
              <a:t>міміки</a:t>
            </a:r>
            <a:r>
              <a:rPr lang="ru-RU" sz="2400" dirty="0"/>
              <a:t>, поз, </a:t>
            </a:r>
            <a:r>
              <a:rPr lang="ru-RU" sz="2400" dirty="0" err="1"/>
              <a:t>погляду</a:t>
            </a:r>
            <a:r>
              <a:rPr lang="ru-RU" sz="2400" dirty="0"/>
              <a:t>, манер. Вони </a:t>
            </a:r>
            <a:r>
              <a:rPr lang="ru-RU" sz="2400" dirty="0" err="1"/>
              <a:t>виступають</a:t>
            </a:r>
            <a:r>
              <a:rPr lang="ru-RU" sz="2400" dirty="0"/>
              <a:t> як </a:t>
            </a:r>
            <a:r>
              <a:rPr lang="ru-RU" sz="2400" dirty="0" err="1"/>
              <a:t>засоби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 в </a:t>
            </a:r>
            <a:r>
              <a:rPr lang="ru-RU" sz="2400" dirty="0" err="1"/>
              <a:t>тій</a:t>
            </a:r>
            <a:r>
              <a:rPr lang="ru-RU" sz="2400" dirty="0"/>
              <a:t> </a:t>
            </a:r>
            <a:r>
              <a:rPr lang="ru-RU" sz="2400" dirty="0" err="1"/>
              <a:t>мірі</a:t>
            </a:r>
            <a:r>
              <a:rPr lang="ru-RU" sz="2400" dirty="0"/>
              <a:t>, в 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зміст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інтерпретовано</a:t>
            </a:r>
            <a:r>
              <a:rPr lang="ru-RU" sz="2400" dirty="0"/>
              <a:t> </a:t>
            </a:r>
            <a:r>
              <a:rPr lang="ru-RU" sz="2400" dirty="0" err="1"/>
              <a:t>іншими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r>
              <a:rPr lang="ru-RU" sz="2400" dirty="0"/>
              <a:t>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вербальних</a:t>
            </a:r>
            <a:r>
              <a:rPr lang="ru-RU" sz="2400" dirty="0"/>
              <a:t> </a:t>
            </a:r>
            <a:r>
              <a:rPr lang="ru-RU" sz="2400" dirty="0" err="1"/>
              <a:t>комунікацій</a:t>
            </a:r>
            <a:r>
              <a:rPr lang="ru-RU" sz="2400" dirty="0"/>
              <a:t> </a:t>
            </a:r>
            <a:r>
              <a:rPr lang="ru-RU" sz="2400" dirty="0" err="1"/>
              <a:t>передається</a:t>
            </a:r>
            <a:r>
              <a:rPr lang="ru-RU" sz="2400" dirty="0"/>
              <a:t> </a:t>
            </a:r>
            <a:r>
              <a:rPr lang="ru-RU" sz="2400" dirty="0" err="1"/>
              <a:t>інформація</a:t>
            </a:r>
            <a:r>
              <a:rPr lang="ru-RU" sz="2400" dirty="0"/>
              <a:t>, а </a:t>
            </a:r>
            <a:r>
              <a:rPr lang="ru-RU" sz="2400" dirty="0" err="1"/>
              <a:t>невербальні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 </a:t>
            </a:r>
            <a:r>
              <a:rPr lang="ru-RU" sz="2400" dirty="0" err="1"/>
              <a:t>передають</a:t>
            </a:r>
            <a:r>
              <a:rPr lang="ru-RU" sz="2400" dirty="0"/>
              <a:t> </a:t>
            </a:r>
            <a:r>
              <a:rPr lang="ru-RU" sz="2400" dirty="0" err="1"/>
              <a:t>ставлення</a:t>
            </a:r>
            <a:r>
              <a:rPr lang="ru-RU" sz="2400" dirty="0"/>
              <a:t> до партнера за </a:t>
            </a:r>
            <a:r>
              <a:rPr lang="ru-RU" sz="2400" dirty="0" err="1"/>
              <a:t>повідомленням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37642" y="548680"/>
            <a:ext cx="4932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>
                <a:solidFill>
                  <a:schemeClr val="accent6"/>
                </a:solidFill>
              </a:rPr>
              <a:t>Комунікації</a:t>
            </a:r>
            <a:r>
              <a:rPr lang="ru-RU" sz="3200" b="1" dirty="0">
                <a:solidFill>
                  <a:schemeClr val="accent6"/>
                </a:solidFill>
              </a:rPr>
              <a:t> за формою </a:t>
            </a:r>
            <a:r>
              <a:rPr lang="ru-RU" sz="3200" b="1" dirty="0" err="1">
                <a:solidFill>
                  <a:schemeClr val="accent6"/>
                </a:solidFill>
              </a:rPr>
              <a:t>спілкування</a:t>
            </a:r>
            <a:endParaRPr lang="ru-RU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6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25898"/>
            <a:ext cx="8964488" cy="4755430"/>
          </a:xfrm>
        </p:spPr>
        <p:txBody>
          <a:bodyPr/>
          <a:lstStyle/>
          <a:p>
            <a:r>
              <a:rPr lang="ru-RU" sz="2400" b="1" dirty="0" err="1"/>
              <a:t>формальні</a:t>
            </a:r>
            <a:r>
              <a:rPr lang="ru-RU" sz="2400" b="1" dirty="0"/>
              <a:t> </a:t>
            </a:r>
            <a:r>
              <a:rPr lang="ru-RU" sz="2400" b="1" dirty="0" err="1"/>
              <a:t>комунікації</a:t>
            </a:r>
            <a:r>
              <a:rPr lang="ru-RU" sz="2400" i="1" dirty="0"/>
              <a:t> </a:t>
            </a:r>
            <a:r>
              <a:rPr lang="ru-RU" sz="2400" dirty="0" err="1"/>
              <a:t>дозволяють</a:t>
            </a:r>
            <a:r>
              <a:rPr lang="ru-RU" sz="2400" dirty="0"/>
              <a:t> </a:t>
            </a:r>
            <a:r>
              <a:rPr lang="ru-RU" sz="2400" dirty="0" err="1"/>
              <a:t>упорядковувати</a:t>
            </a:r>
            <a:r>
              <a:rPr lang="ru-RU" sz="2400" dirty="0"/>
              <a:t> і </a:t>
            </a:r>
            <a:r>
              <a:rPr lang="ru-RU" sz="2400" dirty="0" err="1"/>
              <a:t>обмежувати</a:t>
            </a:r>
            <a:r>
              <a:rPr lang="ru-RU" sz="2400" dirty="0"/>
              <a:t> </a:t>
            </a:r>
            <a:r>
              <a:rPr lang="ru-RU" sz="2400" dirty="0" err="1"/>
              <a:t>інформаційні</a:t>
            </a:r>
            <a:r>
              <a:rPr lang="ru-RU" sz="2400" dirty="0"/>
              <a:t> потоки. Вони </a:t>
            </a:r>
            <a:r>
              <a:rPr lang="ru-RU" sz="2400" dirty="0" err="1"/>
              <a:t>визначаються</a:t>
            </a:r>
            <a:r>
              <a:rPr lang="ru-RU" sz="2400" dirty="0"/>
              <a:t> </a:t>
            </a:r>
            <a:r>
              <a:rPr lang="ru-RU" sz="2400" dirty="0" err="1"/>
              <a:t>існуючими</a:t>
            </a:r>
            <a:r>
              <a:rPr lang="ru-RU" sz="2400" dirty="0"/>
              <a:t> регламентами:</a:t>
            </a:r>
          </a:p>
          <a:p>
            <a:pPr marL="0" indent="0">
              <a:buNone/>
            </a:pPr>
            <a:r>
              <a:rPr lang="ru-RU" sz="2400" dirty="0"/>
              <a:t>- </a:t>
            </a:r>
            <a:r>
              <a:rPr lang="ru-RU" sz="2400" dirty="0" err="1"/>
              <a:t>Організаційними</a:t>
            </a:r>
            <a:r>
              <a:rPr lang="ru-RU" sz="2400" dirty="0"/>
              <a:t> (</a:t>
            </a:r>
            <a:r>
              <a:rPr lang="ru-RU" sz="2400" dirty="0" err="1"/>
              <a:t>наприклад</a:t>
            </a:r>
            <a:r>
              <a:rPr lang="ru-RU" sz="2400" dirty="0"/>
              <a:t>, схемою </a:t>
            </a:r>
            <a:r>
              <a:rPr lang="ru-RU" sz="2400" dirty="0" err="1"/>
              <a:t>організаційної</a:t>
            </a:r>
            <a:r>
              <a:rPr lang="ru-RU" sz="2400" dirty="0"/>
              <a:t> </a:t>
            </a:r>
            <a:r>
              <a:rPr lang="ru-RU" sz="2400" dirty="0" err="1"/>
              <a:t>структури</a:t>
            </a:r>
            <a:r>
              <a:rPr lang="ru-RU" sz="2400" dirty="0"/>
              <a:t>);</a:t>
            </a:r>
          </a:p>
          <a:p>
            <a:pPr marL="0" indent="0">
              <a:buNone/>
            </a:pPr>
            <a:r>
              <a:rPr lang="ru-RU" sz="2400" dirty="0"/>
              <a:t>- </a:t>
            </a:r>
            <a:r>
              <a:rPr lang="ru-RU" sz="2400" dirty="0" err="1"/>
              <a:t>Функціональними</a:t>
            </a:r>
            <a:r>
              <a:rPr lang="ru-RU" sz="2400" dirty="0"/>
              <a:t> (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положенням</a:t>
            </a:r>
            <a:r>
              <a:rPr lang="ru-RU" sz="2400" dirty="0"/>
              <a:t> про </a:t>
            </a:r>
            <a:r>
              <a:rPr lang="ru-RU" sz="2400" dirty="0" err="1"/>
              <a:t>відділи</a:t>
            </a:r>
            <a:r>
              <a:rPr lang="ru-RU" sz="2400" dirty="0"/>
              <a:t> та </a:t>
            </a:r>
            <a:r>
              <a:rPr lang="ru-RU" sz="2400" dirty="0" err="1"/>
              <a:t>служби</a:t>
            </a:r>
            <a:r>
              <a:rPr lang="ru-RU" sz="2400" dirty="0"/>
              <a:t>).</a:t>
            </a:r>
          </a:p>
          <a:p>
            <a:r>
              <a:rPr lang="ru-RU" sz="2400" b="1" dirty="0" err="1"/>
              <a:t>Неформальні</a:t>
            </a:r>
            <a:r>
              <a:rPr lang="ru-RU" sz="2400" b="1" dirty="0"/>
              <a:t> </a:t>
            </a:r>
            <a:r>
              <a:rPr lang="ru-RU" sz="2400" b="1" dirty="0" err="1"/>
              <a:t>комунікації</a:t>
            </a:r>
            <a:r>
              <a:rPr lang="ru-RU" sz="2400" b="1" dirty="0"/>
              <a:t> </a:t>
            </a:r>
            <a:r>
              <a:rPr lang="ru-RU" sz="2400" i="1" dirty="0"/>
              <a:t>- </a:t>
            </a:r>
            <a:r>
              <a:rPr lang="ru-RU" sz="2400" dirty="0" err="1"/>
              <a:t>соціальні</a:t>
            </a:r>
            <a:r>
              <a:rPr lang="ru-RU" sz="2400" dirty="0"/>
              <a:t> </a:t>
            </a:r>
            <a:r>
              <a:rPr lang="ru-RU" sz="2400" dirty="0" err="1"/>
              <a:t>взаємодії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людьми,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відображають</a:t>
            </a:r>
            <a:r>
              <a:rPr lang="ru-RU" sz="2400" dirty="0"/>
              <a:t> </a:t>
            </a:r>
            <a:r>
              <a:rPr lang="ru-RU" sz="2400" dirty="0" err="1"/>
              <a:t>вираз</a:t>
            </a:r>
            <a:r>
              <a:rPr lang="ru-RU" sz="2400" dirty="0"/>
              <a:t> </a:t>
            </a:r>
            <a:r>
              <a:rPr lang="ru-RU" sz="2400" dirty="0" err="1"/>
              <a:t>людської</a:t>
            </a:r>
            <a:r>
              <a:rPr lang="ru-RU" sz="2400" dirty="0"/>
              <a:t> потреби в </a:t>
            </a:r>
            <a:r>
              <a:rPr lang="ru-RU" sz="2400" dirty="0" err="1"/>
              <a:t>спілкуванні</a:t>
            </a:r>
            <a:r>
              <a:rPr lang="ru-RU" sz="2400" dirty="0"/>
              <a:t>. Вони </a:t>
            </a:r>
            <a:r>
              <a:rPr lang="ru-RU" sz="2400" dirty="0" err="1"/>
              <a:t>доповнюють</a:t>
            </a:r>
            <a:r>
              <a:rPr lang="ru-RU" sz="2400" dirty="0"/>
              <a:t> </a:t>
            </a:r>
            <a:r>
              <a:rPr lang="ru-RU" sz="2400" dirty="0" err="1"/>
              <a:t>формальні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 err="1"/>
              <a:t>Неформальну</a:t>
            </a:r>
            <a:r>
              <a:rPr lang="ru-RU" sz="2400" dirty="0"/>
              <a:t> систему </a:t>
            </a:r>
            <a:r>
              <a:rPr lang="ru-RU" sz="2400" dirty="0" err="1"/>
              <a:t>комунікацій</a:t>
            </a:r>
            <a:r>
              <a:rPr lang="ru-RU" sz="2400" dirty="0"/>
              <a:t> часто </a:t>
            </a:r>
            <a:r>
              <a:rPr lang="ru-RU" sz="2400" dirty="0" err="1"/>
              <a:t>називають</a:t>
            </a:r>
            <a:r>
              <a:rPr lang="ru-RU" sz="2400" dirty="0"/>
              <a:t> «виноградною лозою».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37642" y="548680"/>
            <a:ext cx="4932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>
                <a:solidFill>
                  <a:schemeClr val="accent6"/>
                </a:solidFill>
              </a:rPr>
              <a:t>Комунікації</a:t>
            </a:r>
            <a:r>
              <a:rPr lang="ru-RU" sz="3200" b="1" dirty="0">
                <a:solidFill>
                  <a:schemeClr val="accent6"/>
                </a:solidFill>
              </a:rPr>
              <a:t> за видом </a:t>
            </a:r>
            <a:r>
              <a:rPr lang="ru-RU" sz="3200" b="1" dirty="0" err="1">
                <a:solidFill>
                  <a:schemeClr val="accent6"/>
                </a:solidFill>
              </a:rPr>
              <a:t>спілкування</a:t>
            </a:r>
            <a:endParaRPr lang="ru-RU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4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57284"/>
            <a:ext cx="3201144" cy="200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25898"/>
            <a:ext cx="8964488" cy="3819326"/>
          </a:xfrm>
        </p:spPr>
        <p:txBody>
          <a:bodyPr/>
          <a:lstStyle/>
          <a:p>
            <a:r>
              <a:rPr lang="ru-RU" sz="2400" b="1" dirty="0" err="1"/>
              <a:t>спадні</a:t>
            </a:r>
            <a:r>
              <a:rPr lang="ru-RU" sz="2400" b="1" dirty="0"/>
              <a:t> </a:t>
            </a:r>
            <a:r>
              <a:rPr lang="ru-RU" sz="2400" b="1" dirty="0" err="1"/>
              <a:t>комунікації</a:t>
            </a:r>
            <a:r>
              <a:rPr lang="ru-RU" sz="2400" i="1" dirty="0"/>
              <a:t> </a:t>
            </a:r>
            <a:r>
              <a:rPr lang="ru-RU" sz="2400" dirty="0"/>
              <a:t>- </a:t>
            </a:r>
            <a:r>
              <a:rPr lang="ru-RU" sz="2400" dirty="0" err="1"/>
              <a:t>спрямовані</a:t>
            </a:r>
            <a:r>
              <a:rPr lang="ru-RU" sz="2400" dirty="0"/>
              <a:t> </a:t>
            </a:r>
            <a:r>
              <a:rPr lang="ru-RU" sz="2400" dirty="0" err="1"/>
              <a:t>зверху</a:t>
            </a:r>
            <a:r>
              <a:rPr lang="ru-RU" sz="2400" dirty="0"/>
              <a:t> вниз -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керівника</a:t>
            </a:r>
            <a:r>
              <a:rPr lang="ru-RU" sz="2400" dirty="0"/>
              <a:t> до </a:t>
            </a:r>
            <a:r>
              <a:rPr lang="ru-RU" sz="2400" dirty="0" err="1"/>
              <a:t>підлеглих</a:t>
            </a:r>
            <a:r>
              <a:rPr lang="ru-RU" sz="2400" dirty="0"/>
              <a:t>.</a:t>
            </a:r>
          </a:p>
          <a:p>
            <a:r>
              <a:rPr lang="ru-RU" sz="2400" b="1" dirty="0" err="1"/>
              <a:t>Висхідні</a:t>
            </a:r>
            <a:r>
              <a:rPr lang="ru-RU" sz="2400" b="1" dirty="0"/>
              <a:t> </a:t>
            </a:r>
            <a:r>
              <a:rPr lang="ru-RU" sz="2400" b="1" dirty="0" err="1"/>
              <a:t>комунікації</a:t>
            </a:r>
            <a:r>
              <a:rPr lang="ru-RU" sz="2400" b="1" dirty="0"/>
              <a:t> </a:t>
            </a:r>
            <a:r>
              <a:rPr lang="ru-RU" sz="2400" i="1" dirty="0"/>
              <a:t>- </a:t>
            </a:r>
            <a:r>
              <a:rPr lang="ru-RU" sz="2400" dirty="0" err="1"/>
              <a:t>спрямовані</a:t>
            </a:r>
            <a:r>
              <a:rPr lang="ru-RU" sz="2400" dirty="0"/>
              <a:t> </a:t>
            </a:r>
            <a:r>
              <a:rPr lang="ru-RU" sz="2400" dirty="0" err="1"/>
              <a:t>знизу</a:t>
            </a:r>
            <a:r>
              <a:rPr lang="ru-RU" sz="2400" dirty="0"/>
              <a:t> </a:t>
            </a:r>
            <a:r>
              <a:rPr lang="ru-RU" sz="2400" dirty="0" err="1"/>
              <a:t>вгору</a:t>
            </a:r>
            <a:r>
              <a:rPr lang="ru-RU" sz="2400" dirty="0"/>
              <a:t> -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підлеглих</a:t>
            </a:r>
            <a:r>
              <a:rPr lang="ru-RU" sz="2400" dirty="0"/>
              <a:t> до </a:t>
            </a:r>
            <a:r>
              <a:rPr lang="ru-RU" sz="2400" dirty="0" err="1"/>
              <a:t>керівника</a:t>
            </a:r>
            <a:r>
              <a:rPr lang="ru-RU" sz="2400" dirty="0"/>
              <a:t>.</a:t>
            </a:r>
          </a:p>
          <a:p>
            <a:r>
              <a:rPr lang="ru-RU" sz="2400" b="1" dirty="0" err="1"/>
              <a:t>Горизонтальні</a:t>
            </a:r>
            <a:r>
              <a:rPr lang="ru-RU" sz="2400" b="1" dirty="0"/>
              <a:t> </a:t>
            </a:r>
            <a:r>
              <a:rPr lang="ru-RU" sz="2400" b="1" dirty="0" err="1"/>
              <a:t>комунікації</a:t>
            </a:r>
            <a:r>
              <a:rPr lang="ru-RU" sz="2400" i="1" dirty="0"/>
              <a:t> - </a:t>
            </a:r>
            <a:r>
              <a:rPr lang="ru-RU" sz="2400" dirty="0" err="1"/>
              <a:t>спрямовані</a:t>
            </a:r>
            <a:r>
              <a:rPr lang="ru-RU" sz="2400" dirty="0"/>
              <a:t> на </a:t>
            </a:r>
            <a:r>
              <a:rPr lang="ru-RU" sz="2400" dirty="0" err="1"/>
              <a:t>координацію</a:t>
            </a:r>
            <a:r>
              <a:rPr lang="ru-RU" sz="2400" dirty="0"/>
              <a:t> і </a:t>
            </a:r>
            <a:r>
              <a:rPr lang="ru-RU" sz="2400" dirty="0" err="1"/>
              <a:t>інтеграцію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співробітників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відділів</a:t>
            </a:r>
            <a:r>
              <a:rPr lang="ru-RU" sz="2400" dirty="0"/>
              <a:t> і </a:t>
            </a:r>
            <a:r>
              <a:rPr lang="ru-RU" sz="2400" dirty="0" err="1"/>
              <a:t>підрозділів</a:t>
            </a:r>
            <a:r>
              <a:rPr lang="ru-RU" sz="2400" dirty="0"/>
              <a:t> на одних і тих же </a:t>
            </a:r>
            <a:r>
              <a:rPr lang="ru-RU" sz="2400" dirty="0" err="1"/>
              <a:t>рівнях</a:t>
            </a:r>
            <a:r>
              <a:rPr lang="ru-RU" sz="2400" dirty="0"/>
              <a:t> </a:t>
            </a:r>
            <a:r>
              <a:rPr lang="ru-RU" sz="2400" dirty="0" err="1"/>
              <a:t>ієрархії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. </a:t>
            </a:r>
          </a:p>
          <a:p>
            <a:r>
              <a:rPr lang="ru-RU" sz="2400" b="1" dirty="0" err="1"/>
              <a:t>Діагональні</a:t>
            </a:r>
            <a:r>
              <a:rPr lang="ru-RU" sz="2400" b="1" dirty="0"/>
              <a:t> </a:t>
            </a:r>
            <a:r>
              <a:rPr lang="ru-RU" sz="2400" b="1" dirty="0" err="1"/>
              <a:t>комунікації</a:t>
            </a:r>
            <a:r>
              <a:rPr lang="ru-RU" sz="2400" b="1" dirty="0"/>
              <a:t> </a:t>
            </a:r>
            <a:r>
              <a:rPr lang="ru-RU" sz="2400" i="1" dirty="0"/>
              <a:t>- </a:t>
            </a:r>
            <a:r>
              <a:rPr lang="ru-RU" sz="2400" dirty="0" err="1"/>
              <a:t>здійснюються</a:t>
            </a:r>
            <a:r>
              <a:rPr lang="ru-RU" sz="2400" dirty="0"/>
              <a:t> </a:t>
            </a:r>
            <a:r>
              <a:rPr lang="ru-RU" sz="2400" dirty="0" err="1"/>
              <a:t>працівниками</a:t>
            </a:r>
            <a:r>
              <a:rPr lang="ru-RU" sz="2400" dirty="0"/>
              <a:t> </a:t>
            </a:r>
            <a:r>
              <a:rPr lang="ru-RU" sz="2400" dirty="0" err="1"/>
              <a:t>відділів</a:t>
            </a:r>
            <a:r>
              <a:rPr lang="ru-RU" sz="2400" dirty="0"/>
              <a:t> і </a:t>
            </a:r>
            <a:r>
              <a:rPr lang="ru-RU" sz="2400" dirty="0" err="1"/>
              <a:t>підрозділів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рівнів</a:t>
            </a:r>
            <a:r>
              <a:rPr lang="ru-RU" sz="2400" dirty="0"/>
              <a:t> </a:t>
            </a:r>
            <a:r>
              <a:rPr lang="ru-RU" sz="2400" dirty="0" err="1"/>
              <a:t>ієрархії</a:t>
            </a:r>
            <a:r>
              <a:rPr lang="ru-RU" sz="2400" dirty="0"/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37642" y="548680"/>
            <a:ext cx="4932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>
                <a:solidFill>
                  <a:schemeClr val="accent6"/>
                </a:solidFill>
              </a:rPr>
              <a:t>Комунікації</a:t>
            </a:r>
            <a:r>
              <a:rPr lang="ru-RU" sz="3200" b="1" dirty="0">
                <a:solidFill>
                  <a:schemeClr val="accent6"/>
                </a:solidFill>
              </a:rPr>
              <a:t> за типом </a:t>
            </a:r>
            <a:r>
              <a:rPr lang="ru-RU" sz="3200" b="1" dirty="0" err="1">
                <a:solidFill>
                  <a:schemeClr val="accent6"/>
                </a:solidFill>
              </a:rPr>
              <a:t>спілкування</a:t>
            </a:r>
            <a:endParaRPr lang="ru-RU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2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47741"/>
            <a:ext cx="2520894" cy="210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25898"/>
            <a:ext cx="8964488" cy="3819326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/>
              <a:t>Теоретичні питання:</a:t>
            </a:r>
          </a:p>
          <a:p>
            <a:pPr marL="0" indent="0">
              <a:buNone/>
            </a:pPr>
            <a:r>
              <a:rPr lang="uk-UA" sz="2400" dirty="0"/>
              <a:t>Комунікативна компетентність у системі професійної підготовки спеціаліста.</a:t>
            </a:r>
          </a:p>
          <a:p>
            <a:pPr marL="0" indent="0">
              <a:buNone/>
            </a:pPr>
            <a:r>
              <a:rPr lang="uk-UA" sz="2400" dirty="0"/>
              <a:t>Навести приклади: в яких ситуаціях комунікація може знадобиться в вашій майбутній професії (можна </a:t>
            </a:r>
            <a:r>
              <a:rPr lang="uk-UA" sz="2400"/>
              <a:t>театралізовано).</a:t>
            </a:r>
            <a:endParaRPr lang="uk-UA" sz="2400" dirty="0"/>
          </a:p>
          <a:p>
            <a:pPr marL="0" indent="0">
              <a:buNone/>
            </a:pPr>
            <a:r>
              <a:rPr lang="uk-UA" sz="2400" b="1" dirty="0"/>
              <a:t>Творче завдання:</a:t>
            </a:r>
          </a:p>
          <a:p>
            <a:pPr marL="0" indent="0">
              <a:buNone/>
            </a:pPr>
            <a:r>
              <a:rPr lang="uk-UA" sz="2400" dirty="0"/>
              <a:t> Приклади агресивної комунікації (знайти реальні ситуації в сучасних реаліях: фото, відео вітається).</a:t>
            </a:r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37642" y="548680"/>
            <a:ext cx="4932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>
                <a:solidFill>
                  <a:schemeClr val="accent6"/>
                </a:solidFill>
              </a:rPr>
              <a:t>Питання</a:t>
            </a:r>
            <a:r>
              <a:rPr lang="ru-RU" sz="3200" b="1" dirty="0">
                <a:solidFill>
                  <a:schemeClr val="accent6"/>
                </a:solidFill>
              </a:rPr>
              <a:t> на </a:t>
            </a:r>
            <a:r>
              <a:rPr lang="ru-RU" sz="3200" b="1" dirty="0" err="1">
                <a:solidFill>
                  <a:schemeClr val="accent6"/>
                </a:solidFill>
              </a:rPr>
              <a:t>семінарське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  <a:r>
              <a:rPr lang="ru-RU" sz="3200" b="1" dirty="0" err="1">
                <a:solidFill>
                  <a:schemeClr val="accent6"/>
                </a:solidFill>
              </a:rPr>
              <a:t>заняття</a:t>
            </a:r>
            <a:endParaRPr lang="ru-RU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2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45" y="4077072"/>
            <a:ext cx="3182561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340768"/>
            <a:ext cx="8856984" cy="936104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chemeClr val="accent6"/>
                </a:solidFill>
              </a:rPr>
              <a:t>Лекція 1. Теорія комунікації як наука і навчальна дисципліна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708920"/>
            <a:ext cx="7920732" cy="388798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uk-UA" sz="2400" dirty="0"/>
              <a:t>Поняття комунікації, її сутність та структура.</a:t>
            </a:r>
          </a:p>
          <a:p>
            <a:pPr marL="457200" indent="-457200">
              <a:buAutoNum type="arabicPeriod"/>
            </a:pPr>
            <a:r>
              <a:rPr lang="uk-UA" sz="2400" dirty="0"/>
              <a:t>Учасники і ознаки спілкування.</a:t>
            </a:r>
          </a:p>
          <a:p>
            <a:pPr marL="457200" indent="-457200">
              <a:buFontTx/>
              <a:buAutoNum type="arabicPeriod"/>
            </a:pPr>
            <a:r>
              <a:rPr lang="uk-UA" sz="2400" dirty="0"/>
              <a:t>Функції комунікації </a:t>
            </a:r>
          </a:p>
          <a:p>
            <a:pPr marL="457200" indent="-457200">
              <a:buFontTx/>
              <a:buAutoNum type="arabicPeriod"/>
            </a:pPr>
            <a:r>
              <a:rPr lang="uk-UA" sz="2400" dirty="0"/>
              <a:t>Види комунікацій, їх характеристика. </a:t>
            </a:r>
          </a:p>
          <a:p>
            <a:pPr marL="457200" indent="-457200">
              <a:buFontTx/>
              <a:buAutoNum type="arabicPeriod"/>
            </a:pPr>
            <a:r>
              <a:rPr lang="uk-UA" sz="2400" dirty="0"/>
              <a:t>Класифікація комунікацій.</a:t>
            </a:r>
          </a:p>
          <a:p>
            <a:pPr>
              <a:lnSpc>
                <a:spcPct val="90000"/>
              </a:lnSpc>
            </a:pPr>
            <a:endParaRPr lang="uk-UA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450" y="3717032"/>
            <a:ext cx="5145550" cy="298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16632"/>
            <a:ext cx="7056462" cy="3816424"/>
          </a:xfrm>
        </p:spPr>
        <p:txBody>
          <a:bodyPr/>
          <a:lstStyle/>
          <a:p>
            <a:r>
              <a:rPr lang="ru-RU" sz="2400" dirty="0"/>
              <a:t>Слово </a:t>
            </a:r>
            <a:r>
              <a:rPr lang="ru-RU" sz="2400" b="1" dirty="0" err="1"/>
              <a:t>комунікація</a:t>
            </a:r>
            <a:r>
              <a:rPr lang="ru-RU" sz="2400" b="1" dirty="0"/>
              <a:t> </a:t>
            </a:r>
            <a:r>
              <a:rPr lang="ru-RU" sz="2400" dirty="0" err="1"/>
              <a:t>прийшло</a:t>
            </a:r>
            <a:r>
              <a:rPr lang="ru-RU" sz="2400" dirty="0"/>
              <a:t> до нас через </a:t>
            </a:r>
            <a:r>
              <a:rPr lang="ru-RU" sz="2400" dirty="0" err="1"/>
              <a:t>англійську</a:t>
            </a:r>
            <a:r>
              <a:rPr lang="ru-RU" sz="2400" dirty="0"/>
              <a:t> </a:t>
            </a:r>
            <a:r>
              <a:rPr lang="ru-RU" sz="2400" dirty="0" err="1"/>
              <a:t>мову</a:t>
            </a:r>
            <a:r>
              <a:rPr lang="ru-RU" sz="2400" dirty="0"/>
              <a:t> (</a:t>
            </a:r>
            <a:r>
              <a:rPr lang="ru-RU" sz="2400" dirty="0" err="1"/>
              <a:t>communication</a:t>
            </a:r>
            <a:r>
              <a:rPr lang="ru-RU" sz="2400" dirty="0"/>
              <a:t>)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латинського</a:t>
            </a:r>
            <a:r>
              <a:rPr lang="ru-RU" sz="2400" dirty="0"/>
              <a:t> </a:t>
            </a:r>
            <a:r>
              <a:rPr lang="ru-RU" sz="2400" dirty="0" err="1"/>
              <a:t>communicare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 "</a:t>
            </a:r>
            <a:r>
              <a:rPr lang="ru-RU" sz="2400" dirty="0" err="1"/>
              <a:t>перебувати</a:t>
            </a:r>
            <a:r>
              <a:rPr lang="ru-RU" sz="2400" dirty="0"/>
              <a:t> у </a:t>
            </a:r>
            <a:r>
              <a:rPr lang="ru-RU" sz="2400" dirty="0" err="1"/>
              <a:t>зв'язку</a:t>
            </a:r>
            <a:r>
              <a:rPr lang="ru-RU" sz="2400" dirty="0"/>
              <a:t>, </a:t>
            </a:r>
            <a:r>
              <a:rPr lang="ru-RU" sz="2400" dirty="0" err="1"/>
              <a:t>брати</a:t>
            </a:r>
            <a:r>
              <a:rPr lang="ru-RU" sz="2400" dirty="0"/>
              <a:t> участь, </a:t>
            </a:r>
            <a:r>
              <a:rPr lang="ru-RU" sz="2400" dirty="0" err="1"/>
              <a:t>об'єднуватися</a:t>
            </a:r>
            <a:r>
              <a:rPr lang="ru-RU" sz="2400" dirty="0"/>
              <a:t>". </a:t>
            </a:r>
          </a:p>
          <a:p>
            <a:endParaRPr lang="uk-UA" sz="2400" dirty="0"/>
          </a:p>
          <a:p>
            <a:r>
              <a:rPr lang="ru-RU" sz="2400" b="1" dirty="0" err="1"/>
              <a:t>Спілкуватися</a:t>
            </a:r>
            <a:r>
              <a:rPr lang="ru-RU" sz="2400" dirty="0"/>
              <a:t> - то є </a:t>
            </a:r>
            <a:r>
              <a:rPr lang="ru-RU" sz="2400" dirty="0" err="1"/>
              <a:t>ставати</a:t>
            </a:r>
            <a:r>
              <a:rPr lang="ru-RU" sz="2400" dirty="0"/>
              <a:t> членом </a:t>
            </a:r>
            <a:r>
              <a:rPr lang="ru-RU" sz="2400" dirty="0" err="1"/>
              <a:t>спільноти</a:t>
            </a:r>
            <a:r>
              <a:rPr lang="ru-RU" sz="2400" dirty="0"/>
              <a:t>, а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 </a:t>
            </a:r>
            <a:r>
              <a:rPr lang="ru-RU" sz="2400" dirty="0" err="1"/>
              <a:t>співпереживати</a:t>
            </a:r>
            <a:r>
              <a:rPr lang="ru-RU" sz="2400" dirty="0"/>
              <a:t>, </a:t>
            </a:r>
            <a:r>
              <a:rPr lang="ru-RU" sz="2400" dirty="0" err="1"/>
              <a:t>ставати</a:t>
            </a:r>
            <a:r>
              <a:rPr lang="ru-RU" sz="2400" dirty="0"/>
              <a:t> духовно </a:t>
            </a:r>
            <a:r>
              <a:rPr lang="ru-RU" sz="2400" dirty="0" err="1"/>
              <a:t>близьким</a:t>
            </a:r>
            <a:r>
              <a:rPr lang="ru-RU" sz="2400" dirty="0"/>
              <a:t>, </a:t>
            </a:r>
            <a:r>
              <a:rPr lang="ru-RU" sz="2400" dirty="0" err="1"/>
              <a:t>дотримуватися</a:t>
            </a:r>
            <a:r>
              <a:rPr lang="ru-RU" sz="2400" dirty="0"/>
              <a:t> норм </a:t>
            </a:r>
            <a:r>
              <a:rPr lang="ru-RU" sz="2400" dirty="0" err="1"/>
              <a:t>співжиття</a:t>
            </a:r>
            <a:r>
              <a:rPr lang="ru-RU" sz="2400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520" y="1844824"/>
            <a:ext cx="8892158" cy="2376264"/>
          </a:xfrm>
        </p:spPr>
        <p:txBody>
          <a:bodyPr/>
          <a:lstStyle/>
          <a:p>
            <a:pPr lvl="0"/>
            <a:r>
              <a:rPr lang="ru-RU" sz="2400" b="1" dirty="0" err="1"/>
              <a:t>комунікатори</a:t>
            </a:r>
            <a:r>
              <a:rPr lang="ru-RU" sz="2400" dirty="0"/>
              <a:t> - </a:t>
            </a:r>
            <a:r>
              <a:rPr lang="ru-RU" sz="2400" dirty="0" err="1"/>
              <a:t>ті</a:t>
            </a:r>
            <a:r>
              <a:rPr lang="ru-RU" sz="2400" dirty="0"/>
              <a:t>, </a:t>
            </a:r>
            <a:r>
              <a:rPr lang="ru-RU" sz="2400" dirty="0" err="1"/>
              <a:t>між</a:t>
            </a:r>
            <a:r>
              <a:rPr lang="ru-RU" sz="2400" dirty="0"/>
              <a:t> ким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/>
              <a:t>спілкування</a:t>
            </a:r>
            <a:r>
              <a:rPr lang="ru-RU" sz="2400" dirty="0"/>
              <a:t>,</a:t>
            </a:r>
          </a:p>
          <a:p>
            <a:pPr lvl="0"/>
            <a:r>
              <a:rPr lang="ru-RU" sz="2400" b="1" dirty="0" err="1"/>
              <a:t>комунікант</a:t>
            </a:r>
            <a:r>
              <a:rPr lang="ru-RU" sz="2400" dirty="0"/>
              <a:t> - той,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ініціює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спілкування</a:t>
            </a:r>
            <a:endParaRPr lang="ru-RU" sz="2400" dirty="0"/>
          </a:p>
          <a:p>
            <a:pPr lvl="0"/>
            <a:r>
              <a:rPr lang="ru-RU" sz="2400" b="1" dirty="0" err="1"/>
              <a:t>комунікат</a:t>
            </a:r>
            <a:r>
              <a:rPr lang="ru-RU" sz="2400" dirty="0"/>
              <a:t> - той, на кого </a:t>
            </a:r>
            <a:r>
              <a:rPr lang="ru-RU" sz="2400" dirty="0" err="1"/>
              <a:t>спрямоване</a:t>
            </a:r>
            <a:r>
              <a:rPr lang="ru-RU" sz="2400" dirty="0"/>
              <a:t> </a:t>
            </a:r>
            <a:r>
              <a:rPr lang="ru-RU" sz="2400" dirty="0" err="1"/>
              <a:t>спілкування</a:t>
            </a:r>
            <a:r>
              <a:rPr lang="ru-RU" sz="2400" dirty="0"/>
              <a:t> і </a:t>
            </a:r>
            <a:r>
              <a:rPr lang="ru-RU" sz="2400" dirty="0" err="1"/>
              <a:t>хто</a:t>
            </a:r>
            <a:r>
              <a:rPr lang="ru-RU" sz="2400" dirty="0"/>
              <a:t> є </a:t>
            </a:r>
            <a:r>
              <a:rPr lang="ru-RU" sz="2400" dirty="0" err="1"/>
              <a:t>його</a:t>
            </a:r>
            <a:r>
              <a:rPr lang="ru-RU" sz="2400" dirty="0"/>
              <a:t> адресатом.</a:t>
            </a:r>
          </a:p>
          <a:p>
            <a:pPr lvl="0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79912" y="769059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dirty="0">
                <a:solidFill>
                  <a:schemeClr val="accent6"/>
                </a:solidFill>
              </a:rPr>
              <a:t>Учасники спілкування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61912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27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38" y="4414152"/>
            <a:ext cx="4341862" cy="244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8975472" cy="4968552"/>
          </a:xfrm>
        </p:spPr>
        <p:txBody>
          <a:bodyPr/>
          <a:lstStyle/>
          <a:p>
            <a:pPr lvl="0"/>
            <a:r>
              <a:rPr lang="ru-RU" sz="2400" dirty="0"/>
              <a:t>духовно-</a:t>
            </a:r>
            <a:r>
              <a:rPr lang="ru-RU" sz="2400" dirty="0" err="1"/>
              <a:t>інтелектуальна</a:t>
            </a:r>
            <a:r>
              <a:rPr lang="ru-RU" sz="2400" dirty="0"/>
              <a:t> </a:t>
            </a:r>
            <a:r>
              <a:rPr lang="ru-RU" sz="2400" dirty="0" err="1"/>
              <a:t>єдність</a:t>
            </a:r>
            <a:r>
              <a:rPr lang="ru-RU" sz="2400" dirty="0"/>
              <a:t> тих,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спілкується</a:t>
            </a:r>
            <a:r>
              <a:rPr lang="ru-RU" sz="2400" dirty="0"/>
              <a:t>, - </a:t>
            </a:r>
            <a:r>
              <a:rPr lang="ru-RU" sz="2400" dirty="0" err="1"/>
              <a:t>спільну</a:t>
            </a:r>
            <a:r>
              <a:rPr lang="ru-RU" sz="2400" dirty="0"/>
              <a:t> </a:t>
            </a:r>
            <a:r>
              <a:rPr lang="ru-RU" sz="2400" dirty="0" err="1"/>
              <a:t>свідомість</a:t>
            </a:r>
            <a:r>
              <a:rPr lang="ru-RU" sz="2400" dirty="0"/>
              <a:t>, </a:t>
            </a:r>
            <a:r>
              <a:rPr lang="ru-RU" sz="2400" dirty="0" err="1"/>
              <a:t>спільну</a:t>
            </a:r>
            <a:r>
              <a:rPr lang="ru-RU" sz="2400" dirty="0"/>
              <a:t> культуру;</a:t>
            </a:r>
          </a:p>
          <a:p>
            <a:pPr lvl="0"/>
            <a:r>
              <a:rPr lang="ru-RU" sz="2400" dirty="0" err="1"/>
              <a:t>спільну</a:t>
            </a:r>
            <a:r>
              <a:rPr lang="ru-RU" sz="2400" dirty="0"/>
              <a:t> форму духовного </a:t>
            </a:r>
            <a:r>
              <a:rPr lang="ru-RU" sz="2400" dirty="0" err="1"/>
              <a:t>буття</a:t>
            </a:r>
            <a:r>
              <a:rPr lang="ru-RU" sz="2400" dirty="0"/>
              <a:t> - </a:t>
            </a:r>
            <a:r>
              <a:rPr lang="ru-RU" sz="2400" dirty="0" err="1"/>
              <a:t>мову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при </a:t>
            </a:r>
            <a:r>
              <a:rPr lang="ru-RU" sz="2400" dirty="0" err="1"/>
              <a:t>потребі</a:t>
            </a:r>
            <a:r>
              <a:rPr lang="ru-RU" sz="2400" dirty="0"/>
              <a:t> </a:t>
            </a:r>
            <a:r>
              <a:rPr lang="ru-RU" sz="2400" dirty="0" err="1"/>
              <a:t>загальнозрозумілі</a:t>
            </a:r>
            <a:r>
              <a:rPr lang="ru-RU" sz="2400" dirty="0"/>
              <a:t> </a:t>
            </a:r>
            <a:r>
              <a:rPr lang="ru-RU" sz="2400" dirty="0" err="1"/>
              <a:t>знакові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замінюють</a:t>
            </a:r>
            <a:r>
              <a:rPr lang="ru-RU" sz="2400" dirty="0"/>
              <a:t> </a:t>
            </a:r>
            <a:r>
              <a:rPr lang="ru-RU" sz="2400" dirty="0" err="1"/>
              <a:t>мову</a:t>
            </a:r>
            <a:r>
              <a:rPr lang="ru-RU" sz="2400" dirty="0"/>
              <a:t> в </a:t>
            </a:r>
            <a:r>
              <a:rPr lang="ru-RU" sz="2400" dirty="0" err="1"/>
              <a:t>певних</a:t>
            </a:r>
            <a:r>
              <a:rPr lang="ru-RU" sz="2400" dirty="0"/>
              <a:t> </a:t>
            </a:r>
            <a:r>
              <a:rPr lang="ru-RU" sz="2400" dirty="0" err="1"/>
              <a:t>ситуаціях</a:t>
            </a:r>
            <a:r>
              <a:rPr lang="ru-RU" sz="2400" dirty="0"/>
              <a:t>, - письмо, </a:t>
            </a:r>
            <a:r>
              <a:rPr lang="ru-RU" sz="2400" dirty="0" err="1"/>
              <a:t>іноземні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/>
              <a:t>. </a:t>
            </a:r>
            <a:r>
              <a:rPr lang="ru-RU" sz="2400" dirty="0" err="1"/>
              <a:t>знакові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при </a:t>
            </a:r>
            <a:r>
              <a:rPr lang="ru-RU" sz="2400" dirty="0" err="1"/>
              <a:t>потребі</a:t>
            </a:r>
            <a:r>
              <a:rPr lang="ru-RU" sz="2400" dirty="0"/>
              <a:t>, </a:t>
            </a:r>
            <a:r>
              <a:rPr lang="ru-RU" sz="2400" dirty="0" err="1"/>
              <a:t>створені</a:t>
            </a:r>
            <a:r>
              <a:rPr lang="ru-RU" sz="2400" dirty="0"/>
              <a:t> </a:t>
            </a:r>
            <a:r>
              <a:rPr lang="ru-RU" sz="2400" dirty="0" err="1"/>
              <a:t>спільнотою</a:t>
            </a:r>
            <a:r>
              <a:rPr lang="ru-RU" sz="2400" dirty="0"/>
              <a:t> </a:t>
            </a:r>
            <a:r>
              <a:rPr lang="ru-RU" sz="2400" dirty="0" err="1"/>
              <a:t>засоби</a:t>
            </a:r>
            <a:r>
              <a:rPr lang="ru-RU" sz="2400" dirty="0"/>
              <a:t> </a:t>
            </a:r>
            <a:r>
              <a:rPr lang="ru-RU" sz="2400" dirty="0" err="1"/>
              <a:t>спілкування</a:t>
            </a:r>
            <a:r>
              <a:rPr lang="ru-RU" sz="2400" dirty="0"/>
              <a:t> - книги, </a:t>
            </a:r>
            <a:r>
              <a:rPr lang="ru-RU" sz="2400" dirty="0" err="1"/>
              <a:t>періодичні</a:t>
            </a:r>
            <a:r>
              <a:rPr lang="ru-RU" sz="2400" dirty="0"/>
              <a:t> </a:t>
            </a:r>
            <a:r>
              <a:rPr lang="ru-RU" sz="2400" dirty="0" err="1"/>
              <a:t>видання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;</a:t>
            </a:r>
          </a:p>
          <a:p>
            <a:pPr lvl="0"/>
            <a:r>
              <a:rPr lang="ru-RU" sz="2400" dirty="0" err="1"/>
              <a:t>соціально-психологічну</a:t>
            </a:r>
            <a:r>
              <a:rPr lang="ru-RU" sz="2400" dirty="0"/>
              <a:t> </a:t>
            </a:r>
          </a:p>
          <a:p>
            <a:pPr marL="0" lvl="0" indent="0">
              <a:buNone/>
            </a:pPr>
            <a:r>
              <a:rPr lang="ru-RU" sz="2400" dirty="0" err="1"/>
              <a:t>здатність</a:t>
            </a:r>
            <a:r>
              <a:rPr lang="ru-RU" sz="2400" dirty="0"/>
              <a:t> до </a:t>
            </a:r>
            <a:r>
              <a:rPr lang="ru-RU" sz="2400" dirty="0" err="1"/>
              <a:t>спілкування</a:t>
            </a:r>
            <a:r>
              <a:rPr lang="ru-RU" sz="2400" dirty="0"/>
              <a:t> - </a:t>
            </a:r>
            <a:r>
              <a:rPr lang="ru-RU" sz="2400" dirty="0" err="1"/>
              <a:t>здатність</a:t>
            </a:r>
            <a:r>
              <a:rPr lang="ru-RU" sz="2400" dirty="0"/>
              <a:t> </a:t>
            </a:r>
          </a:p>
          <a:p>
            <a:pPr marL="0" lvl="0" indent="0">
              <a:buNone/>
            </a:pPr>
            <a:r>
              <a:rPr lang="ru-RU" sz="2400" dirty="0" err="1"/>
              <a:t>говорити</a:t>
            </a:r>
            <a:r>
              <a:rPr lang="ru-RU" sz="2400" dirty="0"/>
              <a:t>, </a:t>
            </a:r>
            <a:r>
              <a:rPr lang="ru-RU" sz="2400" dirty="0" err="1"/>
              <a:t>висловлювати</a:t>
            </a:r>
            <a:r>
              <a:rPr lang="ru-RU" sz="2400" dirty="0"/>
              <a:t> думки, </a:t>
            </a:r>
          </a:p>
          <a:p>
            <a:pPr marL="0" lvl="0" indent="0">
              <a:buNone/>
            </a:pPr>
            <a:r>
              <a:rPr lang="ru-RU" sz="2400" dirty="0" err="1"/>
              <a:t>почуття</a:t>
            </a:r>
            <a:r>
              <a:rPr lang="ru-RU" sz="2400" dirty="0"/>
              <a:t>.</a:t>
            </a:r>
          </a:p>
          <a:p>
            <a:pPr lvl="0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79912" y="769059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dirty="0">
                <a:solidFill>
                  <a:schemeClr val="accent6"/>
                </a:solidFill>
              </a:rPr>
              <a:t>Ознаки спілкування</a:t>
            </a:r>
            <a:endParaRPr lang="ru-RU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4"/>
            <a:ext cx="8784976" cy="4680520"/>
          </a:xfrm>
        </p:spPr>
        <p:txBody>
          <a:bodyPr/>
          <a:lstStyle/>
          <a:p>
            <a:r>
              <a:rPr lang="ru-RU" sz="2400" b="1" dirty="0" err="1"/>
              <a:t>взаємопорозуміння</a:t>
            </a:r>
            <a:r>
              <a:rPr lang="ru-RU" sz="2400" b="1" dirty="0"/>
              <a:t> й </a:t>
            </a:r>
            <a:r>
              <a:rPr lang="ru-RU" sz="2400" b="1" dirty="0" err="1"/>
              <a:t>згода</a:t>
            </a:r>
            <a:r>
              <a:rPr lang="ru-RU" sz="2400" b="1" dirty="0"/>
              <a:t>:</a:t>
            </a:r>
            <a:endParaRPr lang="ru-RU" sz="2400" dirty="0"/>
          </a:p>
          <a:p>
            <a:pPr lvl="0"/>
            <a:r>
              <a:rPr lang="ru-RU" sz="2400" dirty="0" err="1"/>
              <a:t>згода</a:t>
            </a:r>
            <a:r>
              <a:rPr lang="ru-RU" sz="2400" dirty="0"/>
              <a:t> слухача з </a:t>
            </a:r>
            <a:r>
              <a:rPr lang="ru-RU" sz="2400" dirty="0" err="1"/>
              <a:t>мовцем</a:t>
            </a:r>
            <a:r>
              <a:rPr lang="ru-RU" sz="2400" dirty="0"/>
              <a:t>,</a:t>
            </a:r>
          </a:p>
          <a:p>
            <a:pPr lvl="0"/>
            <a:r>
              <a:rPr lang="ru-RU" sz="2400" dirty="0" err="1"/>
              <a:t>згода</a:t>
            </a:r>
            <a:r>
              <a:rPr lang="ru-RU" sz="2400" dirty="0"/>
              <a:t> </a:t>
            </a:r>
            <a:r>
              <a:rPr lang="ru-RU" sz="2400" dirty="0" err="1"/>
              <a:t>чинити</a:t>
            </a:r>
            <a:r>
              <a:rPr lang="ru-RU" sz="2400" dirty="0"/>
              <a:t>, як того </a:t>
            </a:r>
            <a:r>
              <a:rPr lang="ru-RU" sz="2400" dirty="0" err="1"/>
              <a:t>вимагає</a:t>
            </a:r>
            <a:r>
              <a:rPr lang="ru-RU" sz="2400" dirty="0"/>
              <a:t> </a:t>
            </a:r>
            <a:r>
              <a:rPr lang="ru-RU" sz="2400" dirty="0" err="1"/>
              <a:t>ситуація</a:t>
            </a:r>
            <a:r>
              <a:rPr lang="ru-RU" sz="2400" dirty="0"/>
              <a:t>.</a:t>
            </a:r>
          </a:p>
          <a:p>
            <a:pPr lvl="0"/>
            <a:endParaRPr lang="ru-RU" sz="800" dirty="0"/>
          </a:p>
          <a:p>
            <a:pPr marL="0" indent="0">
              <a:buNone/>
            </a:pP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спілкування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ускладнений</a:t>
            </a:r>
            <a:r>
              <a:rPr lang="ru-RU" sz="2400" dirty="0"/>
              <a:t> </a:t>
            </a:r>
            <a:r>
              <a:rPr lang="ru-RU" sz="2400" dirty="0" err="1"/>
              <a:t>суперечками</a:t>
            </a:r>
            <a:r>
              <a:rPr lang="ru-RU" sz="2400" dirty="0"/>
              <a:t>, </a:t>
            </a:r>
            <a:r>
              <a:rPr lang="ru-RU" sz="2400" dirty="0" err="1"/>
              <a:t>непорозумінням</a:t>
            </a:r>
            <a:r>
              <a:rPr lang="ru-RU" sz="2400" dirty="0"/>
              <a:t>, але </a:t>
            </a:r>
            <a:r>
              <a:rPr lang="ru-RU" sz="2400" dirty="0" err="1"/>
              <a:t>спілкування</a:t>
            </a:r>
            <a:r>
              <a:rPr lang="ru-RU" sz="2400" dirty="0"/>
              <a:t> </a:t>
            </a:r>
            <a:r>
              <a:rPr lang="ru-RU" sz="2400" dirty="0" err="1"/>
              <a:t>завжди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завершуватися</a:t>
            </a:r>
            <a:r>
              <a:rPr lang="ru-RU" sz="2400" dirty="0"/>
              <a:t> </a:t>
            </a:r>
            <a:r>
              <a:rPr lang="ru-RU" sz="2400" dirty="0" err="1"/>
              <a:t>повною</a:t>
            </a:r>
            <a:r>
              <a:rPr lang="ru-RU" sz="2400" dirty="0"/>
              <a:t> </a:t>
            </a:r>
            <a:r>
              <a:rPr lang="ru-RU" sz="2400" dirty="0" err="1"/>
              <a:t>згодою</a:t>
            </a:r>
            <a:r>
              <a:rPr lang="ru-RU" sz="2400" dirty="0"/>
              <a:t>. </a:t>
            </a:r>
            <a:r>
              <a:rPr lang="ru-RU" sz="2400" dirty="0" err="1"/>
              <a:t>Згода</a:t>
            </a:r>
            <a:r>
              <a:rPr lang="ru-RU" sz="2400" dirty="0"/>
              <a:t> на 30% </a:t>
            </a:r>
            <a:r>
              <a:rPr lang="ru-RU" sz="2400" dirty="0" err="1"/>
              <a:t>означає</a:t>
            </a:r>
            <a:r>
              <a:rPr lang="ru-RU" sz="2400" dirty="0"/>
              <a:t> те,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спілкування</a:t>
            </a:r>
            <a:r>
              <a:rPr lang="ru-RU" sz="2400" dirty="0"/>
              <a:t>, на жаль, </a:t>
            </a:r>
            <a:r>
              <a:rPr lang="ru-RU" sz="2400" dirty="0" err="1"/>
              <a:t>теж</a:t>
            </a:r>
            <a:r>
              <a:rPr lang="ru-RU" sz="2400" dirty="0"/>
              <a:t> </a:t>
            </a:r>
            <a:r>
              <a:rPr lang="ru-RU" sz="2400" dirty="0" err="1"/>
              <a:t>відбулося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на 30%. </a:t>
            </a:r>
          </a:p>
          <a:p>
            <a:pPr marL="0" indent="0">
              <a:buNone/>
            </a:pPr>
            <a:endParaRPr lang="uk-UA" sz="2400" dirty="0"/>
          </a:p>
          <a:p>
            <a:pPr marL="0" indent="0" algn="ctr">
              <a:buNone/>
            </a:pPr>
            <a:r>
              <a:rPr lang="ru-RU" sz="2400" b="1" dirty="0" err="1"/>
              <a:t>Комунікація</a:t>
            </a:r>
            <a:r>
              <a:rPr lang="ru-RU" sz="2400" b="1" dirty="0"/>
              <a:t> - </a:t>
            </a:r>
            <a:r>
              <a:rPr lang="ru-RU" sz="2400" b="1" dirty="0" err="1"/>
              <a:t>це</a:t>
            </a:r>
            <a:r>
              <a:rPr lang="ru-RU" sz="2400" b="1" dirty="0"/>
              <a:t> не результат,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процес</a:t>
            </a:r>
            <a:r>
              <a:rPr lang="ru-RU" sz="2400" b="1" dirty="0"/>
              <a:t> </a:t>
            </a:r>
            <a:r>
              <a:rPr lang="ru-RU" sz="2400" b="1" dirty="0" err="1"/>
              <a:t>пошуку</a:t>
            </a:r>
            <a:r>
              <a:rPr lang="ru-RU" sz="2400" b="1" dirty="0"/>
              <a:t> результату!!!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332656"/>
            <a:ext cx="5112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err="1">
                <a:solidFill>
                  <a:schemeClr val="accent6"/>
                </a:solidFill>
              </a:rPr>
              <a:t>Основні</a:t>
            </a:r>
            <a:r>
              <a:rPr lang="ru-RU" sz="3200" dirty="0">
                <a:solidFill>
                  <a:schemeClr val="accent6"/>
                </a:solidFill>
              </a:rPr>
              <a:t> </a:t>
            </a:r>
            <a:r>
              <a:rPr lang="ru-RU" sz="3200" dirty="0" err="1">
                <a:solidFill>
                  <a:schemeClr val="accent6"/>
                </a:solidFill>
              </a:rPr>
              <a:t>результати</a:t>
            </a:r>
            <a:r>
              <a:rPr lang="ru-RU" sz="3200" dirty="0">
                <a:solidFill>
                  <a:schemeClr val="accent6"/>
                </a:solidFill>
              </a:rPr>
              <a:t> </a:t>
            </a:r>
            <a:r>
              <a:rPr lang="ru-RU" sz="3200" dirty="0" err="1">
                <a:solidFill>
                  <a:schemeClr val="accent6"/>
                </a:solidFill>
              </a:rPr>
              <a:t>успішного</a:t>
            </a:r>
            <a:r>
              <a:rPr lang="ru-RU" sz="3200" dirty="0">
                <a:solidFill>
                  <a:schemeClr val="accent6"/>
                </a:solidFill>
              </a:rPr>
              <a:t> </a:t>
            </a:r>
            <a:r>
              <a:rPr lang="ru-RU" sz="3200" dirty="0" err="1">
                <a:solidFill>
                  <a:schemeClr val="accent6"/>
                </a:solidFill>
              </a:rPr>
              <a:t>спілкування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64" y="1365384"/>
            <a:ext cx="3845125" cy="151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1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35" y="1556792"/>
            <a:ext cx="2149225" cy="174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8784976" cy="4536504"/>
          </a:xfrm>
        </p:spPr>
        <p:txBody>
          <a:bodyPr/>
          <a:lstStyle/>
          <a:p>
            <a:pPr lvl="0"/>
            <a:r>
              <a:rPr lang="ru-RU" sz="2400" dirty="0"/>
              <a:t>як </a:t>
            </a:r>
            <a:r>
              <a:rPr lang="ru-RU" sz="2400" dirty="0" err="1"/>
              <a:t>трансмісія</a:t>
            </a:r>
            <a:r>
              <a:rPr lang="ru-RU" sz="2400" dirty="0"/>
              <a:t> (</a:t>
            </a:r>
            <a:r>
              <a:rPr lang="ru-RU" sz="2400" dirty="0" err="1"/>
              <a:t>трансляція</a:t>
            </a:r>
            <a:r>
              <a:rPr lang="ru-RU" sz="2400" dirty="0"/>
              <a:t>) </a:t>
            </a:r>
            <a:r>
              <a:rPr lang="ru-RU" sz="2400" dirty="0" err="1"/>
              <a:t>інформації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як </a:t>
            </a:r>
            <a:r>
              <a:rPr lang="ru-RU" sz="2400" dirty="0" err="1"/>
              <a:t>порозуміння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як </a:t>
            </a:r>
            <a:r>
              <a:rPr lang="ru-RU" sz="2400" dirty="0" err="1"/>
              <a:t>вплив</a:t>
            </a:r>
            <a:r>
              <a:rPr lang="ru-RU" sz="2400" dirty="0"/>
              <a:t> на людей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знаків</a:t>
            </a:r>
            <a:r>
              <a:rPr lang="ru-RU" sz="2400" dirty="0"/>
              <a:t> і </a:t>
            </a:r>
            <a:r>
              <a:rPr lang="ru-RU" sz="2400" dirty="0" err="1"/>
              <a:t>символів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як </a:t>
            </a:r>
            <a:r>
              <a:rPr lang="ru-RU" sz="2400" dirty="0" err="1"/>
              <a:t>об'єднання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знаків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як </a:t>
            </a:r>
            <a:r>
              <a:rPr lang="ru-RU" sz="2400" dirty="0" err="1"/>
              <a:t>взаємодія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символів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як </a:t>
            </a:r>
            <a:r>
              <a:rPr lang="ru-RU" sz="2400" dirty="0" err="1"/>
              <a:t>обмін</a:t>
            </a:r>
            <a:r>
              <a:rPr lang="ru-RU" sz="2400" dirty="0"/>
              <a:t> </a:t>
            </a:r>
            <a:r>
              <a:rPr lang="ru-RU" sz="2400" dirty="0" err="1"/>
              <a:t>значеннями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людьми,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спільне</a:t>
            </a:r>
            <a:r>
              <a:rPr lang="ru-RU" sz="2400" dirty="0"/>
              <a:t> в </a:t>
            </a:r>
            <a:r>
              <a:rPr lang="ru-RU" sz="2400" dirty="0" err="1"/>
              <a:t>сприйманні</a:t>
            </a:r>
            <a:r>
              <a:rPr lang="ru-RU" sz="2400" dirty="0"/>
              <a:t>, </a:t>
            </a:r>
            <a:r>
              <a:rPr lang="ru-RU" sz="2400" dirty="0" err="1"/>
              <a:t>прагненнях</a:t>
            </a:r>
            <a:r>
              <a:rPr lang="ru-RU" sz="2400" dirty="0"/>
              <a:t> і </a:t>
            </a:r>
            <a:r>
              <a:rPr lang="ru-RU" sz="2400" dirty="0" err="1"/>
              <a:t>позиціях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як </a:t>
            </a:r>
            <a:r>
              <a:rPr lang="ru-RU" sz="2400" dirty="0" err="1"/>
              <a:t>складник</a:t>
            </a:r>
            <a:r>
              <a:rPr lang="ru-RU" sz="2400" dirty="0"/>
              <a:t> </a:t>
            </a:r>
            <a:r>
              <a:rPr lang="ru-RU" sz="2400" dirty="0" err="1"/>
              <a:t>суспільного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виражає</a:t>
            </a:r>
            <a:r>
              <a:rPr lang="ru-RU" sz="2400" dirty="0"/>
              <a:t> </a:t>
            </a:r>
            <a:r>
              <a:rPr lang="ru-RU" sz="2400" dirty="0" err="1"/>
              <a:t>групові</a:t>
            </a:r>
            <a:r>
              <a:rPr lang="ru-RU" sz="2400" dirty="0"/>
              <a:t> </a:t>
            </a:r>
            <a:r>
              <a:rPr lang="ru-RU" sz="2400" dirty="0" err="1"/>
              <a:t>норми</a:t>
            </a:r>
            <a:r>
              <a:rPr lang="ru-RU" sz="2400" dirty="0"/>
              <a:t>, </a:t>
            </a:r>
            <a:r>
              <a:rPr lang="ru-RU" sz="2400" dirty="0" err="1"/>
              <a:t>здійснює</a:t>
            </a:r>
            <a:r>
              <a:rPr lang="ru-RU" sz="2400" dirty="0"/>
              <a:t> </a:t>
            </a:r>
            <a:r>
              <a:rPr lang="ru-RU" sz="2400" dirty="0" err="1"/>
              <a:t>громадський</a:t>
            </a:r>
            <a:r>
              <a:rPr lang="ru-RU" sz="2400" dirty="0"/>
              <a:t> контроль, </a:t>
            </a:r>
            <a:r>
              <a:rPr lang="ru-RU" sz="2400" dirty="0" err="1"/>
              <a:t>розподіляє</a:t>
            </a:r>
            <a:r>
              <a:rPr lang="ru-RU" sz="2400" dirty="0"/>
              <a:t> </a:t>
            </a:r>
            <a:r>
              <a:rPr lang="ru-RU" sz="2400" dirty="0" err="1"/>
              <a:t>ролі</a:t>
            </a:r>
            <a:r>
              <a:rPr lang="ru-RU" sz="2400" dirty="0"/>
              <a:t>, </a:t>
            </a:r>
            <a:r>
              <a:rPr lang="ru-RU" sz="2400" dirty="0" err="1"/>
              <a:t>досягає</a:t>
            </a:r>
            <a:r>
              <a:rPr lang="ru-RU" sz="2400" dirty="0"/>
              <a:t> </a:t>
            </a:r>
            <a:r>
              <a:rPr lang="ru-RU" sz="2400" dirty="0" err="1"/>
              <a:t>координації</a:t>
            </a:r>
            <a:r>
              <a:rPr lang="ru-RU" sz="2400" dirty="0"/>
              <a:t> </a:t>
            </a:r>
            <a:r>
              <a:rPr lang="ru-RU" sz="2400" dirty="0" err="1"/>
              <a:t>зусиль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116633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>
                <a:solidFill>
                  <a:schemeClr val="accent6"/>
                </a:solidFill>
              </a:rPr>
              <a:t>Сім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  <a:r>
              <a:rPr lang="ru-RU" sz="3200" b="1" dirty="0" err="1">
                <a:solidFill>
                  <a:schemeClr val="accent6"/>
                </a:solidFill>
              </a:rPr>
              <a:t>типових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  <a:r>
              <a:rPr lang="ru-RU" sz="3200" b="1" dirty="0" err="1">
                <a:solidFill>
                  <a:schemeClr val="accent6"/>
                </a:solidFill>
              </a:rPr>
              <a:t>визначень</a:t>
            </a:r>
            <a:r>
              <a:rPr lang="ru-RU" sz="3200" b="1" dirty="0">
                <a:solidFill>
                  <a:schemeClr val="accent6"/>
                </a:solidFill>
              </a:rPr>
              <a:t> </a:t>
            </a:r>
            <a:r>
              <a:rPr lang="ru-RU" sz="3200" b="1" dirty="0" err="1">
                <a:solidFill>
                  <a:schemeClr val="accent6"/>
                </a:solidFill>
              </a:rPr>
              <a:t>комунікації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  <a:r>
              <a:rPr lang="ru-RU" sz="3200" b="1" dirty="0" err="1">
                <a:solidFill>
                  <a:schemeClr val="accent6"/>
                </a:solidFill>
              </a:rPr>
              <a:t>комуніколога</a:t>
            </a:r>
            <a:r>
              <a:rPr lang="ru-RU" sz="3200" b="1" dirty="0">
                <a:solidFill>
                  <a:schemeClr val="accent6"/>
                </a:solidFill>
              </a:rPr>
              <a:t> T. </a:t>
            </a:r>
            <a:r>
              <a:rPr lang="ru-RU" sz="3200" b="1" dirty="0" err="1">
                <a:solidFill>
                  <a:schemeClr val="accent6"/>
                </a:solidFill>
              </a:rPr>
              <a:t>Goban-Klas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81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артинки по запросу комунікац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250" y="4221088"/>
            <a:ext cx="3422288" cy="263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561662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err="1"/>
              <a:t>Комунікація</a:t>
            </a:r>
            <a:r>
              <a:rPr lang="ru-RU" sz="2400" b="1" dirty="0"/>
              <a:t> </a:t>
            </a:r>
            <a:r>
              <a:rPr lang="ru-RU" sz="2400" dirty="0"/>
              <a:t>(</a:t>
            </a:r>
            <a:r>
              <a:rPr lang="ru-RU" sz="2400" dirty="0" err="1"/>
              <a:t>спілкування</a:t>
            </a:r>
            <a:r>
              <a:rPr lang="ru-RU" sz="2400" dirty="0"/>
              <a:t>, рос. общение, англ. </a:t>
            </a:r>
            <a:r>
              <a:rPr lang="ru-RU" sz="2400" dirty="0" err="1"/>
              <a:t>communication</a:t>
            </a:r>
            <a:r>
              <a:rPr lang="ru-RU" sz="2400" dirty="0"/>
              <a:t>)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зумовлений</a:t>
            </a:r>
            <a:r>
              <a:rPr lang="ru-RU" sz="2400" dirty="0"/>
              <a:t> </a:t>
            </a:r>
            <a:r>
              <a:rPr lang="ru-RU" sz="2400" dirty="0" err="1"/>
              <a:t>ситуацією</a:t>
            </a:r>
            <a:r>
              <a:rPr lang="ru-RU" sz="2400" dirty="0"/>
              <a:t> й </a:t>
            </a:r>
            <a:r>
              <a:rPr lang="ru-RU" sz="2400" dirty="0" err="1"/>
              <a:t>соціально-психологічними</a:t>
            </a:r>
            <a:r>
              <a:rPr lang="ru-RU" sz="2400" dirty="0"/>
              <a:t> </a:t>
            </a:r>
            <a:r>
              <a:rPr lang="ru-RU" sz="2400" dirty="0" err="1"/>
              <a:t>особливостями</a:t>
            </a:r>
            <a:r>
              <a:rPr lang="ru-RU" sz="2400" dirty="0"/>
              <a:t> </a:t>
            </a:r>
            <a:r>
              <a:rPr lang="ru-RU" sz="2400" dirty="0" err="1"/>
              <a:t>комунікаторів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встановлення</a:t>
            </a:r>
            <a:r>
              <a:rPr lang="ru-RU" sz="2400" dirty="0"/>
              <a:t> і </a:t>
            </a:r>
            <a:r>
              <a:rPr lang="ru-RU" sz="2400" dirty="0" err="1"/>
              <a:t>підтримання</a:t>
            </a:r>
            <a:r>
              <a:rPr lang="ru-RU" sz="2400" dirty="0"/>
              <a:t> </a:t>
            </a:r>
            <a:r>
              <a:rPr lang="ru-RU" sz="2400" dirty="0" err="1"/>
              <a:t>контактів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членами </a:t>
            </a:r>
            <a:r>
              <a:rPr lang="ru-RU" sz="2400" dirty="0" err="1"/>
              <a:t>певної</a:t>
            </a:r>
            <a:r>
              <a:rPr lang="ru-RU" sz="2400" dirty="0"/>
              <a:t> </a:t>
            </a:r>
            <a:r>
              <a:rPr lang="ru-RU" sz="2400" dirty="0" err="1"/>
              <a:t>соціальної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суспільства</a:t>
            </a:r>
            <a:r>
              <a:rPr lang="ru-RU" sz="2400" dirty="0"/>
              <a:t> в </a:t>
            </a:r>
            <a:r>
              <a:rPr lang="ru-RU" sz="2400" dirty="0" err="1"/>
              <a:t>цілому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духовного, </a:t>
            </a:r>
            <a:r>
              <a:rPr lang="ru-RU" sz="2400" dirty="0" err="1"/>
              <a:t>професійного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іншого</a:t>
            </a:r>
            <a:r>
              <a:rPr lang="ru-RU" sz="2400" dirty="0"/>
              <a:t> </a:t>
            </a:r>
            <a:r>
              <a:rPr lang="ru-RU" sz="2400" dirty="0" err="1"/>
              <a:t>єднання</a:t>
            </a:r>
            <a:r>
              <a:rPr lang="ru-RU" sz="2400" dirty="0"/>
              <a:t> </a:t>
            </a:r>
            <a:r>
              <a:rPr lang="ru-RU" sz="2400" dirty="0" err="1"/>
              <a:t>учасників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взаємопов'язаних</a:t>
            </a:r>
            <a:r>
              <a:rPr lang="ru-RU" sz="2400" dirty="0"/>
              <a:t> </a:t>
            </a:r>
            <a:r>
              <a:rPr lang="ru-RU" sz="2400" dirty="0" err="1"/>
              <a:t>інтелектуально-мислительних</a:t>
            </a:r>
            <a:r>
              <a:rPr lang="ru-RU" sz="2400" dirty="0"/>
              <a:t> та </a:t>
            </a:r>
            <a:r>
              <a:rPr lang="ru-RU" sz="2400" dirty="0" err="1"/>
              <a:t>емоційно-вольових</a:t>
            </a:r>
            <a:r>
              <a:rPr lang="ru-RU" sz="2400" dirty="0"/>
              <a:t> </a:t>
            </a:r>
            <a:r>
              <a:rPr lang="ru-RU" sz="2400" dirty="0" err="1"/>
              <a:t>актів</a:t>
            </a:r>
            <a:r>
              <a:rPr lang="ru-RU" sz="2400" dirty="0"/>
              <a:t>, </a:t>
            </a:r>
            <a:r>
              <a:rPr lang="ru-RU" sz="2400" dirty="0" err="1"/>
              <a:t>опосередкованих</a:t>
            </a:r>
            <a:r>
              <a:rPr lang="ru-RU" sz="2400" dirty="0"/>
              <a:t> </a:t>
            </a:r>
            <a:r>
              <a:rPr lang="ru-RU" sz="2400" dirty="0" err="1"/>
              <a:t>мовою</a:t>
            </a:r>
            <a:r>
              <a:rPr lang="ru-RU" sz="2400" dirty="0"/>
              <a:t> й </a:t>
            </a:r>
            <a:r>
              <a:rPr lang="ru-RU" sz="2400" dirty="0" err="1"/>
              <a:t>дискретних</a:t>
            </a:r>
            <a:r>
              <a:rPr lang="ru-RU" sz="2400" dirty="0"/>
              <a:t> у </a:t>
            </a:r>
            <a:r>
              <a:rPr lang="ru-RU" sz="2400" dirty="0" err="1"/>
              <a:t>часі</a:t>
            </a:r>
            <a:r>
              <a:rPr lang="ru-RU" sz="2400" dirty="0"/>
              <a:t> й </a:t>
            </a:r>
            <a:r>
              <a:rPr lang="ru-RU" sz="2400" dirty="0" err="1"/>
              <a:t>просторі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404664"/>
            <a:ext cx="5940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200" b="1" dirty="0" err="1">
                <a:solidFill>
                  <a:schemeClr val="accent6"/>
                </a:solidFill>
              </a:rPr>
              <a:t>Ідея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  <a:r>
              <a:rPr lang="ru-RU" sz="3200" b="1" dirty="0" err="1">
                <a:solidFill>
                  <a:schemeClr val="accent6"/>
                </a:solidFill>
              </a:rPr>
              <a:t>зв'язку</a:t>
            </a:r>
            <a:r>
              <a:rPr lang="ru-RU" sz="3200" b="1" dirty="0">
                <a:solidFill>
                  <a:schemeClr val="accent6"/>
                </a:solidFill>
              </a:rPr>
              <a:t> в </a:t>
            </a:r>
            <a:r>
              <a:rPr lang="ru-RU" sz="3200" b="1" dirty="0" err="1">
                <a:solidFill>
                  <a:schemeClr val="accent6"/>
                </a:solidFill>
              </a:rPr>
              <a:t>спілкуванні</a:t>
            </a:r>
            <a:r>
              <a:rPr lang="ru-RU" sz="3200" b="1" dirty="0">
                <a:solidFill>
                  <a:schemeClr val="accent6"/>
                </a:solidFill>
              </a:rPr>
              <a:t> є </a:t>
            </a:r>
            <a:r>
              <a:rPr lang="ru-RU" sz="3200" b="1" dirty="0" err="1">
                <a:solidFill>
                  <a:schemeClr val="accent6"/>
                </a:solidFill>
              </a:rPr>
              <a:t>домінуючою</a:t>
            </a:r>
            <a:endParaRPr lang="ru-RU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5712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9688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8856984" cy="3312368"/>
          </a:xfrm>
        </p:spPr>
        <p:txBody>
          <a:bodyPr/>
          <a:lstStyle/>
          <a:p>
            <a:pPr lvl="0"/>
            <a:r>
              <a:rPr lang="ru-RU" sz="2400" dirty="0"/>
              <a:t>перед вами </a:t>
            </a:r>
            <a:r>
              <a:rPr lang="ru-RU" sz="2400" dirty="0" err="1"/>
              <a:t>процес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використати</a:t>
            </a:r>
            <a:r>
              <a:rPr lang="ru-RU" sz="2400" dirty="0"/>
              <a:t> і на благо і на зло людям;</a:t>
            </a:r>
          </a:p>
          <a:p>
            <a:pPr lvl="0"/>
            <a:r>
              <a:rPr lang="ru-RU" sz="2400" dirty="0"/>
              <a:t>перед вами </a:t>
            </a:r>
            <a:r>
              <a:rPr lang="ru-RU" sz="2400" dirty="0" err="1"/>
              <a:t>процес</a:t>
            </a:r>
            <a:r>
              <a:rPr lang="ru-RU" sz="2400" dirty="0"/>
              <a:t>, на </a:t>
            </a:r>
            <a:r>
              <a:rPr lang="ru-RU" sz="2400" dirty="0" err="1"/>
              <a:t>який</a:t>
            </a:r>
            <a:r>
              <a:rPr lang="ru-RU" sz="2400" dirty="0"/>
              <a:t> є </a:t>
            </a:r>
            <a:r>
              <a:rPr lang="ru-RU" sz="2400" dirty="0" err="1"/>
              <a:t>різні</a:t>
            </a:r>
            <a:r>
              <a:rPr lang="ru-RU" sz="2400" dirty="0"/>
              <a:t> погляди - </a:t>
            </a:r>
            <a:r>
              <a:rPr lang="ru-RU" sz="2400" dirty="0" err="1"/>
              <a:t>політичні</a:t>
            </a:r>
            <a:r>
              <a:rPr lang="ru-RU" sz="2400" dirty="0"/>
              <a:t>, </a:t>
            </a:r>
            <a:r>
              <a:rPr lang="ru-RU" sz="2400" dirty="0" err="1"/>
              <a:t>кон'юнктурні</a:t>
            </a:r>
            <a:r>
              <a:rPr lang="ru-RU" sz="2400" dirty="0"/>
              <a:t> і </a:t>
            </a:r>
            <a:r>
              <a:rPr lang="ru-RU" sz="2400" dirty="0" err="1"/>
              <a:t>незалежні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/>
              <a:t>, </a:t>
            </a:r>
            <a:r>
              <a:rPr lang="ru-RU" sz="2400" dirty="0" err="1"/>
              <a:t>наукові</a:t>
            </a:r>
            <a:r>
              <a:rPr lang="ru-RU" sz="2400" dirty="0"/>
              <a:t> погляди;</a:t>
            </a:r>
          </a:p>
          <a:p>
            <a:pPr lvl="0"/>
            <a:r>
              <a:rPr lang="ru-RU" sz="2400" dirty="0"/>
              <a:t>перед вами </a:t>
            </a:r>
            <a:r>
              <a:rPr lang="ru-RU" sz="2400" dirty="0" err="1"/>
              <a:t>процес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включає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такого, </a:t>
            </a:r>
            <a:r>
              <a:rPr lang="ru-RU" sz="2400" dirty="0" err="1"/>
              <a:t>що</a:t>
            </a:r>
            <a:r>
              <a:rPr lang="ru-RU" sz="2400" dirty="0"/>
              <a:t> треба знати, але не треба </a:t>
            </a:r>
            <a:r>
              <a:rPr lang="ru-RU" sz="2400" dirty="0" err="1"/>
              <a:t>застосовувати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перед вами </a:t>
            </a:r>
            <a:r>
              <a:rPr lang="ru-RU" sz="2400" dirty="0" err="1"/>
              <a:t>процес</a:t>
            </a:r>
            <a:r>
              <a:rPr lang="ru-RU" sz="2400" dirty="0"/>
              <a:t>, в </a:t>
            </a:r>
            <a:r>
              <a:rPr lang="ru-RU" sz="2400" dirty="0" err="1"/>
              <a:t>який</a:t>
            </a:r>
            <a:r>
              <a:rPr lang="ru-RU" sz="2400" dirty="0"/>
              <a:t> треба </a:t>
            </a:r>
            <a:r>
              <a:rPr lang="ru-RU" sz="2400" dirty="0" err="1"/>
              <a:t>поринати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світлим</a:t>
            </a:r>
            <a:r>
              <a:rPr lang="ru-RU" sz="2400" dirty="0"/>
              <a:t> </a:t>
            </a:r>
            <a:r>
              <a:rPr lang="ru-RU" sz="2400" dirty="0" err="1"/>
              <a:t>розумом</a:t>
            </a:r>
            <a:r>
              <a:rPr lang="ru-RU" sz="2400" dirty="0"/>
              <a:t>, </a:t>
            </a:r>
            <a:r>
              <a:rPr lang="ru-RU" sz="2400" dirty="0" err="1"/>
              <a:t>чистими</a:t>
            </a:r>
            <a:r>
              <a:rPr lang="ru-RU" sz="2400" dirty="0"/>
              <a:t> руками і </a:t>
            </a:r>
            <a:r>
              <a:rPr lang="ru-RU" sz="2400" dirty="0" err="1"/>
              <a:t>палким</a:t>
            </a:r>
            <a:r>
              <a:rPr lang="ru-RU" sz="2400" dirty="0"/>
              <a:t> </a:t>
            </a:r>
            <a:r>
              <a:rPr lang="ru-RU" sz="2400" dirty="0" err="1"/>
              <a:t>серцем</a:t>
            </a:r>
            <a:r>
              <a:rPr lang="ru-RU" sz="2400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404664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chemeClr val="accent6"/>
                </a:solidFill>
              </a:rPr>
              <a:t>ТРЕБА РОЗУМІТИ!!!</a:t>
            </a:r>
          </a:p>
        </p:txBody>
      </p:sp>
    </p:spTree>
    <p:extLst>
      <p:ext uri="{BB962C8B-B14F-4D97-AF65-F5344CB8AC3E}">
        <p14:creationId xmlns:p14="http://schemas.microsoft.com/office/powerpoint/2010/main" val="10396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P102364120_template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70B294C-3536-4D1D-9981-52CF2C869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TP102364120_template</Template>
  <TotalTime>92</TotalTime>
  <Words>1074</Words>
  <Application>Microsoft Office PowerPoint</Application>
  <PresentationFormat>Экран (4:3)</PresentationFormat>
  <Paragraphs>88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Arial</vt:lpstr>
      <vt:lpstr>TP102364120_template</vt:lpstr>
      <vt:lpstr>КОМУНІКАЦІЯ В ОРГАНІЗАЦІЙНІЙ КУЛЬТУРІ</vt:lpstr>
      <vt:lpstr>Лекція 1. Теорія комунікації як наука і навчальна дисципліна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Ольга</dc:creator>
  <cp:lastModifiedBy>Александр</cp:lastModifiedBy>
  <cp:revision>12</cp:revision>
  <dcterms:created xsi:type="dcterms:W3CDTF">2017-09-06T06:18:39Z</dcterms:created>
  <dcterms:modified xsi:type="dcterms:W3CDTF">2021-03-04T10:03:28Z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TC023641219991</vt:lpwstr>
  </property>
</Properties>
</file>