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0" r:id="rId9"/>
    <p:sldId id="267" r:id="rId10"/>
    <p:sldId id="268" r:id="rId11"/>
    <p:sldId id="269" r:id="rId12"/>
    <p:sldId id="271" r:id="rId13"/>
    <p:sldId id="273" r:id="rId14"/>
    <p:sldId id="274" r:id="rId15"/>
    <p:sldId id="272" r:id="rId16"/>
    <p:sldId id="275" r:id="rId17"/>
    <p:sldId id="276" r:id="rId18"/>
    <p:sldId id="262" r:id="rId19"/>
    <p:sldId id="277" r:id="rId20"/>
    <p:sldId id="279" r:id="rId21"/>
    <p:sldId id="278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s.detector.media/manipulyatsii/post/11813/2014-11-13-avtora-syuzhetu-pro-dvokh-rabiv-zaneseno-na-doshku-ganbi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s.detector.media/manipulyatsii/post/11726/2014-11-04-rosiiski-telekanali-vigadali-istoriyu-pro-nakolotogo-khlopchika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radiosvoboda.org/a/30362422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pulitzer.org/winners/staff-new-york-time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9AA12-BA95-4EDD-A2D6-8D8CF8928D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/>
              <a:t>Модуль 2 </a:t>
            </a:r>
            <a:br>
              <a:rPr lang="ru-RU" sz="2800" b="1" dirty="0"/>
            </a:br>
            <a:r>
              <a:rPr lang="ru-RU" sz="2800" b="1" dirty="0" err="1"/>
              <a:t>Європейські</a:t>
            </a:r>
            <a:r>
              <a:rPr lang="ru-RU" sz="2800" b="1" dirty="0"/>
              <a:t> </a:t>
            </a:r>
            <a:r>
              <a:rPr lang="ru-RU" sz="2800" b="1" dirty="0" err="1"/>
              <a:t>журналістські</a:t>
            </a:r>
            <a:r>
              <a:rPr lang="ru-RU" sz="2800" b="1" dirty="0"/>
              <a:t> </a:t>
            </a:r>
            <a:r>
              <a:rPr lang="ru-RU" sz="2800" b="1" dirty="0" err="1"/>
              <a:t>стандарти</a:t>
            </a:r>
            <a:r>
              <a:rPr lang="ru-RU" sz="2800" b="1" dirty="0"/>
              <a:t>: </a:t>
            </a:r>
            <a:r>
              <a:rPr lang="ru-RU" sz="2800" b="1" dirty="0" err="1"/>
              <a:t>історичні</a:t>
            </a:r>
            <a:r>
              <a:rPr lang="ru-RU" sz="2800" b="1" dirty="0"/>
              <a:t> </a:t>
            </a:r>
            <a:r>
              <a:rPr lang="ru-RU" sz="2800" b="1" dirty="0" err="1"/>
              <a:t>корені</a:t>
            </a:r>
            <a:r>
              <a:rPr lang="ru-RU" sz="2800" b="1" dirty="0"/>
              <a:t> і </a:t>
            </a:r>
            <a:r>
              <a:rPr lang="ru-RU" sz="2800" b="1" dirty="0" err="1"/>
              <a:t>сучасні</a:t>
            </a:r>
            <a:r>
              <a:rPr lang="ru-RU" sz="2800" b="1" dirty="0"/>
              <a:t> </a:t>
            </a:r>
            <a:r>
              <a:rPr lang="ru-RU" sz="2800" b="1" dirty="0" err="1"/>
              <a:t>виклики</a:t>
            </a:r>
            <a:endParaRPr lang="ru-UA" sz="28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223F04-47F8-4801-A17E-54544C59F8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Arial Unicode MS"/>
                <a:cs typeface="Arial Unicode MS"/>
              </a:rPr>
              <a:t>Історичні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Arial Unicode MS"/>
                <a:cs typeface="Arial Unicode M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Arial Unicode MS"/>
                <a:cs typeface="Arial Unicode MS"/>
              </a:rPr>
              <a:t>етапи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Arial Unicode MS"/>
                <a:cs typeface="Arial Unicode M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Arial Unicode MS"/>
                <a:cs typeface="Arial Unicode MS"/>
              </a:rPr>
              <a:t>розвитку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Arial Unicode MS"/>
                <a:cs typeface="Arial Unicode M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Arial Unicode MS"/>
                <a:cs typeface="Arial Unicode MS"/>
              </a:rPr>
              <a:t>журналістики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Arial Unicode MS"/>
                <a:cs typeface="Arial Unicode MS"/>
              </a:rPr>
              <a:t> в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Arial Unicode MS"/>
                <a:cs typeface="Arial Unicode MS"/>
              </a:rPr>
              <a:t>Європі</a:t>
            </a:r>
            <a:r>
              <a:rPr lang="uk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Arial Unicode MS"/>
                <a:cs typeface="Arial Unicode MS"/>
              </a:rPr>
              <a:t> </a:t>
            </a:r>
            <a:endParaRPr lang="ru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4" name="Picture 2" descr="Оголошено додатковий набір на навчання за освітньо-кваліфікаційним рівнем  спеціаліста! | ЕГФ ЗНУ">
            <a:extLst>
              <a:ext uri="{FF2B5EF4-FFF2-40B4-BE49-F238E27FC236}">
                <a16:creationId xmlns:a16="http://schemas.microsoft.com/office/drawing/2014/main" id="{25191851-F649-4ECB-B0C6-D75AD7F5B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6895" cy="149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4F02323-22E9-4225-8E7A-041278B81F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14557" r="21937" b="16452"/>
          <a:stretch/>
        </p:blipFill>
        <p:spPr>
          <a:xfrm>
            <a:off x="5312746" y="0"/>
            <a:ext cx="1566507" cy="1574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84A871-4D1B-4E4B-996D-B20A13535E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/>
          <a:stretch/>
        </p:blipFill>
        <p:spPr>
          <a:xfrm>
            <a:off x="9241410" y="0"/>
            <a:ext cx="2950590" cy="8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26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нлайн-курс Новинна грамотність">
            <a:extLst>
              <a:ext uri="{FF2B5EF4-FFF2-40B4-BE49-F238E27FC236}">
                <a16:creationId xmlns:a16="http://schemas.microsoft.com/office/drawing/2014/main" id="{CFC6A72C-26F2-4505-8EAE-D6BE6A4E1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 r="840"/>
          <a:stretch/>
        </p:blipFill>
        <p:spPr bwMode="auto">
          <a:xfrm>
            <a:off x="457200" y="176212"/>
            <a:ext cx="11334750" cy="629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884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3E1730-B1A3-4C77-B3D6-1498962F4A0B}"/>
              </a:ext>
            </a:extLst>
          </p:cNvPr>
          <p:cNvSpPr txBox="1"/>
          <p:nvPr/>
        </p:nvSpPr>
        <p:spPr>
          <a:xfrm>
            <a:off x="1095375" y="704761"/>
            <a:ext cx="611505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Редакційні цінності </a:t>
            </a:r>
            <a:r>
              <a:rPr lang="uk-U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Бі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-</a:t>
            </a:r>
            <a:r>
              <a:rPr lang="uk-U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бі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-сі:</a:t>
            </a:r>
          </a:p>
          <a:p>
            <a:pPr marL="285750" indent="-285750">
              <a:buFontTx/>
              <a:buChar char="-"/>
            </a:pPr>
            <a:r>
              <a:rPr lang="uk-UA" sz="2000" dirty="0"/>
              <a:t>Правдивість і точність</a:t>
            </a:r>
          </a:p>
          <a:p>
            <a:pPr marL="285750" indent="-285750">
              <a:buFontTx/>
              <a:buChar char="-"/>
            </a:pPr>
            <a:r>
              <a:rPr lang="uk-UA" sz="2000" dirty="0"/>
              <a:t>Безсторонність і багатоманітність думок (фальшивий баланс)</a:t>
            </a:r>
          </a:p>
          <a:p>
            <a:pPr marL="285750" indent="-285750">
              <a:buFontTx/>
              <a:buChar char="-"/>
            </a:pPr>
            <a:r>
              <a:rPr lang="uk-UA" sz="2000" dirty="0"/>
              <a:t>Редакційна чесність і незалежність</a:t>
            </a:r>
          </a:p>
          <a:p>
            <a:pPr marL="285750" indent="-285750">
              <a:buFontTx/>
              <a:buChar char="-"/>
            </a:pPr>
            <a:r>
              <a:rPr lang="uk-UA" sz="2000" dirty="0"/>
              <a:t>Служіння суспільним інтересам</a:t>
            </a:r>
          </a:p>
          <a:p>
            <a:pPr marL="285750" indent="-285750">
              <a:buFontTx/>
              <a:buChar char="-"/>
            </a:pPr>
            <a:r>
              <a:rPr lang="uk-UA" sz="2000" dirty="0"/>
              <a:t>Справедливість</a:t>
            </a:r>
          </a:p>
          <a:p>
            <a:pPr marL="285750" indent="-285750">
              <a:buFontTx/>
              <a:buChar char="-"/>
            </a:pPr>
            <a:r>
              <a:rPr lang="uk-UA" sz="2000" dirty="0"/>
              <a:t>Недоторканість приватного життя</a:t>
            </a:r>
          </a:p>
          <a:p>
            <a:pPr marL="285750" indent="-285750">
              <a:buFontTx/>
              <a:buChar char="-"/>
            </a:pPr>
            <a:r>
              <a:rPr lang="uk-UA" sz="2000" dirty="0"/>
              <a:t>Недискримінація</a:t>
            </a:r>
          </a:p>
          <a:p>
            <a:pPr marL="285750" indent="-285750">
              <a:buFontTx/>
              <a:buChar char="-"/>
            </a:pPr>
            <a:r>
              <a:rPr lang="uk-UA" sz="2000" dirty="0"/>
              <a:t>Врахування інтересів вразливих груп суспільства</a:t>
            </a:r>
          </a:p>
          <a:p>
            <a:pPr marL="285750" indent="-285750">
              <a:buFontTx/>
              <a:buChar char="-"/>
            </a:pPr>
            <a:r>
              <a:rPr lang="uk-UA" sz="2000" dirty="0"/>
              <a:t>Підзвітність авдиторії (несуть відповідальність перед авдиторією за свої матеріали).</a:t>
            </a:r>
          </a:p>
          <a:p>
            <a:pPr marL="285750" indent="-285750">
              <a:buFontTx/>
              <a:buChar char="-"/>
            </a:pPr>
            <a:endParaRPr lang="ru-UA" dirty="0"/>
          </a:p>
        </p:txBody>
      </p:sp>
      <p:pic>
        <p:nvPicPr>
          <p:cNvPr id="10242" name="Picture 2" descr="Би-би-си. Все новости Би-би-си на сайте Korrespondent.net">
            <a:extLst>
              <a:ext uri="{FF2B5EF4-FFF2-40B4-BE49-F238E27FC236}">
                <a16:creationId xmlns:a16="http://schemas.microsoft.com/office/drawing/2014/main" id="{46F50252-A282-47DF-8B49-2A75F5419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3824288"/>
            <a:ext cx="3810000" cy="2409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991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C7C534-4B53-4760-86E8-783920E9E16C}"/>
              </a:ext>
            </a:extLst>
          </p:cNvPr>
          <p:cNvSpPr txBox="1"/>
          <p:nvPr/>
        </p:nvSpPr>
        <p:spPr>
          <a:xfrm>
            <a:off x="638175" y="525264"/>
            <a:ext cx="10820400" cy="5806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/>
                <a:cs typeface="Arial Unicode MS"/>
              </a:rPr>
              <a:t>Період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/>
                <a:cs typeface="Arial Unicode MS"/>
              </a:rPr>
              <a:t> СРСР: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/>
                <a:cs typeface="Arial Unicode MS"/>
              </a:rPr>
              <a:t>тоталітарна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/>
                <a:cs typeface="Arial Unicode M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/>
                <a:cs typeface="Arial Unicode MS"/>
              </a:rPr>
              <a:t>журналістика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/>
                <a:cs typeface="Arial Unicode MS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/>
                <a:cs typeface="Arial Unicode MS"/>
              </a:rPr>
              <a:t>неоднозначність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/>
                <a:cs typeface="Arial Unicode M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/>
                <a:cs typeface="Arial Unicode MS"/>
              </a:rPr>
              <a:t>журналістських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/>
                <a:cs typeface="Arial Unicode M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/>
                <a:cs typeface="Arial Unicode MS"/>
              </a:rPr>
              <a:t>стандартів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k-UA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У 50-их-60-их роках минулого століття існувало, по суті, три види публіцистики і за змістом, і за пафосом. </a:t>
            </a:r>
          </a:p>
          <a:p>
            <a:pPr indent="450215" algn="just">
              <a:lnSpc>
                <a:spcPct val="150000"/>
              </a:lnSpc>
            </a:pPr>
            <a:r>
              <a:rPr lang="uk-UA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– офіційна, </a:t>
            </a:r>
            <a:r>
              <a:rPr lang="uk-UA" sz="18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кон</a:t>
            </a:r>
            <a:r>
              <a:rPr lang="ru-RU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’</a:t>
            </a:r>
            <a:r>
              <a:rPr lang="uk-UA" sz="18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юнктурно</a:t>
            </a:r>
            <a:r>
              <a:rPr lang="uk-UA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-"придворна", покликана всіляко захищати й популяризувати "мудрість" компартійних та державних постанов центру, спрямованих на спорудження грандіозних "комсомольських будов віку", штучних морів, атомних станцій тощо". У періодичних виданнях ("Земні зорі", "Наш сучасник", "З тобою, партіє!", "Наставники", "Енергодар") замовчувались нужденність і вбогість переважної маси народу. Така політика та її публіцистичне втілення узаконювали лицемірство, подвійну мораль. Стандарти недотримувалися.</a:t>
            </a:r>
          </a:p>
          <a:p>
            <a:pPr indent="450215" algn="just">
              <a:lnSpc>
                <a:spcPct val="150000"/>
              </a:lnSpc>
            </a:pPr>
            <a:r>
              <a:rPr lang="uk-UA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– "</a:t>
            </a:r>
            <a:r>
              <a:rPr lang="uk-UA" sz="18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контрпропагандні</a:t>
            </a:r>
            <a:r>
              <a:rPr lang="uk-UA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", так само панувало славослів’я на адресу "миролюбної зовнішньої політики КПРС", яка буцімто демонструвала народам світу небачені здобутки й перемоги "реального соціалізму", боролася за мир проти американського імперіалізму (правда ж про події в Чехословаччині 1968 р., Афганістані не розкривалася).</a:t>
            </a:r>
            <a:endParaRPr lang="ru-UA" sz="1400" dirty="0">
              <a:effectLst/>
              <a:ea typeface="Times New Roman" panose="02020603050405020304" pitchFamily="18" charset="0"/>
            </a:endParaRPr>
          </a:p>
          <a:p>
            <a:r>
              <a:rPr lang="uk-UA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       – дисидентську (опозиційну) публіцистику.</a:t>
            </a:r>
          </a:p>
          <a:p>
            <a:pPr algn="just"/>
            <a:r>
              <a:rPr lang="ru-RU" b="1" i="0" dirty="0">
                <a:effectLst/>
              </a:rPr>
              <a:t>У </a:t>
            </a:r>
            <a:r>
              <a:rPr lang="ru-RU" b="1" dirty="0" err="1"/>
              <a:t>тоталітарному</a:t>
            </a:r>
            <a:r>
              <a:rPr lang="ru-RU" b="1" i="0" dirty="0">
                <a:effectLst/>
              </a:rPr>
              <a:t> </a:t>
            </a:r>
            <a:r>
              <a:rPr lang="ru-RU" b="1" i="0" dirty="0" err="1">
                <a:effectLst/>
              </a:rPr>
              <a:t>суспільстві</a:t>
            </a:r>
            <a:r>
              <a:rPr lang="ru-RU" b="1" i="0" dirty="0">
                <a:effectLst/>
              </a:rPr>
              <a:t> роль </a:t>
            </a:r>
            <a:r>
              <a:rPr lang="ru-RU" b="1" i="0" dirty="0" err="1">
                <a:effectLst/>
              </a:rPr>
              <a:t>журналістики</a:t>
            </a:r>
            <a:r>
              <a:rPr lang="ru-RU" b="1" i="0" dirty="0">
                <a:effectLst/>
              </a:rPr>
              <a:t> </a:t>
            </a:r>
            <a:r>
              <a:rPr lang="ru-RU" b="1" i="0" dirty="0" err="1">
                <a:effectLst/>
              </a:rPr>
              <a:t>зводилася</a:t>
            </a:r>
            <a:r>
              <a:rPr lang="ru-RU" b="1" i="0" dirty="0">
                <a:effectLst/>
              </a:rPr>
              <a:t> до </a:t>
            </a:r>
            <a:r>
              <a:rPr lang="ru-RU" b="1" dirty="0" err="1"/>
              <a:t>агітації</a:t>
            </a:r>
            <a:r>
              <a:rPr lang="ru-RU" b="1" i="0" dirty="0">
                <a:effectLst/>
              </a:rPr>
              <a:t> та </a:t>
            </a:r>
            <a:r>
              <a:rPr lang="ru-RU" b="1" dirty="0" err="1"/>
              <a:t>пропаганди</a:t>
            </a:r>
            <a:r>
              <a:rPr lang="ru-RU" b="1" i="0" dirty="0">
                <a:effectLst/>
              </a:rPr>
              <a:t>, </a:t>
            </a:r>
            <a:r>
              <a:rPr lang="ru-RU" b="1" i="0" dirty="0" err="1">
                <a:effectLst/>
              </a:rPr>
              <a:t>тобто</a:t>
            </a:r>
            <a:r>
              <a:rPr lang="ru-RU" b="1" i="0" dirty="0">
                <a:effectLst/>
              </a:rPr>
              <a:t> </a:t>
            </a:r>
            <a:r>
              <a:rPr lang="ru-RU" b="1" i="0" dirty="0" err="1">
                <a:effectLst/>
              </a:rPr>
              <a:t>передавання</a:t>
            </a:r>
            <a:r>
              <a:rPr lang="ru-RU" b="1" i="0" dirty="0">
                <a:effectLst/>
              </a:rPr>
              <a:t> </a:t>
            </a:r>
            <a:r>
              <a:rPr lang="ru-RU" b="1" i="0" dirty="0" err="1">
                <a:effectLst/>
              </a:rPr>
              <a:t>готової</a:t>
            </a:r>
            <a:r>
              <a:rPr lang="ru-RU" b="1" i="0" dirty="0">
                <a:effectLst/>
              </a:rPr>
              <a:t>, </a:t>
            </a:r>
            <a:r>
              <a:rPr lang="ru-RU" b="1" i="0" dirty="0" err="1">
                <a:effectLst/>
              </a:rPr>
              <a:t>створюваної</a:t>
            </a:r>
            <a:r>
              <a:rPr lang="ru-RU" b="1" i="0" dirty="0">
                <a:effectLst/>
              </a:rPr>
              <a:t> у </a:t>
            </a:r>
            <a:r>
              <a:rPr lang="ru-RU" b="1" i="0" dirty="0" err="1">
                <a:effectLst/>
              </a:rPr>
              <a:t>вузьких</a:t>
            </a:r>
            <a:r>
              <a:rPr lang="ru-RU" b="1" i="0" dirty="0">
                <a:effectLst/>
              </a:rPr>
              <a:t> </a:t>
            </a:r>
            <a:r>
              <a:rPr lang="ru-RU" b="1" i="0" dirty="0" err="1">
                <a:effectLst/>
              </a:rPr>
              <a:t>владних</a:t>
            </a:r>
            <a:r>
              <a:rPr lang="ru-RU" b="1" i="0" dirty="0">
                <a:effectLst/>
              </a:rPr>
              <a:t> колах </a:t>
            </a:r>
            <a:r>
              <a:rPr lang="ru-RU" b="1" i="0" dirty="0" err="1">
                <a:effectLst/>
              </a:rPr>
              <a:t>інформаційної</a:t>
            </a:r>
            <a:r>
              <a:rPr lang="ru-RU" b="1" i="0" dirty="0">
                <a:effectLst/>
              </a:rPr>
              <a:t> </a:t>
            </a:r>
            <a:r>
              <a:rPr lang="ru-RU" b="1" i="0" dirty="0" err="1">
                <a:effectLst/>
              </a:rPr>
              <a:t>продукції</a:t>
            </a:r>
            <a:r>
              <a:rPr lang="ru-RU" b="1" i="0" dirty="0">
                <a:effectLst/>
              </a:rPr>
              <a:t> </a:t>
            </a:r>
            <a:r>
              <a:rPr lang="ru-RU" b="1" i="0" dirty="0" err="1">
                <a:effectLst/>
              </a:rPr>
              <a:t>споживачам</a:t>
            </a:r>
            <a:r>
              <a:rPr lang="ru-RU" b="1" i="0" dirty="0">
                <a:effectLst/>
              </a:rPr>
              <a:t>. </a:t>
            </a:r>
            <a:r>
              <a:rPr lang="ru-RU" b="0" i="0" dirty="0">
                <a:effectLst/>
              </a:rPr>
              <a:t> У </a:t>
            </a:r>
            <a:r>
              <a:rPr lang="ru-RU" b="0" i="0" dirty="0" err="1">
                <a:effectLst/>
              </a:rPr>
              <a:t>першій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половині</a:t>
            </a:r>
            <a:r>
              <a:rPr lang="ru-RU" b="0" i="0" dirty="0">
                <a:effectLst/>
              </a:rPr>
              <a:t> ХХ </a:t>
            </a:r>
            <a:r>
              <a:rPr lang="ru-RU" b="0" i="0" dirty="0" err="1">
                <a:effectLst/>
              </a:rPr>
              <a:t>століття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тоталітарні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держави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встановили</a:t>
            </a:r>
            <a:r>
              <a:rPr lang="ru-RU" b="0" i="0" dirty="0">
                <a:effectLst/>
              </a:rPr>
              <a:t> контроль над ЗМІ і </a:t>
            </a:r>
            <a:r>
              <a:rPr lang="ru-RU" b="0" i="0" dirty="0" err="1">
                <a:effectLst/>
              </a:rPr>
              <a:t>зробили</a:t>
            </a:r>
            <a:r>
              <a:rPr lang="ru-RU" b="0" i="0" dirty="0">
                <a:effectLst/>
              </a:rPr>
              <a:t> пропаганду одним </a:t>
            </a:r>
            <a:r>
              <a:rPr lang="ru-RU" b="0" i="0" dirty="0" err="1">
                <a:effectLst/>
              </a:rPr>
              <a:t>із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головних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інструментом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державної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політики</a:t>
            </a:r>
            <a:r>
              <a:rPr lang="ru-RU" b="0" i="0" dirty="0">
                <a:effectLst/>
              </a:rPr>
              <a:t>.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3593135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D70C7A-2A79-42E3-9F7B-10447F6BB2A3}"/>
              </a:ext>
            </a:extLst>
          </p:cNvPr>
          <p:cNvSpPr txBox="1"/>
          <p:nvPr/>
        </p:nvSpPr>
        <p:spPr>
          <a:xfrm>
            <a:off x="1710812" y="2933343"/>
            <a:ext cx="744301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Баланс думок. </a:t>
            </a:r>
            <a:r>
              <a:rPr lang="ru-RU" sz="2000" dirty="0" err="1"/>
              <a:t>Повне</a:t>
            </a:r>
            <a:r>
              <a:rPr lang="ru-RU" sz="2000" dirty="0"/>
              <a:t> </a:t>
            </a:r>
            <a:r>
              <a:rPr lang="ru-RU" sz="2000" dirty="0" err="1"/>
              <a:t>узагальнення</a:t>
            </a:r>
            <a:r>
              <a:rPr lang="ru-RU" sz="2000" dirty="0"/>
              <a:t> </a:t>
            </a:r>
            <a:r>
              <a:rPr lang="ru-RU" sz="2000" dirty="0" err="1"/>
              <a:t>суб’єктивної</a:t>
            </a:r>
            <a:r>
              <a:rPr lang="ru-RU" sz="2000" dirty="0"/>
              <a:t> думки на </a:t>
            </a:r>
            <a:r>
              <a:rPr lang="ru-RU" sz="2000" dirty="0" err="1"/>
              <a:t>великі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 людей.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прийом</a:t>
            </a:r>
            <a:r>
              <a:rPr lang="ru-RU" sz="2000" dirty="0"/>
              <a:t> активно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пропагандою для того,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нав’язати</a:t>
            </a:r>
            <a:r>
              <a:rPr lang="ru-RU" sz="2000" dirty="0"/>
              <a:t> </a:t>
            </a:r>
            <a:r>
              <a:rPr lang="ru-RU" sz="2000" dirty="0" err="1"/>
              <a:t>аудиторії</a:t>
            </a:r>
            <a:r>
              <a:rPr lang="ru-RU" sz="2000" dirty="0"/>
              <a:t> думку про «</a:t>
            </a:r>
            <a:r>
              <a:rPr lang="ru-RU" sz="2000" dirty="0" err="1"/>
              <a:t>правильність</a:t>
            </a:r>
            <a:r>
              <a:rPr lang="ru-RU" sz="2000" dirty="0"/>
              <a:t>» </a:t>
            </a:r>
            <a:r>
              <a:rPr lang="ru-RU" sz="2000" dirty="0" err="1"/>
              <a:t>певного</a:t>
            </a:r>
            <a:r>
              <a:rPr lang="ru-RU" sz="2000" dirty="0"/>
              <a:t> </a:t>
            </a:r>
            <a:r>
              <a:rPr lang="ru-RU" sz="2000" dirty="0" err="1"/>
              <a:t>меседжа</a:t>
            </a:r>
            <a:r>
              <a:rPr lang="ru-RU" sz="2000" dirty="0"/>
              <a:t>, </a:t>
            </a:r>
            <a:r>
              <a:rPr lang="ru-RU" sz="2000" dirty="0" err="1"/>
              <a:t>адже</a:t>
            </a:r>
            <a:r>
              <a:rPr lang="ru-RU" sz="2000" dirty="0"/>
              <a:t> (за </a:t>
            </a:r>
            <a:r>
              <a:rPr lang="ru-RU" sz="2000" dirty="0" err="1"/>
              <a:t>радянською</a:t>
            </a:r>
            <a:r>
              <a:rPr lang="ru-RU" sz="2000" dirty="0"/>
              <a:t> </a:t>
            </a:r>
            <a:r>
              <a:rPr lang="ru-RU" sz="2000" dirty="0" err="1"/>
              <a:t>звичкою</a:t>
            </a:r>
            <a:r>
              <a:rPr lang="ru-RU" sz="2000" dirty="0"/>
              <a:t>) «</a:t>
            </a:r>
            <a:r>
              <a:rPr lang="ru-RU" sz="2000" dirty="0" err="1"/>
              <a:t>більшість</a:t>
            </a:r>
            <a:r>
              <a:rPr lang="ru-RU" sz="2000" dirty="0"/>
              <a:t> </a:t>
            </a:r>
            <a:r>
              <a:rPr lang="ru-RU" sz="2000" dirty="0" err="1"/>
              <a:t>помилятися</a:t>
            </a:r>
            <a:r>
              <a:rPr lang="ru-RU" sz="2000" dirty="0"/>
              <a:t> не </a:t>
            </a:r>
            <a:r>
              <a:rPr lang="ru-RU" sz="2000" dirty="0" err="1"/>
              <a:t>може</a:t>
            </a:r>
            <a:r>
              <a:rPr lang="ru-RU" sz="2000" dirty="0"/>
              <a:t>» («весь </a:t>
            </a:r>
            <a:r>
              <a:rPr lang="ru-RU" sz="2000" dirty="0" err="1"/>
              <a:t>радянський</a:t>
            </a:r>
            <a:r>
              <a:rPr lang="ru-RU" sz="2000" dirty="0"/>
              <a:t> народ в </a:t>
            </a:r>
            <a:r>
              <a:rPr lang="ru-RU" sz="2000" dirty="0" err="1"/>
              <a:t>єдиному</a:t>
            </a:r>
            <a:r>
              <a:rPr lang="ru-RU" sz="2000" dirty="0"/>
              <a:t> </a:t>
            </a:r>
            <a:r>
              <a:rPr lang="ru-RU" sz="2000" dirty="0" err="1"/>
              <a:t>пориві</a:t>
            </a:r>
            <a:r>
              <a:rPr lang="ru-RU" sz="2000" dirty="0"/>
              <a:t> </a:t>
            </a:r>
            <a:r>
              <a:rPr lang="ru-RU" sz="2000" dirty="0" err="1"/>
              <a:t>гаряче</a:t>
            </a:r>
            <a:r>
              <a:rPr lang="ru-RU" sz="2000" dirty="0"/>
              <a:t> </a:t>
            </a:r>
            <a:r>
              <a:rPr lang="ru-RU" sz="2000" dirty="0" err="1"/>
              <a:t>підтримує</a:t>
            </a:r>
            <a:r>
              <a:rPr lang="ru-RU" sz="2000" dirty="0"/>
              <a:t> </a:t>
            </a:r>
            <a:r>
              <a:rPr lang="ru-RU" sz="2000" dirty="0" err="1"/>
              <a:t>миролюбний</a:t>
            </a:r>
            <a:r>
              <a:rPr lang="ru-RU" sz="2000" dirty="0"/>
              <a:t> курс </a:t>
            </a:r>
            <a:r>
              <a:rPr lang="ru-RU" sz="2000" dirty="0" err="1"/>
              <a:t>Комуністичної</a:t>
            </a:r>
            <a:r>
              <a:rPr lang="ru-RU" sz="2000" dirty="0"/>
              <a:t> </a:t>
            </a:r>
            <a:r>
              <a:rPr lang="ru-RU" sz="2000" dirty="0" err="1"/>
              <a:t>партії</a:t>
            </a:r>
            <a:r>
              <a:rPr lang="ru-RU" sz="2000" dirty="0"/>
              <a:t> та </a:t>
            </a:r>
            <a:r>
              <a:rPr lang="ru-RU" sz="2000" dirty="0" err="1"/>
              <a:t>радянського</a:t>
            </a:r>
            <a:r>
              <a:rPr lang="ru-RU" sz="2000" dirty="0"/>
              <a:t> уряду і </a:t>
            </a:r>
            <a:r>
              <a:rPr lang="ru-RU" sz="2000" dirty="0" err="1"/>
              <a:t>гнівно</a:t>
            </a:r>
            <a:r>
              <a:rPr lang="ru-RU" sz="2000" dirty="0"/>
              <a:t> </a:t>
            </a:r>
            <a:r>
              <a:rPr lang="ru-RU" sz="2000" dirty="0" err="1"/>
              <a:t>засуджує</a:t>
            </a:r>
            <a:r>
              <a:rPr lang="ru-RU" sz="2000" dirty="0"/>
              <a:t> </a:t>
            </a:r>
            <a:r>
              <a:rPr lang="ru-RU" sz="2000" dirty="0" err="1"/>
              <a:t>злісні</a:t>
            </a:r>
            <a:r>
              <a:rPr lang="ru-RU" sz="2000" dirty="0"/>
              <a:t> </a:t>
            </a:r>
            <a:r>
              <a:rPr lang="ru-RU" sz="2000" dirty="0" err="1"/>
              <a:t>підступи</a:t>
            </a:r>
            <a:r>
              <a:rPr lang="ru-RU" sz="2000" dirty="0"/>
              <a:t> </a:t>
            </a:r>
            <a:r>
              <a:rPr lang="ru-RU" sz="2000" dirty="0" err="1"/>
              <a:t>світового</a:t>
            </a:r>
            <a:r>
              <a:rPr lang="ru-RU" sz="2000" dirty="0"/>
              <a:t> </a:t>
            </a:r>
            <a:r>
              <a:rPr lang="ru-RU" sz="2000" dirty="0" err="1"/>
              <a:t>імперіалізму</a:t>
            </a:r>
            <a:r>
              <a:rPr lang="ru-RU" sz="2000" dirty="0"/>
              <a:t>»). </a:t>
            </a:r>
            <a:r>
              <a:rPr lang="ru-RU" sz="2000" dirty="0" err="1"/>
              <a:t>Некоректними</a:t>
            </a:r>
            <a:r>
              <a:rPr lang="ru-RU" sz="2000" dirty="0"/>
              <a:t> й </a:t>
            </a:r>
            <a:r>
              <a:rPr lang="ru-RU" sz="2000" dirty="0" err="1"/>
              <a:t>неправдивими</a:t>
            </a:r>
            <a:r>
              <a:rPr lang="ru-RU" sz="2000" dirty="0"/>
              <a:t> є </a:t>
            </a:r>
            <a:r>
              <a:rPr lang="ru-RU" sz="2000" dirty="0" err="1"/>
              <a:t>псевдопосилання-узагальнення</a:t>
            </a:r>
            <a:r>
              <a:rPr lang="ru-RU" sz="2000" dirty="0"/>
              <a:t> </a:t>
            </a:r>
            <a:r>
              <a:rPr lang="ru-RU" sz="2000" dirty="0" err="1"/>
              <a:t>пропагандистів</a:t>
            </a:r>
            <a:r>
              <a:rPr lang="ru-RU" sz="2000" dirty="0"/>
              <a:t> такого типу: «</a:t>
            </a:r>
            <a:r>
              <a:rPr lang="ru-RU" sz="2000" dirty="0" err="1"/>
              <a:t>більшість</a:t>
            </a:r>
            <a:r>
              <a:rPr lang="ru-RU" sz="2000" dirty="0"/>
              <a:t> </a:t>
            </a:r>
            <a:r>
              <a:rPr lang="ru-RU" sz="2000" dirty="0" err="1"/>
              <a:t>мешканців</a:t>
            </a:r>
            <a:r>
              <a:rPr lang="ru-RU" sz="2000" dirty="0"/>
              <a:t> </a:t>
            </a:r>
            <a:r>
              <a:rPr lang="ru-RU" sz="2000" dirty="0" err="1"/>
              <a:t>окупованих</a:t>
            </a:r>
            <a:r>
              <a:rPr lang="ru-RU" sz="2000" dirty="0"/>
              <a:t> </a:t>
            </a:r>
            <a:r>
              <a:rPr lang="ru-RU" sz="2000" dirty="0" err="1"/>
              <a:t>територій</a:t>
            </a:r>
            <a:r>
              <a:rPr lang="ru-RU" sz="2000" dirty="0"/>
              <a:t> </a:t>
            </a:r>
            <a:r>
              <a:rPr lang="ru-RU" sz="2000" dirty="0" err="1"/>
              <a:t>підтримують</a:t>
            </a:r>
            <a:r>
              <a:rPr lang="ru-RU" sz="2000" dirty="0"/>
              <a:t>», «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українці</a:t>
            </a:r>
            <a:r>
              <a:rPr lang="ru-RU" sz="2000" dirty="0"/>
              <a:t> </a:t>
            </a:r>
            <a:r>
              <a:rPr lang="ru-RU" sz="2000" dirty="0" err="1"/>
              <a:t>стурбовані</a:t>
            </a:r>
            <a:r>
              <a:rPr lang="ru-RU" sz="2000" dirty="0"/>
              <a:t>», «</a:t>
            </a:r>
            <a:r>
              <a:rPr lang="ru-RU" sz="2000" dirty="0" err="1"/>
              <a:t>кияни</a:t>
            </a:r>
            <a:r>
              <a:rPr lang="ru-RU" sz="2000" dirty="0"/>
              <a:t> </a:t>
            </a:r>
            <a:r>
              <a:rPr lang="ru-RU" sz="2000" dirty="0" err="1"/>
              <a:t>вважають</a:t>
            </a:r>
            <a:r>
              <a:rPr lang="ru-RU" sz="2000" dirty="0"/>
              <a:t>», «</a:t>
            </a:r>
            <a:r>
              <a:rPr lang="ru-RU" sz="2000" dirty="0" err="1"/>
              <a:t>одесити</a:t>
            </a:r>
            <a:r>
              <a:rPr lang="ru-RU" sz="2000" dirty="0"/>
              <a:t> </a:t>
            </a:r>
            <a:r>
              <a:rPr lang="ru-RU" sz="2000" dirty="0" err="1"/>
              <a:t>сподіваються</a:t>
            </a:r>
            <a:r>
              <a:rPr lang="ru-RU" sz="2000" dirty="0"/>
              <a:t>» </a:t>
            </a:r>
            <a:r>
              <a:rPr lang="ru-RU" sz="2000" dirty="0" err="1"/>
              <a:t>тощо</a:t>
            </a:r>
            <a:endParaRPr lang="ru-UA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C1833A-44AD-4C64-942A-99DC6C12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832" y="2812415"/>
            <a:ext cx="2382725" cy="34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D1BDFB-1288-4877-9CFA-00B6FFA5E491}"/>
              </a:ext>
            </a:extLst>
          </p:cNvPr>
          <p:cNvSpPr txBox="1"/>
          <p:nvPr/>
        </p:nvSpPr>
        <p:spPr>
          <a:xfrm>
            <a:off x="550606" y="508338"/>
            <a:ext cx="75511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стандарту пропагандистами</a:t>
            </a:r>
          </a:p>
          <a:p>
            <a:pPr algn="just"/>
            <a:r>
              <a:rPr lang="ru-RU" dirty="0"/>
              <a:t> </a:t>
            </a:r>
            <a:r>
              <a:rPr lang="ru-RU" sz="2000" dirty="0"/>
              <a:t>У </a:t>
            </a:r>
            <a:r>
              <a:rPr lang="ru-RU" sz="2000" dirty="0" err="1"/>
              <a:t>більшості</a:t>
            </a:r>
            <a:r>
              <a:rPr lang="ru-RU" sz="2000" dirty="0"/>
              <a:t> </a:t>
            </a:r>
            <a:r>
              <a:rPr lang="ru-RU" sz="2000" dirty="0" err="1"/>
              <a:t>пострадянських</a:t>
            </a:r>
            <a:r>
              <a:rPr lang="ru-RU" sz="2000" dirty="0"/>
              <a:t> </a:t>
            </a:r>
            <a:r>
              <a:rPr lang="ru-RU" sz="2000" dirty="0" err="1"/>
              <a:t>країн</a:t>
            </a:r>
            <a:r>
              <a:rPr lang="ru-RU" sz="2000" dirty="0"/>
              <a:t> </a:t>
            </a:r>
            <a:r>
              <a:rPr lang="ru-RU" sz="2000" dirty="0" err="1"/>
              <a:t>журналістика</a:t>
            </a:r>
            <a:r>
              <a:rPr lang="ru-RU" sz="2000" dirty="0"/>
              <a:t> </a:t>
            </a:r>
            <a:r>
              <a:rPr lang="ru-RU" sz="2000" b="1" dirty="0" err="1"/>
              <a:t>успадкувала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радянської</a:t>
            </a:r>
            <a:r>
              <a:rPr lang="ru-RU" sz="2000" dirty="0"/>
              <a:t> </a:t>
            </a:r>
            <a:r>
              <a:rPr lang="ru-RU" sz="2000" dirty="0" err="1"/>
              <a:t>досить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легковажне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ставлення</a:t>
            </a:r>
            <a:r>
              <a:rPr lang="ru-RU" sz="2000" b="1" dirty="0">
                <a:solidFill>
                  <a:srgbClr val="FF0000"/>
                </a:solidFill>
              </a:rPr>
              <a:t> до </a:t>
            </a:r>
            <a:r>
              <a:rPr lang="ru-RU" sz="2000" b="1" dirty="0" err="1">
                <a:solidFill>
                  <a:srgbClr val="FF0000"/>
                </a:solidFill>
              </a:rPr>
              <a:t>професійних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стандартів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  <a:r>
              <a:rPr lang="ru-RU" sz="2000" dirty="0" err="1"/>
              <a:t>Зокрема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стосується</a:t>
            </a:r>
            <a:r>
              <a:rPr lang="ru-RU" sz="2000" dirty="0"/>
              <a:t> й </a:t>
            </a:r>
            <a:r>
              <a:rPr lang="ru-RU" sz="2000" dirty="0" err="1"/>
              <a:t>певної</a:t>
            </a:r>
            <a:r>
              <a:rPr lang="ru-RU" sz="2000" dirty="0"/>
              <a:t> </a:t>
            </a:r>
            <a:r>
              <a:rPr lang="ru-RU" sz="2000" dirty="0" err="1"/>
              <a:t>необов’язковості</a:t>
            </a:r>
            <a:r>
              <a:rPr lang="ru-RU" sz="2000" dirty="0"/>
              <a:t> </a:t>
            </a:r>
            <a:r>
              <a:rPr lang="ru-RU" sz="2000" dirty="0" err="1"/>
              <a:t>повноцінних</a:t>
            </a:r>
            <a:r>
              <a:rPr lang="ru-RU" sz="2000" dirty="0"/>
              <a:t> </a:t>
            </a:r>
            <a:r>
              <a:rPr lang="ru-RU" sz="2000" dirty="0" err="1"/>
              <a:t>посилань</a:t>
            </a:r>
            <a:r>
              <a:rPr lang="ru-RU" sz="2000" dirty="0"/>
              <a:t> на </a:t>
            </a:r>
            <a:r>
              <a:rPr lang="ru-RU" sz="2000" dirty="0" err="1"/>
              <a:t>джерела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, </a:t>
            </a:r>
            <a:r>
              <a:rPr lang="ru-RU" sz="2000" dirty="0" err="1"/>
              <a:t>приблизність</a:t>
            </a:r>
            <a:r>
              <a:rPr lang="ru-RU" sz="2000" dirty="0"/>
              <a:t>, </a:t>
            </a:r>
            <a:r>
              <a:rPr lang="ru-RU" sz="2000" dirty="0" err="1"/>
              <a:t>розмитість</a:t>
            </a:r>
            <a:r>
              <a:rPr lang="ru-RU" sz="2000" dirty="0"/>
              <a:t>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посилань</a:t>
            </a:r>
            <a:r>
              <a:rPr lang="ru-RU" sz="2000" dirty="0"/>
              <a:t>, </a:t>
            </a:r>
            <a:r>
              <a:rPr lang="ru-RU" sz="2000" dirty="0" err="1"/>
              <a:t>прагнення</a:t>
            </a:r>
            <a:r>
              <a:rPr lang="ru-RU" sz="2000" dirty="0"/>
              <a:t> до </a:t>
            </a:r>
            <a:r>
              <a:rPr lang="ru-RU" sz="2000" dirty="0" err="1"/>
              <a:t>невиправданих</a:t>
            </a:r>
            <a:r>
              <a:rPr lang="ru-RU" sz="2000" dirty="0"/>
              <a:t> </a:t>
            </a:r>
            <a:r>
              <a:rPr lang="ru-RU" sz="2000" dirty="0" err="1"/>
              <a:t>узагальнень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376070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EEFFE31-CEF8-4109-B1FA-3D4ECC274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0" y="403583"/>
            <a:ext cx="7765163" cy="4630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67B98D-2D82-42FF-BF8A-EC64F850974A}"/>
              </a:ext>
            </a:extLst>
          </p:cNvPr>
          <p:cNvSpPr txBox="1"/>
          <p:nvPr/>
        </p:nvSpPr>
        <p:spPr>
          <a:xfrm>
            <a:off x="544344" y="5329084"/>
            <a:ext cx="61156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PT Serif"/>
              </a:rPr>
              <a:t>ТОП-7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PT Serif"/>
              </a:rPr>
              <a:t>прикладів</a:t>
            </a:r>
            <a:r>
              <a:rPr lang="ru-RU" b="1" i="0" dirty="0">
                <a:solidFill>
                  <a:srgbClr val="000000"/>
                </a:solidFill>
                <a:effectLst/>
                <a:latin typeface="PT Serif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PT Serif"/>
              </a:rPr>
              <a:t>антиукраїнської</a:t>
            </a:r>
            <a:r>
              <a:rPr lang="ru-RU" b="1" i="0" dirty="0">
                <a:solidFill>
                  <a:srgbClr val="000000"/>
                </a:solidFill>
                <a:effectLst/>
                <a:latin typeface="PT Serif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PT Serif"/>
              </a:rPr>
              <a:t>пропаганди</a:t>
            </a:r>
            <a:r>
              <a:rPr lang="ru-RU" b="1" i="0" dirty="0">
                <a:solidFill>
                  <a:srgbClr val="000000"/>
                </a:solidFill>
                <a:effectLst/>
                <a:latin typeface="PT Serif"/>
              </a:rPr>
              <a:t> у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PT Serif"/>
              </a:rPr>
              <a:t>російських</a:t>
            </a:r>
            <a:r>
              <a:rPr lang="ru-RU" b="1" i="0" dirty="0">
                <a:solidFill>
                  <a:srgbClr val="000000"/>
                </a:solidFill>
                <a:effectLst/>
                <a:latin typeface="PT Serif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PT Serif"/>
              </a:rPr>
              <a:t>засобах</a:t>
            </a:r>
            <a:r>
              <a:rPr lang="ru-RU" b="1" i="0" dirty="0">
                <a:solidFill>
                  <a:srgbClr val="000000"/>
                </a:solidFill>
                <a:effectLst/>
                <a:latin typeface="PT Serif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PT Serif"/>
              </a:rPr>
              <a:t>масової</a:t>
            </a:r>
            <a:r>
              <a:rPr lang="ru-RU" b="1" i="0" dirty="0">
                <a:solidFill>
                  <a:srgbClr val="000000"/>
                </a:solidFill>
                <a:effectLst/>
                <a:latin typeface="PT Serif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PT Serif"/>
              </a:rPr>
              <a:t>інформації</a:t>
            </a:r>
            <a:r>
              <a:rPr lang="ru-RU" b="1" i="0" dirty="0">
                <a:solidFill>
                  <a:srgbClr val="000000"/>
                </a:solidFill>
                <a:effectLst/>
                <a:latin typeface="PT Serif"/>
              </a:rPr>
              <a:t> (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PT Serif"/>
              </a:rPr>
              <a:t>Український</a:t>
            </a:r>
            <a:r>
              <a:rPr lang="ru-RU" b="1" i="0" dirty="0">
                <a:solidFill>
                  <a:srgbClr val="000000"/>
                </a:solidFill>
                <a:effectLst/>
                <a:latin typeface="PT Serif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PT Serif"/>
              </a:rPr>
              <a:t>кризовий</a:t>
            </a:r>
            <a:r>
              <a:rPr lang="ru-RU" b="1" i="0" dirty="0">
                <a:solidFill>
                  <a:srgbClr val="000000"/>
                </a:solidFill>
                <a:effectLst/>
                <a:latin typeface="PT Serif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PT Serif"/>
              </a:rPr>
              <a:t>медіацентр</a:t>
            </a:r>
            <a:r>
              <a:rPr lang="ru-RU" b="1" dirty="0">
                <a:solidFill>
                  <a:srgbClr val="000000"/>
                </a:solidFill>
                <a:latin typeface="PT Serif"/>
              </a:rPr>
              <a:t>)</a:t>
            </a:r>
            <a:endParaRPr lang="ru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7580E-0D24-4ACF-A8D4-8CBD886C2A95}"/>
              </a:ext>
            </a:extLst>
          </p:cNvPr>
          <p:cNvSpPr txBox="1"/>
          <p:nvPr/>
        </p:nvSpPr>
        <p:spPr>
          <a:xfrm>
            <a:off x="8023123" y="609600"/>
            <a:ext cx="349045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1.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органи</a:t>
            </a:r>
            <a:r>
              <a:rPr lang="ru-RU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поранених</a:t>
            </a:r>
            <a:r>
              <a:rPr lang="ru-RU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українських</a:t>
            </a:r>
            <a:r>
              <a:rPr lang="ru-RU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солдатів</a:t>
            </a:r>
            <a:r>
              <a:rPr lang="ru-RU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вирізають</a:t>
            </a:r>
            <a:r>
              <a:rPr lang="ru-RU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продають</a:t>
            </a:r>
            <a:r>
              <a:rPr lang="ru-RU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чорному</a:t>
            </a:r>
            <a:r>
              <a:rPr lang="ru-RU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ринку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Німеччині</a:t>
            </a:r>
            <a:r>
              <a:rPr lang="ru-RU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».</a:t>
            </a:r>
          </a:p>
          <a:p>
            <a:r>
              <a:rPr lang="ru-RU" dirty="0">
                <a:solidFill>
                  <a:srgbClr val="000000"/>
                </a:solidFill>
                <a:latin typeface="Garamond" panose="02020404030301010803" pitchFamily="18" charset="0"/>
              </a:rPr>
              <a:t>2. </a:t>
            </a:r>
            <a:r>
              <a:rPr lang="ru-RU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Національна</a:t>
            </a:r>
            <a:r>
              <a:rPr lang="ru-RU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Гвардія</a:t>
            </a:r>
            <a:r>
              <a:rPr lang="ru-RU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розіп’яла</a:t>
            </a:r>
            <a:r>
              <a:rPr lang="ru-RU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хлопчика у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Слов’янську</a:t>
            </a:r>
            <a:r>
              <a:rPr lang="ru-RU" b="0" i="0" dirty="0">
                <a:solidFill>
                  <a:srgbClr val="000000"/>
                </a:solidFill>
                <a:effectLst/>
              </a:rPr>
              <a:t>».</a:t>
            </a:r>
          </a:p>
          <a:p>
            <a:r>
              <a:rPr lang="ru-RU" dirty="0">
                <a:solidFill>
                  <a:srgbClr val="000000"/>
                </a:solidFill>
              </a:rPr>
              <a:t>3. </a:t>
            </a:r>
            <a:r>
              <a:rPr lang="ru-RU" dirty="0"/>
              <a:t>«</a:t>
            </a:r>
            <a:r>
              <a:rPr lang="ru-RU" dirty="0" err="1"/>
              <a:t>Український</a:t>
            </a:r>
            <a:r>
              <a:rPr lang="ru-RU" dirty="0"/>
              <a:t> </a:t>
            </a:r>
            <a:r>
              <a:rPr lang="ru-RU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уряд </a:t>
            </a:r>
            <a:r>
              <a:rPr lang="ru-RU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пообіцяв</a:t>
            </a:r>
            <a:r>
              <a:rPr lang="ru-RU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солдатам </a:t>
            </a:r>
            <a:r>
              <a:rPr lang="ru-RU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Нацгвардії</a:t>
            </a:r>
            <a:r>
              <a:rPr lang="ru-RU" dirty="0"/>
              <a:t> </a:t>
            </a:r>
            <a:r>
              <a:rPr lang="ru-RU" dirty="0" err="1"/>
              <a:t>ділянку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та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рабів</a:t>
            </a:r>
            <a:r>
              <a:rPr lang="ru-RU" dirty="0"/>
              <a:t>» </a:t>
            </a:r>
          </a:p>
          <a:p>
            <a:r>
              <a:rPr lang="ru-RU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 «</a:t>
            </a:r>
            <a:r>
              <a:rPr lang="ru-RU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Солдати</a:t>
            </a:r>
            <a:r>
              <a:rPr lang="ru-RU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нацгвардії</a:t>
            </a:r>
            <a:r>
              <a:rPr lang="ru-RU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“накололи” хлопчика</a:t>
            </a:r>
            <a:r>
              <a:rPr lang="ru-RU" dirty="0"/>
              <a:t> і </a:t>
            </a:r>
            <a:r>
              <a:rPr lang="ru-RU" dirty="0" err="1"/>
              <a:t>використовували</a:t>
            </a:r>
            <a:r>
              <a:rPr lang="ru-RU" dirty="0"/>
              <a:t> як </a:t>
            </a:r>
            <a:r>
              <a:rPr lang="ru-RU" dirty="0" err="1"/>
              <a:t>мішень</a:t>
            </a:r>
            <a:r>
              <a:rPr lang="ru-RU" dirty="0"/>
              <a:t> для ракет».</a:t>
            </a:r>
          </a:p>
          <a:p>
            <a:r>
              <a:rPr lang="ru-RU" dirty="0"/>
              <a:t>5. «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армія</a:t>
            </a:r>
            <a:r>
              <a:rPr lang="ru-RU" dirty="0"/>
              <a:t> та </a:t>
            </a:r>
            <a:r>
              <a:rPr lang="ru-RU" dirty="0" err="1"/>
              <a:t>нацгвардія</a:t>
            </a:r>
            <a:r>
              <a:rPr lang="ru-RU" dirty="0"/>
              <a:t> </a:t>
            </a:r>
            <a:r>
              <a:rPr lang="ru-RU" dirty="0" err="1"/>
              <a:t>навмисно</a:t>
            </a:r>
            <a:r>
              <a:rPr lang="ru-RU" dirty="0"/>
              <a:t> </a:t>
            </a:r>
            <a:r>
              <a:rPr lang="ru-RU" dirty="0" err="1"/>
              <a:t>обстріляли</a:t>
            </a:r>
            <a:r>
              <a:rPr lang="ru-RU" dirty="0"/>
              <a:t> </a:t>
            </a:r>
            <a:r>
              <a:rPr lang="ru-RU" dirty="0" err="1"/>
              <a:t>стадіон</a:t>
            </a:r>
            <a:r>
              <a:rPr lang="ru-RU" dirty="0"/>
              <a:t> у </a:t>
            </a:r>
            <a:r>
              <a:rPr lang="ru-RU" dirty="0" err="1"/>
              <a:t>Донецьку</a:t>
            </a:r>
            <a:r>
              <a:rPr lang="ru-RU" dirty="0"/>
              <a:t>» </a:t>
            </a:r>
          </a:p>
          <a:p>
            <a:r>
              <a:rPr lang="ru-RU" dirty="0"/>
              <a:t>6. «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армія</a:t>
            </a:r>
            <a:r>
              <a:rPr lang="ru-RU" dirty="0"/>
              <a:t> </a:t>
            </a:r>
            <a:r>
              <a:rPr lang="ru-RU" dirty="0" err="1"/>
              <a:t>випадково</a:t>
            </a:r>
            <a:r>
              <a:rPr lang="ru-RU" dirty="0"/>
              <a:t> </a:t>
            </a:r>
            <a:r>
              <a:rPr lang="ru-RU" dirty="0" err="1"/>
              <a:t>влучила</a:t>
            </a:r>
            <a:r>
              <a:rPr lang="ru-RU" dirty="0"/>
              <a:t> в </a:t>
            </a:r>
            <a:r>
              <a:rPr lang="ru-RU" dirty="0" err="1"/>
              <a:t>літак</a:t>
            </a:r>
            <a:r>
              <a:rPr lang="ru-RU" dirty="0"/>
              <a:t> рейсу </a:t>
            </a:r>
            <a:r>
              <a:rPr lang="en-US" dirty="0"/>
              <a:t>MH17, </a:t>
            </a:r>
            <a:r>
              <a:rPr lang="ru-RU" dirty="0" err="1"/>
              <a:t>намагаючись</a:t>
            </a:r>
            <a:r>
              <a:rPr lang="ru-RU" dirty="0"/>
              <a:t> </a:t>
            </a:r>
            <a:r>
              <a:rPr lang="ru-RU" dirty="0" err="1"/>
              <a:t>збити</a:t>
            </a:r>
            <a:r>
              <a:rPr lang="ru-RU" dirty="0"/>
              <a:t> </a:t>
            </a:r>
            <a:r>
              <a:rPr lang="ru-RU" dirty="0" err="1"/>
              <a:t>літак</a:t>
            </a:r>
            <a:r>
              <a:rPr lang="ru-RU" dirty="0"/>
              <a:t> </a:t>
            </a:r>
            <a:r>
              <a:rPr lang="ru-RU" dirty="0" err="1"/>
              <a:t>Путіна</a:t>
            </a:r>
            <a:r>
              <a:rPr lang="ru-RU" dirty="0"/>
              <a:t>».</a:t>
            </a:r>
          </a:p>
          <a:p>
            <a:r>
              <a:rPr lang="ru-RU" dirty="0"/>
              <a:t>7. </a:t>
            </a:r>
            <a:r>
              <a:rPr lang="ru-RU" dirty="0" err="1"/>
              <a:t>Варіації</a:t>
            </a:r>
            <a:r>
              <a:rPr lang="ru-RU" dirty="0"/>
              <a:t> на тему,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збитий</a:t>
            </a:r>
            <a:r>
              <a:rPr lang="ru-RU" dirty="0"/>
              <a:t> </a:t>
            </a:r>
            <a:r>
              <a:rPr lang="ru-RU" dirty="0" err="1"/>
              <a:t>літак</a:t>
            </a:r>
            <a:r>
              <a:rPr lang="ru-RU" dirty="0"/>
              <a:t>.</a:t>
            </a:r>
            <a:endParaRPr lang="en-US" b="0" i="0" dirty="0">
              <a:effectLst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br>
              <a:rPr lang="ru-RU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14626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0BEC567-E5FB-4010-B8AD-4CD01AD9C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2647564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ato-medium"/>
              </a:rPr>
              <a:t>.</a:t>
            </a:r>
            <a:endParaRPr kumimoji="0" lang="ru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B1479-0054-48BF-A50C-40A4B604FD6F}"/>
              </a:ext>
            </a:extLst>
          </p:cNvPr>
          <p:cNvSpPr txBox="1"/>
          <p:nvPr/>
        </p:nvSpPr>
        <p:spPr>
          <a:xfrm>
            <a:off x="5286375" y="4579084"/>
            <a:ext cx="6134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effectLst/>
                <a:latin typeface="Garamond" panose="02020404030301010803" pitchFamily="18" charset="0"/>
              </a:rPr>
              <a:t>"В СРСР </a:t>
            </a:r>
            <a:r>
              <a:rPr lang="ru-RU" sz="2000" b="0" i="0" dirty="0" err="1">
                <a:effectLst/>
                <a:latin typeface="Garamond" panose="02020404030301010803" pitchFamily="18" charset="0"/>
              </a:rPr>
              <a:t>була</a:t>
            </a:r>
            <a:r>
              <a:rPr lang="ru-RU" sz="2000" b="0" i="0" dirty="0">
                <a:effectLst/>
                <a:latin typeface="Garamond" panose="02020404030301010803" pitchFamily="18" charset="0"/>
              </a:rPr>
              <a:t> пропаганда, </a:t>
            </a:r>
            <a:r>
              <a:rPr lang="ru-RU" sz="2000" b="0" i="0" dirty="0" err="1">
                <a:effectLst/>
                <a:latin typeface="Garamond" panose="02020404030301010803" pitchFamily="18" charset="0"/>
              </a:rPr>
              <a:t>суцільні</a:t>
            </a:r>
            <a:r>
              <a:rPr lang="ru-RU" sz="2000" b="0" i="0" dirty="0">
                <a:effectLst/>
                <a:latin typeface="Garamond" panose="02020404030301010803" pitchFamily="18" charset="0"/>
              </a:rPr>
              <a:t> фейки", - </a:t>
            </a:r>
            <a:r>
              <a:rPr lang="ru-RU" sz="2000" b="0" i="0" dirty="0" err="1">
                <a:effectLst/>
                <a:latin typeface="Garamond" panose="02020404030301010803" pitchFamily="18" charset="0"/>
              </a:rPr>
              <a:t>поділилась</a:t>
            </a:r>
            <a:r>
              <a:rPr lang="ru-RU" sz="2000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sz="2000" b="0" i="0" dirty="0" err="1">
                <a:effectLst/>
                <a:latin typeface="Garamond" panose="02020404030301010803" pitchFamily="18" charset="0"/>
              </a:rPr>
              <a:t>своїм</a:t>
            </a:r>
            <a:r>
              <a:rPr lang="ru-RU" sz="2000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sz="2000" b="0" i="0" dirty="0" err="1">
                <a:effectLst/>
                <a:latin typeface="Garamond" panose="02020404030301010803" pitchFamily="18" charset="0"/>
              </a:rPr>
              <a:t>досвідом</a:t>
            </a:r>
            <a:r>
              <a:rPr lang="ru-RU" sz="2000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sz="2000" b="0" i="0" dirty="0" err="1">
                <a:effectLst/>
                <a:latin typeface="Garamond" panose="02020404030301010803" pitchFamily="18" charset="0"/>
              </a:rPr>
              <a:t>Елізабет</a:t>
            </a:r>
            <a:r>
              <a:rPr lang="ru-RU" sz="2000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sz="2000" b="0" i="0" dirty="0" err="1">
                <a:effectLst/>
                <a:latin typeface="Garamond" panose="02020404030301010803" pitchFamily="18" charset="0"/>
              </a:rPr>
              <a:t>Робсон</a:t>
            </a:r>
            <a:r>
              <a:rPr lang="ru-RU" sz="2000" b="0" i="0" dirty="0">
                <a:effectLst/>
                <a:latin typeface="Garamond" panose="02020404030301010803" pitchFamily="18" charset="0"/>
              </a:rPr>
              <a:t>. </a:t>
            </a:r>
            <a:r>
              <a:rPr lang="ru-RU" sz="2000" b="0" i="0" dirty="0" err="1">
                <a:effectLst/>
                <a:latin typeface="Garamond" panose="02020404030301010803" pitchFamily="18" charset="0"/>
              </a:rPr>
              <a:t>Саме</a:t>
            </a:r>
            <a:r>
              <a:rPr lang="ru-RU" sz="2000" b="0" i="0" dirty="0">
                <a:effectLst/>
                <a:latin typeface="Garamond" panose="02020404030301010803" pitchFamily="18" charset="0"/>
              </a:rPr>
              <a:t> вона 28 </a:t>
            </a:r>
            <a:r>
              <a:rPr lang="ru-RU" sz="2000" b="0" i="0" dirty="0" err="1">
                <a:effectLst/>
                <a:latin typeface="Garamond" panose="02020404030301010803" pitchFamily="18" charset="0"/>
              </a:rPr>
              <a:t>років</a:t>
            </a:r>
            <a:r>
              <a:rPr lang="ru-RU" sz="2000" b="0" i="0" dirty="0">
                <a:effectLst/>
                <a:latin typeface="Garamond" panose="02020404030301010803" pitchFamily="18" charset="0"/>
              </a:rPr>
              <a:t> тому </a:t>
            </a:r>
            <a:r>
              <a:rPr lang="ru-RU" sz="2000" b="0" i="0" dirty="0" err="1">
                <a:effectLst/>
                <a:latin typeface="Garamond" panose="02020404030301010803" pitchFamily="18" charset="0"/>
              </a:rPr>
              <a:t>наполягла</a:t>
            </a:r>
            <a:r>
              <a:rPr lang="ru-RU" sz="2000" b="0" i="0" dirty="0">
                <a:effectLst/>
                <a:latin typeface="Garamond" panose="02020404030301010803" pitchFamily="18" charset="0"/>
              </a:rPr>
              <a:t> на </a:t>
            </a:r>
            <a:r>
              <a:rPr lang="ru-RU" sz="2000" b="0" i="0" dirty="0" err="1">
                <a:effectLst/>
                <a:latin typeface="Garamond" panose="02020404030301010803" pitchFamily="18" charset="0"/>
              </a:rPr>
              <a:t>відкритті</a:t>
            </a:r>
            <a:r>
              <a:rPr lang="ru-RU" sz="2000" b="0" i="0" dirty="0">
                <a:effectLst/>
                <a:latin typeface="Garamond" panose="02020404030301010803" pitchFamily="18" charset="0"/>
              </a:rPr>
              <a:t> в </a:t>
            </a:r>
            <a:r>
              <a:rPr lang="ru-RU" sz="2000" b="0" i="0" dirty="0" err="1">
                <a:effectLst/>
                <a:latin typeface="Garamond" panose="02020404030301010803" pitchFamily="18" charset="0"/>
              </a:rPr>
              <a:t>Києві</a:t>
            </a:r>
            <a:r>
              <a:rPr lang="ru-RU" sz="2000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sz="2000" b="0" i="0" dirty="0" err="1">
                <a:effectLst/>
                <a:latin typeface="Garamond" panose="02020404030301010803" pitchFamily="18" charset="0"/>
              </a:rPr>
              <a:t>україномовної</a:t>
            </a:r>
            <a:r>
              <a:rPr lang="ru-RU" sz="2000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sz="2000" b="0" i="0" dirty="0" err="1">
                <a:effectLst/>
                <a:latin typeface="Garamond" panose="02020404030301010803" pitchFamily="18" charset="0"/>
              </a:rPr>
              <a:t>служби</a:t>
            </a:r>
            <a:r>
              <a:rPr lang="ru-RU" sz="2000" b="0" i="0" dirty="0">
                <a:effectLst/>
                <a:latin typeface="Garamond" panose="02020404030301010803" pitchFamily="18" charset="0"/>
              </a:rPr>
              <a:t> ВВС. </a:t>
            </a:r>
            <a:r>
              <a:rPr lang="ru-RU" sz="2000" b="0" i="0" dirty="0" err="1">
                <a:effectLst/>
                <a:latin typeface="Garamond" panose="02020404030301010803" pitchFamily="18" charset="0"/>
              </a:rPr>
              <a:t>Першої</a:t>
            </a:r>
            <a:r>
              <a:rPr lang="ru-RU" sz="2000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sz="2000" b="0" i="0" dirty="0" err="1">
                <a:effectLst/>
                <a:latin typeface="Garamond" panose="02020404030301010803" pitchFamily="18" charset="0"/>
              </a:rPr>
              <a:t>неросійської</a:t>
            </a:r>
            <a:r>
              <a:rPr lang="ru-RU" sz="2000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sz="2000" b="0" i="0" dirty="0" err="1">
                <a:effectLst/>
                <a:latin typeface="Garamond" panose="02020404030301010803" pitchFamily="18" charset="0"/>
              </a:rPr>
              <a:t>служби</a:t>
            </a:r>
            <a:r>
              <a:rPr lang="ru-RU" sz="2000" b="0" i="0" dirty="0">
                <a:effectLst/>
                <a:latin typeface="Garamond" panose="02020404030301010803" pitchFamily="18" charset="0"/>
              </a:rPr>
              <a:t> на </a:t>
            </a:r>
            <a:r>
              <a:rPr lang="ru-RU" sz="2000" b="0" i="0" dirty="0" err="1">
                <a:effectLst/>
                <a:latin typeface="Garamond" panose="02020404030301010803" pitchFamily="18" charset="0"/>
              </a:rPr>
              <a:t>території</a:t>
            </a:r>
            <a:r>
              <a:rPr lang="ru-RU" sz="2000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sz="2000" b="0" i="0" dirty="0" err="1">
                <a:effectLst/>
                <a:latin typeface="Garamond" panose="02020404030301010803" pitchFamily="18" charset="0"/>
              </a:rPr>
              <a:t>колишнього</a:t>
            </a:r>
            <a:r>
              <a:rPr lang="ru-RU" sz="2000" b="0" i="0" dirty="0">
                <a:effectLst/>
                <a:latin typeface="Garamond" panose="02020404030301010803" pitchFamily="18" charset="0"/>
              </a:rPr>
              <a:t> СРСР</a:t>
            </a:r>
            <a:r>
              <a:rPr lang="ru-RU" b="0" i="0" dirty="0">
                <a:effectLst/>
                <a:latin typeface="Helmet"/>
              </a:rPr>
              <a:t>.</a:t>
            </a:r>
            <a:endParaRPr lang="ru-UA" dirty="0"/>
          </a:p>
        </p:txBody>
      </p:sp>
      <p:pic>
        <p:nvPicPr>
          <p:cNvPr id="1027" name="Picture 3" descr="Элизабет Робсон была корреспондентом Всемирной службы ВВС в начале 90-х годов">
            <a:extLst>
              <a:ext uri="{FF2B5EF4-FFF2-40B4-BE49-F238E27FC236}">
                <a16:creationId xmlns:a16="http://schemas.microsoft.com/office/drawing/2014/main" id="{F40674FD-7E98-4F0E-AC7D-F750FCD3C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6477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82F259-4AE1-4F8F-A060-3F4589B7F0C3}"/>
              </a:ext>
            </a:extLst>
          </p:cNvPr>
          <p:cNvSpPr txBox="1"/>
          <p:nvPr/>
        </p:nvSpPr>
        <p:spPr>
          <a:xfrm>
            <a:off x="638175" y="4106645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err="1">
                <a:effectLst/>
                <a:latin typeface="Garamond" panose="02020404030301010803" pitchFamily="18" charset="0"/>
              </a:rPr>
              <a:t>кореспондентка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Всесвітньої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служби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ВВС на початку 90-х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рр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.</a:t>
            </a:r>
            <a:endParaRPr lang="ru-UA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67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D16F19-DE0F-456F-9DE6-18855100D2A7}"/>
              </a:ext>
            </a:extLst>
          </p:cNvPr>
          <p:cNvSpPr txBox="1"/>
          <p:nvPr/>
        </p:nvSpPr>
        <p:spPr>
          <a:xfrm>
            <a:off x="4371975" y="672584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1F2124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«</a:t>
            </a:r>
            <a:r>
              <a:rPr lang="ru-RU" sz="1800" b="1" dirty="0" err="1">
                <a:solidFill>
                  <a:srgbClr val="1F2124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Підірвати</a:t>
            </a:r>
            <a:r>
              <a:rPr lang="ru-RU" sz="1800" b="1" dirty="0">
                <a:solidFill>
                  <a:srgbClr val="1F2124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 Свободу»</a:t>
            </a:r>
            <a:r>
              <a:rPr lang="ru-RU" sz="1800" dirty="0">
                <a:solidFill>
                  <a:srgbClr val="1F2124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2603F-6055-4D6A-A369-E0AFA2455C90}"/>
              </a:ext>
            </a:extLst>
          </p:cNvPr>
          <p:cNvSpPr txBox="1"/>
          <p:nvPr/>
        </p:nvSpPr>
        <p:spPr>
          <a:xfrm>
            <a:off x="1171575" y="1166219"/>
            <a:ext cx="7448550" cy="3264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dirty="0" err="1">
                <a:solidFill>
                  <a:srgbClr val="1F2124"/>
                </a:solidFill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Б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оротьба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радянських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спецслужб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із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«ворожим голосом».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Стеження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,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провокації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,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дискредитація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, фейки і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навіть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терористичні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акти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‒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це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все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довелося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пережити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Українській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редакції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Радіо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Свобода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під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час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Холодної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війни</a:t>
            </a:r>
            <a:endParaRPr lang="ru-RU" dirty="0">
              <a:solidFill>
                <a:srgbClr val="1F2124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/>
              <a:cs typeface="Georgia" panose="02040502050405020303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  <a:hlinkClick r:id="rId2"/>
              </a:rPr>
              <a:t>https://www.radiosvoboda.org/a/30362422.html</a:t>
            </a:r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КДБ і радіостанції: 00:1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0.43</a:t>
            </a:r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Робота радянських спецслужб: 17:30</a:t>
            </a:r>
            <a:endParaRPr lang="ru-UA" sz="1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</p:txBody>
      </p:sp>
      <p:pic>
        <p:nvPicPr>
          <p:cNvPr id="1026" name="Picture 2" descr="&quot;112 Україна&quot; і &quot;Радіо Свобода&quot; припинили співпрацю">
            <a:extLst>
              <a:ext uri="{FF2B5EF4-FFF2-40B4-BE49-F238E27FC236}">
                <a16:creationId xmlns:a16="http://schemas.microsoft.com/office/drawing/2014/main" id="{BA77B633-5E63-448A-B693-8C1367BD9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3030685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3851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9E7BC0-54D5-49EF-952A-1BC3BC90839C}"/>
              </a:ext>
            </a:extLst>
          </p:cNvPr>
          <p:cNvSpPr txBox="1"/>
          <p:nvPr/>
        </p:nvSpPr>
        <p:spPr>
          <a:xfrm>
            <a:off x="1752600" y="1390650"/>
            <a:ext cx="97992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err="1">
                <a:effectLst/>
                <a:latin typeface="Garamond" panose="02020404030301010803" pitchFamily="18" charset="0"/>
              </a:rPr>
              <a:t>Стрімко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розвивалася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техніка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ЗМІ.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Крім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періодики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увійшли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в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ужиток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винаходи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</a:t>
            </a:r>
            <a:r>
              <a:rPr lang="en-US" b="0" i="0" dirty="0">
                <a:effectLst/>
                <a:latin typeface="Garamond" panose="02020404030301010803" pitchFamily="18" charset="0"/>
              </a:rPr>
              <a:t>XIX 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ст. - телефон, телеграф,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фотографія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,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кінематограф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та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ін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., -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Виникли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нові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канали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поширення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інформації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,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яким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надалі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належало стати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домінуючими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.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Це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,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насамперед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,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радіо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- і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телемовлення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.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Сформувалися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науково-технічні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передумови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для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розвитку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комп'ютерної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техніки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та </a:t>
            </a:r>
            <a:r>
              <a:rPr lang="ru-RU" b="0" i="0" dirty="0" err="1">
                <a:effectLst/>
                <a:latin typeface="Garamond" panose="02020404030301010803" pitchFamily="18" charset="0"/>
              </a:rPr>
              <a:t>комп'ютерних</a:t>
            </a:r>
            <a:r>
              <a:rPr lang="ru-RU" b="0" i="0" dirty="0">
                <a:effectLst/>
                <a:latin typeface="Garamond" panose="02020404030301010803" pitchFamily="18" charset="0"/>
              </a:rPr>
              <a:t> мереж.</a:t>
            </a:r>
            <a:endParaRPr lang="ru-UA" dirty="0"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9BDEB-9871-4CA2-A069-9988795C3845}"/>
              </a:ext>
            </a:extLst>
          </p:cNvPr>
          <p:cNvSpPr txBox="1"/>
          <p:nvPr/>
        </p:nvSpPr>
        <p:spPr>
          <a:xfrm>
            <a:off x="2819400" y="710684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Європейська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журналістика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в </a:t>
            </a:r>
            <a:r>
              <a:rPr lang="it-I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XIX-XX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столітті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: </a:t>
            </a:r>
            <a:endParaRPr lang="ru-UA" dirty="0"/>
          </a:p>
        </p:txBody>
      </p:sp>
      <p:pic>
        <p:nvPicPr>
          <p:cNvPr id="5122" name="Picture 2" descr="Телеграф — дедушка Интернета | Блог Касперского">
            <a:extLst>
              <a:ext uri="{FF2B5EF4-FFF2-40B4-BE49-F238E27FC236}">
                <a16:creationId xmlns:a16="http://schemas.microsoft.com/office/drawing/2014/main" id="{47378CB3-1DD8-4BCF-8A23-792E5FC35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859" y="3162111"/>
            <a:ext cx="4548982" cy="2985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ервый телефон известной и по сей день фирмы Ericsson. Cobra, Швеция, 1956  год. | Пикабу">
            <a:extLst>
              <a:ext uri="{FF2B5EF4-FFF2-40B4-BE49-F238E27FC236}">
                <a16:creationId xmlns:a16="http://schemas.microsoft.com/office/drawing/2014/main" id="{3A758E58-1831-4F50-88AE-063FF050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9" y="2832805"/>
            <a:ext cx="2485883" cy="3314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87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BBC448-1E2B-454E-AEEE-AA283496B6D5}"/>
              </a:ext>
            </a:extLst>
          </p:cNvPr>
          <p:cNvSpPr txBox="1"/>
          <p:nvPr/>
        </p:nvSpPr>
        <p:spPr>
          <a:xfrm>
            <a:off x="666750" y="4476661"/>
            <a:ext cx="611505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uk-UA" sz="1800" dirty="0">
                <a:solidFill>
                  <a:schemeClr val="bg1"/>
                </a:solidFill>
                <a:ea typeface="Times New Roman" panose="02020603050405020304" pitchFamily="18" charset="0"/>
              </a:rPr>
              <a:t>ім’ям </a:t>
            </a:r>
            <a:r>
              <a:rPr lang="uk-UA" sz="18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задовофлення</a:t>
            </a:r>
            <a:r>
              <a:rPr lang="uk-UA" sz="1800" dirty="0">
                <a:solidFill>
                  <a:schemeClr val="bg1"/>
                </a:solidFill>
                <a:ea typeface="Times New Roman" panose="02020603050405020304" pitchFamily="18" charset="0"/>
              </a:rPr>
              <a:t> допитливості</a:t>
            </a:r>
          </a:p>
          <a:p>
            <a:pPr algn="ctr">
              <a:spcBef>
                <a:spcPts val="600"/>
              </a:spcBef>
            </a:pPr>
            <a:endParaRPr lang="uk-UA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endParaRPr lang="uk-UA" sz="18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uk-UA" sz="18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ливості</a:t>
            </a:r>
            <a:endParaRPr lang="uk-UA" sz="18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74AAF24-3820-4343-BB88-5C407AB71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338380"/>
            <a:ext cx="5520565" cy="32594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3657EC-9F56-43C6-B550-A7FB628FA9F4}"/>
              </a:ext>
            </a:extLst>
          </p:cNvPr>
          <p:cNvSpPr txBox="1"/>
          <p:nvPr/>
        </p:nvSpPr>
        <p:spPr>
          <a:xfrm>
            <a:off x="1485900" y="639246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333333"/>
                </a:solidFill>
                <a:effectLst/>
                <a:latin typeface="+mj-lt"/>
              </a:rPr>
              <a:t>ХТО ТАКИЙ ПУЛІТЦЕР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 </a:t>
            </a:r>
            <a:endParaRPr lang="ru-UA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79484A-1D33-477C-B889-4918113EA55F}"/>
              </a:ext>
            </a:extLst>
          </p:cNvPr>
          <p:cNvSpPr txBox="1"/>
          <p:nvPr/>
        </p:nvSpPr>
        <p:spPr>
          <a:xfrm>
            <a:off x="6410325" y="823912"/>
            <a:ext cx="511492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Пулітцерівська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премія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була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заснована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американським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медійним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магнатом Джозефом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Пулітцером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у 1917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році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Більш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як сотня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тимчасових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постійних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членів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журі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щороку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вручають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нагороди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його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імені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галузі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літератури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журналістики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музики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й театру.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Кожен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переможець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отримує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чек на 15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тисяч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доларів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і славу, яку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неможливо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виміряти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монетарно,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адже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за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більш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як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століття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існування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премія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перетворилася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найпрестижнішу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журналістську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нагороду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якою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відзначаються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справді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видатні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твори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публіцистичного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жанру.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хоча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за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тривалу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історію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премії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її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номінантами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ставали 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доволі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сумнівні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особи (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приміром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сумнозвісний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Волтер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Дюранті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, автор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упереджених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репортажів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про Голодомор), абсолютна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більшість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нагород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присуджується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цілком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заслужено.</a:t>
            </a:r>
            <a:endParaRPr lang="ru-U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1533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6980ABF-A443-4BD3-860C-340A9B7EA41F}"/>
              </a:ext>
            </a:extLst>
          </p:cNvPr>
          <p:cNvSpPr txBox="1"/>
          <p:nvPr/>
        </p:nvSpPr>
        <p:spPr>
          <a:xfrm>
            <a:off x="3966625" y="612844"/>
            <a:ext cx="516784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effectLst/>
              </a:rPr>
              <a:t>4 </a:t>
            </a:r>
            <a:r>
              <a:rPr lang="ru-RU" sz="2400" b="0" i="0" dirty="0" err="1">
                <a:effectLst/>
              </a:rPr>
              <a:t>травня</a:t>
            </a:r>
            <a:r>
              <a:rPr lang="ru-RU" sz="2400" b="0" i="0" dirty="0">
                <a:effectLst/>
              </a:rPr>
              <a:t> 2020 р. </a:t>
            </a:r>
            <a:r>
              <a:rPr lang="ru-RU" sz="2400" b="0" i="0" dirty="0" err="1">
                <a:effectLst/>
              </a:rPr>
              <a:t>адміністратор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наглядової</a:t>
            </a:r>
            <a:r>
              <a:rPr lang="ru-RU" sz="2400" b="0" i="0" dirty="0">
                <a:effectLst/>
              </a:rPr>
              <a:t> ради </a:t>
            </a:r>
            <a:r>
              <a:rPr lang="ru-RU" sz="2400" b="0" i="0" dirty="0" err="1">
                <a:effectLst/>
              </a:rPr>
              <a:t>Пулітцерівської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премії</a:t>
            </a:r>
            <a:r>
              <a:rPr lang="ru-RU" sz="2400" b="0" i="0" dirty="0">
                <a:effectLst/>
              </a:rPr>
              <a:t> Дана </a:t>
            </a:r>
            <a:r>
              <a:rPr lang="ru-RU" sz="2400" b="0" i="0" dirty="0" err="1">
                <a:effectLst/>
              </a:rPr>
              <a:t>Канеді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під</a:t>
            </a:r>
            <a:r>
              <a:rPr lang="ru-RU" sz="2400" b="0" i="0" dirty="0">
                <a:effectLst/>
              </a:rPr>
              <a:t> час онлайн </a:t>
            </a:r>
            <a:r>
              <a:rPr lang="ru-RU" sz="2400" b="0" i="0" dirty="0" err="1">
                <a:effectLst/>
              </a:rPr>
              <a:t>трансляції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зі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своєї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квартири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оголосила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переможців</a:t>
            </a:r>
            <a:r>
              <a:rPr lang="ru-RU" sz="2400" b="0" i="0" dirty="0">
                <a:effectLst/>
              </a:rPr>
              <a:t>, </a:t>
            </a:r>
            <a:r>
              <a:rPr lang="ru-RU" sz="2400" b="0" i="0" dirty="0" err="1">
                <a:effectLst/>
              </a:rPr>
              <a:t>серед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яких</a:t>
            </a:r>
            <a:r>
              <a:rPr lang="ru-RU" sz="2400" b="0" i="0" dirty="0">
                <a:effectLst/>
              </a:rPr>
              <a:t> –</a:t>
            </a:r>
            <a:r>
              <a:rPr lang="ru-RU" sz="2400" b="0" i="0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0" i="0" strike="noStrike" dirty="0" err="1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співробітники</a:t>
            </a:r>
            <a:r>
              <a:rPr lang="ru-RU" sz="2400" b="0" i="0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0" i="0" u="none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York Times</a:t>
            </a:r>
            <a:r>
              <a:rPr lang="en-US" sz="2400" b="0" i="0" dirty="0">
                <a:effectLst/>
              </a:rPr>
              <a:t> «</a:t>
            </a:r>
            <a:r>
              <a:rPr lang="ru-RU" sz="2400" b="0" i="0" dirty="0">
                <a:effectLst/>
              </a:rPr>
              <a:t>за </a:t>
            </a:r>
            <a:r>
              <a:rPr lang="ru-RU" sz="2400" b="0" i="0" dirty="0" err="1">
                <a:effectLst/>
              </a:rPr>
              <a:t>набір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захопливих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історій</a:t>
            </a:r>
            <a:r>
              <a:rPr lang="ru-RU" sz="2400" b="0" i="0" dirty="0">
                <a:effectLst/>
              </a:rPr>
              <a:t>, </a:t>
            </a:r>
            <a:r>
              <a:rPr lang="ru-RU" sz="2400" b="0" i="0" dirty="0" err="1">
                <a:effectLst/>
              </a:rPr>
              <a:t>які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написані</a:t>
            </a:r>
            <a:r>
              <a:rPr lang="ru-RU" sz="2400" b="0" i="0" dirty="0">
                <a:effectLst/>
              </a:rPr>
              <a:t> з великим </a:t>
            </a:r>
            <a:r>
              <a:rPr lang="ru-RU" sz="2400" b="0" i="0" dirty="0" err="1">
                <a:effectLst/>
              </a:rPr>
              <a:t>ризиком</a:t>
            </a:r>
            <a:r>
              <a:rPr lang="ru-RU" sz="2400" b="0" i="0" dirty="0">
                <a:effectLst/>
              </a:rPr>
              <a:t>, </a:t>
            </a:r>
            <a:r>
              <a:rPr lang="ru-RU" sz="2400" b="0" i="0" dirty="0" err="1">
                <a:effectLst/>
              </a:rPr>
              <a:t>викриваючи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хижаків</a:t>
            </a:r>
            <a:r>
              <a:rPr lang="ru-RU" sz="2400" b="0" i="0" dirty="0">
                <a:effectLst/>
              </a:rPr>
              <a:t> режиму </a:t>
            </a:r>
            <a:r>
              <a:rPr lang="ru-RU" sz="2400" b="0" i="0" dirty="0" err="1">
                <a:effectLst/>
              </a:rPr>
              <a:t>Володимира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Путіна</a:t>
            </a:r>
            <a:r>
              <a:rPr lang="ru-RU" sz="2400" b="0" i="0" dirty="0">
                <a:effectLst/>
              </a:rPr>
              <a:t>». </a:t>
            </a:r>
            <a:r>
              <a:rPr lang="ru-RU" sz="2400" b="0" i="0" dirty="0" err="1">
                <a:effectLst/>
              </a:rPr>
              <a:t>Творчий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колектив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американського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видання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було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відзначено</a:t>
            </a:r>
            <a:r>
              <a:rPr lang="ru-RU" sz="2400" b="0" i="0" dirty="0">
                <a:effectLst/>
              </a:rPr>
              <a:t> за </a:t>
            </a:r>
            <a:r>
              <a:rPr lang="ru-RU" sz="2400" b="0" i="0" dirty="0" err="1">
                <a:effectLst/>
              </a:rPr>
              <a:t>шість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розлогих</a:t>
            </a:r>
            <a:r>
              <a:rPr lang="ru-RU" sz="2400" b="0" i="0" dirty="0">
                <a:effectLst/>
              </a:rPr>
              <a:t> статей і два </a:t>
            </a:r>
            <a:r>
              <a:rPr lang="ru-RU" sz="2400" b="0" i="0" dirty="0" err="1">
                <a:effectLst/>
              </a:rPr>
              <a:t>відео</a:t>
            </a:r>
            <a:r>
              <a:rPr lang="ru-RU" sz="2400" b="0" i="0" dirty="0">
                <a:effectLst/>
              </a:rPr>
              <a:t>, </a:t>
            </a:r>
            <a:r>
              <a:rPr lang="ru-RU" sz="2400" b="0" i="0" dirty="0" err="1">
                <a:effectLst/>
              </a:rPr>
              <a:t>опубліковані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між</a:t>
            </a:r>
            <a:r>
              <a:rPr lang="ru-RU" sz="2400" b="0" i="0" dirty="0">
                <a:effectLst/>
              </a:rPr>
              <a:t> </a:t>
            </a:r>
            <a:r>
              <a:rPr lang="ru-RU" sz="2400" b="0" i="0" dirty="0" err="1">
                <a:effectLst/>
              </a:rPr>
              <a:t>березнем</a:t>
            </a:r>
            <a:r>
              <a:rPr lang="ru-RU" sz="2400" b="0" i="0" dirty="0">
                <a:effectLst/>
              </a:rPr>
              <a:t> та </a:t>
            </a:r>
            <a:r>
              <a:rPr lang="ru-RU" sz="2400" b="0" i="0" dirty="0" err="1">
                <a:effectLst/>
              </a:rPr>
              <a:t>груднем</a:t>
            </a:r>
            <a:r>
              <a:rPr lang="ru-RU" sz="2400" b="0" i="0" dirty="0">
                <a:effectLst/>
              </a:rPr>
              <a:t> 2019 року.</a:t>
            </a:r>
          </a:p>
        </p:txBody>
      </p:sp>
      <p:pic>
        <p:nvPicPr>
          <p:cNvPr id="6152" name="Picture 8" descr=" Джозеф Пулітцер">
            <a:extLst>
              <a:ext uri="{FF2B5EF4-FFF2-40B4-BE49-F238E27FC236}">
                <a16:creationId xmlns:a16="http://schemas.microsoft.com/office/drawing/2014/main" id="{81F40BC6-F744-4A1C-97A9-F34388DE4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8" y="612844"/>
            <a:ext cx="3149987" cy="44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516BA4-81FC-44F1-B6F1-A6373674163F}"/>
              </a:ext>
            </a:extLst>
          </p:cNvPr>
          <p:cNvSpPr txBox="1"/>
          <p:nvPr/>
        </p:nvSpPr>
        <p:spPr>
          <a:xfrm>
            <a:off x="1257300" y="5192166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Джозеф </a:t>
            </a:r>
            <a:r>
              <a:rPr lang="ru-RU" sz="1800" dirty="0" err="1"/>
              <a:t>Пулітцер</a:t>
            </a:r>
            <a:endParaRPr lang="ru-UA" sz="1800" dirty="0"/>
          </a:p>
        </p:txBody>
      </p:sp>
    </p:spTree>
    <p:extLst>
      <p:ext uri="{BB962C8B-B14F-4D97-AF65-F5344CB8AC3E}">
        <p14:creationId xmlns:p14="http://schemas.microsoft.com/office/powerpoint/2010/main" val="320046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313F36-1518-481D-A264-8AEC8AE3F685}"/>
              </a:ext>
            </a:extLst>
          </p:cNvPr>
          <p:cNvSpPr txBox="1"/>
          <p:nvPr/>
        </p:nvSpPr>
        <p:spPr>
          <a:xfrm>
            <a:off x="1447800" y="810310"/>
            <a:ext cx="101727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Arial Unicode MS"/>
                <a:cs typeface="Arial Unicode MS"/>
              </a:rPr>
              <a:t>Часи</a:t>
            </a:r>
            <a:r>
              <a:rPr lang="en-US" sz="24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Arial Unicode MS"/>
                <a:cs typeface="Arial Unicode M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Arial Unicode MS"/>
                <a:cs typeface="Arial Unicode MS"/>
              </a:rPr>
              <a:t>європейського</a:t>
            </a:r>
            <a:r>
              <a:rPr lang="en-US" sz="24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Arial Unicode MS"/>
                <a:cs typeface="Arial Unicode M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Arial Unicode MS"/>
                <a:cs typeface="Arial Unicode MS"/>
              </a:rPr>
              <a:t>Відродження</a:t>
            </a:r>
            <a:r>
              <a:rPr lang="en-US" sz="24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Arial Unicode MS"/>
                <a:cs typeface="Arial Unicode MS"/>
              </a:rPr>
              <a:t> в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Arial Unicode MS"/>
                <a:cs typeface="Arial Unicode MS"/>
              </a:rPr>
              <a:t>культурі</a:t>
            </a:r>
            <a:r>
              <a:rPr lang="en-US" sz="24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Arial Unicode MS"/>
                <a:cs typeface="Arial Unicode M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Arial Unicode MS"/>
                <a:cs typeface="Arial Unicode MS"/>
              </a:rPr>
              <a:t>та</a:t>
            </a:r>
            <a:r>
              <a:rPr lang="en-US" sz="24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Arial Unicode MS"/>
                <a:cs typeface="Arial Unicode M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Arial Unicode MS"/>
                <a:cs typeface="Arial Unicode MS"/>
              </a:rPr>
              <a:t>журналістиці</a:t>
            </a:r>
            <a:endParaRPr lang="uk-UA" sz="2400" b="1" dirty="0">
              <a:solidFill>
                <a:srgbClr val="000000"/>
              </a:solidFill>
              <a:effectLst/>
              <a:latin typeface="Garamond" panose="02020404030301010803" pitchFamily="18" charset="0"/>
              <a:ea typeface="Arial Unicode MS"/>
              <a:cs typeface="Arial Unicode MS"/>
            </a:endParaRPr>
          </a:p>
          <a:p>
            <a:endParaRPr lang="uk-UA" sz="24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uk-UA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Передумовами зародження журналістики в Європі стали: </a:t>
            </a:r>
          </a:p>
          <a:p>
            <a:endParaRPr lang="uk-UA" sz="24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Економічна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Політична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Технічна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Культурна </a:t>
            </a:r>
          </a:p>
          <a:p>
            <a:endParaRPr lang="ru-UA" sz="2400" b="1" dirty="0">
              <a:latin typeface="Garamond" panose="020204040303010108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362374-60E7-484F-A58F-101C34D8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19097"/>
            <a:ext cx="4695825" cy="3128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2257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B7F078-2846-4698-9396-DFDAA0DB77D4}"/>
              </a:ext>
            </a:extLst>
          </p:cNvPr>
          <p:cNvSpPr txBox="1"/>
          <p:nvPr/>
        </p:nvSpPr>
        <p:spPr>
          <a:xfrm>
            <a:off x="4152899" y="708869"/>
            <a:ext cx="738187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UA" dirty="0"/>
              <a:t>У </a:t>
            </a:r>
            <a:r>
              <a:rPr lang="uk-UA" dirty="0"/>
              <a:t>1878 р. У віці 25</a:t>
            </a:r>
            <a:r>
              <a:rPr lang="ru-UA" dirty="0"/>
              <a:t> </a:t>
            </a:r>
            <a:r>
              <a:rPr lang="ru-UA" dirty="0" err="1"/>
              <a:t>років</a:t>
            </a:r>
            <a:r>
              <a:rPr lang="ru-UA" dirty="0"/>
              <a:t> за 2.500 </a:t>
            </a:r>
            <a:r>
              <a:rPr lang="ru-UA" dirty="0" err="1"/>
              <a:t>доларів</a:t>
            </a:r>
            <a:r>
              <a:rPr lang="ru-UA" dirty="0"/>
              <a:t> на </a:t>
            </a:r>
            <a:r>
              <a:rPr lang="ru-UA" dirty="0" err="1"/>
              <a:t>аукціоні</a:t>
            </a:r>
            <a:r>
              <a:rPr lang="ru-UA" dirty="0"/>
              <a:t> Джозеф купив </a:t>
            </a:r>
            <a:r>
              <a:rPr lang="ru-UA" dirty="0" err="1"/>
              <a:t>збанкрутілу</a:t>
            </a:r>
            <a:r>
              <a:rPr lang="ru-UA" dirty="0"/>
              <a:t> газету «</a:t>
            </a:r>
            <a:r>
              <a:rPr lang="ru-UA" dirty="0" err="1"/>
              <a:t>The</a:t>
            </a:r>
            <a:r>
              <a:rPr lang="ru-UA" dirty="0"/>
              <a:t> </a:t>
            </a:r>
            <a:r>
              <a:rPr lang="ru-UA" dirty="0" err="1"/>
              <a:t>Evening</a:t>
            </a:r>
            <a:r>
              <a:rPr lang="ru-UA" dirty="0"/>
              <a:t> </a:t>
            </a:r>
            <a:r>
              <a:rPr lang="ru-UA" dirty="0" err="1"/>
              <a:t>Dispatch</a:t>
            </a:r>
            <a:r>
              <a:rPr lang="ru-UA" dirty="0"/>
              <a:t>», а через </a:t>
            </a:r>
            <a:r>
              <a:rPr lang="ru-UA" dirty="0" err="1"/>
              <a:t>п'ять</a:t>
            </a:r>
            <a:r>
              <a:rPr lang="ru-UA" dirty="0"/>
              <a:t> </a:t>
            </a:r>
            <a:r>
              <a:rPr lang="ru-UA" dirty="0" err="1"/>
              <a:t>років</a:t>
            </a:r>
            <a:r>
              <a:rPr lang="ru-UA" dirty="0"/>
              <a:t> - </a:t>
            </a:r>
            <a:r>
              <a:rPr lang="ru-UA" dirty="0" err="1"/>
              <a:t>ще</a:t>
            </a:r>
            <a:r>
              <a:rPr lang="ru-UA" dirty="0"/>
              <a:t> одну - «</a:t>
            </a:r>
            <a:r>
              <a:rPr lang="ru-UA" dirty="0" err="1"/>
              <a:t>New</a:t>
            </a:r>
            <a:r>
              <a:rPr lang="ru-UA" dirty="0"/>
              <a:t> </a:t>
            </a:r>
            <a:r>
              <a:rPr lang="ru-UA" dirty="0" err="1"/>
              <a:t>York</a:t>
            </a:r>
            <a:r>
              <a:rPr lang="ru-UA" dirty="0"/>
              <a:t> </a:t>
            </a:r>
            <a:r>
              <a:rPr lang="ru-UA" dirty="0" err="1"/>
              <a:t>World</a:t>
            </a:r>
            <a:r>
              <a:rPr lang="ru-UA" dirty="0"/>
              <a:t>». </a:t>
            </a:r>
            <a:r>
              <a:rPr lang="ru-UA" dirty="0" err="1"/>
              <a:t>Справи</a:t>
            </a:r>
            <a:r>
              <a:rPr lang="ru-UA" dirty="0"/>
              <a:t> </a:t>
            </a:r>
            <a:r>
              <a:rPr lang="ru-UA" dirty="0" err="1"/>
              <a:t>пішли</a:t>
            </a:r>
            <a:r>
              <a:rPr lang="ru-UA" dirty="0"/>
              <a:t> в гору - </a:t>
            </a:r>
            <a:r>
              <a:rPr lang="ru-UA" dirty="0" err="1"/>
              <a:t>під</a:t>
            </a:r>
            <a:r>
              <a:rPr lang="ru-UA" dirty="0"/>
              <a:t> </a:t>
            </a:r>
            <a:r>
              <a:rPr lang="ru-UA" dirty="0" err="1"/>
              <a:t>керівництвом</a:t>
            </a:r>
            <a:r>
              <a:rPr lang="ru-UA" dirty="0"/>
              <a:t> </a:t>
            </a:r>
            <a:r>
              <a:rPr lang="ru-UA" dirty="0" err="1"/>
              <a:t>Пулітцера</a:t>
            </a:r>
            <a:r>
              <a:rPr lang="ru-UA" dirty="0"/>
              <a:t> тираж </a:t>
            </a:r>
            <a:r>
              <a:rPr lang="ru-UA" dirty="0" err="1"/>
              <a:t>газети</a:t>
            </a:r>
            <a:r>
              <a:rPr lang="ru-UA" dirty="0"/>
              <a:t> </a:t>
            </a:r>
            <a:r>
              <a:rPr lang="ru-UA" dirty="0" err="1"/>
              <a:t>збільшився</a:t>
            </a:r>
            <a:r>
              <a:rPr lang="ru-UA" dirty="0"/>
              <a:t> </a:t>
            </a:r>
            <a:r>
              <a:rPr lang="ru-UA" dirty="0">
                <a:solidFill>
                  <a:srgbClr val="FF0000"/>
                </a:solidFill>
              </a:rPr>
              <a:t>в 40 </a:t>
            </a:r>
            <a:r>
              <a:rPr lang="ru-UA" dirty="0" err="1">
                <a:solidFill>
                  <a:srgbClr val="FF0000"/>
                </a:solidFill>
              </a:rPr>
              <a:t>разів</a:t>
            </a:r>
            <a:r>
              <a:rPr lang="ru-UA" dirty="0">
                <a:solidFill>
                  <a:srgbClr val="FF0000"/>
                </a:solidFill>
              </a:rPr>
              <a:t>. </a:t>
            </a:r>
            <a:r>
              <a:rPr lang="uk-UA" dirty="0">
                <a:solidFill>
                  <a:srgbClr val="FF0000"/>
                </a:solidFill>
              </a:rPr>
              <a:t>Газети вистежували </a:t>
            </a:r>
            <a:r>
              <a:rPr lang="uk-UA" dirty="0" err="1">
                <a:solidFill>
                  <a:srgbClr val="FF0000"/>
                </a:solidFill>
              </a:rPr>
              <a:t>найрезонансніші</a:t>
            </a:r>
            <a:r>
              <a:rPr lang="uk-UA" dirty="0">
                <a:solidFill>
                  <a:srgbClr val="FF0000"/>
                </a:solidFill>
              </a:rPr>
              <a:t> події, цікаві факти. </a:t>
            </a:r>
            <a:r>
              <a:rPr lang="ru-UA" dirty="0"/>
              <a:t>У </a:t>
            </a:r>
            <a:r>
              <a:rPr lang="ru-UA" dirty="0" err="1"/>
              <a:t>нове</a:t>
            </a:r>
            <a:r>
              <a:rPr lang="ru-UA" dirty="0"/>
              <a:t> </a:t>
            </a:r>
            <a:r>
              <a:rPr lang="ru-UA" dirty="0" err="1"/>
              <a:t>видання</a:t>
            </a:r>
            <a:r>
              <a:rPr lang="ru-UA" dirty="0"/>
              <a:t> </a:t>
            </a:r>
            <a:r>
              <a:rPr lang="ru-UA" dirty="0" err="1"/>
              <a:t>він</a:t>
            </a:r>
            <a:r>
              <a:rPr lang="ru-UA" dirty="0"/>
              <a:t> </a:t>
            </a:r>
            <a:r>
              <a:rPr lang="ru-UA" dirty="0" err="1"/>
              <a:t>запрошує</a:t>
            </a:r>
            <a:r>
              <a:rPr lang="ru-UA" dirty="0"/>
              <a:t> на роботу </a:t>
            </a:r>
            <a:r>
              <a:rPr lang="ru-UA" dirty="0" err="1"/>
              <a:t>молоду</a:t>
            </a:r>
            <a:r>
              <a:rPr lang="ru-UA" dirty="0"/>
              <a:t> </a:t>
            </a:r>
            <a:r>
              <a:rPr lang="ru-UA" dirty="0" err="1"/>
              <a:t>журналістку</a:t>
            </a:r>
            <a:r>
              <a:rPr lang="ru-UA" dirty="0"/>
              <a:t> </a:t>
            </a:r>
            <a:r>
              <a:rPr lang="ru-UA" dirty="0" err="1"/>
              <a:t>Неллі</a:t>
            </a:r>
            <a:r>
              <a:rPr lang="ru-UA" dirty="0"/>
              <a:t> </a:t>
            </a:r>
            <a:r>
              <a:rPr lang="ru-UA" dirty="0" err="1"/>
              <a:t>Блай</a:t>
            </a:r>
            <a:r>
              <a:rPr lang="ru-UA" dirty="0"/>
              <a:t>. </a:t>
            </a:r>
            <a:r>
              <a:rPr lang="ru-UA" dirty="0" err="1"/>
              <a:t>Щоб</a:t>
            </a:r>
            <a:r>
              <a:rPr lang="ru-UA" dirty="0"/>
              <a:t> </a:t>
            </a:r>
            <a:r>
              <a:rPr lang="ru-UA" dirty="0" err="1"/>
              <a:t>залучити</a:t>
            </a:r>
            <a:r>
              <a:rPr lang="ru-UA" dirty="0"/>
              <a:t> </a:t>
            </a:r>
            <a:r>
              <a:rPr lang="ru-UA" dirty="0" err="1"/>
              <a:t>читачів</a:t>
            </a:r>
            <a:r>
              <a:rPr lang="ru-UA" dirty="0"/>
              <a:t> - </a:t>
            </a:r>
            <a:r>
              <a:rPr lang="ru-UA" dirty="0" err="1"/>
              <a:t>придумує</a:t>
            </a:r>
            <a:r>
              <a:rPr lang="ru-UA" dirty="0"/>
              <a:t> </a:t>
            </a:r>
            <a:r>
              <a:rPr lang="ru-UA" dirty="0" err="1"/>
              <a:t>незвичайну</a:t>
            </a:r>
            <a:r>
              <a:rPr lang="ru-UA" dirty="0"/>
              <a:t> </a:t>
            </a:r>
            <a:r>
              <a:rPr lang="ru-UA" dirty="0" err="1"/>
              <a:t>серію</a:t>
            </a:r>
            <a:r>
              <a:rPr lang="ru-UA" dirty="0"/>
              <a:t> </a:t>
            </a:r>
            <a:r>
              <a:rPr lang="ru-UA" dirty="0" err="1"/>
              <a:t>репортажів</a:t>
            </a:r>
            <a:r>
              <a:rPr lang="ru-UA" dirty="0"/>
              <a:t>. </a:t>
            </a:r>
            <a:r>
              <a:rPr lang="ru-UA" dirty="0" err="1"/>
              <a:t>Він</a:t>
            </a:r>
            <a:r>
              <a:rPr lang="ru-UA" dirty="0"/>
              <a:t> </a:t>
            </a:r>
            <a:r>
              <a:rPr lang="ru-UA" dirty="0" err="1"/>
              <a:t>пропонує</a:t>
            </a:r>
            <a:r>
              <a:rPr lang="ru-UA" dirty="0"/>
              <a:t> </a:t>
            </a:r>
            <a:r>
              <a:rPr lang="ru-UA" dirty="0" err="1"/>
              <a:t>Неллі</a:t>
            </a:r>
            <a:r>
              <a:rPr lang="ru-UA" dirty="0"/>
              <a:t> </a:t>
            </a:r>
            <a:r>
              <a:rPr lang="ru-UA" dirty="0" err="1"/>
              <a:t>здійснити</a:t>
            </a:r>
            <a:r>
              <a:rPr lang="ru-UA" dirty="0"/>
              <a:t> </a:t>
            </a:r>
            <a:r>
              <a:rPr lang="ru-UA" dirty="0" err="1"/>
              <a:t>кругосвітню</a:t>
            </a:r>
            <a:r>
              <a:rPr lang="ru-UA" dirty="0"/>
              <a:t> </a:t>
            </a:r>
            <a:r>
              <a:rPr lang="ru-UA" dirty="0" err="1"/>
              <a:t>подорож</a:t>
            </a:r>
            <a:r>
              <a:rPr lang="ru-UA" dirty="0"/>
              <a:t>, </a:t>
            </a:r>
            <a:r>
              <a:rPr lang="ru-UA" dirty="0" err="1"/>
              <a:t>повторюючи</a:t>
            </a:r>
            <a:r>
              <a:rPr lang="ru-UA" dirty="0"/>
              <a:t> шлях головного героя роману Жюль Верна "</a:t>
            </a:r>
            <a:r>
              <a:rPr lang="ru-UA" dirty="0" err="1"/>
              <a:t>Навколо</a:t>
            </a:r>
            <a:r>
              <a:rPr lang="ru-UA" dirty="0"/>
              <a:t> </a:t>
            </a:r>
            <a:r>
              <a:rPr lang="ru-UA" dirty="0" err="1"/>
              <a:t>світу</a:t>
            </a:r>
            <a:r>
              <a:rPr lang="ru-UA" dirty="0"/>
              <a:t> за 80 </a:t>
            </a:r>
            <a:r>
              <a:rPr lang="ru-UA" dirty="0" err="1"/>
              <a:t>днів</a:t>
            </a:r>
            <a:r>
              <a:rPr lang="ru-UA" dirty="0"/>
              <a:t>». Та </a:t>
            </a:r>
            <a:r>
              <a:rPr lang="ru-UA" dirty="0" err="1"/>
              <a:t>виявилася</a:t>
            </a:r>
            <a:r>
              <a:rPr lang="ru-UA" dirty="0"/>
              <a:t> </a:t>
            </a:r>
            <a:r>
              <a:rPr lang="ru-UA" dirty="0" err="1"/>
              <a:t>дівчиною</a:t>
            </a:r>
            <a:r>
              <a:rPr lang="ru-UA" dirty="0"/>
              <a:t> </a:t>
            </a:r>
            <a:r>
              <a:rPr lang="ru-UA" dirty="0" err="1"/>
              <a:t>рішучою</a:t>
            </a:r>
            <a:r>
              <a:rPr lang="ru-UA" dirty="0"/>
              <a:t> і </a:t>
            </a:r>
            <a:r>
              <a:rPr lang="ru-UA" dirty="0" err="1"/>
              <a:t>поодинці</a:t>
            </a:r>
            <a:r>
              <a:rPr lang="ru-UA" dirty="0"/>
              <a:t> </a:t>
            </a:r>
            <a:r>
              <a:rPr lang="ru-UA" dirty="0" err="1"/>
              <a:t>об'їхала</a:t>
            </a:r>
            <a:r>
              <a:rPr lang="ru-UA" dirty="0"/>
              <a:t> </a:t>
            </a:r>
            <a:r>
              <a:rPr lang="ru-UA" dirty="0" err="1"/>
              <a:t>земну</a:t>
            </a:r>
            <a:r>
              <a:rPr lang="ru-UA" dirty="0"/>
              <a:t> кулю, за 72 дня. З </a:t>
            </a:r>
            <a:r>
              <a:rPr lang="ru-UA" dirty="0" err="1"/>
              <a:t>різних</a:t>
            </a:r>
            <a:r>
              <a:rPr lang="ru-UA" dirty="0"/>
              <a:t> </a:t>
            </a:r>
            <a:r>
              <a:rPr lang="ru-UA" dirty="0" err="1"/>
              <a:t>точок</a:t>
            </a:r>
            <a:r>
              <a:rPr lang="ru-UA" dirty="0"/>
              <a:t> вона </a:t>
            </a:r>
            <a:r>
              <a:rPr lang="ru-UA" dirty="0" err="1"/>
              <a:t>посилала</a:t>
            </a:r>
            <a:r>
              <a:rPr lang="ru-UA" dirty="0"/>
              <a:t> до </a:t>
            </a:r>
            <a:r>
              <a:rPr lang="ru-UA" dirty="0" err="1"/>
              <a:t>редакції</a:t>
            </a:r>
            <a:r>
              <a:rPr lang="ru-UA" dirty="0"/>
              <a:t> </a:t>
            </a:r>
            <a:r>
              <a:rPr lang="ru-UA" dirty="0" err="1"/>
              <a:t>замітки</a:t>
            </a:r>
            <a:r>
              <a:rPr lang="ru-UA" dirty="0"/>
              <a:t> - і </a:t>
            </a:r>
            <a:r>
              <a:rPr lang="ru-UA" dirty="0" err="1"/>
              <a:t>тиражі</a:t>
            </a:r>
            <a:r>
              <a:rPr lang="ru-UA" dirty="0"/>
              <a:t> росли як на </a:t>
            </a:r>
            <a:r>
              <a:rPr lang="ru-UA" dirty="0" err="1"/>
              <a:t>дріжджах</a:t>
            </a:r>
            <a:r>
              <a:rPr lang="ru-UA" dirty="0"/>
              <a:t>.</a:t>
            </a:r>
            <a:r>
              <a:rPr lang="uk-UA" dirty="0"/>
              <a:t> </a:t>
            </a:r>
          </a:p>
          <a:p>
            <a:pPr algn="just"/>
            <a:endParaRPr lang="uk-UA" dirty="0"/>
          </a:p>
          <a:p>
            <a:pPr algn="just"/>
            <a:r>
              <a:rPr lang="ru-UA" dirty="0" err="1"/>
              <a:t>Після</a:t>
            </a:r>
            <a:r>
              <a:rPr lang="ru-UA" dirty="0"/>
              <a:t> </a:t>
            </a:r>
            <a:r>
              <a:rPr lang="ru-UA" dirty="0" err="1"/>
              <a:t>цього</a:t>
            </a:r>
            <a:r>
              <a:rPr lang="ru-UA" dirty="0"/>
              <a:t> фурору </a:t>
            </a:r>
            <a:r>
              <a:rPr lang="ru-UA" dirty="0" err="1"/>
              <a:t>Неллі</a:t>
            </a:r>
            <a:r>
              <a:rPr lang="ru-UA" dirty="0"/>
              <a:t> справила </a:t>
            </a:r>
            <a:r>
              <a:rPr lang="ru-UA" dirty="0" err="1"/>
              <a:t>ще</a:t>
            </a:r>
            <a:r>
              <a:rPr lang="ru-UA" dirty="0"/>
              <a:t> один - вона </a:t>
            </a:r>
            <a:r>
              <a:rPr lang="ru-UA" dirty="0" err="1"/>
              <a:t>прикинулася</a:t>
            </a:r>
            <a:r>
              <a:rPr lang="ru-UA" dirty="0"/>
              <a:t> </a:t>
            </a:r>
            <a:r>
              <a:rPr lang="ru-UA" dirty="0" err="1"/>
              <a:t>божевільною</a:t>
            </a:r>
            <a:r>
              <a:rPr lang="ru-UA" dirty="0"/>
              <a:t>, </a:t>
            </a:r>
            <a:r>
              <a:rPr lang="ru-UA" dirty="0" err="1"/>
              <a:t>потрапила</a:t>
            </a:r>
            <a:r>
              <a:rPr lang="ru-UA" dirty="0"/>
              <a:t> в </a:t>
            </a:r>
            <a:r>
              <a:rPr lang="ru-UA" dirty="0" err="1"/>
              <a:t>лікарню</a:t>
            </a:r>
            <a:r>
              <a:rPr lang="ru-UA" dirty="0"/>
              <a:t> на Рузвельт-</a:t>
            </a:r>
            <a:r>
              <a:rPr lang="ru-UA" dirty="0" err="1"/>
              <a:t>Айленді</a:t>
            </a:r>
            <a:r>
              <a:rPr lang="ru-UA" dirty="0"/>
              <a:t>, і </a:t>
            </a:r>
            <a:r>
              <a:rPr lang="ru-UA" dirty="0" err="1"/>
              <a:t>після</a:t>
            </a:r>
            <a:r>
              <a:rPr lang="ru-UA" dirty="0"/>
              <a:t> написала </a:t>
            </a:r>
            <a:r>
              <a:rPr lang="ru-UA" dirty="0" err="1"/>
              <a:t>серію</a:t>
            </a:r>
            <a:r>
              <a:rPr lang="ru-UA" dirty="0"/>
              <a:t> </a:t>
            </a:r>
            <a:r>
              <a:rPr lang="ru-UA" dirty="0" err="1"/>
              <a:t>розгромних</a:t>
            </a:r>
            <a:r>
              <a:rPr lang="ru-UA" dirty="0"/>
              <a:t> статей про </a:t>
            </a:r>
            <a:r>
              <a:rPr lang="ru-UA" dirty="0" err="1"/>
              <a:t>умови</a:t>
            </a:r>
            <a:r>
              <a:rPr lang="ru-UA" dirty="0"/>
              <a:t> </a:t>
            </a:r>
            <a:r>
              <a:rPr lang="ru-UA" dirty="0" err="1"/>
              <a:t>життя</a:t>
            </a:r>
            <a:r>
              <a:rPr lang="ru-UA" dirty="0"/>
              <a:t> </a:t>
            </a:r>
            <a:r>
              <a:rPr lang="ru-UA" dirty="0" err="1"/>
              <a:t>пацієнтів</a:t>
            </a:r>
            <a:r>
              <a:rPr lang="ru-UA" dirty="0"/>
              <a:t>. Скандал </a:t>
            </a:r>
            <a:r>
              <a:rPr lang="ru-UA" dirty="0" err="1"/>
              <a:t>був</a:t>
            </a:r>
            <a:r>
              <a:rPr lang="ru-UA" dirty="0"/>
              <a:t> </a:t>
            </a:r>
            <a:r>
              <a:rPr lang="ru-UA" dirty="0" err="1"/>
              <a:t>настільки</a:t>
            </a:r>
            <a:r>
              <a:rPr lang="ru-UA" dirty="0"/>
              <a:t> великий, </a:t>
            </a:r>
            <a:r>
              <a:rPr lang="ru-UA" dirty="0" err="1"/>
              <a:t>що</a:t>
            </a:r>
            <a:r>
              <a:rPr lang="ru-UA" dirty="0"/>
              <a:t> в </a:t>
            </a:r>
            <a:r>
              <a:rPr lang="ru-UA" dirty="0" err="1"/>
              <a:t>лікарню</a:t>
            </a:r>
            <a:r>
              <a:rPr lang="ru-UA" dirty="0"/>
              <a:t> нагрянули </a:t>
            </a:r>
            <a:r>
              <a:rPr lang="ru-UA" dirty="0" err="1"/>
              <a:t>перевірки</a:t>
            </a:r>
            <a:r>
              <a:rPr lang="ru-UA" dirty="0"/>
              <a:t> і </a:t>
            </a:r>
            <a:r>
              <a:rPr lang="ru-UA" dirty="0" err="1"/>
              <a:t>після</a:t>
            </a:r>
            <a:r>
              <a:rPr lang="ru-UA" dirty="0"/>
              <a:t> </a:t>
            </a:r>
            <a:r>
              <a:rPr lang="ru-UA" dirty="0" err="1"/>
              <a:t>цього</a:t>
            </a:r>
            <a:r>
              <a:rPr lang="ru-UA" dirty="0"/>
              <a:t> </a:t>
            </a:r>
            <a:r>
              <a:rPr lang="ru-UA" dirty="0" err="1"/>
              <a:t>мерія</a:t>
            </a:r>
            <a:r>
              <a:rPr lang="ru-UA" dirty="0"/>
              <a:t> </a:t>
            </a:r>
            <a:r>
              <a:rPr lang="ru-UA" dirty="0" err="1"/>
              <a:t>виділила</a:t>
            </a:r>
            <a:r>
              <a:rPr lang="ru-UA" dirty="0"/>
              <a:t> </a:t>
            </a:r>
            <a:r>
              <a:rPr lang="ru-UA" dirty="0" err="1"/>
              <a:t>гроші</a:t>
            </a:r>
            <a:r>
              <a:rPr lang="ru-UA" dirty="0"/>
              <a:t> на </a:t>
            </a:r>
            <a:r>
              <a:rPr lang="ru-UA" dirty="0" err="1"/>
              <a:t>її</a:t>
            </a:r>
            <a:r>
              <a:rPr lang="ru-UA" dirty="0"/>
              <a:t> </a:t>
            </a:r>
            <a:r>
              <a:rPr lang="ru-UA" dirty="0" err="1"/>
              <a:t>утримання</a:t>
            </a:r>
            <a:r>
              <a:rPr lang="ru-UA" dirty="0"/>
              <a:t>.</a:t>
            </a:r>
          </a:p>
        </p:txBody>
      </p:sp>
      <p:pic>
        <p:nvPicPr>
          <p:cNvPr id="8194" name="Picture 2" descr="Найцікавіші факти про кредити та банки | Статті, новини компанії Твої Гроші">
            <a:extLst>
              <a:ext uri="{FF2B5EF4-FFF2-40B4-BE49-F238E27FC236}">
                <a16:creationId xmlns:a16="http://schemas.microsoft.com/office/drawing/2014/main" id="{1ABB1C72-5A1E-4651-88CE-C64CE3BC2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561975"/>
            <a:ext cx="3667123" cy="40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2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ервая полоса «Гардиан»">
            <a:extLst>
              <a:ext uri="{FF2B5EF4-FFF2-40B4-BE49-F238E27FC236}">
                <a16:creationId xmlns:a16="http://schemas.microsoft.com/office/drawing/2014/main" id="{B543D748-0112-41D7-A8FD-81B9AE214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" y="619125"/>
            <a:ext cx="1671638" cy="250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La Repubblica - Медиакарта">
            <a:extLst>
              <a:ext uri="{FF2B5EF4-FFF2-40B4-BE49-F238E27FC236}">
                <a16:creationId xmlns:a16="http://schemas.microsoft.com/office/drawing/2014/main" id="{98F501FF-243E-49E2-A669-0F0FCA8CB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392" y="3695700"/>
            <a:ext cx="1819046" cy="250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933E14F3-27C5-4A31-B82E-FC5E3FB49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619125"/>
            <a:ext cx="49339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F9AA50-2AD4-43C0-9A6E-99E029ED7122}"/>
              </a:ext>
            </a:extLst>
          </p:cNvPr>
          <p:cNvSpPr txBox="1"/>
          <p:nvPr/>
        </p:nvSpPr>
        <p:spPr>
          <a:xfrm>
            <a:off x="781050" y="3838218"/>
            <a:ext cx="89013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 err="1">
                <a:effectLst/>
              </a:rPr>
              <a:t>Радіо</a:t>
            </a:r>
            <a:r>
              <a:rPr lang="ru-RU" b="1" i="0" dirty="0">
                <a:effectLst/>
              </a:rPr>
              <a:t> є </a:t>
            </a:r>
            <a:r>
              <a:rPr lang="ru-RU" b="1" i="0" dirty="0" err="1">
                <a:effectLst/>
              </a:rPr>
              <a:t>найбільш</a:t>
            </a:r>
            <a:r>
              <a:rPr lang="ru-RU" b="1" i="0" dirty="0">
                <a:effectLst/>
              </a:rPr>
              <a:t> </a:t>
            </a:r>
            <a:r>
              <a:rPr lang="ru-RU" b="1" i="0" dirty="0" err="1">
                <a:effectLst/>
              </a:rPr>
              <a:t>надійним</a:t>
            </a:r>
            <a:r>
              <a:rPr lang="ru-RU" b="1" i="0" dirty="0">
                <a:effectLst/>
              </a:rPr>
              <a:t> </a:t>
            </a:r>
            <a:r>
              <a:rPr lang="ru-RU" b="1" i="0" dirty="0" err="1">
                <a:effectLst/>
              </a:rPr>
              <a:t>джерелом</a:t>
            </a:r>
            <a:r>
              <a:rPr lang="ru-RU" b="1" i="0" dirty="0">
                <a:effectLst/>
              </a:rPr>
              <a:t> </a:t>
            </a:r>
            <a:r>
              <a:rPr lang="ru-RU" b="1" i="0" dirty="0" err="1">
                <a:effectLst/>
              </a:rPr>
              <a:t>інформації</a:t>
            </a:r>
            <a:r>
              <a:rPr lang="ru-RU" b="1" i="0" dirty="0">
                <a:effectLst/>
              </a:rPr>
              <a:t> в </a:t>
            </a:r>
            <a:r>
              <a:rPr lang="ru-RU" b="1" i="0" dirty="0" err="1">
                <a:effectLst/>
              </a:rPr>
              <a:t>Європейському</a:t>
            </a:r>
            <a:r>
              <a:rPr lang="ru-RU" b="1" i="0" dirty="0">
                <a:effectLst/>
              </a:rPr>
              <a:t> </a:t>
            </a:r>
            <a:r>
              <a:rPr lang="ru-RU" b="1" i="0" dirty="0" err="1">
                <a:effectLst/>
              </a:rPr>
              <a:t>Союзі</a:t>
            </a:r>
            <a:r>
              <a:rPr lang="ru-RU" b="1" i="0" dirty="0">
                <a:effectLst/>
              </a:rPr>
              <a:t>, </a:t>
            </a:r>
            <a:r>
              <a:rPr lang="ru-RU" b="1" i="0" dirty="0" err="1">
                <a:effectLst/>
              </a:rPr>
              <a:t>зайнявши</a:t>
            </a:r>
            <a:r>
              <a:rPr lang="ru-RU" b="1" i="0" dirty="0">
                <a:effectLst/>
              </a:rPr>
              <a:t> </a:t>
            </a:r>
            <a:r>
              <a:rPr lang="ru-RU" b="1" i="0" dirty="0" err="1">
                <a:effectLst/>
              </a:rPr>
              <a:t>найвище</a:t>
            </a:r>
            <a:r>
              <a:rPr lang="ru-RU" b="1" i="0" dirty="0">
                <a:effectLst/>
              </a:rPr>
              <a:t> </a:t>
            </a:r>
            <a:r>
              <a:rPr lang="ru-RU" b="1" i="0" dirty="0" err="1">
                <a:effectLst/>
              </a:rPr>
              <a:t>місце</a:t>
            </a:r>
            <a:r>
              <a:rPr lang="ru-RU" b="1" i="0" dirty="0">
                <a:effectLst/>
              </a:rPr>
              <a:t> в 24 з 33 (73%) </a:t>
            </a:r>
            <a:r>
              <a:rPr lang="ru-RU" b="1" i="0" dirty="0" err="1">
                <a:effectLst/>
              </a:rPr>
              <a:t>опитаних</a:t>
            </a:r>
            <a:r>
              <a:rPr lang="ru-RU" b="1" i="0" dirty="0">
                <a:effectLst/>
              </a:rPr>
              <a:t> </a:t>
            </a:r>
            <a:r>
              <a:rPr lang="ru-RU" b="1" i="0" dirty="0" err="1">
                <a:effectLst/>
              </a:rPr>
              <a:t>країн</a:t>
            </a:r>
            <a:r>
              <a:rPr lang="ru-RU" b="1" i="0" dirty="0">
                <a:effectLst/>
              </a:rPr>
              <a:t>. </a:t>
            </a:r>
            <a:r>
              <a:rPr lang="ru-RU" b="1" i="0" dirty="0" err="1">
                <a:effectLst/>
              </a:rPr>
              <a:t>Йому</a:t>
            </a:r>
            <a:r>
              <a:rPr lang="ru-RU" b="1" i="0" dirty="0">
                <a:effectLst/>
              </a:rPr>
              <a:t> </a:t>
            </a:r>
            <a:r>
              <a:rPr lang="ru-RU" b="1" i="0" dirty="0" err="1">
                <a:effectLst/>
              </a:rPr>
              <a:t>довіряють</a:t>
            </a:r>
            <a:r>
              <a:rPr lang="ru-RU" b="1" i="0" dirty="0">
                <a:effectLst/>
              </a:rPr>
              <a:t> 59% </a:t>
            </a:r>
            <a:r>
              <a:rPr lang="ru-RU" b="1" i="0" dirty="0" err="1">
                <a:effectLst/>
              </a:rPr>
              <a:t>населення</a:t>
            </a:r>
            <a:r>
              <a:rPr lang="ru-RU" b="1" i="0" dirty="0">
                <a:effectLst/>
              </a:rPr>
              <a:t> ЄС. </a:t>
            </a:r>
            <a:r>
              <a:rPr lang="ru-RU" b="1" i="0" dirty="0" err="1">
                <a:effectLst/>
              </a:rPr>
              <a:t>Телебаченню</a:t>
            </a:r>
            <a:r>
              <a:rPr lang="ru-RU" b="1" i="0" dirty="0">
                <a:effectLst/>
              </a:rPr>
              <a:t> </a:t>
            </a:r>
            <a:r>
              <a:rPr lang="ru-RU" b="1" i="0" dirty="0" err="1">
                <a:effectLst/>
              </a:rPr>
              <a:t>довіряє</a:t>
            </a:r>
            <a:r>
              <a:rPr lang="ru-RU" b="1" i="0" dirty="0">
                <a:effectLst/>
              </a:rPr>
              <a:t> 50 % </a:t>
            </a:r>
            <a:r>
              <a:rPr lang="ru-RU" b="1" i="0" dirty="0" err="1">
                <a:effectLst/>
              </a:rPr>
              <a:t>населення</a:t>
            </a:r>
            <a:r>
              <a:rPr lang="ru-RU" b="1" i="0" dirty="0">
                <a:effectLst/>
              </a:rPr>
              <a:t> ЄС. </a:t>
            </a:r>
            <a:r>
              <a:rPr lang="ru-RU" b="1" i="0" dirty="0" err="1">
                <a:effectLst/>
              </a:rPr>
              <a:t>Друкованій</a:t>
            </a:r>
            <a:r>
              <a:rPr lang="ru-RU" b="1" i="0" dirty="0">
                <a:effectLst/>
              </a:rPr>
              <a:t> </a:t>
            </a:r>
            <a:r>
              <a:rPr lang="ru-RU" b="1" i="0" dirty="0" err="1">
                <a:effectLst/>
              </a:rPr>
              <a:t>пресі</a:t>
            </a:r>
            <a:r>
              <a:rPr lang="ru-RU" b="1" i="0" dirty="0">
                <a:effectLst/>
              </a:rPr>
              <a:t> – </a:t>
            </a:r>
            <a:r>
              <a:rPr lang="ru-RU" b="1" i="0" dirty="0">
                <a:effectLst/>
                <a:latin typeface="+mj-lt"/>
              </a:rPr>
              <a:t>47%. </a:t>
            </a:r>
            <a:r>
              <a:rPr lang="en-US" b="1" i="0" dirty="0">
                <a:effectLst/>
                <a:latin typeface="+mj-lt"/>
              </a:rPr>
              <a:t>C</a:t>
            </a:r>
            <a:r>
              <a:rPr lang="ru-RU" b="1" i="0" dirty="0" err="1">
                <a:effectLst/>
                <a:latin typeface="+mj-lt"/>
              </a:rPr>
              <a:t>оціальним</a:t>
            </a:r>
            <a:r>
              <a:rPr lang="ru-RU" b="1" i="0" dirty="0">
                <a:effectLst/>
                <a:latin typeface="+mj-lt"/>
              </a:rPr>
              <a:t> мережам </a:t>
            </a:r>
            <a:r>
              <a:rPr lang="ru-RU" b="1" i="0" dirty="0" err="1">
                <a:effectLst/>
                <a:latin typeface="+mj-lt"/>
              </a:rPr>
              <a:t>найменше</a:t>
            </a:r>
            <a:r>
              <a:rPr lang="ru-RU" b="1" i="0" dirty="0">
                <a:effectLst/>
                <a:latin typeface="+mj-lt"/>
              </a:rPr>
              <a:t> </a:t>
            </a:r>
            <a:r>
              <a:rPr lang="ru-RU" b="1" i="0" dirty="0" err="1">
                <a:effectLst/>
                <a:latin typeface="+mj-lt"/>
              </a:rPr>
              <a:t>довіряють</a:t>
            </a:r>
            <a:r>
              <a:rPr lang="ru-RU" b="1" i="0" dirty="0">
                <a:effectLst/>
                <a:latin typeface="+mj-lt"/>
              </a:rPr>
              <a:t>, у 29-ти з 33-ох </a:t>
            </a:r>
            <a:r>
              <a:rPr lang="ru-RU" b="1" i="0" dirty="0" err="1">
                <a:effectLst/>
                <a:latin typeface="+mj-lt"/>
              </a:rPr>
              <a:t>опитаних</a:t>
            </a:r>
            <a:r>
              <a:rPr lang="ru-RU" b="1" i="0" dirty="0">
                <a:effectLst/>
                <a:latin typeface="+mj-lt"/>
              </a:rPr>
              <a:t> </a:t>
            </a:r>
            <a:r>
              <a:rPr lang="ru-RU" b="1" i="0" dirty="0" err="1">
                <a:effectLst/>
                <a:latin typeface="+mj-lt"/>
              </a:rPr>
              <a:t>країн</a:t>
            </a:r>
            <a:r>
              <a:rPr lang="ru-RU" b="1" i="0" dirty="0">
                <a:effectLst/>
                <a:latin typeface="+mj-lt"/>
              </a:rPr>
              <a:t> (88%) </a:t>
            </a:r>
            <a:r>
              <a:rPr lang="ru-RU" b="1" i="0" dirty="0" err="1">
                <a:effectLst/>
                <a:latin typeface="+mj-lt"/>
              </a:rPr>
              <a:t>опитаних</a:t>
            </a:r>
            <a:r>
              <a:rPr lang="ru-RU" b="1" i="0" dirty="0">
                <a:effectLst/>
                <a:latin typeface="+mj-lt"/>
              </a:rPr>
              <a:t> </a:t>
            </a:r>
            <a:r>
              <a:rPr lang="ru-RU" b="1" i="0" dirty="0" err="1">
                <a:effectLst/>
                <a:latin typeface="+mj-lt"/>
              </a:rPr>
              <a:t>висловили</a:t>
            </a:r>
            <a:r>
              <a:rPr lang="ru-RU" b="1" i="0" dirty="0">
                <a:effectLst/>
                <a:latin typeface="+mj-lt"/>
              </a:rPr>
              <a:t> </a:t>
            </a:r>
            <a:r>
              <a:rPr lang="ru-RU" b="1" i="0" dirty="0" err="1">
                <a:effectLst/>
                <a:latin typeface="+mj-lt"/>
              </a:rPr>
              <a:t>недовіру</a:t>
            </a:r>
            <a:r>
              <a:rPr lang="ru-RU" b="1" i="0" dirty="0">
                <a:effectLst/>
                <a:latin typeface="+mj-lt"/>
              </a:rPr>
              <a:t> </a:t>
            </a:r>
            <a:r>
              <a:rPr lang="ru-RU" b="1" i="0" dirty="0" err="1">
                <a:effectLst/>
                <a:latin typeface="+mj-lt"/>
              </a:rPr>
              <a:t>новим</a:t>
            </a:r>
            <a:r>
              <a:rPr lang="ru-RU" b="1" i="0" dirty="0">
                <a:effectLst/>
                <a:latin typeface="+mj-lt"/>
              </a:rPr>
              <a:t> </a:t>
            </a:r>
            <a:r>
              <a:rPr lang="ru-RU" b="1" i="0" dirty="0" err="1">
                <a:effectLst/>
                <a:latin typeface="+mj-lt"/>
              </a:rPr>
              <a:t>медіа</a:t>
            </a:r>
            <a:r>
              <a:rPr lang="ru-RU" b="1" i="0" dirty="0">
                <a:effectLst/>
                <a:latin typeface="+mj-lt"/>
              </a:rPr>
              <a:t>.</a:t>
            </a:r>
          </a:p>
          <a:p>
            <a:pPr algn="just"/>
            <a:endParaRPr lang="ru-R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50489-4D41-4F3B-96D8-DC7B14C048ED}"/>
              </a:ext>
            </a:extLst>
          </p:cNvPr>
          <p:cNvSpPr txBox="1"/>
          <p:nvPr/>
        </p:nvSpPr>
        <p:spPr>
          <a:xfrm>
            <a:off x="552449" y="5592544"/>
            <a:ext cx="8391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Д</a:t>
            </a:r>
            <a:r>
              <a:rPr lang="ru-RU" b="0" i="0" dirty="0" err="1">
                <a:effectLst/>
              </a:rPr>
              <a:t>ослідження</a:t>
            </a:r>
            <a:r>
              <a:rPr lang="ru-RU" b="0" i="0" dirty="0">
                <a:effectLst/>
              </a:rPr>
              <a:t> на тему «</a:t>
            </a:r>
            <a:r>
              <a:rPr lang="ru-RU" b="0" i="0" dirty="0" err="1">
                <a:effectLst/>
              </a:rPr>
              <a:t>Довіра</a:t>
            </a:r>
            <a:r>
              <a:rPr lang="ru-RU" b="0" i="0" dirty="0">
                <a:effectLst/>
              </a:rPr>
              <a:t> до ЗМІ 2019», яке провела </a:t>
            </a:r>
            <a:r>
              <a:rPr lang="ru-RU" b="0" i="0" dirty="0" err="1">
                <a:effectLst/>
              </a:rPr>
              <a:t>компанія</a:t>
            </a:r>
            <a:r>
              <a:rPr lang="ru-RU" b="0" i="0" dirty="0">
                <a:effectLst/>
              </a:rPr>
              <a:t> </a:t>
            </a:r>
            <a:r>
              <a:rPr lang="ru-RU" b="0" i="0" dirty="0">
                <a:effectLst/>
                <a:latin typeface="+mj-lt"/>
              </a:rPr>
              <a:t>TNS на </a:t>
            </a:r>
            <a:r>
              <a:rPr lang="ru-RU" b="0" i="0" dirty="0" err="1">
                <a:effectLst/>
                <a:latin typeface="+mj-lt"/>
              </a:rPr>
              <a:t>замовлення</a:t>
            </a:r>
            <a:r>
              <a:rPr lang="ru-RU" b="0" i="0" dirty="0">
                <a:effectLst/>
                <a:latin typeface="+mj-lt"/>
              </a:rPr>
              <a:t> </a:t>
            </a:r>
            <a:r>
              <a:rPr lang="ru-RU" b="0" i="0" dirty="0" err="1">
                <a:effectLst/>
                <a:latin typeface="+mj-lt"/>
              </a:rPr>
              <a:t>Європейської</a:t>
            </a:r>
            <a:r>
              <a:rPr lang="ru-RU" b="0" i="0" dirty="0">
                <a:effectLst/>
                <a:latin typeface="+mj-lt"/>
              </a:rPr>
              <a:t> </a:t>
            </a:r>
            <a:r>
              <a:rPr lang="ru-RU" b="0" i="0" dirty="0" err="1">
                <a:effectLst/>
                <a:latin typeface="+mj-lt"/>
              </a:rPr>
              <a:t>спілки</a:t>
            </a:r>
            <a:r>
              <a:rPr lang="ru-RU" b="0" i="0" dirty="0">
                <a:effectLst/>
                <a:latin typeface="+mj-lt"/>
              </a:rPr>
              <a:t> </a:t>
            </a:r>
            <a:r>
              <a:rPr lang="ru-RU" b="0" i="0" dirty="0" err="1">
                <a:effectLst/>
                <a:latin typeface="+mj-lt"/>
              </a:rPr>
              <a:t>мовлення</a:t>
            </a:r>
            <a:r>
              <a:rPr lang="ru-RU" b="0" i="0" dirty="0">
                <a:effectLst/>
                <a:latin typeface="+mj-lt"/>
              </a:rPr>
              <a:t> (ЄМС).  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33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країни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ЄС,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понад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100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0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+mj-lt"/>
              </a:rPr>
              <a:t>інтерв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’</a:t>
            </a: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ю </a:t>
            </a:r>
            <a:endParaRPr lang="ru-RU" b="1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727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Як правильно дякувати: українцям розповіли про потрібні слова та нюанси  виховання дітей - Укрaїнa - TCH.ua">
            <a:extLst>
              <a:ext uri="{FF2B5EF4-FFF2-40B4-BE49-F238E27FC236}">
                <a16:creationId xmlns:a16="http://schemas.microsoft.com/office/drawing/2014/main" id="{B57B73F4-D983-483E-8837-94280201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94" y="793115"/>
            <a:ext cx="8877935" cy="4842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1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F5BD9-1587-4BD4-9811-84CC08E1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5" y="676811"/>
            <a:ext cx="5095705" cy="478353"/>
          </a:xfrm>
        </p:spPr>
        <p:txBody>
          <a:bodyPr>
            <a:no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Економічна передумова 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0F7A7F-6534-4F9A-B761-152B9D312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1155163"/>
            <a:ext cx="7370931" cy="5026025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r>
              <a:rPr lang="uk-UA" sz="2000" dirty="0"/>
              <a:t>Натуральне господарство зникає.</a:t>
            </a:r>
          </a:p>
          <a:p>
            <a:pPr marL="342900" indent="-342900" algn="l">
              <a:buAutoNum type="arabicPeriod"/>
            </a:pPr>
            <a:r>
              <a:rPr lang="uk-UA" sz="2000" dirty="0"/>
              <a:t>Зростає господарська активність.</a:t>
            </a:r>
          </a:p>
          <a:p>
            <a:pPr marL="342900" indent="-342900" algn="l">
              <a:buAutoNum type="arabicPeriod"/>
            </a:pPr>
            <a:r>
              <a:rPr lang="uk-UA" sz="2000" dirty="0"/>
              <a:t>Поява центрів промислового виробництва та культурного життя.</a:t>
            </a:r>
          </a:p>
          <a:p>
            <a:pPr marL="342900" indent="-342900" algn="l">
              <a:buAutoNum type="arabicPeriod"/>
            </a:pPr>
            <a:r>
              <a:rPr lang="uk-UA" sz="2000" dirty="0"/>
              <a:t>Зростає кількість охочих отримувати достовірну та своєчасну економічну інформацію </a:t>
            </a: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Потреба в інформації стає необхідною для більшості європейського суспільства</a:t>
            </a:r>
            <a:r>
              <a:rPr lang="uk-UA" sz="2000" dirty="0"/>
              <a:t>.</a:t>
            </a:r>
          </a:p>
          <a:p>
            <a:pPr algn="r"/>
            <a:r>
              <a:rPr lang="uk-UA" sz="2000" dirty="0"/>
              <a:t>               Зростає попит на інформацію, що й призвело до</a:t>
            </a:r>
          </a:p>
          <a:p>
            <a:pPr algn="r"/>
            <a:r>
              <a:rPr lang="uk-UA" sz="2000" dirty="0"/>
              <a:t>                        рукописної </a:t>
            </a:r>
            <a:r>
              <a:rPr lang="uk-UA" sz="2000" dirty="0" err="1"/>
              <a:t>переджурналістики</a:t>
            </a:r>
            <a:r>
              <a:rPr lang="uk-UA" sz="2000" dirty="0"/>
              <a:t>, а згодом – друкованих видань</a:t>
            </a:r>
          </a:p>
          <a:p>
            <a:endParaRPr lang="uk-UA" sz="2000" dirty="0"/>
          </a:p>
          <a:p>
            <a:endParaRPr lang="uk-UA" sz="2000" dirty="0"/>
          </a:p>
          <a:p>
            <a:endParaRPr lang="uk-UA" sz="2000" dirty="0"/>
          </a:p>
          <a:p>
            <a:endParaRPr lang="uk-UA" sz="2000" dirty="0"/>
          </a:p>
        </p:txBody>
      </p:sp>
      <p:pic>
        <p:nvPicPr>
          <p:cNvPr id="2058" name="Picture 10" descr="3d мужчина показывает знак ладони с экскламационным знаком — стоковый вектор">
            <a:extLst>
              <a:ext uri="{FF2B5EF4-FFF2-40B4-BE49-F238E27FC236}">
                <a16:creationId xmlns:a16="http://schemas.microsoft.com/office/drawing/2014/main" id="{9FE42FB3-6744-4566-B15A-6B2992CC3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" y="3752836"/>
            <a:ext cx="2328334" cy="232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исунок 4">
            <a:extLst>
              <a:ext uri="{FF2B5EF4-FFF2-40B4-BE49-F238E27FC236}">
                <a16:creationId xmlns:a16="http://schemas.microsoft.com/office/drawing/2014/main" id="{9D3F704F-72CF-4FA8-A67D-BDFBA912A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94830" y="1611310"/>
            <a:ext cx="3149073" cy="3246440"/>
          </a:xfrm>
        </p:spPr>
      </p:sp>
      <p:pic>
        <p:nvPicPr>
          <p:cNvPr id="2064" name="Picture 16" descr="Сценарій виховної години за темою: &quot;Що означають гроші у нашому житті&quot;.  Методична розробка призначена для студентів вищих навчальних закладів І-ІІ  рівнів акредитації.">
            <a:extLst>
              <a:ext uri="{FF2B5EF4-FFF2-40B4-BE49-F238E27FC236}">
                <a16:creationId xmlns:a16="http://schemas.microsoft.com/office/drawing/2014/main" id="{CC189E85-D3AD-4E21-84AF-AE1531BE6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091" y="1611311"/>
            <a:ext cx="3071812" cy="363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97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92A1B-C7D5-42FD-8EDC-CFEC3D11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57226"/>
            <a:ext cx="6241816" cy="495300"/>
          </a:xfrm>
        </p:spPr>
        <p:txBody>
          <a:bodyPr>
            <a:no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Політична передумова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C1457C-B57F-4AD7-B605-1D968AECD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1" y="1407582"/>
            <a:ext cx="6241816" cy="3831168"/>
          </a:xfrm>
        </p:spPr>
        <p:txBody>
          <a:bodyPr>
            <a:noAutofit/>
          </a:bodyPr>
          <a:lstStyle/>
          <a:p>
            <a:pPr algn="just"/>
            <a:r>
              <a:rPr lang="uk-UA" sz="2000" dirty="0"/>
              <a:t>Ренесанс призвів до розкріпачення людей, які починають цікавитися політичними темами. </a:t>
            </a:r>
          </a:p>
          <a:p>
            <a:pPr algn="just"/>
            <a:r>
              <a:rPr lang="uk-UA" sz="2000" dirty="0"/>
              <a:t>Виникнення парламентів як представницьких органів     </a:t>
            </a:r>
          </a:p>
          <a:p>
            <a:pPr algn="just"/>
            <a:r>
              <a:rPr lang="uk-UA" sz="2000" dirty="0"/>
              <a:t>усіх верств суспільства дає можливість широким колам </a:t>
            </a:r>
          </a:p>
          <a:p>
            <a:pPr algn="just"/>
            <a:r>
              <a:rPr lang="uk-UA" sz="2000" dirty="0"/>
              <a:t> зануритися у вир політичної інформації (створення </a:t>
            </a:r>
          </a:p>
          <a:p>
            <a:pPr algn="just"/>
            <a:r>
              <a:rPr lang="uk-UA" sz="2000" dirty="0"/>
              <a:t> законів, актів).</a:t>
            </a:r>
          </a:p>
          <a:p>
            <a:pPr algn="just"/>
            <a:r>
              <a:rPr lang="uk-UA" sz="2000" b="1" dirty="0"/>
              <a:t>Поступово інформація перетворюється з усної на письмову, з конфіденційної – на публічну.  </a:t>
            </a:r>
            <a:endParaRPr lang="ru-UA" sz="2000" b="1" dirty="0"/>
          </a:p>
        </p:txBody>
      </p:sp>
      <p:pic>
        <p:nvPicPr>
          <p:cNvPr id="6154" name="Picture 10" descr="Policies Pictures, Policies Stock Photos &amp; Images | Depositphotos®">
            <a:extLst>
              <a:ext uri="{FF2B5EF4-FFF2-40B4-BE49-F238E27FC236}">
                <a16:creationId xmlns:a16="http://schemas.microsoft.com/office/drawing/2014/main" id="{51E36873-7614-4A41-9F6A-FFBDA2E8BA4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r="1105"/>
          <a:stretch>
            <a:fillRect/>
          </a:stretch>
        </p:blipFill>
        <p:spPr bwMode="auto">
          <a:xfrm>
            <a:off x="7019354" y="1323975"/>
            <a:ext cx="4543996" cy="49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95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3C3AD-FC83-4D60-8BC6-D70B5D51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555625"/>
            <a:ext cx="6241816" cy="40322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Технічна передумова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F59522-A310-4FB9-BE02-F2D453CF4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937" y="757236"/>
            <a:ext cx="8486775" cy="2671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/>
              <a:t>Виникнення журналістики була наявність друкарського верстата та книгодрукування,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/>
              <a:t>                         що відкрило нову еру в розвитку європейської культури.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/>
              <a:t>                                 1448 – заснував друкарню в Страсбурзі. Згодом поширилися в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/>
              <a:t>                                     інші європейські країни. На 1550 р. друкарні були в 250 містах Європи.</a:t>
            </a:r>
          </a:p>
          <a:p>
            <a:r>
              <a:rPr lang="uk-UA" dirty="0"/>
              <a:t>                                  </a:t>
            </a:r>
            <a:r>
              <a:rPr lang="uk-UA" b="1" dirty="0"/>
              <a:t>Винайдення книгодрукування стало ключовим моментом </a:t>
            </a:r>
          </a:p>
          <a:p>
            <a:r>
              <a:rPr lang="uk-UA" b="1" dirty="0"/>
              <a:t>                                   у створенні журналістики</a:t>
            </a:r>
            <a:endParaRPr lang="ru-UA" b="1" dirty="0"/>
          </a:p>
        </p:txBody>
      </p:sp>
      <p:pic>
        <p:nvPicPr>
          <p:cNvPr id="7177" name="Picture 9" descr="Печатный станок иоганна гутенберга фото - Яхт клуб Ост-Вест">
            <a:extLst>
              <a:ext uri="{FF2B5EF4-FFF2-40B4-BE49-F238E27FC236}">
                <a16:creationId xmlns:a16="http://schemas.microsoft.com/office/drawing/2014/main" id="{2D26A0BC-4880-4195-A573-D74AE4D1090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2" b="7152"/>
          <a:stretch>
            <a:fillRect/>
          </a:stretch>
        </p:blipFill>
        <p:spPr bwMode="auto">
          <a:xfrm>
            <a:off x="8996363" y="615950"/>
            <a:ext cx="2552700" cy="270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Рисунок 1">
            <a:extLst>
              <a:ext uri="{FF2B5EF4-FFF2-40B4-BE49-F238E27FC236}">
                <a16:creationId xmlns:a16="http://schemas.microsoft.com/office/drawing/2014/main" id="{F86CECBF-C5FE-4AD6-B659-C12CFEB69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13" r="2892" b="21654"/>
          <a:stretch>
            <a:fillRect/>
          </a:stretch>
        </p:blipFill>
        <p:spPr bwMode="auto">
          <a:xfrm>
            <a:off x="531018" y="3399591"/>
            <a:ext cx="11129963" cy="361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Гуттенберг печатный станок википедия">
            <a:extLst>
              <a:ext uri="{FF2B5EF4-FFF2-40B4-BE49-F238E27FC236}">
                <a16:creationId xmlns:a16="http://schemas.microsoft.com/office/drawing/2014/main" id="{9DB969B3-D052-4B04-A90B-A801E215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1261266"/>
            <a:ext cx="2552700" cy="203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30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40C89-9478-46F7-9E88-2E60AB6BC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4" y="0"/>
            <a:ext cx="6241816" cy="1371600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Культурна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передумова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B68DBF-6ECE-4788-A5FD-203961F4E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174" y="1371600"/>
            <a:ext cx="10887076" cy="24003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На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пізнього</a:t>
            </a:r>
            <a:r>
              <a:rPr lang="ru-RU" dirty="0"/>
              <a:t> </a:t>
            </a:r>
            <a:r>
              <a:rPr lang="ru-RU" dirty="0" err="1"/>
              <a:t>Ренесансу</a:t>
            </a:r>
            <a:r>
              <a:rPr lang="ru-RU" dirty="0"/>
              <a:t> (</a:t>
            </a:r>
            <a:r>
              <a:rPr lang="en-US" dirty="0"/>
              <a:t>XVI</a:t>
            </a:r>
            <a:r>
              <a:rPr lang="uk-UA" dirty="0"/>
              <a:t> ст.) у</a:t>
            </a:r>
            <a:r>
              <a:rPr lang="ru-RU" dirty="0"/>
              <a:t>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склалася</a:t>
            </a:r>
            <a:r>
              <a:rPr lang="ru-RU" dirty="0"/>
              <a:t> </a:t>
            </a:r>
            <a:r>
              <a:rPr lang="ru-RU" dirty="0" err="1"/>
              <a:t>розгалужена</a:t>
            </a:r>
            <a:r>
              <a:rPr lang="ru-RU" dirty="0"/>
              <a:t> система </a:t>
            </a:r>
            <a:r>
              <a:rPr lang="ru-RU" dirty="0" err="1"/>
              <a:t>освіти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 й </a:t>
            </a:r>
            <a:r>
              <a:rPr lang="ru-RU" dirty="0" err="1"/>
              <a:t>писати</a:t>
            </a:r>
            <a:r>
              <a:rPr lang="ru-RU" dirty="0"/>
              <a:t> стали </a:t>
            </a:r>
            <a:r>
              <a:rPr lang="ru-RU" dirty="0" err="1"/>
              <a:t>звичайними</a:t>
            </a:r>
            <a:r>
              <a:rPr lang="ru-RU" dirty="0"/>
              <a:t> атрибутами </a:t>
            </a:r>
            <a:r>
              <a:rPr lang="ru-RU" dirty="0" err="1"/>
              <a:t>громадян</a:t>
            </a:r>
            <a:r>
              <a:rPr lang="ru-RU" dirty="0"/>
              <a:t>, особливо в </a:t>
            </a:r>
            <a:r>
              <a:rPr lang="ru-RU" dirty="0" err="1"/>
              <a:t>містах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Варто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якісними</a:t>
            </a:r>
            <a:r>
              <a:rPr lang="ru-RU" dirty="0"/>
              <a:t> та </a:t>
            </a:r>
            <a:r>
              <a:rPr lang="ru-RU" dirty="0" err="1"/>
              <a:t>кваліфікованими</a:t>
            </a:r>
            <a:r>
              <a:rPr lang="ru-RU" dirty="0"/>
              <a:t> </a:t>
            </a:r>
            <a:r>
              <a:rPr lang="ru-RU" dirty="0" err="1"/>
              <a:t>спеціалістами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творили </a:t>
            </a:r>
            <a:r>
              <a:rPr lang="ru-RU" dirty="0" err="1"/>
              <a:t>періодичні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та контент,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готувати</a:t>
            </a:r>
            <a:r>
              <a:rPr lang="ru-RU" dirty="0"/>
              <a:t> </a:t>
            </a:r>
            <a:r>
              <a:rPr lang="ru-RU" dirty="0" err="1"/>
              <a:t>читацьку</a:t>
            </a:r>
            <a:r>
              <a:rPr lang="ru-RU" dirty="0"/>
              <a:t> </a:t>
            </a:r>
            <a:r>
              <a:rPr lang="ru-RU" dirty="0" err="1"/>
              <a:t>авдиторію</a:t>
            </a:r>
            <a:r>
              <a:rPr lang="ru-RU" dirty="0"/>
              <a:t>, яка буде готова </a:t>
            </a:r>
            <a:r>
              <a:rPr lang="ru-RU" dirty="0" err="1"/>
              <a:t>споживати</a:t>
            </a:r>
            <a:r>
              <a:rPr lang="ru-RU" dirty="0"/>
              <a:t>  такого роду </a:t>
            </a:r>
            <a:r>
              <a:rPr lang="ru-RU" dirty="0" err="1"/>
              <a:t>видання</a:t>
            </a:r>
            <a:r>
              <a:rPr lang="ru-RU" dirty="0"/>
              <a:t> та </a:t>
            </a:r>
            <a:r>
              <a:rPr lang="ru-RU" dirty="0" err="1"/>
              <a:t>інформацію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університети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готували</a:t>
            </a:r>
            <a:r>
              <a:rPr lang="ru-RU" dirty="0"/>
              <a:t> </a:t>
            </a:r>
            <a:r>
              <a:rPr lang="ru-RU" dirty="0" err="1"/>
              <a:t>журналістів</a:t>
            </a:r>
            <a:r>
              <a:rPr lang="ru-RU" dirty="0"/>
              <a:t>, з</a:t>
            </a:r>
            <a:r>
              <a:rPr lang="en-US" dirty="0"/>
              <a:t>’</a:t>
            </a:r>
            <a:r>
              <a:rPr lang="ru-RU" dirty="0" err="1"/>
              <a:t>явилися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 (ХІ-ХІІ ст.), </a:t>
            </a:r>
            <a:r>
              <a:rPr lang="ru-RU" dirty="0" err="1"/>
              <a:t>Франції</a:t>
            </a:r>
            <a:r>
              <a:rPr lang="ru-RU" dirty="0"/>
              <a:t>, </a:t>
            </a:r>
            <a:r>
              <a:rPr lang="ru-RU" dirty="0" err="1"/>
              <a:t>Іспанії</a:t>
            </a:r>
            <a:r>
              <a:rPr lang="ru-RU" dirty="0"/>
              <a:t>, </a:t>
            </a:r>
            <a:r>
              <a:rPr lang="ru-RU" dirty="0" err="1"/>
              <a:t>Англії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Проце</a:t>
            </a:r>
            <a:r>
              <a:rPr lang="ru-RU" b="1" dirty="0"/>
              <a:t> </a:t>
            </a:r>
            <a:r>
              <a:rPr lang="ru-RU" b="1" dirty="0" err="1"/>
              <a:t>поширенн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 і </a:t>
            </a:r>
            <a:r>
              <a:rPr lang="ru-RU" b="1" dirty="0" err="1"/>
              <a:t>зростання</a:t>
            </a:r>
            <a:r>
              <a:rPr lang="ru-RU" b="1" dirty="0"/>
              <a:t> </a:t>
            </a:r>
            <a:r>
              <a:rPr lang="ru-RU" b="1" dirty="0" err="1"/>
              <a:t>освіченості</a:t>
            </a:r>
            <a:r>
              <a:rPr lang="ru-RU" b="1" dirty="0"/>
              <a:t> </a:t>
            </a:r>
            <a:r>
              <a:rPr lang="ru-RU" b="1" dirty="0" err="1"/>
              <a:t>європейського</a:t>
            </a:r>
            <a:r>
              <a:rPr lang="ru-RU" b="1" dirty="0"/>
              <a:t> </a:t>
            </a:r>
            <a:r>
              <a:rPr lang="ru-RU" b="1" dirty="0" err="1"/>
              <a:t>суспільства</a:t>
            </a:r>
            <a:r>
              <a:rPr lang="ru-RU" b="1" dirty="0"/>
              <a:t> </a:t>
            </a:r>
            <a:r>
              <a:rPr lang="ru-RU" b="1" dirty="0" err="1"/>
              <a:t>призвів</a:t>
            </a:r>
            <a:r>
              <a:rPr lang="ru-RU" b="1" dirty="0"/>
              <a:t> до </a:t>
            </a:r>
            <a:r>
              <a:rPr lang="ru-RU" b="1" dirty="0" err="1"/>
              <a:t>народження</a:t>
            </a:r>
            <a:r>
              <a:rPr lang="ru-RU" b="1" dirty="0"/>
              <a:t> </a:t>
            </a:r>
            <a:r>
              <a:rPr lang="ru-RU" b="1" dirty="0" err="1"/>
              <a:t>журналістики</a:t>
            </a:r>
            <a:r>
              <a:rPr lang="ru-RU" b="1" dirty="0"/>
              <a:t>.</a:t>
            </a:r>
          </a:p>
          <a:p>
            <a:pPr algn="just"/>
            <a:endParaRPr lang="ru-UA" dirty="0"/>
          </a:p>
        </p:txBody>
      </p:sp>
      <p:pic>
        <p:nvPicPr>
          <p:cNvPr id="8200" name="Picture 8" descr="Реформа освіти та науки як засіб проти кризи – Освіта.UA">
            <a:extLst>
              <a:ext uri="{FF2B5EF4-FFF2-40B4-BE49-F238E27FC236}">
                <a16:creationId xmlns:a16="http://schemas.microsoft.com/office/drawing/2014/main" id="{7369E72C-581E-4749-ACA9-0588A7F2373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1" b="6271"/>
          <a:stretch>
            <a:fillRect/>
          </a:stretch>
        </p:blipFill>
        <p:spPr bwMode="auto">
          <a:xfrm>
            <a:off x="3571875" y="3848100"/>
            <a:ext cx="5048250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0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C2701A-C9DE-49D2-B5F2-413D79037652}"/>
              </a:ext>
            </a:extLst>
          </p:cNvPr>
          <p:cNvSpPr txBox="1"/>
          <p:nvPr/>
        </p:nvSpPr>
        <p:spPr>
          <a:xfrm>
            <a:off x="1009650" y="828586"/>
            <a:ext cx="672824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Рукописні</a:t>
            </a:r>
            <a:r>
              <a:rPr lang="ru-RU" b="1" dirty="0"/>
              <a:t> </a:t>
            </a:r>
            <a:r>
              <a:rPr lang="ru-RU" b="1" dirty="0" err="1"/>
              <a:t>видання</a:t>
            </a:r>
            <a:r>
              <a:rPr lang="ru-RU" b="1" dirty="0"/>
              <a:t> </a:t>
            </a:r>
            <a:endParaRPr lang="en-US" b="1" dirty="0"/>
          </a:p>
          <a:p>
            <a:pPr algn="ctr"/>
            <a:r>
              <a:rPr lang="ru-RU" dirty="0"/>
              <a:t>23 червня 1588 р. в </a:t>
            </a:r>
            <a:r>
              <a:rPr lang="ru-RU" dirty="0" err="1"/>
              <a:t>Англї</a:t>
            </a:r>
            <a:r>
              <a:rPr lang="ru-RU" dirty="0"/>
              <a:t> </a:t>
            </a:r>
            <a:endParaRPr lang="en-US" dirty="0"/>
          </a:p>
          <a:p>
            <a:pPr algn="ctr"/>
            <a:r>
              <a:rPr lang="ru-RU" dirty="0"/>
              <a:t>«</a:t>
            </a:r>
            <a:r>
              <a:rPr lang="ru-RU" dirty="0" err="1"/>
              <a:t>Англйський</a:t>
            </a:r>
            <a:r>
              <a:rPr lang="ru-RU" dirty="0"/>
              <a:t> </a:t>
            </a:r>
            <a:r>
              <a:rPr lang="ru-RU" dirty="0" err="1"/>
              <a:t>вісник</a:t>
            </a:r>
            <a:r>
              <a:rPr lang="ru-RU" dirty="0"/>
              <a:t>».</a:t>
            </a:r>
          </a:p>
          <a:p>
            <a:pPr algn="ctr"/>
            <a:endParaRPr lang="ru-RU" dirty="0"/>
          </a:p>
          <a:p>
            <a:pPr algn="ctr"/>
            <a:endParaRPr lang="en-US" dirty="0"/>
          </a:p>
          <a:p>
            <a:pPr algn="just"/>
            <a:r>
              <a:rPr lang="ru-RU" b="1" dirty="0" err="1"/>
              <a:t>Друковані</a:t>
            </a:r>
            <a:r>
              <a:rPr lang="ru-RU" b="1" dirty="0"/>
              <a:t> </a:t>
            </a:r>
            <a:r>
              <a:rPr lang="ru-RU" b="1" dirty="0" err="1"/>
              <a:t>видання</a:t>
            </a:r>
            <a:r>
              <a:rPr lang="ru-RU" b="1" dirty="0"/>
              <a:t> </a:t>
            </a:r>
            <a:endParaRPr lang="uk-UA" b="1" dirty="0"/>
          </a:p>
          <a:p>
            <a:pPr algn="just"/>
            <a:r>
              <a:rPr lang="ru-RU" dirty="0"/>
              <a:t>30 </a:t>
            </a:r>
            <a:r>
              <a:rPr lang="ru-RU" dirty="0" err="1"/>
              <a:t>травня</a:t>
            </a:r>
            <a:r>
              <a:rPr lang="ru-RU" dirty="0"/>
              <a:t> 1631 р. «Ля </a:t>
            </a:r>
            <a:r>
              <a:rPr lang="ru-RU" dirty="0" err="1"/>
              <a:t>газетт</a:t>
            </a:r>
            <a:r>
              <a:rPr lang="ru-RU" dirty="0"/>
              <a:t>»</a:t>
            </a:r>
            <a:r>
              <a:rPr lang="en-US" dirty="0"/>
              <a:t> </a:t>
            </a:r>
            <a:r>
              <a:rPr lang="uk-UA" dirty="0"/>
              <a:t> у Франції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Перша </a:t>
            </a:r>
            <a:r>
              <a:rPr lang="ru-RU" dirty="0" err="1"/>
              <a:t>європейська</a:t>
            </a:r>
            <a:r>
              <a:rPr lang="ru-RU" dirty="0"/>
              <a:t> газета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en-US" dirty="0"/>
          </a:p>
          <a:p>
            <a:pPr algn="ctr"/>
            <a:r>
              <a:rPr lang="ru-RU" b="1" dirty="0" err="1"/>
              <a:t>Журнальний</a:t>
            </a:r>
            <a:r>
              <a:rPr lang="ru-RU" dirty="0"/>
              <a:t> </a:t>
            </a:r>
            <a:r>
              <a:rPr lang="ru-RU" b="1" dirty="0"/>
              <a:t>тип </a:t>
            </a:r>
            <a:r>
              <a:rPr lang="ru-RU" b="1" dirty="0" err="1"/>
              <a:t>видання</a:t>
            </a:r>
            <a:endParaRPr lang="ru-RU" b="1" dirty="0"/>
          </a:p>
          <a:p>
            <a:pPr algn="ctr"/>
            <a:r>
              <a:rPr lang="ru-RU" dirty="0" err="1"/>
              <a:t>Французьке</a:t>
            </a:r>
            <a:r>
              <a:rPr lang="ru-RU" dirty="0"/>
              <a:t> </a:t>
            </a:r>
            <a:r>
              <a:rPr lang="ru-RU" dirty="0" err="1"/>
              <a:t>періодичне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«</a:t>
            </a:r>
            <a:r>
              <a:rPr lang="ru-RU" dirty="0" err="1"/>
              <a:t>Журналь</a:t>
            </a:r>
            <a:r>
              <a:rPr lang="ru-RU" dirty="0"/>
              <a:t> де Саван» 1704 р.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b="1" dirty="0" err="1"/>
              <a:t>Темарій</a:t>
            </a:r>
            <a:r>
              <a:rPr lang="ru-RU" b="1" dirty="0"/>
              <a:t> </a:t>
            </a:r>
            <a:r>
              <a:rPr lang="ru-RU" b="1" dirty="0" err="1"/>
              <a:t>публікацій</a:t>
            </a:r>
            <a:r>
              <a:rPr lang="ru-RU" b="1" dirty="0"/>
              <a:t> </a:t>
            </a:r>
            <a:r>
              <a:rPr lang="ru-RU" b="1" dirty="0" err="1"/>
              <a:t>більшості</a:t>
            </a:r>
            <a:r>
              <a:rPr lang="ru-RU" b="1" dirty="0"/>
              <a:t> </a:t>
            </a:r>
            <a:r>
              <a:rPr lang="ru-RU" b="1" dirty="0" err="1"/>
              <a:t>європейських</a:t>
            </a:r>
            <a:r>
              <a:rPr lang="ru-RU" b="1" dirty="0"/>
              <a:t> </a:t>
            </a:r>
            <a:r>
              <a:rPr lang="ru-RU" b="1" dirty="0" err="1"/>
              <a:t>видань</a:t>
            </a:r>
            <a:r>
              <a:rPr lang="ru-RU" b="1" dirty="0"/>
              <a:t> </a:t>
            </a:r>
            <a:r>
              <a:rPr lang="ru-RU" b="1" dirty="0" err="1"/>
              <a:t>був</a:t>
            </a:r>
            <a:r>
              <a:rPr lang="ru-RU" b="1" dirty="0"/>
              <a:t> </a:t>
            </a:r>
            <a:r>
              <a:rPr lang="ru-RU" b="1" dirty="0" err="1"/>
              <a:t>близьким</a:t>
            </a:r>
            <a:r>
              <a:rPr lang="ru-RU" b="1" dirty="0"/>
              <a:t> для </a:t>
            </a:r>
            <a:r>
              <a:rPr lang="ru-RU" b="1" dirty="0" err="1"/>
              <a:t>суспільства</a:t>
            </a:r>
            <a:r>
              <a:rPr lang="ru-RU" b="1" dirty="0"/>
              <a:t>: </a:t>
            </a:r>
            <a:r>
              <a:rPr lang="ru-RU" b="1" dirty="0" err="1"/>
              <a:t>суспільні</a:t>
            </a:r>
            <a:r>
              <a:rPr lang="ru-RU" b="1" dirty="0"/>
              <a:t> вади, </a:t>
            </a:r>
            <a:r>
              <a:rPr lang="ru-RU" b="1" dirty="0" err="1"/>
              <a:t>актуальні</a:t>
            </a:r>
            <a:r>
              <a:rPr lang="ru-RU" b="1" dirty="0"/>
              <a:t> </a:t>
            </a:r>
            <a:r>
              <a:rPr lang="ru-RU" b="1" dirty="0" err="1"/>
              <a:t>питання</a:t>
            </a:r>
            <a:r>
              <a:rPr lang="ru-RU" b="1" dirty="0"/>
              <a:t> та </a:t>
            </a:r>
            <a:r>
              <a:rPr lang="ru-RU" b="1" dirty="0" err="1"/>
              <a:t>проблеми</a:t>
            </a:r>
            <a:endParaRPr lang="ru-UA" b="1" dirty="0"/>
          </a:p>
        </p:txBody>
      </p:sp>
      <p:pic>
        <p:nvPicPr>
          <p:cNvPr id="9218" name="Picture 2" descr="Interesting Fact Concept Stock Illustration - Download Image Now - iStock">
            <a:extLst>
              <a:ext uri="{FF2B5EF4-FFF2-40B4-BE49-F238E27FC236}">
                <a16:creationId xmlns:a16="http://schemas.microsoft.com/office/drawing/2014/main" id="{EE036524-ECC5-46E7-A40E-B9F07F27B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6" y="2609850"/>
            <a:ext cx="3667124" cy="3667124"/>
          </a:xfrm>
          <a:prstGeom prst="snip2DiagRect">
            <a:avLst>
              <a:gd name="adj1" fmla="val 1768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Название первой газеты стало именем нарицательным - Парламентская газета">
            <a:extLst>
              <a:ext uri="{FF2B5EF4-FFF2-40B4-BE49-F238E27FC236}">
                <a16:creationId xmlns:a16="http://schemas.microsoft.com/office/drawing/2014/main" id="{2D9EA694-A416-4E66-8B5E-2D8126D9F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824038"/>
            <a:ext cx="2851565" cy="18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281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188509-57F1-43E7-8FB6-197F06582EF4}"/>
              </a:ext>
            </a:extLst>
          </p:cNvPr>
          <p:cNvSpPr txBox="1"/>
          <p:nvPr/>
        </p:nvSpPr>
        <p:spPr>
          <a:xfrm>
            <a:off x="609600" y="737444"/>
            <a:ext cx="609499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Великою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популярністю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користувалося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бюро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Фуггерів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(Якоб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Фуггер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–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найбагатша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людина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Європи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того часу), яке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поширювало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рукописні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відомості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новин.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Торговий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дім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Фуггерів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у Лейпцигу мав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великі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комерційні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зв'язки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практично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усіма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європейськими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державами,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королівськими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дворами,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можновладни</a:t>
            </a:r>
            <a:r>
              <a:rPr lang="ru-RU" dirty="0" err="1">
                <a:solidFill>
                  <a:srgbClr val="333333"/>
                </a:solidFill>
                <a:latin typeface="Merriweather"/>
              </a:rPr>
              <a:t>ми</a:t>
            </a:r>
            <a:r>
              <a:rPr lang="ru-RU" dirty="0">
                <a:solidFill>
                  <a:srgbClr val="333333"/>
                </a:solidFill>
                <a:latin typeface="Merriweather"/>
              </a:rPr>
              <a:t> 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князями,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торгівельними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корпораціями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мали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власних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агентів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які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збирали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інформацію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Цим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пояснюється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високий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рівень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інформованості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Фуггерів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. </a:t>
            </a:r>
          </a:p>
          <a:p>
            <a:pPr algn="just"/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Власники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службовці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фірми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були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курсі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всіх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подій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комерційної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політичному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житті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Європи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Інформація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стала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Фуггерів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товаром.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Особливий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штат </a:t>
            </a:r>
            <a:r>
              <a:rPr lang="ru-RU" dirty="0" err="1">
                <a:solidFill>
                  <a:srgbClr val="333333"/>
                </a:solidFill>
                <a:latin typeface="Merriweather"/>
              </a:rPr>
              <a:t>торгових</a:t>
            </a:r>
            <a:r>
              <a:rPr lang="ru-RU" dirty="0">
                <a:solidFill>
                  <a:srgbClr val="333333"/>
                </a:solidFill>
                <a:latin typeface="Merriweather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Merriweather"/>
              </a:rPr>
              <a:t>агентів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переписував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всі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новини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які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прибували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до Лейпцигу,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розсилали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свою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продукцію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передплатникам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, вносили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щорічно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плату за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цей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товар.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Бюро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Фуггерів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є прообразом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erriweather"/>
              </a:rPr>
              <a:t>інформаційного</a:t>
            </a: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 агентства. </a:t>
            </a:r>
          </a:p>
          <a:p>
            <a:pPr algn="just"/>
            <a:r>
              <a:rPr lang="ru-RU" dirty="0" err="1">
                <a:solidFill>
                  <a:srgbClr val="333333"/>
                </a:solidFill>
                <a:latin typeface="Merriweather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Merriweather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Merriweather"/>
              </a:rPr>
              <a:t>говорити</a:t>
            </a:r>
            <a:r>
              <a:rPr lang="ru-RU" i="0" dirty="0">
                <a:solidFill>
                  <a:srgbClr val="333333"/>
                </a:solidFill>
                <a:effectLst/>
                <a:latin typeface="Merriweather"/>
              </a:rPr>
              <a:t>, </a:t>
            </a:r>
            <a:r>
              <a:rPr lang="ru-RU" i="0" dirty="0" err="1">
                <a:solidFill>
                  <a:srgbClr val="333333"/>
                </a:solidFill>
                <a:effectLst/>
                <a:latin typeface="Merriweather"/>
              </a:rPr>
              <a:t>що</a:t>
            </a:r>
            <a:r>
              <a:rPr lang="ru-RU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i="0" dirty="0" err="1">
                <a:solidFill>
                  <a:srgbClr val="333333"/>
                </a:solidFill>
                <a:effectLst/>
                <a:latin typeface="Merriweather"/>
              </a:rPr>
              <a:t>вже</a:t>
            </a:r>
            <a:r>
              <a:rPr lang="ru-RU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1" i="0" dirty="0">
                <a:solidFill>
                  <a:srgbClr val="333333"/>
                </a:solidFill>
                <a:effectLst/>
                <a:latin typeface="Merriweather"/>
              </a:rPr>
              <a:t>в 15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Merriweather"/>
              </a:rPr>
              <a:t>столітті</a:t>
            </a:r>
            <a:r>
              <a:rPr lang="ru-RU" b="1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Merriweather"/>
              </a:rPr>
              <a:t>були</a:t>
            </a:r>
            <a:r>
              <a:rPr lang="ru-RU" b="1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Merriweather"/>
              </a:rPr>
              <a:t>закладені</a:t>
            </a:r>
            <a:r>
              <a:rPr lang="ru-RU" b="1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Merriweather"/>
              </a:rPr>
              <a:t>основи</a:t>
            </a:r>
            <a:r>
              <a:rPr lang="ru-RU" b="1" i="0" dirty="0">
                <a:solidFill>
                  <a:srgbClr val="333333"/>
                </a:solidFill>
                <a:effectLst/>
                <a:latin typeface="Merriweather"/>
              </a:rPr>
              <a:t> і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Merriweather"/>
              </a:rPr>
              <a:t>вироблений</a:t>
            </a:r>
            <a:r>
              <a:rPr lang="ru-RU" b="1" i="0" dirty="0">
                <a:solidFill>
                  <a:srgbClr val="333333"/>
                </a:solidFill>
                <a:effectLst/>
                <a:latin typeface="Merriweather"/>
              </a:rPr>
              <a:t> принцип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Merriweather"/>
              </a:rPr>
              <a:t>діяльності</a:t>
            </a:r>
            <a:r>
              <a:rPr lang="ru-RU" b="1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Merriweather"/>
              </a:rPr>
              <a:t>цього</a:t>
            </a:r>
            <a:r>
              <a:rPr lang="ru-RU" b="1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Merriweather"/>
              </a:rPr>
              <a:t>найважливішого</a:t>
            </a:r>
            <a:r>
              <a:rPr lang="ru-RU" b="1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Merriweather"/>
              </a:rPr>
              <a:t>розповсюджувача</a:t>
            </a:r>
            <a:r>
              <a:rPr lang="ru-RU" b="1" i="0" dirty="0">
                <a:solidFill>
                  <a:srgbClr val="333333"/>
                </a:solidFill>
                <a:effectLst/>
                <a:latin typeface="Merriweather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Merriweather"/>
              </a:rPr>
              <a:t>інформації</a:t>
            </a:r>
            <a:r>
              <a:rPr lang="ru-RU" b="1" i="0" dirty="0">
                <a:solidFill>
                  <a:srgbClr val="333333"/>
                </a:solidFill>
                <a:effectLst/>
                <a:latin typeface="Merriweather"/>
              </a:rPr>
              <a:t>. (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Merriweather"/>
              </a:rPr>
              <a:t>гра</a:t>
            </a:r>
            <a:r>
              <a:rPr lang="ru-RU" b="1" i="0" dirty="0">
                <a:solidFill>
                  <a:srgbClr val="333333"/>
                </a:solidFill>
                <a:effectLst/>
                <a:latin typeface="Merriweather"/>
              </a:rPr>
              <a:t>)</a:t>
            </a:r>
            <a:endParaRPr lang="ru-UA" b="1" dirty="0"/>
          </a:p>
        </p:txBody>
      </p:sp>
      <p:pic>
        <p:nvPicPr>
          <p:cNvPr id="3076" name="Picture 4" descr="Germany Holidays: Meet the Fuggers - Germany is Wunderbar">
            <a:extLst>
              <a:ext uri="{FF2B5EF4-FFF2-40B4-BE49-F238E27FC236}">
                <a16:creationId xmlns:a16="http://schemas.microsoft.com/office/drawing/2014/main" id="{A39E5EE7-F469-481C-B0DE-545FB5C4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96" y="628650"/>
            <a:ext cx="4877804" cy="557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3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A9C7B-F2FD-41CF-A702-F6424BEF450C}"/>
              </a:ext>
            </a:extLst>
          </p:cNvPr>
          <p:cNvSpPr txBox="1"/>
          <p:nvPr/>
        </p:nvSpPr>
        <p:spPr>
          <a:xfrm>
            <a:off x="933450" y="733425"/>
            <a:ext cx="10563225" cy="2244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75"/>
              </a:lnSpc>
              <a:spcBef>
                <a:spcPts val="150"/>
              </a:spcBef>
              <a:spcAft>
                <a:spcPts val="225"/>
              </a:spcAft>
            </a:pPr>
            <a:r>
              <a:rPr lang="ru-RU" sz="1800" b="1" dirty="0" err="1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Професійні</a:t>
            </a:r>
            <a:r>
              <a:rPr lang="ru-RU" sz="1800" b="1" dirty="0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стандарти</a:t>
            </a:r>
            <a:r>
              <a:rPr lang="ru-RU" sz="1800" b="1" dirty="0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важливі</a:t>
            </a:r>
            <a:r>
              <a:rPr lang="ru-RU" sz="1800" b="1" dirty="0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у будь-</a:t>
            </a:r>
            <a:r>
              <a:rPr lang="ru-RU" sz="1800" b="1" dirty="0" err="1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якій</a:t>
            </a:r>
            <a:r>
              <a:rPr lang="ru-RU" sz="1800" b="1" dirty="0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сфері</a:t>
            </a:r>
            <a:r>
              <a:rPr lang="ru-RU" sz="1800" b="1" dirty="0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 </a:t>
            </a:r>
            <a:r>
              <a:rPr lang="ru-RU" sz="1800" b="1" dirty="0" err="1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нашого</a:t>
            </a:r>
            <a:r>
              <a:rPr lang="ru-RU" sz="1800" b="1" dirty="0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життя</a:t>
            </a:r>
            <a:r>
              <a:rPr lang="ru-RU" sz="1800" b="1" dirty="0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… (</a:t>
            </a:r>
            <a:r>
              <a:rPr lang="ru-RU" sz="1800" b="1" dirty="0" err="1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будинок</a:t>
            </a:r>
            <a:r>
              <a:rPr lang="ru-RU" sz="1800" b="1" dirty="0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їжа</a:t>
            </a:r>
            <a:r>
              <a:rPr lang="ru-RU" sz="1800" b="1" dirty="0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). Не </a:t>
            </a:r>
            <a:r>
              <a:rPr lang="ru-RU" sz="1800" b="1" dirty="0" err="1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менш</a:t>
            </a:r>
            <a:r>
              <a:rPr lang="ru-RU" sz="1800" b="1" dirty="0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важливими</a:t>
            </a:r>
            <a:r>
              <a:rPr lang="ru-RU" sz="1800" b="1" dirty="0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є і </a:t>
            </a:r>
            <a:r>
              <a:rPr lang="ru-RU" sz="1800" b="1" dirty="0" err="1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професійні</a:t>
            </a:r>
            <a:r>
              <a:rPr lang="ru-RU" sz="1800" b="1" dirty="0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стандарти</a:t>
            </a:r>
            <a:r>
              <a:rPr lang="ru-RU" sz="1800" b="1" dirty="0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в </a:t>
            </a:r>
            <a:r>
              <a:rPr lang="ru-RU" sz="1800" b="1" dirty="0" err="1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журналістиці</a:t>
            </a:r>
            <a:r>
              <a:rPr lang="ru-RU" sz="1800" b="1" dirty="0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– </a:t>
            </a:r>
            <a:r>
              <a:rPr lang="ru-RU" sz="1800" b="1" dirty="0" err="1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адже</a:t>
            </a:r>
            <a:r>
              <a:rPr lang="ru-RU" sz="1800" b="1" dirty="0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ЗМІ, </a:t>
            </a:r>
            <a:r>
              <a:rPr lang="ru-RU" sz="1800" b="1" dirty="0" err="1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передаючи</a:t>
            </a:r>
            <a:r>
              <a:rPr lang="ru-RU" sz="1800" b="1" dirty="0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інформацію</a:t>
            </a:r>
            <a:r>
              <a:rPr lang="ru-RU" sz="1800" b="1" dirty="0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формують</a:t>
            </a:r>
            <a:r>
              <a:rPr lang="ru-RU" sz="1800" b="1" dirty="0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наше </a:t>
            </a:r>
            <a:r>
              <a:rPr lang="ru-RU" sz="1800" b="1" dirty="0" err="1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світосприйняття</a:t>
            </a:r>
            <a:r>
              <a:rPr lang="ru-RU" sz="1800" b="1" dirty="0">
                <a:solidFill>
                  <a:srgbClr val="1A1A1A"/>
                </a:solidFill>
                <a:effectLst/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1275"/>
              </a:lnSpc>
              <a:spcBef>
                <a:spcPts val="150"/>
              </a:spcBef>
              <a:spcAft>
                <a:spcPts val="225"/>
              </a:spcAft>
            </a:pP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Розуміння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необхідності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впровадження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професійних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журналістських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стандартів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виникло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1A1A1A"/>
                </a:solidFill>
                <a:ea typeface="Times New Roman" panose="02020603050405020304" pitchFamily="18" charset="0"/>
              </a:rPr>
              <a:t>щ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е </a:t>
            </a:r>
            <a:r>
              <a:rPr lang="uk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в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1954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році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на ІІ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всесвітньому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Конгресі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Міжнародної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федерації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журналістів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було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прийнято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Декларацію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принципів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поведінки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журналістів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, яка,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зокрема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визначає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принцип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достовірності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: «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журналіст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зобов’язаний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подавати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інформацію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посилаючись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на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факти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походження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яких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він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(вона)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знає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».</a:t>
            </a:r>
            <a:endParaRPr lang="uk-UA" sz="1800" dirty="0">
              <a:solidFill>
                <a:srgbClr val="1A1A1A"/>
              </a:solidFill>
              <a:effectLst/>
              <a:ea typeface="Times New Roman" panose="02020603050405020304" pitchFamily="18" charset="0"/>
            </a:endParaRPr>
          </a:p>
          <a:p>
            <a:pPr>
              <a:lnSpc>
                <a:spcPts val="1275"/>
              </a:lnSpc>
              <a:spcBef>
                <a:spcPts val="150"/>
              </a:spcBef>
              <a:spcAft>
                <a:spcPts val="225"/>
              </a:spcAft>
            </a:pPr>
            <a:endParaRPr lang="ru-UA" sz="32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ts val="1275"/>
              </a:lnSpc>
            </a:pP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Багатолітній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досвід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світової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журналістики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дав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можливість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сформувати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шість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основних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професійних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стандартів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новинної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та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аналітичної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журналістики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Ці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стандарти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визнаються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більшістю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українських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медійних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організацій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і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базуються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на засадах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редакційних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політик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таких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світових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ЗМІ, як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Бі-Бі-Сі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Ройтерс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, Франс-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Прес</a:t>
            </a:r>
            <a:endParaRPr lang="ru-UA" sz="32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ts val="1275"/>
              </a:lnSpc>
              <a:spcAft>
                <a:spcPts val="750"/>
              </a:spcAft>
            </a:pP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Отже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маємо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шість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загальноприйнятих</a:t>
            </a:r>
            <a:r>
              <a:rPr lang="ru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стандартів</a:t>
            </a:r>
            <a:r>
              <a:rPr lang="uk-UA" sz="1800" dirty="0">
                <a:solidFill>
                  <a:srgbClr val="1A1A1A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UA" sz="32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098" name="Picture 2" descr="Фото – ktpu.kpi.ua">
            <a:extLst>
              <a:ext uri="{FF2B5EF4-FFF2-40B4-BE49-F238E27FC236}">
                <a16:creationId xmlns:a16="http://schemas.microsoft.com/office/drawing/2014/main" id="{AFEDFD57-54ED-42F2-B0C3-8039E67CF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971800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837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957</TotalTime>
  <Words>1772</Words>
  <Application>Microsoft Office PowerPoint</Application>
  <PresentationFormat>Широкоэкранный</PresentationFormat>
  <Paragraphs>118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Garamond</vt:lpstr>
      <vt:lpstr>Georgia</vt:lpstr>
      <vt:lpstr>Helmet</vt:lpstr>
      <vt:lpstr>Lato-medium</vt:lpstr>
      <vt:lpstr>Merriweather</vt:lpstr>
      <vt:lpstr>PT Serif</vt:lpstr>
      <vt:lpstr>Times New Roman</vt:lpstr>
      <vt:lpstr>Натуральные материалы</vt:lpstr>
      <vt:lpstr>Модуль 2  Європейські журналістські стандарти: історичні корені і сучасні виклики</vt:lpstr>
      <vt:lpstr>Презентация PowerPoint</vt:lpstr>
      <vt:lpstr>Економічна передумова </vt:lpstr>
      <vt:lpstr>Політична передумова</vt:lpstr>
      <vt:lpstr>Технічна передумова</vt:lpstr>
      <vt:lpstr>Культурна передумова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Європейські журналістські стандарти: історичні корені і сучасні виклики</dc:title>
  <dc:creator>Olena Usmanova</dc:creator>
  <cp:lastModifiedBy>Olena Usmanova</cp:lastModifiedBy>
  <cp:revision>80</cp:revision>
  <dcterms:created xsi:type="dcterms:W3CDTF">2021-02-22T16:31:37Z</dcterms:created>
  <dcterms:modified xsi:type="dcterms:W3CDTF">2021-02-23T20:08:00Z</dcterms:modified>
</cp:coreProperties>
</file>