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6" r:id="rId9"/>
    <p:sldId id="275" r:id="rId10"/>
    <p:sldId id="279" r:id="rId11"/>
    <p:sldId id="263" r:id="rId12"/>
    <p:sldId id="272" r:id="rId13"/>
    <p:sldId id="273" r:id="rId14"/>
    <p:sldId id="274" r:id="rId15"/>
    <p:sldId id="264" r:id="rId16"/>
    <p:sldId id="283" r:id="rId17"/>
    <p:sldId id="282" r:id="rId18"/>
    <p:sldId id="280" r:id="rId19"/>
    <p:sldId id="265" r:id="rId20"/>
    <p:sldId id="284" r:id="rId21"/>
    <p:sldId id="266" r:id="rId22"/>
    <p:sldId id="281" r:id="rId23"/>
    <p:sldId id="267" r:id="rId24"/>
    <p:sldId id="285" r:id="rId25"/>
    <p:sldId id="268" r:id="rId26"/>
    <p:sldId id="286" r:id="rId27"/>
    <p:sldId id="269" r:id="rId28"/>
    <p:sldId id="287" r:id="rId29"/>
    <p:sldId id="270" r:id="rId30"/>
    <p:sldId id="288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33670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рух</a:t>
            </a:r>
            <a:r>
              <a:rPr lang="ru-RU" b="1" dirty="0" smtClean="0"/>
              <a:t> "Спорт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" та </a:t>
            </a:r>
            <a:r>
              <a:rPr lang="ru-RU" b="1" dirty="0" err="1" smtClean="0"/>
              <a:t>досвід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оздоровчої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в </a:t>
            </a:r>
            <a:r>
              <a:rPr lang="ru-RU" b="1" dirty="0" err="1" smtClean="0"/>
              <a:t>зарубіжних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країнах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509120"/>
            <a:ext cx="5040560" cy="213310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716016" cy="3240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Найпопулярніші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футбол, бейсбол, баскетбол, </a:t>
            </a:r>
            <a:r>
              <a:rPr lang="ru-RU" dirty="0" err="1" smtClean="0"/>
              <a:t>хокей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шайбою.</a:t>
            </a:r>
          </a:p>
          <a:p>
            <a:pPr>
              <a:buNone/>
            </a:pPr>
            <a:r>
              <a:rPr lang="ru-RU" dirty="0" smtClean="0"/>
              <a:t>В США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спортивної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(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коледжів</a:t>
            </a:r>
            <a:r>
              <a:rPr lang="ru-RU" dirty="0" smtClean="0"/>
              <a:t>, </a:t>
            </a:r>
            <a:r>
              <a:rPr lang="ru-RU" dirty="0" err="1" smtClean="0"/>
              <a:t>університетів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00200" cy="947805"/>
          </a:xfrm>
          <a:prstGeom prst="rect">
            <a:avLst/>
          </a:prstGeom>
        </p:spPr>
      </p:pic>
      <p:pic>
        <p:nvPicPr>
          <p:cNvPr id="5" name="Рисунок 4" descr="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653136"/>
            <a:ext cx="3024336" cy="2008587"/>
          </a:xfrm>
          <a:prstGeom prst="rect">
            <a:avLst/>
          </a:prstGeom>
        </p:spPr>
      </p:pic>
      <p:pic>
        <p:nvPicPr>
          <p:cNvPr id="6" name="Рисунок 5" descr="168865469-pic4_zoom-1000x1000-71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365104"/>
            <a:ext cx="3602761" cy="2338192"/>
          </a:xfrm>
          <a:prstGeom prst="rect">
            <a:avLst/>
          </a:prstGeom>
        </p:spPr>
      </p:pic>
      <p:pic>
        <p:nvPicPr>
          <p:cNvPr id="7" name="Рисунок 6" descr="amerikanskij-futb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16632"/>
            <a:ext cx="3168352" cy="2376264"/>
          </a:xfrm>
          <a:prstGeom prst="rect">
            <a:avLst/>
          </a:prstGeom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780928"/>
            <a:ext cx="21336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асоціація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публікацію</a:t>
            </a:r>
            <a:r>
              <a:rPr lang="ru-RU" dirty="0" smtClean="0"/>
              <a:t> квартального </a:t>
            </a:r>
            <a:r>
              <a:rPr lang="ru-RU" dirty="0" err="1" smtClean="0"/>
              <a:t>спеціалізованого</a:t>
            </a:r>
            <a:r>
              <a:rPr lang="ru-RU" dirty="0" smtClean="0"/>
              <a:t> журналу </a:t>
            </a:r>
            <a:r>
              <a:rPr lang="ru-RU" dirty="0" err="1" smtClean="0"/>
              <a:t>тиражем</a:t>
            </a:r>
            <a:r>
              <a:rPr lang="ru-RU" dirty="0" smtClean="0"/>
              <a:t> 25 тис. </a:t>
            </a:r>
            <a:r>
              <a:rPr lang="ru-RU" dirty="0" err="1" smtClean="0"/>
              <a:t>екземплярів</a:t>
            </a:r>
            <a:r>
              <a:rPr lang="ru-RU" dirty="0" smtClean="0"/>
              <a:t>;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, </a:t>
            </a:r>
            <a:r>
              <a:rPr lang="ru-RU" dirty="0" err="1" smtClean="0"/>
              <a:t>відеопокази</a:t>
            </a:r>
            <a:r>
              <a:rPr lang="ru-RU" dirty="0" smtClean="0"/>
              <a:t>, </a:t>
            </a:r>
            <a:r>
              <a:rPr lang="ru-RU" dirty="0" err="1" smtClean="0"/>
              <a:t>розв'язує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оздоровчих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для </a:t>
            </a:r>
            <a:r>
              <a:rPr lang="ru-RU" dirty="0" err="1" smtClean="0"/>
              <a:t>клубів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та </a:t>
            </a:r>
            <a:r>
              <a:rPr lang="ru-RU" dirty="0" err="1" smtClean="0"/>
              <a:t>фестивалів</a:t>
            </a:r>
            <a:r>
              <a:rPr lang="ru-RU" dirty="0" smtClean="0"/>
              <a:t>, </a:t>
            </a:r>
            <a:r>
              <a:rPr lang="ru-RU" dirty="0" err="1" smtClean="0"/>
              <a:t>тижнів</a:t>
            </a:r>
            <a:r>
              <a:rPr lang="ru-RU" dirty="0" smtClean="0"/>
              <a:t> спорту,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  <a:r>
              <a:rPr lang="ru-RU" dirty="0" err="1" smtClean="0"/>
              <a:t>Тривалий</a:t>
            </a:r>
            <a:r>
              <a:rPr lang="ru-RU" dirty="0" smtClean="0"/>
              <a:t> час популярною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оздоровча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"Три </a:t>
            </a:r>
            <a:r>
              <a:rPr lang="ru-RU" dirty="0" err="1" smtClean="0"/>
              <a:t>вісімки</a:t>
            </a:r>
            <a:r>
              <a:rPr lang="ru-RU" dirty="0" smtClean="0"/>
              <a:t>". </a:t>
            </a:r>
            <a:endParaRPr lang="ru-RU" dirty="0"/>
          </a:p>
        </p:txBody>
      </p:sp>
      <p:pic>
        <p:nvPicPr>
          <p:cNvPr id="4" name="Рисунок 3" descr="flag_of_france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5472608" cy="224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6768752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рекреаційних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— </a:t>
            </a:r>
            <a:r>
              <a:rPr lang="ru-RU" dirty="0" err="1" smtClean="0"/>
              <a:t>теплий</a:t>
            </a:r>
            <a:r>
              <a:rPr lang="ru-RU" dirty="0" smtClean="0"/>
              <a:t>,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субтропічний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три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пляжами,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 Альп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Піренеїв</a:t>
            </a:r>
            <a:r>
              <a:rPr lang="ru-RU" dirty="0" smtClean="0"/>
              <a:t>,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цілющих</a:t>
            </a:r>
            <a:r>
              <a:rPr lang="ru-RU" dirty="0" smtClean="0"/>
              <a:t> вод. </a:t>
            </a:r>
            <a:r>
              <a:rPr lang="ru-RU" dirty="0" err="1" smtClean="0"/>
              <a:t>Країна</a:t>
            </a:r>
            <a:r>
              <a:rPr lang="ru-RU" dirty="0" smtClean="0"/>
              <a:t> славиться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приморськими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гірськими</a:t>
            </a:r>
            <a:r>
              <a:rPr lang="ru-RU" dirty="0" smtClean="0"/>
              <a:t> курортами, </a:t>
            </a:r>
            <a:r>
              <a:rPr lang="ru-RU" dirty="0" err="1" smtClean="0"/>
              <a:t>спортивними</a:t>
            </a:r>
            <a:r>
              <a:rPr lang="ru-RU" dirty="0" smtClean="0"/>
              <a:t> базами.</a:t>
            </a:r>
            <a:endParaRPr lang="ru-RU" dirty="0"/>
          </a:p>
        </p:txBody>
      </p:sp>
      <p:pic>
        <p:nvPicPr>
          <p:cNvPr id="4" name="Рисунок 3" descr="flag_of_france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1008112" cy="672600"/>
          </a:xfrm>
          <a:prstGeom prst="rect">
            <a:avLst/>
          </a:prstGeom>
        </p:spPr>
      </p:pic>
      <p:pic>
        <p:nvPicPr>
          <p:cNvPr id="5" name="Рисунок 4" descr="jour-de-sport.blogspot.com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5905500" cy="1905000"/>
          </a:xfrm>
          <a:prstGeom prst="rect">
            <a:avLst/>
          </a:prstGeom>
        </p:spPr>
      </p:pic>
      <p:pic>
        <p:nvPicPr>
          <p:cNvPr id="6" name="Рисунок 5" descr="gorn_lizhi_franc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915816" cy="24365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6660232" cy="360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розвинену</a:t>
            </a:r>
            <a:r>
              <a:rPr lang="ru-RU" dirty="0" smtClean="0"/>
              <a:t> </a:t>
            </a:r>
            <a:r>
              <a:rPr lang="ru-RU" dirty="0" err="1" smtClean="0"/>
              <a:t>пляжну</a:t>
            </a:r>
            <a:r>
              <a:rPr lang="ru-RU" dirty="0" smtClean="0"/>
              <a:t> </a:t>
            </a:r>
            <a:r>
              <a:rPr lang="ru-RU" dirty="0" err="1" smtClean="0"/>
              <a:t>курортну</a:t>
            </a:r>
            <a:r>
              <a:rPr lang="ru-RU" dirty="0" smtClean="0"/>
              <a:t> зону на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Атлантичного</a:t>
            </a:r>
            <a:r>
              <a:rPr lang="ru-RU" dirty="0" smtClean="0"/>
              <a:t> океану, </a:t>
            </a:r>
            <a:r>
              <a:rPr lang="ru-RU" dirty="0" err="1" smtClean="0"/>
              <a:t>гірськолижні</a:t>
            </a:r>
            <a:r>
              <a:rPr lang="ru-RU" dirty="0" smtClean="0"/>
              <a:t> </a:t>
            </a:r>
            <a:r>
              <a:rPr lang="ru-RU" dirty="0" err="1" smtClean="0"/>
              <a:t>курорти</a:t>
            </a:r>
            <a:r>
              <a:rPr lang="ru-RU" dirty="0" smtClean="0"/>
              <a:t> в Альпах,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пам’ятників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розвинену</a:t>
            </a:r>
            <a:r>
              <a:rPr lang="ru-RU" dirty="0" smtClean="0"/>
              <a:t> </a:t>
            </a:r>
            <a:r>
              <a:rPr lang="ru-RU" dirty="0" err="1" smtClean="0"/>
              <a:t>екскурсійну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lag_of_france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08112" cy="672599"/>
          </a:xfrm>
          <a:prstGeom prst="rect">
            <a:avLst/>
          </a:prstGeom>
        </p:spPr>
      </p:pic>
      <p:pic>
        <p:nvPicPr>
          <p:cNvPr id="5" name="Рисунок 4" descr="franc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0"/>
            <a:ext cx="2555776" cy="3918857"/>
          </a:xfrm>
          <a:prstGeom prst="rect">
            <a:avLst/>
          </a:prstGeom>
        </p:spPr>
      </p:pic>
      <p:pic>
        <p:nvPicPr>
          <p:cNvPr id="6" name="Рисунок 5" descr="n4ebd32ecda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77072"/>
            <a:ext cx="3215745" cy="2636912"/>
          </a:xfrm>
          <a:prstGeom prst="rect">
            <a:avLst/>
          </a:prstGeom>
        </p:spPr>
      </p:pic>
      <p:pic>
        <p:nvPicPr>
          <p:cNvPr id="7" name="Рисунок 6" descr="0807_france_n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65712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32689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рекреаційної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напрямки 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 err="1" smtClean="0"/>
              <a:t>рекреантів</a:t>
            </a:r>
            <a:r>
              <a:rPr lang="ru-RU" dirty="0" smtClean="0"/>
              <a:t> – </a:t>
            </a:r>
            <a:r>
              <a:rPr lang="ru-RU" dirty="0" err="1" smtClean="0"/>
              <a:t>зелений</a:t>
            </a:r>
            <a:r>
              <a:rPr lang="ru-RU" dirty="0" smtClean="0"/>
              <a:t> та </a:t>
            </a:r>
            <a:r>
              <a:rPr lang="ru-RU" dirty="0" err="1" smtClean="0"/>
              <a:t>екологічний</a:t>
            </a:r>
            <a:r>
              <a:rPr lang="ru-RU" dirty="0" smtClean="0"/>
              <a:t> туризм,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провінціях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lag_of_france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008112" cy="672600"/>
          </a:xfrm>
          <a:prstGeom prst="rect">
            <a:avLst/>
          </a:prstGeom>
        </p:spPr>
      </p:pic>
      <p:pic>
        <p:nvPicPr>
          <p:cNvPr id="5" name="Рисунок 4" descr="trike-franc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533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604448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У </a:t>
            </a:r>
            <a:r>
              <a:rPr lang="ru-RU" b="1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рамках </a:t>
            </a:r>
            <a:r>
              <a:rPr lang="ru-RU" dirty="0" err="1" smtClean="0"/>
              <a:t>руху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", </a:t>
            </a:r>
            <a:r>
              <a:rPr lang="ru-RU" dirty="0" err="1" smtClean="0"/>
              <a:t>розповсюджено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"</a:t>
            </a:r>
            <a:r>
              <a:rPr lang="ru-RU" dirty="0" err="1" smtClean="0"/>
              <a:t>Тгітт</a:t>
            </a:r>
            <a:r>
              <a:rPr lang="ru-RU" dirty="0" smtClean="0"/>
              <a:t>" (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,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судна, </a:t>
            </a:r>
            <a:r>
              <a:rPr lang="ru-RU" dirty="0" err="1" smtClean="0"/>
              <a:t>спроможність</a:t>
            </a:r>
            <a:r>
              <a:rPr lang="ru-RU" dirty="0" smtClean="0"/>
              <a:t> </a:t>
            </a:r>
            <a:r>
              <a:rPr lang="ru-RU" dirty="0" err="1" smtClean="0"/>
              <a:t>триматися</a:t>
            </a:r>
            <a:r>
              <a:rPr lang="ru-RU" dirty="0" smtClean="0"/>
              <a:t> на плаву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). "</a:t>
            </a:r>
            <a:r>
              <a:rPr lang="ru-RU" dirty="0" err="1" smtClean="0"/>
              <a:t>Тгітт</a:t>
            </a:r>
            <a:r>
              <a:rPr lang="ru-RU" dirty="0" smtClean="0"/>
              <a:t>"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кожні</a:t>
            </a:r>
            <a:r>
              <a:rPr lang="ru-RU" dirty="0" smtClean="0"/>
              <a:t> 4 роки. </a:t>
            </a:r>
            <a:r>
              <a:rPr lang="ru-RU" dirty="0" err="1" smtClean="0"/>
              <a:t>Змагальні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"</a:t>
            </a:r>
            <a:r>
              <a:rPr lang="ru-RU" dirty="0" err="1" smtClean="0"/>
              <a:t>Тгітт</a:t>
            </a:r>
            <a:r>
              <a:rPr lang="ru-RU" dirty="0" smtClean="0"/>
              <a:t>" </a:t>
            </a:r>
            <a:r>
              <a:rPr lang="ru-RU" dirty="0" err="1" smtClean="0"/>
              <a:t>включають</a:t>
            </a:r>
            <a:r>
              <a:rPr lang="ru-RU" dirty="0" smtClean="0"/>
              <a:t>: </a:t>
            </a:r>
            <a:r>
              <a:rPr lang="ru-RU" dirty="0" err="1" smtClean="0"/>
              <a:t>біг</a:t>
            </a:r>
            <a:r>
              <a:rPr lang="ru-RU" dirty="0" smtClean="0"/>
              <a:t>, туризм,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їзду</a:t>
            </a:r>
            <a:r>
              <a:rPr lang="ru-RU" dirty="0" smtClean="0"/>
              <a:t> на </a:t>
            </a:r>
            <a:r>
              <a:rPr lang="ru-RU" dirty="0" err="1" smtClean="0"/>
              <a:t>велосипеді</a:t>
            </a:r>
            <a:r>
              <a:rPr lang="ru-RU" dirty="0" smtClean="0"/>
              <a:t>, </a:t>
            </a:r>
            <a:r>
              <a:rPr lang="ru-RU" dirty="0" err="1" smtClean="0"/>
              <a:t>кеглі</a:t>
            </a:r>
            <a:r>
              <a:rPr lang="ru-RU" dirty="0" smtClean="0"/>
              <a:t>, футбол, </a:t>
            </a:r>
            <a:r>
              <a:rPr lang="ru-RU" dirty="0" err="1" smtClean="0"/>
              <a:t>стрільбу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1356259280_germa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464496" cy="213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268760"/>
            <a:ext cx="5040560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Змагальні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"</a:t>
            </a:r>
            <a:r>
              <a:rPr lang="ru-RU" dirty="0" err="1" smtClean="0"/>
              <a:t>Тгітт</a:t>
            </a:r>
            <a:r>
              <a:rPr lang="ru-RU" dirty="0" smtClean="0"/>
              <a:t>" </a:t>
            </a:r>
            <a:r>
              <a:rPr lang="ru-RU" dirty="0" err="1" smtClean="0"/>
              <a:t>включають</a:t>
            </a:r>
            <a:r>
              <a:rPr lang="ru-RU" dirty="0" smtClean="0"/>
              <a:t>: </a:t>
            </a:r>
            <a:r>
              <a:rPr lang="ru-RU" dirty="0" err="1" smtClean="0"/>
              <a:t>біг</a:t>
            </a:r>
            <a:r>
              <a:rPr lang="ru-RU" dirty="0" smtClean="0"/>
              <a:t>, туризм,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їзду</a:t>
            </a:r>
            <a:r>
              <a:rPr lang="ru-RU" dirty="0" smtClean="0"/>
              <a:t> на </a:t>
            </a:r>
            <a:r>
              <a:rPr lang="ru-RU" dirty="0" err="1" smtClean="0"/>
              <a:t>велосипеді</a:t>
            </a:r>
            <a:r>
              <a:rPr lang="ru-RU" dirty="0" smtClean="0"/>
              <a:t>, </a:t>
            </a:r>
            <a:r>
              <a:rPr lang="ru-RU" dirty="0" err="1" smtClean="0"/>
              <a:t>кеглі</a:t>
            </a:r>
            <a:r>
              <a:rPr lang="ru-RU" dirty="0" smtClean="0"/>
              <a:t>, футбол, </a:t>
            </a:r>
            <a:r>
              <a:rPr lang="ru-RU" dirty="0" err="1" smtClean="0"/>
              <a:t>стрільбу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Змагання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за мету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. У них не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переможців</a:t>
            </a:r>
            <a:r>
              <a:rPr lang="ru-RU" dirty="0" smtClean="0"/>
              <a:t> та </a:t>
            </a:r>
            <a:r>
              <a:rPr lang="ru-RU" dirty="0" err="1" smtClean="0"/>
              <a:t>переможених</a:t>
            </a:r>
            <a:r>
              <a:rPr lang="ru-RU" dirty="0" smtClean="0"/>
              <a:t> –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медалі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56259280_germa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728192" cy="1036916"/>
          </a:xfrm>
          <a:prstGeom prst="rect">
            <a:avLst/>
          </a:prstGeom>
        </p:spPr>
      </p:pic>
      <p:pic>
        <p:nvPicPr>
          <p:cNvPr id="5" name="Рисунок 4" descr="3734_280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2659224" cy="1772816"/>
          </a:xfrm>
          <a:prstGeom prst="rect">
            <a:avLst/>
          </a:prstGeom>
        </p:spPr>
      </p:pic>
      <p:pic>
        <p:nvPicPr>
          <p:cNvPr id="6" name="Рисунок 5" descr="899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132856"/>
            <a:ext cx="2714625" cy="2038350"/>
          </a:xfrm>
          <a:prstGeom prst="rect">
            <a:avLst/>
          </a:prstGeom>
        </p:spPr>
      </p:pic>
      <p:pic>
        <p:nvPicPr>
          <p:cNvPr id="7" name="Рисунок 6" descr="sw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653136"/>
            <a:ext cx="3670810" cy="19911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Для занять </a:t>
            </a:r>
            <a:r>
              <a:rPr lang="ru-RU" dirty="0" err="1" smtClean="0"/>
              <a:t>утворюються</a:t>
            </a:r>
            <a:r>
              <a:rPr lang="ru-RU" dirty="0" smtClean="0"/>
              <a:t> "</a:t>
            </a:r>
            <a:r>
              <a:rPr lang="ru-RU" dirty="0" err="1" smtClean="0"/>
              <a:t>Тгітт-парки</a:t>
            </a:r>
            <a:r>
              <a:rPr lang="ru-RU" dirty="0" smtClean="0"/>
              <a:t>" в </a:t>
            </a:r>
            <a:r>
              <a:rPr lang="ru-RU" dirty="0" err="1" smtClean="0"/>
              <a:t>лісових</a:t>
            </a:r>
            <a:r>
              <a:rPr lang="ru-RU" dirty="0" smtClean="0"/>
              <a:t> та </a:t>
            </a:r>
            <a:r>
              <a:rPr lang="ru-RU" dirty="0" err="1" smtClean="0"/>
              <a:t>паркових</a:t>
            </a:r>
            <a:r>
              <a:rPr lang="ru-RU" dirty="0" smtClean="0"/>
              <a:t> зонах, стежки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обладнані</a:t>
            </a:r>
            <a:r>
              <a:rPr lang="ru-RU" dirty="0" smtClean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пристроями</a:t>
            </a:r>
            <a:r>
              <a:rPr lang="ru-RU" dirty="0" smtClean="0"/>
              <a:t>, </a:t>
            </a:r>
            <a:r>
              <a:rPr lang="ru-RU" dirty="0" err="1" smtClean="0"/>
              <a:t>майданчиками</a:t>
            </a:r>
            <a:r>
              <a:rPr lang="ru-RU" dirty="0" smtClean="0"/>
              <a:t>, </a:t>
            </a:r>
            <a:r>
              <a:rPr lang="ru-RU" dirty="0" err="1" smtClean="0"/>
              <a:t>приміщеннями</a:t>
            </a:r>
            <a:r>
              <a:rPr lang="ru-RU" dirty="0" smtClean="0"/>
              <a:t> для </a:t>
            </a:r>
            <a:r>
              <a:rPr lang="ru-RU" dirty="0" err="1" smtClean="0"/>
              <a:t>відпочинку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56259280_germa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619672" cy="971803"/>
          </a:xfrm>
          <a:prstGeom prst="rect">
            <a:avLst/>
          </a:prstGeom>
        </p:spPr>
      </p:pic>
      <p:pic>
        <p:nvPicPr>
          <p:cNvPr id="6" name="Рисунок 5" descr="5el_service_02226_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157192"/>
            <a:ext cx="2339752" cy="1555935"/>
          </a:xfrm>
          <a:prstGeom prst="rect">
            <a:avLst/>
          </a:prstGeom>
        </p:spPr>
      </p:pic>
      <p:pic>
        <p:nvPicPr>
          <p:cNvPr id="7" name="Рисунок 6" descr="atlant-v2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736" y="3284984"/>
            <a:ext cx="2376264" cy="1782198"/>
          </a:xfrm>
          <a:prstGeom prst="rect">
            <a:avLst/>
          </a:prstGeom>
        </p:spPr>
      </p:pic>
      <p:pic>
        <p:nvPicPr>
          <p:cNvPr id="8" name="Рисунок 7" descr="bowling-ball-pi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064"/>
            <a:ext cx="2232249" cy="1677376"/>
          </a:xfrm>
          <a:prstGeom prst="rect">
            <a:avLst/>
          </a:prstGeom>
        </p:spPr>
      </p:pic>
      <p:pic>
        <p:nvPicPr>
          <p:cNvPr id="9" name="Рисунок 8" descr="fda803a2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149080"/>
            <a:ext cx="376237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96752"/>
            <a:ext cx="6768752" cy="54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  В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умов для </a:t>
            </a:r>
            <a:r>
              <a:rPr lang="ru-RU" dirty="0" err="1" smtClean="0"/>
              <a:t>зайняття</a:t>
            </a:r>
            <a:r>
              <a:rPr lang="ru-RU" dirty="0" smtClean="0"/>
              <a:t> </a:t>
            </a:r>
            <a:r>
              <a:rPr lang="ru-RU" dirty="0" err="1" smtClean="0"/>
              <a:t>фізкультурою</a:t>
            </a:r>
            <a:r>
              <a:rPr lang="ru-RU" dirty="0" smtClean="0"/>
              <a:t> у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добровільних</a:t>
            </a:r>
            <a:r>
              <a:rPr lang="ru-RU" dirty="0" smtClean="0"/>
              <a:t> </a:t>
            </a:r>
            <a:r>
              <a:rPr lang="ru-RU" dirty="0" err="1" smtClean="0"/>
              <a:t>організаціях</a:t>
            </a:r>
            <a:r>
              <a:rPr lang="ru-RU" dirty="0" smtClean="0"/>
              <a:t>, членами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половина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любителів</a:t>
            </a:r>
            <a:r>
              <a:rPr lang="ru-RU" dirty="0" smtClean="0"/>
              <a:t> спорту </a:t>
            </a:r>
            <a:r>
              <a:rPr lang="ru-RU" dirty="0" err="1" smtClean="0"/>
              <a:t>вільного</a:t>
            </a:r>
            <a:r>
              <a:rPr lang="ru-RU" dirty="0" smtClean="0"/>
              <a:t> часу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катання</a:t>
            </a:r>
            <a:r>
              <a:rPr lang="ru-RU" dirty="0" smtClean="0"/>
              <a:t> на </a:t>
            </a:r>
            <a:r>
              <a:rPr lang="ru-RU" dirty="0" err="1" smtClean="0"/>
              <a:t>ковзанах</a:t>
            </a:r>
            <a:r>
              <a:rPr lang="ru-RU" dirty="0" smtClean="0"/>
              <a:t> та </a:t>
            </a:r>
            <a:r>
              <a:rPr lang="ru-RU" dirty="0" err="1" smtClean="0"/>
              <a:t>лижах</a:t>
            </a:r>
            <a:r>
              <a:rPr lang="ru-RU" dirty="0" smtClean="0"/>
              <a:t>,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 smtClean="0"/>
              <a:t>танці</a:t>
            </a:r>
            <a:r>
              <a:rPr lang="ru-RU" dirty="0" smtClean="0"/>
              <a:t>,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оздоровчої</a:t>
            </a:r>
            <a:r>
              <a:rPr lang="ru-RU" dirty="0" smtClean="0"/>
              <a:t> </a:t>
            </a:r>
            <a:r>
              <a:rPr lang="ru-RU" dirty="0" err="1" smtClean="0"/>
              <a:t>гімнастики</a:t>
            </a:r>
            <a:r>
              <a:rPr lang="ru-RU" dirty="0" smtClean="0"/>
              <a:t>,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(футбол, </a:t>
            </a:r>
            <a:r>
              <a:rPr lang="ru-RU" dirty="0" err="1" smtClean="0"/>
              <a:t>хокей</a:t>
            </a:r>
            <a:r>
              <a:rPr lang="ru-RU" dirty="0" smtClean="0"/>
              <a:t>, волейбол, </a:t>
            </a:r>
            <a:r>
              <a:rPr lang="ru-RU" dirty="0" err="1" smtClean="0"/>
              <a:t>теніс</a:t>
            </a:r>
            <a:r>
              <a:rPr lang="ru-RU" dirty="0" smtClean="0"/>
              <a:t>), </a:t>
            </a:r>
            <a:r>
              <a:rPr lang="ru-RU" dirty="0" err="1" smtClean="0"/>
              <a:t>туристичні</a:t>
            </a:r>
            <a:r>
              <a:rPr lang="ru-RU" dirty="0" smtClean="0"/>
              <a:t> </a:t>
            </a:r>
            <a:r>
              <a:rPr lang="ru-RU" dirty="0" err="1" smtClean="0"/>
              <a:t>прогулянки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56259280_germa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656184" cy="993711"/>
          </a:xfrm>
          <a:prstGeom prst="rect">
            <a:avLst/>
          </a:prstGeom>
        </p:spPr>
      </p:pic>
      <p:pic>
        <p:nvPicPr>
          <p:cNvPr id="5" name="Рисунок 4" descr="w675h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005064"/>
            <a:ext cx="2139702" cy="2852936"/>
          </a:xfrm>
          <a:prstGeom prst="rect">
            <a:avLst/>
          </a:prstGeom>
        </p:spPr>
      </p:pic>
      <p:pic>
        <p:nvPicPr>
          <p:cNvPr id="6" name="Рисунок 5" descr="in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92696"/>
            <a:ext cx="3116952" cy="20705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05261"/>
            <a:ext cx="8229600" cy="44527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У </a:t>
            </a:r>
            <a:r>
              <a:rPr lang="ru-RU" b="1" dirty="0" err="1" smtClean="0"/>
              <a:t>Бельгії</a:t>
            </a:r>
            <a:r>
              <a:rPr lang="ru-RU" b="1" dirty="0" smtClean="0"/>
              <a:t> </a:t>
            </a:r>
            <a:r>
              <a:rPr lang="ru-RU" dirty="0" err="1" smtClean="0"/>
              <a:t>популяризуються</a:t>
            </a:r>
            <a:r>
              <a:rPr lang="ru-RU" dirty="0" smtClean="0"/>
              <a:t> </a:t>
            </a:r>
            <a:r>
              <a:rPr lang="ru-RU" dirty="0" err="1" smtClean="0"/>
              <a:t>сімейні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фізкультурних</a:t>
            </a:r>
            <a:r>
              <a:rPr lang="ru-RU" dirty="0" smtClean="0"/>
              <a:t> занять.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для </a:t>
            </a:r>
            <a:r>
              <a:rPr lang="ru-RU" dirty="0" err="1" smtClean="0"/>
              <a:t>сімей</a:t>
            </a:r>
            <a:r>
              <a:rPr lang="ru-RU" dirty="0" smtClean="0"/>
              <a:t>: "</a:t>
            </a:r>
            <a:r>
              <a:rPr lang="ru-RU" dirty="0" err="1" smtClean="0"/>
              <a:t>сімейний</a:t>
            </a:r>
            <a:r>
              <a:rPr lang="ru-RU" dirty="0" smtClean="0"/>
              <a:t> </a:t>
            </a:r>
            <a:r>
              <a:rPr lang="ru-RU" dirty="0" err="1" smtClean="0"/>
              <a:t>кілометр</a:t>
            </a:r>
            <a:r>
              <a:rPr lang="ru-RU" dirty="0" smtClean="0"/>
              <a:t>" (</a:t>
            </a:r>
            <a:r>
              <a:rPr lang="ru-RU" dirty="0" err="1" smtClean="0"/>
              <a:t>загальносімейна</a:t>
            </a:r>
            <a:r>
              <a:rPr lang="ru-RU" dirty="0" smtClean="0"/>
              <a:t> </a:t>
            </a:r>
            <a:r>
              <a:rPr lang="ru-RU" dirty="0" err="1" smtClean="0"/>
              <a:t>щоденна</a:t>
            </a:r>
            <a:r>
              <a:rPr lang="ru-RU" dirty="0" smtClean="0"/>
              <a:t> </a:t>
            </a:r>
            <a:r>
              <a:rPr lang="ru-RU" dirty="0" err="1" smtClean="0"/>
              <a:t>дистанція</a:t>
            </a:r>
            <a:r>
              <a:rPr lang="ru-RU" dirty="0" smtClean="0"/>
              <a:t> </a:t>
            </a:r>
            <a:r>
              <a:rPr lang="ru-RU" dirty="0" err="1" smtClean="0"/>
              <a:t>бігу</a:t>
            </a:r>
            <a:r>
              <a:rPr lang="ru-RU" dirty="0" smtClean="0"/>
              <a:t>, </a:t>
            </a:r>
            <a:r>
              <a:rPr lang="ru-RU" dirty="0" err="1" smtClean="0"/>
              <a:t>ходьби</a:t>
            </a:r>
            <a:r>
              <a:rPr lang="ru-RU" dirty="0" smtClean="0"/>
              <a:t>);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"</a:t>
            </a:r>
            <a:r>
              <a:rPr lang="ru-RU" dirty="0" err="1" smtClean="0"/>
              <a:t>Фіт-о-метр</a:t>
            </a:r>
            <a:r>
              <a:rPr lang="ru-RU" dirty="0" smtClean="0"/>
              <a:t>" (18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ступенів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); комплекс "Спортивна" (</a:t>
            </a:r>
            <a:r>
              <a:rPr lang="ru-RU" dirty="0" err="1" smtClean="0"/>
              <a:t>плавання</a:t>
            </a:r>
            <a:r>
              <a:rPr lang="ru-RU" dirty="0" smtClean="0"/>
              <a:t> + ходьба + </a:t>
            </a:r>
            <a:r>
              <a:rPr lang="ru-RU" dirty="0" err="1" smtClean="0"/>
              <a:t>їзда</a:t>
            </a:r>
            <a:r>
              <a:rPr lang="ru-RU" dirty="0" smtClean="0"/>
              <a:t> на </a:t>
            </a:r>
            <a:r>
              <a:rPr lang="ru-RU" dirty="0" err="1" smtClean="0"/>
              <a:t>велосипеді</a:t>
            </a:r>
            <a:r>
              <a:rPr lang="ru-RU" dirty="0" smtClean="0"/>
              <a:t>)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Бельг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426720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841179"/>
          </a:xfrm>
        </p:spPr>
        <p:txBody>
          <a:bodyPr/>
          <a:lstStyle/>
          <a:p>
            <a:pPr lvl="0"/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</a:t>
            </a:r>
          </a:p>
          <a:p>
            <a:pPr lvl="0"/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оздоровчої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3671768" cy="3688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156176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пропагандистські</a:t>
            </a:r>
            <a:r>
              <a:rPr lang="ru-RU" dirty="0" smtClean="0"/>
              <a:t> заходи: конкурс на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шкільний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спортивної</a:t>
            </a:r>
            <a:r>
              <a:rPr lang="ru-RU" dirty="0" smtClean="0"/>
              <a:t> тематики; </a:t>
            </a:r>
            <a:r>
              <a:rPr lang="ru-RU" dirty="0" err="1" smtClean="0"/>
              <a:t>призи</a:t>
            </a:r>
            <a:r>
              <a:rPr lang="ru-RU" dirty="0" smtClean="0"/>
              <a:t> за </a:t>
            </a:r>
            <a:r>
              <a:rPr lang="ru-RU" dirty="0" err="1" smtClean="0"/>
              <a:t>кращу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та телепередачу; </a:t>
            </a:r>
            <a:r>
              <a:rPr lang="ru-RU" dirty="0" err="1" smtClean="0"/>
              <a:t>призи</a:t>
            </a:r>
            <a:r>
              <a:rPr lang="ru-RU" dirty="0" smtClean="0"/>
              <a:t> </a:t>
            </a:r>
            <a:r>
              <a:rPr lang="ru-RU" dirty="0" err="1" smtClean="0"/>
              <a:t>організаціям</a:t>
            </a:r>
            <a:r>
              <a:rPr lang="ru-RU" dirty="0" smtClean="0"/>
              <a:t> та </a:t>
            </a:r>
            <a:r>
              <a:rPr lang="ru-RU" dirty="0" err="1" smtClean="0"/>
              <a:t>окремим</a:t>
            </a:r>
            <a:r>
              <a:rPr lang="ru-RU" dirty="0" smtClean="0"/>
              <a:t> особам за </a:t>
            </a: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у "</a:t>
            </a:r>
            <a:r>
              <a:rPr lang="ru-RU" dirty="0" err="1" smtClean="0"/>
              <a:t>Спорті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";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типових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муніципалітетів</a:t>
            </a:r>
            <a:r>
              <a:rPr lang="ru-RU" dirty="0" smtClean="0"/>
              <a:t>; </a:t>
            </a:r>
            <a:r>
              <a:rPr lang="ru-RU" dirty="0" err="1" smtClean="0"/>
              <a:t>утворення</a:t>
            </a:r>
            <a:r>
              <a:rPr lang="ru-RU" dirty="0" smtClean="0"/>
              <a:t> "</a:t>
            </a:r>
            <a:r>
              <a:rPr lang="ru-RU" dirty="0" err="1" smtClean="0"/>
              <a:t>летючих</a:t>
            </a:r>
            <a:r>
              <a:rPr lang="ru-RU" dirty="0" smtClean="0"/>
              <a:t> бригад",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вирушають</a:t>
            </a:r>
            <a:r>
              <a:rPr lang="ru-RU" dirty="0" smtClean="0"/>
              <a:t> за </a:t>
            </a:r>
            <a:r>
              <a:rPr lang="ru-RU" dirty="0" err="1" smtClean="0"/>
              <a:t>викликом</a:t>
            </a:r>
            <a:r>
              <a:rPr lang="ru-RU" dirty="0" smtClean="0"/>
              <a:t> у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необхідно</a:t>
            </a:r>
            <a:r>
              <a:rPr lang="ru-RU" dirty="0" smtClean="0"/>
              <a:t> провести </a:t>
            </a:r>
            <a:r>
              <a:rPr lang="ru-RU" dirty="0" err="1" smtClean="0"/>
              <a:t>фізкультурно-оздоровчий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Бельг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4"/>
            <a:ext cx="1296144" cy="865060"/>
          </a:xfrm>
          <a:prstGeom prst="rect">
            <a:avLst/>
          </a:prstGeom>
        </p:spPr>
      </p:pic>
      <p:pic>
        <p:nvPicPr>
          <p:cNvPr id="5" name="Рисунок 4" descr="14650238-happy-smiling-underwater-children-in-swimming-pool-beautiful-girls-swim-and-having-fun-kids-sport-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2656"/>
            <a:ext cx="2555776" cy="1705981"/>
          </a:xfrm>
          <a:prstGeom prst="rect">
            <a:avLst/>
          </a:prstGeom>
        </p:spPr>
      </p:pic>
      <p:pic>
        <p:nvPicPr>
          <p:cNvPr id="6" name="Рисунок 5" descr="hod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903984" cy="2069089"/>
          </a:xfrm>
          <a:prstGeom prst="rect">
            <a:avLst/>
          </a:prstGeom>
        </p:spPr>
      </p:pic>
      <p:pic>
        <p:nvPicPr>
          <p:cNvPr id="7" name="Рисунок 6" descr="Family Cycling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0558" y="4725144"/>
            <a:ext cx="3053442" cy="20343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Цікавий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оздоровчої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рамках </a:t>
            </a:r>
            <a:r>
              <a:rPr lang="ru-RU" dirty="0" err="1" smtClean="0"/>
              <a:t>руху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 у </a:t>
            </a:r>
            <a:r>
              <a:rPr lang="ru-RU" b="1" dirty="0" err="1" smtClean="0"/>
              <a:t>Великій</a:t>
            </a:r>
            <a:r>
              <a:rPr lang="ru-RU" b="1" dirty="0" smtClean="0"/>
              <a:t> </a:t>
            </a:r>
            <a:r>
              <a:rPr lang="ru-RU" b="1" dirty="0" err="1" smtClean="0"/>
              <a:t>Британії</a:t>
            </a:r>
            <a:r>
              <a:rPr lang="ru-RU" dirty="0" smtClean="0"/>
              <a:t>. </a:t>
            </a:r>
            <a:r>
              <a:rPr lang="ru-RU" dirty="0" err="1" smtClean="0"/>
              <a:t>Завдання</a:t>
            </a:r>
            <a:r>
              <a:rPr lang="ru-RU" dirty="0" smtClean="0"/>
              <a:t> – </a:t>
            </a:r>
            <a:r>
              <a:rPr lang="ru-RU" dirty="0" err="1" smtClean="0"/>
              <a:t>залучити</a:t>
            </a:r>
            <a:r>
              <a:rPr lang="ru-RU" dirty="0" smtClean="0"/>
              <a:t> до занять 50 млн. </a:t>
            </a:r>
            <a:r>
              <a:rPr lang="ru-RU" dirty="0" err="1" smtClean="0"/>
              <a:t>британців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– </a:t>
            </a:r>
            <a:r>
              <a:rPr lang="ru-RU" dirty="0" err="1" smtClean="0"/>
              <a:t>розв'язувалось</a:t>
            </a:r>
            <a:r>
              <a:rPr lang="ru-RU" dirty="0" smtClean="0"/>
              <a:t> у два </a:t>
            </a:r>
            <a:r>
              <a:rPr lang="ru-RU" dirty="0" err="1" smtClean="0"/>
              <a:t>етапи</a:t>
            </a:r>
            <a:r>
              <a:rPr lang="ru-RU" dirty="0" smtClean="0"/>
              <a:t>: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роботу </a:t>
            </a:r>
            <a:r>
              <a:rPr lang="ru-RU" dirty="0" err="1" smtClean="0"/>
              <a:t>цілодобової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, </a:t>
            </a:r>
            <a:r>
              <a:rPr lang="ru-RU" dirty="0" err="1" smtClean="0"/>
              <a:t>повідомлявся</a:t>
            </a:r>
            <a:r>
              <a:rPr lang="ru-RU" dirty="0" smtClean="0"/>
              <a:t> номер телефону,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бажаючі</a:t>
            </a:r>
            <a:r>
              <a:rPr lang="ru-RU" dirty="0" smtClean="0"/>
              <a:t> могли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клубів</a:t>
            </a:r>
            <a:r>
              <a:rPr lang="ru-RU" dirty="0" smtClean="0"/>
              <a:t>, де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uk-UA" dirty="0" smtClean="0"/>
              <a:t>. Н</a:t>
            </a:r>
            <a:r>
              <a:rPr lang="ru-RU" dirty="0" smtClean="0"/>
              <a:t>а другому активно </a:t>
            </a:r>
            <a:r>
              <a:rPr lang="ru-RU" dirty="0" err="1" smtClean="0"/>
              <a:t>залучалися</a:t>
            </a:r>
            <a:r>
              <a:rPr lang="ru-RU" dirty="0" smtClean="0"/>
              <a:t> до занять </a:t>
            </a:r>
            <a:r>
              <a:rPr lang="ru-RU" dirty="0" err="1" smtClean="0"/>
              <a:t>жінки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greatbritain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4248472" cy="212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851104" cy="391703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dirty="0" err="1" smtClean="0"/>
              <a:t>Найпопулярнішими</a:t>
            </a:r>
            <a:r>
              <a:rPr lang="ru-RU" dirty="0" smtClean="0"/>
              <a:t> видами спорту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англійців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рибальство</a:t>
            </a:r>
            <a:r>
              <a:rPr lang="ru-RU" dirty="0" smtClean="0"/>
              <a:t>, футбол, </a:t>
            </a:r>
            <a:r>
              <a:rPr lang="ru-RU" dirty="0" err="1" smtClean="0"/>
              <a:t>дартс</a:t>
            </a:r>
            <a:r>
              <a:rPr lang="ru-RU" dirty="0" smtClean="0"/>
              <a:t>, </a:t>
            </a:r>
            <a:r>
              <a:rPr lang="ru-RU" dirty="0" err="1" smtClean="0"/>
              <a:t>більярд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спортивного </a:t>
            </a:r>
            <a:r>
              <a:rPr lang="ru-RU" dirty="0" err="1" smtClean="0"/>
              <a:t>життя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гольф, </a:t>
            </a:r>
            <a:r>
              <a:rPr lang="ru-RU" dirty="0" err="1" smtClean="0"/>
              <a:t>кінські</a:t>
            </a:r>
            <a:r>
              <a:rPr lang="ru-RU" dirty="0" smtClean="0"/>
              <a:t> перегони, </a:t>
            </a:r>
            <a:r>
              <a:rPr lang="ru-RU" dirty="0" err="1" smtClean="0"/>
              <a:t>полювання</a:t>
            </a:r>
            <a:r>
              <a:rPr lang="ru-RU" dirty="0" smtClean="0"/>
              <a:t>, </a:t>
            </a:r>
            <a:r>
              <a:rPr lang="ru-RU" dirty="0" err="1" smtClean="0"/>
              <a:t>верхова</a:t>
            </a:r>
            <a:r>
              <a:rPr lang="ru-RU" dirty="0" smtClean="0"/>
              <a:t> </a:t>
            </a:r>
            <a:r>
              <a:rPr lang="ru-RU" dirty="0" err="1" smtClean="0"/>
              <a:t>їзда</a:t>
            </a:r>
            <a:r>
              <a:rPr lang="ru-RU" dirty="0" smtClean="0"/>
              <a:t>, </a:t>
            </a:r>
            <a:r>
              <a:rPr lang="ru-RU" dirty="0" err="1" smtClean="0"/>
              <a:t>риболовля</a:t>
            </a:r>
            <a:r>
              <a:rPr lang="ru-RU" dirty="0" smtClean="0"/>
              <a:t>, </a:t>
            </a:r>
            <a:r>
              <a:rPr lang="ru-RU" dirty="0" err="1" smtClean="0"/>
              <a:t>стрільба</a:t>
            </a:r>
            <a:r>
              <a:rPr lang="ru-RU" dirty="0" smtClean="0"/>
              <a:t>, </a:t>
            </a:r>
            <a:r>
              <a:rPr lang="ru-RU" dirty="0" err="1" smtClean="0"/>
              <a:t>теніс</a:t>
            </a:r>
            <a:r>
              <a:rPr lang="ru-RU" dirty="0" smtClean="0"/>
              <a:t>, </a:t>
            </a:r>
            <a:r>
              <a:rPr lang="ru-RU" dirty="0" err="1" smtClean="0"/>
              <a:t>хокей</a:t>
            </a:r>
            <a:r>
              <a:rPr lang="ru-RU" dirty="0" smtClean="0"/>
              <a:t>, </a:t>
            </a:r>
            <a:r>
              <a:rPr lang="ru-RU" dirty="0" err="1" smtClean="0"/>
              <a:t>боулінг</a:t>
            </a:r>
            <a:r>
              <a:rPr lang="ru-RU" dirty="0" smtClean="0"/>
              <a:t>, </a:t>
            </a:r>
            <a:r>
              <a:rPr lang="ru-RU" dirty="0" err="1" smtClean="0"/>
              <a:t>дартс</a:t>
            </a:r>
            <a:r>
              <a:rPr lang="ru-RU" dirty="0" smtClean="0"/>
              <a:t>, </a:t>
            </a:r>
            <a:r>
              <a:rPr lang="ru-RU" dirty="0" err="1" smtClean="0"/>
              <a:t>снукер</a:t>
            </a:r>
            <a:r>
              <a:rPr lang="ru-RU" dirty="0" smtClean="0"/>
              <a:t>, легка </a:t>
            </a:r>
            <a:r>
              <a:rPr lang="ru-RU" dirty="0" smtClean="0"/>
              <a:t>атлетика, </a:t>
            </a:r>
            <a:r>
              <a:rPr lang="ru-RU" dirty="0" err="1" smtClean="0"/>
              <a:t>альпінізм</a:t>
            </a:r>
            <a:r>
              <a:rPr lang="ru-RU" dirty="0" smtClean="0"/>
              <a:t>, </a:t>
            </a:r>
            <a:r>
              <a:rPr lang="ru-RU" dirty="0" err="1" smtClean="0"/>
              <a:t>мореплавство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автомобільні</a:t>
            </a:r>
            <a:r>
              <a:rPr lang="ru-RU" dirty="0" smtClean="0"/>
              <a:t> гонки.</a:t>
            </a:r>
            <a:endParaRPr lang="ru-RU" dirty="0"/>
          </a:p>
        </p:txBody>
      </p:sp>
      <p:pic>
        <p:nvPicPr>
          <p:cNvPr id="4" name="Рисунок 3" descr="08_RTR35Q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365104"/>
            <a:ext cx="3237270" cy="2376264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2224830" cy="1471811"/>
          </a:xfrm>
          <a:prstGeom prst="rect">
            <a:avLst/>
          </a:prstGeom>
        </p:spPr>
      </p:pic>
      <p:pic>
        <p:nvPicPr>
          <p:cNvPr id="6" name="Рисунок 5" descr="голь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492896"/>
            <a:ext cx="2267744" cy="1282765"/>
          </a:xfrm>
          <a:prstGeom prst="rect">
            <a:avLst/>
          </a:prstGeom>
        </p:spPr>
      </p:pic>
      <p:pic>
        <p:nvPicPr>
          <p:cNvPr id="7" name="Рисунок 6" descr="GBR_617_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779264"/>
            <a:ext cx="3121152" cy="2078736"/>
          </a:xfrm>
          <a:prstGeom prst="rect">
            <a:avLst/>
          </a:prstGeom>
        </p:spPr>
      </p:pic>
      <p:pic>
        <p:nvPicPr>
          <p:cNvPr id="8" name="Рисунок 7" descr="greatbritain-fl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6734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У </a:t>
            </a:r>
            <a:r>
              <a:rPr lang="ru-RU" b="1" dirty="0" err="1" smtClean="0"/>
              <a:t>Голландії</a:t>
            </a:r>
            <a:r>
              <a:rPr lang="ru-RU" b="1" dirty="0" smtClean="0"/>
              <a:t> </a:t>
            </a:r>
            <a:r>
              <a:rPr lang="ru-RU" dirty="0" err="1" smtClean="0"/>
              <a:t>впроваджувалися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"</a:t>
            </a:r>
            <a:r>
              <a:rPr lang="ru-RU" dirty="0" err="1" smtClean="0"/>
              <a:t>Спортреал</a:t>
            </a:r>
            <a:r>
              <a:rPr lang="ru-RU" dirty="0" smtClean="0"/>
              <a:t>" – </a:t>
            </a:r>
            <a:r>
              <a:rPr lang="ru-RU" dirty="0" err="1" smtClean="0"/>
              <a:t>спортивний</a:t>
            </a:r>
            <a:r>
              <a:rPr lang="ru-RU" dirty="0" smtClean="0"/>
              <a:t> 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оргкомітет</a:t>
            </a:r>
            <a:r>
              <a:rPr lang="ru-RU" dirty="0" smtClean="0"/>
              <a:t>, 600 </a:t>
            </a:r>
            <a:r>
              <a:rPr lang="ru-RU" dirty="0" err="1" smtClean="0"/>
              <a:t>регіональних</a:t>
            </a:r>
            <a:r>
              <a:rPr lang="ru-RU" dirty="0" smtClean="0"/>
              <a:t> та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комітетів</a:t>
            </a:r>
            <a:r>
              <a:rPr lang="ru-RU" dirty="0" smtClean="0"/>
              <a:t>, </a:t>
            </a:r>
            <a:r>
              <a:rPr lang="ru-RU" dirty="0" err="1" smtClean="0"/>
              <a:t>випущено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інвентарю</a:t>
            </a:r>
            <a:r>
              <a:rPr lang="ru-RU" dirty="0" smtClean="0"/>
              <a:t> за </a:t>
            </a:r>
            <a:r>
              <a:rPr lang="ru-RU" dirty="0" err="1" smtClean="0"/>
              <a:t>доступними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"</a:t>
            </a:r>
            <a:r>
              <a:rPr lang="ru-RU" dirty="0" err="1" smtClean="0"/>
              <a:t>Паспорти</a:t>
            </a:r>
            <a:r>
              <a:rPr lang="ru-RU" dirty="0" smtClean="0"/>
              <a:t> </a:t>
            </a:r>
            <a:r>
              <a:rPr lang="ru-RU" dirty="0" err="1" smtClean="0"/>
              <a:t>загартування</a:t>
            </a:r>
            <a:r>
              <a:rPr lang="ru-RU" dirty="0" smtClean="0"/>
              <a:t>".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бажаючі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</a:t>
            </a:r>
            <a:r>
              <a:rPr lang="ru-RU" dirty="0" err="1" smtClean="0"/>
              <a:t>абонементи</a:t>
            </a:r>
            <a:r>
              <a:rPr lang="ru-RU" dirty="0" smtClean="0"/>
              <a:t> на </a:t>
            </a:r>
            <a:r>
              <a:rPr lang="ru-RU" dirty="0" err="1" smtClean="0"/>
              <a:t>безкоштовне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знижкою</a:t>
            </a:r>
            <a:r>
              <a:rPr lang="ru-RU" dirty="0" smtClean="0"/>
              <a:t>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nether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39302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5"/>
            <a:ext cx="8244408" cy="32403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smtClean="0"/>
              <a:t>спорту: футбол</a:t>
            </a:r>
            <a:r>
              <a:rPr lang="ru-RU" dirty="0" smtClean="0"/>
              <a:t>, </a:t>
            </a:r>
            <a:r>
              <a:rPr lang="ru-RU" dirty="0" err="1" smtClean="0"/>
              <a:t>хокей</a:t>
            </a:r>
            <a:r>
              <a:rPr lang="ru-RU" dirty="0" smtClean="0"/>
              <a:t> на </a:t>
            </a:r>
            <a:r>
              <a:rPr lang="ru-RU" dirty="0" err="1" smtClean="0"/>
              <a:t>траві</a:t>
            </a:r>
            <a:r>
              <a:rPr lang="ru-RU" dirty="0" smtClean="0"/>
              <a:t>, </a:t>
            </a:r>
            <a:r>
              <a:rPr lang="ru-RU" dirty="0" smtClean="0"/>
              <a:t>волейбол . З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теніс</a:t>
            </a:r>
            <a:r>
              <a:rPr lang="ru-RU" dirty="0" smtClean="0"/>
              <a:t>, </a:t>
            </a:r>
            <a:r>
              <a:rPr lang="ru-RU" dirty="0" err="1" smtClean="0"/>
              <a:t>ковзанярський</a:t>
            </a:r>
            <a:r>
              <a:rPr lang="ru-RU" dirty="0" smtClean="0"/>
              <a:t> </a:t>
            </a:r>
            <a:r>
              <a:rPr lang="ru-RU" dirty="0" smtClean="0"/>
              <a:t>спорт,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гімнастику</a:t>
            </a:r>
            <a:r>
              <a:rPr lang="ru-RU" dirty="0" smtClean="0"/>
              <a:t>, </a:t>
            </a:r>
            <a:r>
              <a:rPr lang="ru-RU" dirty="0" smtClean="0"/>
              <a:t>велогонки. </a:t>
            </a:r>
            <a:r>
              <a:rPr lang="ru-RU" dirty="0" err="1" smtClean="0"/>
              <a:t>Досить</a:t>
            </a:r>
            <a:r>
              <a:rPr lang="ru-RU" dirty="0" smtClean="0"/>
              <a:t> 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 </a:t>
            </a:r>
            <a:r>
              <a:rPr lang="ru-RU" dirty="0" err="1" smtClean="0"/>
              <a:t>такі</a:t>
            </a:r>
            <a:r>
              <a:rPr lang="ru-RU" dirty="0" smtClean="0"/>
              <a:t> як, </a:t>
            </a:r>
            <a:r>
              <a:rPr lang="ru-RU" dirty="0" err="1" smtClean="0"/>
              <a:t>Корфбол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каатсен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nether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3"/>
            <a:ext cx="1907704" cy="1080120"/>
          </a:xfrm>
          <a:prstGeom prst="rect">
            <a:avLst/>
          </a:prstGeom>
        </p:spPr>
      </p:pic>
      <p:pic>
        <p:nvPicPr>
          <p:cNvPr id="5" name="Рисунок 4" descr="figurnoe-kat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149080"/>
            <a:ext cx="2520280" cy="1705452"/>
          </a:xfrm>
          <a:prstGeom prst="rect">
            <a:avLst/>
          </a:prstGeom>
        </p:spPr>
      </p:pic>
      <p:pic>
        <p:nvPicPr>
          <p:cNvPr id="6" name="Рисунок 5" descr="korfb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20"/>
            <a:ext cx="3456384" cy="2229368"/>
          </a:xfrm>
          <a:prstGeom prst="rect">
            <a:avLst/>
          </a:prstGeom>
        </p:spPr>
      </p:pic>
      <p:pic>
        <p:nvPicPr>
          <p:cNvPr id="7" name="Рисунок 6" descr="len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999899"/>
            <a:ext cx="2162971" cy="28581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У</a:t>
            </a:r>
            <a:r>
              <a:rPr lang="ru-RU" dirty="0" smtClean="0"/>
              <a:t> </a:t>
            </a:r>
            <a:r>
              <a:rPr lang="ru-RU" b="1" dirty="0" err="1" smtClean="0"/>
              <a:t>Фінляндії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закон,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кожного </a:t>
            </a:r>
            <a:r>
              <a:rPr lang="ru-RU" dirty="0" err="1" smtClean="0"/>
              <a:t>житлового</a:t>
            </a:r>
            <a:r>
              <a:rPr lang="ru-RU" dirty="0" smtClean="0"/>
              <a:t> комплексу </a:t>
            </a:r>
            <a:r>
              <a:rPr lang="ru-RU" dirty="0" err="1" smtClean="0"/>
              <a:t>бігової</a:t>
            </a:r>
            <a:r>
              <a:rPr lang="ru-RU" dirty="0" smtClean="0"/>
              <a:t> </a:t>
            </a:r>
            <a:r>
              <a:rPr lang="ru-RU" dirty="0" err="1" smtClean="0"/>
              <a:t>доріжки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800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fin-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4392488" cy="292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340768"/>
            <a:ext cx="6480720" cy="5517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Спорт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проведенням</a:t>
            </a:r>
            <a:r>
              <a:rPr lang="ru-RU" dirty="0" smtClean="0"/>
              <a:t> часу у </a:t>
            </a:r>
            <a:r>
              <a:rPr lang="ru-RU" dirty="0" err="1" smtClean="0"/>
              <a:t>Фінляндії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фін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спортивні</a:t>
            </a:r>
            <a:r>
              <a:rPr lang="ru-RU" dirty="0" smtClean="0"/>
              <a:t> заходи на </a:t>
            </a:r>
            <a:r>
              <a:rPr lang="ru-RU" dirty="0" err="1" smtClean="0"/>
              <a:t>регулярній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. </a:t>
            </a:r>
            <a:r>
              <a:rPr lang="ru-RU" dirty="0" err="1" smtClean="0"/>
              <a:t>Національний</a:t>
            </a:r>
            <a:r>
              <a:rPr lang="ru-RU" dirty="0" smtClean="0"/>
              <a:t> вид спорту у </a:t>
            </a:r>
            <a:r>
              <a:rPr lang="ru-RU" dirty="0" err="1" smtClean="0"/>
              <a:t>Фінляндії</a:t>
            </a:r>
            <a:r>
              <a:rPr lang="ru-RU" dirty="0" smtClean="0"/>
              <a:t> - бейсбол,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найпопулярнішими</a:t>
            </a:r>
            <a:r>
              <a:rPr lang="ru-RU" dirty="0" smtClean="0"/>
              <a:t> видами спорту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телеглядачів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в ЗМІ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хокей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Формула-1.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розважальні</a:t>
            </a:r>
            <a:r>
              <a:rPr lang="ru-RU" dirty="0" smtClean="0"/>
              <a:t> та </a:t>
            </a:r>
            <a:r>
              <a:rPr lang="ru-RU" dirty="0" err="1" smtClean="0"/>
              <a:t>спортивні</a:t>
            </a:r>
            <a:r>
              <a:rPr lang="ru-RU" dirty="0" smtClean="0"/>
              <a:t> заходи : </a:t>
            </a:r>
            <a:r>
              <a:rPr lang="ru-RU" dirty="0" err="1" smtClean="0"/>
              <a:t>флорбол</a:t>
            </a:r>
            <a:r>
              <a:rPr lang="ru-RU" dirty="0" smtClean="0"/>
              <a:t> , спортивна ходьба , </a:t>
            </a:r>
            <a:r>
              <a:rPr lang="ru-RU" dirty="0" err="1" smtClean="0"/>
              <a:t>біг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катання</a:t>
            </a:r>
            <a:r>
              <a:rPr lang="ru-RU" dirty="0" smtClean="0"/>
              <a:t> на </a:t>
            </a:r>
            <a:r>
              <a:rPr lang="ru-RU" dirty="0" err="1" smtClean="0"/>
              <a:t>лижах</a:t>
            </a:r>
            <a:r>
              <a:rPr lang="ru-RU" dirty="0" smtClean="0"/>
              <a:t>. Не малу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спортивне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, бод</a:t>
            </a:r>
            <a:r>
              <a:rPr lang="uk-UA" dirty="0" err="1" smtClean="0"/>
              <a:t>ібілдінг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fin-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36204" cy="1224136"/>
          </a:xfrm>
          <a:prstGeom prst="rect">
            <a:avLst/>
          </a:prstGeom>
        </p:spPr>
      </p:pic>
      <p:pic>
        <p:nvPicPr>
          <p:cNvPr id="5" name="Рисунок 4" descr="8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1550" y="188640"/>
            <a:ext cx="2594950" cy="1944216"/>
          </a:xfrm>
          <a:prstGeom prst="rect">
            <a:avLst/>
          </a:prstGeom>
        </p:spPr>
      </p:pic>
      <p:pic>
        <p:nvPicPr>
          <p:cNvPr id="6" name="Рисунок 5" descr="p1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  <p:pic>
        <p:nvPicPr>
          <p:cNvPr id="7" name="Рисунок 6" descr="mikko-hirvonen-wrc-rally-finland-2014-ford-fiesta-rs-wrc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492896"/>
            <a:ext cx="2520773" cy="16813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У </a:t>
            </a:r>
            <a:r>
              <a:rPr lang="ru-RU" b="1" dirty="0" err="1" smtClean="0"/>
              <a:t>Норвегії</a:t>
            </a:r>
            <a:r>
              <a:rPr lang="ru-RU" b="1" dirty="0" smtClean="0"/>
              <a:t> </a:t>
            </a:r>
            <a:r>
              <a:rPr lang="ru-RU" dirty="0" err="1" smtClean="0"/>
              <a:t>розповсюджено</a:t>
            </a:r>
            <a:r>
              <a:rPr lang="ru-RU" dirty="0" smtClean="0"/>
              <a:t> </a:t>
            </a:r>
            <a:r>
              <a:rPr lang="ru-RU" dirty="0" err="1" smtClean="0"/>
              <a:t>вищезгаданий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"</a:t>
            </a:r>
            <a:r>
              <a:rPr lang="ru-RU" dirty="0" err="1" smtClean="0"/>
              <a:t>Тгітт</a:t>
            </a:r>
            <a:r>
              <a:rPr lang="ru-RU" dirty="0" smtClean="0"/>
              <a:t>". Статистика </a:t>
            </a:r>
            <a:r>
              <a:rPr lang="ru-RU" dirty="0" err="1" smtClean="0"/>
              <a:t>свідчить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залучено 2/3 </a:t>
            </a:r>
            <a:r>
              <a:rPr lang="ru-RU" dirty="0" err="1" smtClean="0"/>
              <a:t>населення</a:t>
            </a:r>
            <a:r>
              <a:rPr lang="ru-RU" dirty="0" smtClean="0"/>
              <a:t>. Основою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лижний</a:t>
            </a:r>
            <a:r>
              <a:rPr lang="ru-RU" dirty="0" smtClean="0"/>
              <a:t> спорт. </a:t>
            </a:r>
          </a:p>
          <a:p>
            <a:endParaRPr lang="ru-RU" dirty="0"/>
          </a:p>
        </p:txBody>
      </p:sp>
      <p:pic>
        <p:nvPicPr>
          <p:cNvPr id="4" name="Рисунок 3" descr="b99950025e3e343405299e8f19cde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лижному</a:t>
            </a:r>
            <a:r>
              <a:rPr lang="ru-RU" dirty="0" smtClean="0"/>
              <a:t> спорту".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організує</a:t>
            </a:r>
            <a:r>
              <a:rPr lang="ru-RU" dirty="0" smtClean="0"/>
              <a:t> </a:t>
            </a:r>
            <a:r>
              <a:rPr lang="ru-RU" dirty="0" err="1" smtClean="0"/>
              <a:t>лижні</a:t>
            </a:r>
            <a:r>
              <a:rPr lang="ru-RU" dirty="0" smtClean="0"/>
              <a:t> </a:t>
            </a:r>
            <a:r>
              <a:rPr lang="ru-RU" dirty="0" err="1" smtClean="0"/>
              <a:t>прогулянки</a:t>
            </a:r>
            <a:r>
              <a:rPr lang="ru-RU" dirty="0" smtClean="0"/>
              <a:t> в </a:t>
            </a:r>
            <a:r>
              <a:rPr lang="ru-RU" dirty="0" err="1" smtClean="0"/>
              <a:t>лісі</a:t>
            </a:r>
            <a:r>
              <a:rPr lang="ru-RU" dirty="0" smtClean="0"/>
              <a:t> для людей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– </a:t>
            </a:r>
            <a:r>
              <a:rPr lang="ru-RU" dirty="0" err="1" smtClean="0"/>
              <a:t>похилого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</a:t>
            </a:r>
            <a:r>
              <a:rPr lang="ru-RU" dirty="0" err="1" smtClean="0"/>
              <a:t>Літом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проводить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засвоєння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на </a:t>
            </a:r>
            <a:r>
              <a:rPr lang="ru-RU" dirty="0" err="1" smtClean="0"/>
              <a:t>лижах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99950025e3e343405299e8f19cde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77380" cy="1184920"/>
          </a:xfrm>
          <a:prstGeom prst="rect">
            <a:avLst/>
          </a:prstGeom>
        </p:spPr>
      </p:pic>
      <p:pic>
        <p:nvPicPr>
          <p:cNvPr id="5" name="Рисунок 4" descr="12449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897803" cy="1806296"/>
          </a:xfrm>
          <a:prstGeom prst="rect">
            <a:avLst/>
          </a:prstGeom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797152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248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У </a:t>
            </a:r>
            <a:r>
              <a:rPr lang="ru-RU" b="1" dirty="0" err="1" smtClean="0"/>
              <a:t>Канаді</a:t>
            </a:r>
            <a:r>
              <a:rPr lang="ru-RU" b="1" dirty="0" smtClean="0"/>
              <a:t> </a:t>
            </a:r>
            <a:r>
              <a:rPr lang="ru-RU" dirty="0" err="1" smtClean="0"/>
              <a:t>розповсюджено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"</a:t>
            </a:r>
            <a:r>
              <a:rPr lang="ru-RU" dirty="0" err="1" smtClean="0"/>
              <a:t>Тренуйтеся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нами",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"Десять".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про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на десяти </a:t>
            </a:r>
            <a:r>
              <a:rPr lang="ru-RU" dirty="0" err="1" smtClean="0"/>
              <a:t>сходинках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схилі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крутизни</a:t>
            </a:r>
            <a:r>
              <a:rPr lang="ru-RU" dirty="0" smtClean="0"/>
              <a:t>. В </a:t>
            </a:r>
            <a:r>
              <a:rPr lang="ru-RU" dirty="0" err="1" smtClean="0"/>
              <a:t>установах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фізкультурні</a:t>
            </a:r>
            <a:r>
              <a:rPr lang="ru-RU" dirty="0" smtClean="0"/>
              <a:t> паузи такого </a:t>
            </a:r>
            <a:r>
              <a:rPr lang="ru-RU" dirty="0" err="1" smtClean="0"/>
              <a:t>змісту</a:t>
            </a:r>
            <a:r>
              <a:rPr lang="ru-RU" dirty="0" smtClean="0"/>
              <a:t>, а по </a:t>
            </a:r>
            <a:r>
              <a:rPr lang="ru-RU" dirty="0" err="1" smtClean="0"/>
              <a:t>п'ятницях</a:t>
            </a:r>
            <a:r>
              <a:rPr lang="ru-RU" dirty="0" smtClean="0"/>
              <a:t> – </a:t>
            </a:r>
            <a:r>
              <a:rPr lang="ru-RU" dirty="0" err="1" smtClean="0"/>
              <a:t>змагання</a:t>
            </a:r>
            <a:r>
              <a:rPr lang="ru-RU" dirty="0" smtClean="0"/>
              <a:t> на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сходинок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схилу</a:t>
            </a:r>
            <a:r>
              <a:rPr lang="ru-RU" dirty="0" smtClean="0"/>
              <a:t> (</a:t>
            </a:r>
            <a:r>
              <a:rPr lang="ru-RU" dirty="0" err="1" smtClean="0"/>
              <a:t>враховується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час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imag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6632"/>
            <a:ext cx="3415928" cy="227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рух</a:t>
            </a:r>
            <a:r>
              <a:rPr lang="ru-RU" b="1" dirty="0" smtClean="0"/>
              <a:t> "Спорт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 1949 року </a:t>
            </a:r>
            <a:r>
              <a:rPr lang="ru-RU" dirty="0" err="1" smtClean="0"/>
              <a:t>міністерствами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справ </a:t>
            </a:r>
            <a:r>
              <a:rPr lang="ru-RU" sz="3000" dirty="0" smtClean="0"/>
              <a:t>10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країн-учасниць</a:t>
            </a:r>
            <a:r>
              <a:rPr lang="ru-RU" dirty="0" smtClean="0"/>
              <a:t> НАТО </a:t>
            </a:r>
            <a:r>
              <a:rPr lang="ru-RU" dirty="0" err="1" smtClean="0"/>
              <a:t>засновано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спілку</a:t>
            </a:r>
            <a:r>
              <a:rPr lang="ru-RU" dirty="0" smtClean="0"/>
              <a:t> – Раду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січні</a:t>
            </a:r>
            <a:r>
              <a:rPr lang="ru-RU" dirty="0" smtClean="0"/>
              <a:t> 1962 року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структуру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культурного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 у 1966 </a:t>
            </a:r>
            <a:r>
              <a:rPr lang="ru-RU" dirty="0" err="1" smtClean="0"/>
              <a:t>році</a:t>
            </a:r>
            <a:r>
              <a:rPr lang="ru-RU" dirty="0" smtClean="0"/>
              <a:t> –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довгострокову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спорту,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 на </a:t>
            </a:r>
            <a:r>
              <a:rPr lang="ru-RU" dirty="0" err="1" smtClean="0"/>
              <a:t>природі</a:t>
            </a:r>
            <a:r>
              <a:rPr lang="ru-RU" dirty="0" smtClean="0"/>
              <a:t>, </a:t>
            </a:r>
            <a:r>
              <a:rPr lang="ru-RU" dirty="0" err="1" smtClean="0"/>
              <a:t>девізом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стали слова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".</a:t>
            </a:r>
          </a:p>
          <a:p>
            <a:r>
              <a:rPr lang="ru-RU" dirty="0" smtClean="0"/>
              <a:t> У 1970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симпозіумі</a:t>
            </a:r>
            <a:r>
              <a:rPr lang="ru-RU" dirty="0" smtClean="0"/>
              <a:t> у </a:t>
            </a:r>
            <a:r>
              <a:rPr lang="ru-RU" dirty="0" err="1" smtClean="0"/>
              <a:t>Страсбурзі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та </a:t>
            </a:r>
            <a:r>
              <a:rPr lang="ru-RU" dirty="0" err="1" smtClean="0"/>
              <a:t>прийнято</a:t>
            </a:r>
            <a:r>
              <a:rPr lang="ru-RU" dirty="0" smtClean="0"/>
              <a:t> як </a:t>
            </a:r>
            <a:r>
              <a:rPr lang="ru-RU" dirty="0" err="1" smtClean="0"/>
              <a:t>основний</a:t>
            </a:r>
            <a:r>
              <a:rPr lang="ru-RU" dirty="0" smtClean="0"/>
              <a:t> документ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так </a:t>
            </a:r>
            <a:r>
              <a:rPr lang="ru-RU" dirty="0" err="1" smtClean="0"/>
              <a:t>звану</a:t>
            </a:r>
            <a:r>
              <a:rPr lang="ru-RU" dirty="0" smtClean="0"/>
              <a:t> "</a:t>
            </a:r>
            <a:r>
              <a:rPr lang="ru-RU" dirty="0" err="1" smtClean="0"/>
              <a:t>Рекомендацію</a:t>
            </a:r>
            <a:r>
              <a:rPr lang="ru-RU" dirty="0" smtClean="0"/>
              <a:t> №588".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868144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"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".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бігу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побудована</a:t>
            </a:r>
            <a:r>
              <a:rPr lang="ru-RU" dirty="0" smtClean="0"/>
              <a:t> таким чином: </a:t>
            </a:r>
            <a:r>
              <a:rPr lang="ru-RU" dirty="0" err="1" smtClean="0"/>
              <a:t>першого</a:t>
            </a:r>
            <a:r>
              <a:rPr lang="ru-RU" dirty="0" smtClean="0"/>
              <a:t> дня </a:t>
            </a:r>
            <a:r>
              <a:rPr lang="ru-RU" dirty="0" err="1" smtClean="0"/>
              <a:t>змагаються</a:t>
            </a:r>
            <a:r>
              <a:rPr lang="ru-RU" dirty="0" smtClean="0"/>
              <a:t> </a:t>
            </a:r>
            <a:r>
              <a:rPr lang="ru-RU" dirty="0" err="1" smtClean="0"/>
              <a:t>початківці</a:t>
            </a:r>
            <a:r>
              <a:rPr lang="ru-RU" dirty="0" smtClean="0"/>
              <a:t> (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); другого – молодь (16-20 </a:t>
            </a:r>
            <a:r>
              <a:rPr lang="ru-RU" dirty="0" err="1" smtClean="0"/>
              <a:t>років</a:t>
            </a:r>
            <a:r>
              <a:rPr lang="ru-RU" dirty="0" smtClean="0"/>
              <a:t>); </a:t>
            </a:r>
            <a:r>
              <a:rPr lang="ru-RU" dirty="0" err="1" smtClean="0"/>
              <a:t>третього</a:t>
            </a:r>
            <a:r>
              <a:rPr lang="ru-RU" dirty="0" smtClean="0"/>
              <a:t> –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; четвертого – </a:t>
            </a:r>
            <a:r>
              <a:rPr lang="ru-RU" dirty="0" err="1" smtClean="0"/>
              <a:t>працівники</a:t>
            </a:r>
            <a:r>
              <a:rPr lang="ru-RU" dirty="0" smtClean="0"/>
              <a:t> та </a:t>
            </a:r>
            <a:r>
              <a:rPr lang="ru-RU" dirty="0" err="1" smtClean="0"/>
              <a:t>службовці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; </a:t>
            </a:r>
            <a:r>
              <a:rPr lang="ru-RU" dirty="0" err="1" smtClean="0"/>
              <a:t>п'ятого</a:t>
            </a:r>
            <a:r>
              <a:rPr lang="ru-RU" dirty="0" smtClean="0"/>
              <a:t> – 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бігуни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багаторічним</a:t>
            </a:r>
            <a:r>
              <a:rPr lang="ru-RU" dirty="0" smtClean="0"/>
              <a:t> стажем (35-ти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старші</a:t>
            </a:r>
            <a:r>
              <a:rPr lang="ru-RU" dirty="0" smtClean="0"/>
              <a:t>); </a:t>
            </a:r>
            <a:r>
              <a:rPr lang="ru-RU" dirty="0" err="1" smtClean="0"/>
              <a:t>шостого</a:t>
            </a:r>
            <a:r>
              <a:rPr lang="ru-RU" dirty="0" smtClean="0"/>
              <a:t> – </a:t>
            </a:r>
            <a:r>
              <a:rPr lang="ru-RU" dirty="0" err="1" smtClean="0"/>
              <a:t>інваліди</a:t>
            </a:r>
            <a:r>
              <a:rPr lang="ru-RU" dirty="0" smtClean="0"/>
              <a:t>; </a:t>
            </a:r>
            <a:r>
              <a:rPr lang="ru-RU" dirty="0" err="1" smtClean="0"/>
              <a:t>сьомого</a:t>
            </a:r>
            <a:r>
              <a:rPr lang="ru-RU" dirty="0" smtClean="0"/>
              <a:t> –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1512168" cy="1006537"/>
          </a:xfrm>
          <a:prstGeom prst="rect">
            <a:avLst/>
          </a:prstGeom>
        </p:spPr>
      </p:pic>
      <p:pic>
        <p:nvPicPr>
          <p:cNvPr id="5" name="Рисунок 4" descr="36fb8ceb10b1370bf63edcb2458f3a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301208"/>
            <a:ext cx="2664296" cy="1509768"/>
          </a:xfrm>
          <a:prstGeom prst="rect">
            <a:avLst/>
          </a:prstGeom>
        </p:spPr>
      </p:pic>
      <p:pic>
        <p:nvPicPr>
          <p:cNvPr id="6" name="Рисунок 5" descr="Olivier J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60648"/>
            <a:ext cx="2699792" cy="1798104"/>
          </a:xfrm>
          <a:prstGeom prst="rect">
            <a:avLst/>
          </a:prstGeom>
        </p:spPr>
      </p:pic>
      <p:pic>
        <p:nvPicPr>
          <p:cNvPr id="7" name="Рисунок 6" descr="pic_1358292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068960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закріплений</a:t>
            </a:r>
            <a:r>
              <a:rPr lang="ru-RU" dirty="0" smtClean="0"/>
              <a:t> </a:t>
            </a:r>
            <a:r>
              <a:rPr lang="ru-RU" dirty="0" err="1" smtClean="0"/>
              <a:t>Європейською</a:t>
            </a:r>
            <a:r>
              <a:rPr lang="ru-RU" dirty="0" smtClean="0"/>
              <a:t> </a:t>
            </a:r>
            <a:r>
              <a:rPr lang="ru-RU" dirty="0" err="1" smtClean="0"/>
              <a:t>Хартією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 (1975р.)</a:t>
            </a:r>
          </a:p>
          <a:p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80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У 1990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колишньому</a:t>
            </a:r>
            <a:r>
              <a:rPr lang="ru-RU" dirty="0" smtClean="0"/>
              <a:t> СРСР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асоціацію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піднімається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такою </a:t>
            </a:r>
            <a:r>
              <a:rPr lang="ru-RU" dirty="0" err="1" smtClean="0"/>
              <a:t>назвою</a:t>
            </a:r>
            <a:r>
              <a:rPr lang="ru-RU" dirty="0" smtClean="0"/>
              <a:t>. </a:t>
            </a:r>
            <a:r>
              <a:rPr lang="uk-UA" dirty="0" smtClean="0"/>
              <a:t>Україна приєдналася до Міжнародного руху постановою Кабінету Міністрів України (№49 від 18.01.03р.), який підтримав пропозицію Державного комітету України з питань фізичної культури і спорту щодо створення центрів фізичного здоров’я населення </a:t>
            </a:r>
            <a:r>
              <a:rPr lang="uk-UA" dirty="0" err="1" smtClean="0"/>
              <a:t>„Спорт</a:t>
            </a:r>
            <a:r>
              <a:rPr lang="uk-UA" dirty="0" smtClean="0"/>
              <a:t> для </a:t>
            </a:r>
            <a:r>
              <a:rPr lang="uk-UA" dirty="0" err="1" smtClean="0"/>
              <a:t>всіх”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Мета </a:t>
            </a:r>
            <a:r>
              <a:rPr lang="ru-RU" dirty="0" err="1" smtClean="0"/>
              <a:t>руху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до </a:t>
            </a:r>
            <a:r>
              <a:rPr lang="ru-RU" dirty="0" err="1" smtClean="0"/>
              <a:t>систематичних</a:t>
            </a:r>
            <a:r>
              <a:rPr lang="ru-RU" dirty="0" smtClean="0"/>
              <a:t> занять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вправами</a:t>
            </a:r>
            <a:r>
              <a:rPr lang="ru-RU" dirty="0" smtClean="0"/>
              <a:t> для </a:t>
            </a:r>
            <a:r>
              <a:rPr lang="ru-RU" dirty="0" err="1" smtClean="0"/>
              <a:t>оздоровлення</a:t>
            </a:r>
            <a:r>
              <a:rPr lang="ru-RU" dirty="0" smtClean="0"/>
              <a:t> та активного </a:t>
            </a:r>
            <a:r>
              <a:rPr lang="ru-RU" dirty="0" err="1" smtClean="0"/>
              <a:t>відпочинку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до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деградації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свідомої</a:t>
            </a:r>
            <a:r>
              <a:rPr lang="ru-RU" dirty="0" smtClean="0"/>
              <a:t> потреби </a:t>
            </a:r>
            <a:r>
              <a:rPr lang="ru-RU" dirty="0" err="1" smtClean="0"/>
              <a:t>щоденних</a:t>
            </a:r>
            <a:r>
              <a:rPr lang="ru-RU" dirty="0" smtClean="0"/>
              <a:t> занять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вправами</a:t>
            </a:r>
            <a:r>
              <a:rPr lang="ru-RU" dirty="0" smtClean="0"/>
              <a:t>, </a:t>
            </a:r>
          </a:p>
          <a:p>
            <a:pPr>
              <a:buFontTx/>
              <a:buChar char="-"/>
            </a:pPr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ефективна</a:t>
            </a:r>
            <a:r>
              <a:rPr lang="ru-RU" dirty="0" smtClean="0"/>
              <a:t> пропаганда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занять </a:t>
            </a:r>
            <a:r>
              <a:rPr lang="ru-RU" dirty="0" err="1" smtClean="0"/>
              <a:t>фізичною</a:t>
            </a:r>
            <a:r>
              <a:rPr lang="ru-RU" dirty="0" smtClean="0"/>
              <a:t> культурою (спортом)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</a:p>
          <a:p>
            <a:pPr>
              <a:buFontTx/>
              <a:buChar char="-"/>
            </a:pPr>
            <a:r>
              <a:rPr lang="ru-RU" dirty="0" smtClean="0"/>
              <a:t>реклама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422108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різноманітність</a:t>
            </a:r>
            <a:r>
              <a:rPr lang="ru-RU" dirty="0" smtClean="0"/>
              <a:t>, </a:t>
            </a:r>
            <a:r>
              <a:rPr lang="ru-RU" dirty="0" err="1" smtClean="0"/>
              <a:t>варіативність</a:t>
            </a:r>
            <a:r>
              <a:rPr lang="ru-RU" dirty="0" smtClean="0"/>
              <a:t>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оздоровчих</a:t>
            </a:r>
            <a:r>
              <a:rPr lang="ru-RU" dirty="0" smtClean="0"/>
              <a:t> занять; </a:t>
            </a:r>
          </a:p>
          <a:p>
            <a:r>
              <a:rPr lang="ru-RU" dirty="0" err="1" smtClean="0"/>
              <a:t>поступові</a:t>
            </a:r>
            <a:r>
              <a:rPr lang="ru-RU" dirty="0" smtClean="0"/>
              <a:t>,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у межах </a:t>
            </a:r>
            <a:r>
              <a:rPr lang="ru-RU" dirty="0" err="1" smtClean="0"/>
              <a:t>можливостей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державних</a:t>
            </a:r>
            <a:r>
              <a:rPr lang="ru-RU" dirty="0" smtClean="0"/>
              <a:t> та </a:t>
            </a:r>
            <a:r>
              <a:rPr lang="ru-RU" dirty="0" err="1" smtClean="0"/>
              <a:t>самодіяльних</a:t>
            </a:r>
            <a:r>
              <a:rPr lang="ru-RU" dirty="0" smtClean="0"/>
              <a:t> структур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мотивації</a:t>
            </a:r>
            <a:r>
              <a:rPr lang="ru-RU" dirty="0" smtClean="0"/>
              <a:t> до занять; </a:t>
            </a:r>
          </a:p>
          <a:p>
            <a:r>
              <a:rPr lang="ru-RU" dirty="0" err="1" smtClean="0"/>
              <a:t>просвітницька</a:t>
            </a:r>
            <a:r>
              <a:rPr lang="ru-RU" dirty="0" smtClean="0"/>
              <a:t> основа </a:t>
            </a:r>
            <a:r>
              <a:rPr lang="ru-RU" dirty="0" err="1" smtClean="0"/>
              <a:t>формування</a:t>
            </a:r>
            <a:r>
              <a:rPr lang="ru-RU" dirty="0" smtClean="0"/>
              <a:t> правильного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оцінка</a:t>
            </a:r>
            <a:r>
              <a:rPr lang="ru-RU" dirty="0" smtClean="0"/>
              <a:t>,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стану,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підготовленості</a:t>
            </a:r>
            <a:r>
              <a:rPr lang="ru-RU" dirty="0" smtClean="0"/>
              <a:t> та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кваліфікованих</a:t>
            </a:r>
            <a:r>
              <a:rPr lang="ru-RU" dirty="0" smtClean="0"/>
              <a:t>,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18457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Досвід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оздоровчої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в </a:t>
            </a:r>
            <a:r>
              <a:rPr lang="ru-RU" b="1" dirty="0" err="1" smtClean="0"/>
              <a:t>зарубіжних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країнах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flag_k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14064"/>
            <a:ext cx="3635896" cy="2272435"/>
          </a:xfrm>
          <a:prstGeom prst="rect">
            <a:avLst/>
          </a:prstGeom>
        </p:spPr>
      </p:pic>
      <p:pic>
        <p:nvPicPr>
          <p:cNvPr id="4" name="Рисунок 3" descr="5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8640"/>
            <a:ext cx="3672408" cy="1933523"/>
          </a:xfrm>
          <a:prstGeom prst="rect">
            <a:avLst/>
          </a:prstGeom>
        </p:spPr>
      </p:pic>
      <p:pic>
        <p:nvPicPr>
          <p:cNvPr id="5" name="Рисунок 4" descr="5203997-evro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У США </a:t>
            </a:r>
            <a:r>
              <a:rPr lang="ru-RU" dirty="0" err="1" smtClean="0"/>
              <a:t>Президентська</a:t>
            </a:r>
            <a:r>
              <a:rPr lang="ru-RU" dirty="0" smtClean="0"/>
              <a:t> Рада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спорту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розповсюдженню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"Спорт для </a:t>
            </a:r>
            <a:r>
              <a:rPr lang="ru-RU" dirty="0" err="1" smtClean="0"/>
              <a:t>всіх</a:t>
            </a:r>
            <a:r>
              <a:rPr lang="ru-RU" dirty="0" smtClean="0"/>
              <a:t>". </a:t>
            </a:r>
            <a:r>
              <a:rPr lang="ru-RU" dirty="0" err="1" smtClean="0"/>
              <a:t>Президентська</a:t>
            </a:r>
            <a:r>
              <a:rPr lang="ru-RU" dirty="0" smtClean="0"/>
              <a:t> рада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координаційним</a:t>
            </a:r>
            <a:r>
              <a:rPr lang="ru-RU" dirty="0" smtClean="0"/>
              <a:t> центром,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скеровує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</a:t>
            </a:r>
            <a:r>
              <a:rPr lang="ru-RU" dirty="0" err="1" smtClean="0"/>
              <a:t>клубів</a:t>
            </a:r>
            <a:r>
              <a:rPr lang="ru-RU" dirty="0" smtClean="0"/>
              <a:t>, </a:t>
            </a:r>
            <a:r>
              <a:rPr lang="ru-RU" dirty="0" err="1" smtClean="0"/>
              <a:t>центрів</a:t>
            </a:r>
            <a:r>
              <a:rPr lang="ru-RU" dirty="0" smtClean="0"/>
              <a:t> активного </a:t>
            </a:r>
            <a:r>
              <a:rPr lang="ru-RU" dirty="0" err="1" smtClean="0"/>
              <a:t>відпочинку</a:t>
            </a:r>
            <a:r>
              <a:rPr lang="ru-RU" dirty="0" smtClean="0"/>
              <a:t>,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популяризує</a:t>
            </a:r>
            <a:r>
              <a:rPr lang="ru-RU" dirty="0" smtClean="0"/>
              <a:t> </a:t>
            </a:r>
            <a:r>
              <a:rPr lang="ru-RU" dirty="0" err="1" smtClean="0"/>
              <a:t>спортивно-оздоровчу</a:t>
            </a:r>
            <a:r>
              <a:rPr lang="ru-RU" dirty="0" smtClean="0"/>
              <a:t> роботу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Президентської</a:t>
            </a:r>
            <a:r>
              <a:rPr lang="ru-RU" dirty="0" smtClean="0"/>
              <a:t> Ради за </a:t>
            </a:r>
            <a:r>
              <a:rPr lang="ru-RU" dirty="0" err="1" smtClean="0"/>
              <a:t>спортивно-оздоровчу</a:t>
            </a:r>
            <a:r>
              <a:rPr lang="ru-RU" dirty="0" smtClean="0"/>
              <a:t> роботу </a:t>
            </a:r>
            <a:r>
              <a:rPr lang="ru-RU" dirty="0" err="1" smtClean="0"/>
              <a:t>відповідають</a:t>
            </a:r>
            <a:r>
              <a:rPr lang="ru-RU" dirty="0" smtClean="0"/>
              <a:t>: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департаменти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парків</a:t>
            </a:r>
            <a:r>
              <a:rPr lang="ru-RU" dirty="0" smtClean="0"/>
              <a:t>,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агенція</a:t>
            </a:r>
            <a:r>
              <a:rPr lang="ru-RU" dirty="0" smtClean="0"/>
              <a:t> активного </a:t>
            </a:r>
            <a:r>
              <a:rPr lang="ru-RU" dirty="0" err="1" smtClean="0"/>
              <a:t>відпочинку</a:t>
            </a:r>
            <a:r>
              <a:rPr lang="ru-RU" dirty="0" smtClean="0"/>
              <a:t> при </a:t>
            </a:r>
            <a:r>
              <a:rPr lang="ru-RU" dirty="0" err="1" smtClean="0"/>
              <a:t>департаменті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справ,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агенція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 </a:t>
            </a:r>
            <a:r>
              <a:rPr lang="ru-RU" dirty="0" err="1" smtClean="0"/>
              <a:t>напівдержавних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спортивно-оздоровчою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: </a:t>
            </a:r>
            <a:r>
              <a:rPr lang="ru-RU" dirty="0" err="1" smtClean="0"/>
              <a:t>асоціації</a:t>
            </a:r>
            <a:r>
              <a:rPr lang="ru-RU" dirty="0" smtClean="0"/>
              <a:t>, </a:t>
            </a:r>
            <a:r>
              <a:rPr lang="ru-RU" dirty="0" err="1" smtClean="0"/>
              <a:t>союзи</a:t>
            </a:r>
            <a:r>
              <a:rPr lang="ru-RU" dirty="0" smtClean="0"/>
              <a:t>, </a:t>
            </a:r>
            <a:r>
              <a:rPr lang="ru-RU" dirty="0" err="1" smtClean="0"/>
              <a:t>об'єднання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6632"/>
            <a:ext cx="3966254" cy="20882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  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за </a:t>
            </a:r>
            <a:r>
              <a:rPr lang="ru-RU" dirty="0" err="1" smtClean="0"/>
              <a:t>програмою</a:t>
            </a:r>
            <a:r>
              <a:rPr lang="ru-RU" dirty="0" smtClean="0"/>
              <a:t> „Спорт для </a:t>
            </a:r>
            <a:r>
              <a:rPr lang="ru-RU" dirty="0" err="1" smtClean="0"/>
              <a:t>всіх</a:t>
            </a:r>
            <a:r>
              <a:rPr lang="ru-RU" dirty="0" smtClean="0"/>
              <a:t>":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виробничу</a:t>
            </a:r>
            <a:r>
              <a:rPr lang="ru-RU" dirty="0" smtClean="0"/>
              <a:t> </a:t>
            </a:r>
            <a:r>
              <a:rPr lang="ru-RU" dirty="0" err="1" smtClean="0"/>
              <a:t>гімнастику</a:t>
            </a:r>
            <a:r>
              <a:rPr lang="ru-RU" dirty="0" smtClean="0"/>
              <a:t> (</a:t>
            </a:r>
            <a:r>
              <a:rPr lang="ru-RU" dirty="0" err="1" smtClean="0"/>
              <a:t>гімнастичні</a:t>
            </a:r>
            <a:r>
              <a:rPr lang="ru-RU" dirty="0" smtClean="0"/>
              <a:t> паузи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.дня):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фізичною</a:t>
            </a:r>
            <a:r>
              <a:rPr lang="ru-RU" dirty="0" smtClean="0"/>
              <a:t> культурою,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силами </a:t>
            </a:r>
            <a:r>
              <a:rPr lang="ru-RU" dirty="0" err="1" smtClean="0"/>
              <a:t>підприємств</a:t>
            </a:r>
            <a:r>
              <a:rPr lang="ru-RU" dirty="0" smtClean="0"/>
              <a:t> у </a:t>
            </a:r>
            <a:r>
              <a:rPr lang="ru-RU" dirty="0" err="1" smtClean="0"/>
              <a:t>неробочий</a:t>
            </a:r>
            <a:r>
              <a:rPr lang="ru-RU" dirty="0" smtClean="0"/>
              <a:t> час;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залучення</a:t>
            </a:r>
            <a:r>
              <a:rPr lang="ru-RU" dirty="0" smtClean="0"/>
              <a:t> трудящих до </a:t>
            </a:r>
            <a:r>
              <a:rPr lang="ru-RU" dirty="0" err="1" smtClean="0"/>
              <a:t>регулярних</a:t>
            </a:r>
            <a:r>
              <a:rPr lang="ru-RU" dirty="0" smtClean="0"/>
              <a:t> занять </a:t>
            </a:r>
            <a:r>
              <a:rPr lang="ru-RU" dirty="0" err="1" smtClean="0"/>
              <a:t>фізичною</a:t>
            </a:r>
            <a:r>
              <a:rPr lang="ru-RU" dirty="0" smtClean="0"/>
              <a:t> культурою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оздоровчих</a:t>
            </a:r>
            <a:r>
              <a:rPr lang="ru-RU" dirty="0" smtClean="0"/>
              <a:t> комплексах </a:t>
            </a:r>
            <a:r>
              <a:rPr lang="ru-RU" dirty="0" err="1" smtClean="0"/>
              <a:t>і</a:t>
            </a:r>
            <a:r>
              <a:rPr lang="ru-RU" dirty="0" smtClean="0"/>
              <a:t> центрах при </a:t>
            </a:r>
            <a:r>
              <a:rPr lang="ru-RU" dirty="0" err="1" smtClean="0"/>
              <a:t>підприємствах</a:t>
            </a:r>
            <a:r>
              <a:rPr lang="ru-RU" dirty="0" smtClean="0"/>
              <a:t>;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прогулянок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походів</a:t>
            </a:r>
            <a:r>
              <a:rPr lang="ru-RU" dirty="0" smtClean="0"/>
              <a:t> для трудящих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до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включено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;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установами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самостійні</a:t>
            </a:r>
            <a:r>
              <a:rPr lang="ru-RU" dirty="0" smtClean="0"/>
              <a:t> </a:t>
            </a: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фізичною</a:t>
            </a:r>
            <a:r>
              <a:rPr lang="ru-RU" dirty="0" smtClean="0"/>
              <a:t> культурою за </a:t>
            </a:r>
            <a:r>
              <a:rPr lang="ru-RU" dirty="0" err="1" smtClean="0"/>
              <a:t>програмами</a:t>
            </a:r>
            <a:r>
              <a:rPr lang="ru-RU" dirty="0" smtClean="0"/>
              <a:t>, </a:t>
            </a:r>
            <a:r>
              <a:rPr lang="ru-RU" dirty="0" err="1" smtClean="0"/>
              <a:t>пропонованими</a:t>
            </a:r>
            <a:r>
              <a:rPr lang="ru-RU" dirty="0" smtClean="0"/>
              <a:t> </a:t>
            </a:r>
            <a:r>
              <a:rPr lang="ru-RU" dirty="0" err="1" smtClean="0"/>
              <a:t>вченими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endParaRPr lang="ru-RU" dirty="0"/>
          </a:p>
        </p:txBody>
      </p:sp>
      <p:pic>
        <p:nvPicPr>
          <p:cNvPr id="4" name="Рисунок 3" descr="5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763688" cy="928582"/>
          </a:xfrm>
          <a:prstGeom prst="rect">
            <a:avLst/>
          </a:prstGeom>
        </p:spPr>
      </p:pic>
      <p:pic>
        <p:nvPicPr>
          <p:cNvPr id="5" name="Рисунок 4" descr="200px-Семейные_прогулки_по_окрестностям_Лейкерба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4725144"/>
            <a:ext cx="3270669" cy="1896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1384</Words>
  <Application>Microsoft Office PowerPoint</Application>
  <PresentationFormat>Экран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Міжнародний рух "Спорт для всіх" та досвід організації оздоровчої діяльності в зарубіжних країнах  </vt:lpstr>
      <vt:lpstr>План:</vt:lpstr>
      <vt:lpstr>Міжнародний рух "Спорт для всіх"  </vt:lpstr>
      <vt:lpstr>Слайд 4</vt:lpstr>
      <vt:lpstr>Слайд 5</vt:lpstr>
      <vt:lpstr>Вимоги до формування програм:</vt:lpstr>
      <vt:lpstr>Досвід організації оздоровчої діяльності в зарубіжних країнах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рух "Спорт для всіх" та досвід організації оздоровчої діяльності в зарубіжних країнах  </dc:title>
  <dc:creator>Админ</dc:creator>
  <cp:lastModifiedBy>Настя</cp:lastModifiedBy>
  <cp:revision>123</cp:revision>
  <dcterms:created xsi:type="dcterms:W3CDTF">2014-11-16T12:51:08Z</dcterms:created>
  <dcterms:modified xsi:type="dcterms:W3CDTF">2015-02-27T23:58:57Z</dcterms:modified>
</cp:coreProperties>
</file>