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PT Sans Narrow"/>
      <p:regular r:id="rId11"/>
      <p:bold r:id="rId12"/>
    </p:embeddedFont>
    <p:embeddedFont>
      <p:font typeface="Open Sans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TSansNarrow-regular.fntdata"/><Relationship Id="rId10" Type="http://schemas.openxmlformats.org/officeDocument/2006/relationships/slide" Target="slides/slide5.xml"/><Relationship Id="rId13" Type="http://schemas.openxmlformats.org/officeDocument/2006/relationships/font" Target="fonts/OpenSans-regular.fntdata"/><Relationship Id="rId12" Type="http://schemas.openxmlformats.org/officeDocument/2006/relationships/font" Target="fonts/PTSansNarrow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penSans-italic.fntdata"/><Relationship Id="rId14" Type="http://schemas.openxmlformats.org/officeDocument/2006/relationships/font" Target="fonts/OpenSans-bold.fntdata"/><Relationship Id="rId16" Type="http://schemas.openxmlformats.org/officeDocument/2006/relationships/font" Target="fonts/OpenSans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a0d9a78a9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a0d9a78a9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a0d9a78a99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a0d9a78a99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a0d9a78a99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a0d9a78a99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a0d9a78a99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a0d9a78a99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8" name="Google Shape;18;p2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1"/>
          <p:cNvSpPr txBox="1"/>
          <p:nvPr>
            <p:ph hasCustomPrompt="1"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3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5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6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/>
        </p:txBody>
      </p:sp>
      <p:sp>
        <p:nvSpPr>
          <p:cNvPr id="54" name="Google Shape;5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trop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ЦИФРОВА СОЦІОЛОГІЯ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МЕТА КУРСУ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2" name="Google Shape;72;p1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Мета курсу "Цифрова соціологія" полягає у формуванні у студентів комплексного уявлення про цифрову соціологію як галузь знання, її структуру та основні процеси цифровізації, що відбуваються в суспільстві. Курс спрямований на оволодіння теоретичними знаннями та методами соціологічного дослідження цифрових трансформацій, розвитку навичок використання сучасних інформаційно-комунікаційних технологій у соціологічних дослідженнях та аналізі інтернет-комунікацій.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ТЕМИ ЛЕКЦІЙНИХ ЗАНЯТЬ</a:t>
            </a:r>
            <a:endParaRPr/>
          </a:p>
        </p:txBody>
      </p:sp>
      <p:sp>
        <p:nvSpPr>
          <p:cNvPr id="78" name="Google Shape;78;p15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47500" lnSpcReduction="20000"/>
          </a:bodyPr>
          <a:lstStyle/>
          <a:p>
            <a:pPr indent="-313976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80173"/>
              <a:buFont typeface="Times New Roman"/>
              <a:buAutoNum type="arabicPeriod"/>
            </a:pPr>
            <a:r>
              <a:rPr lang="ru" sz="3530">
                <a:solidFill>
                  <a:srgbClr val="000000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Глобалізація та цифровізація — головні тренди сучасного соціального життя..</a:t>
            </a:r>
            <a:br>
              <a:rPr lang="ru" sz="3530">
                <a:solidFill>
                  <a:srgbClr val="000000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530">
              <a:solidFill>
                <a:srgbClr val="000000"/>
              </a:solidFill>
              <a:highlight>
                <a:schemeClr val="lt1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3976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80173"/>
              <a:buFont typeface="Times New Roman"/>
              <a:buAutoNum type="arabicPeriod"/>
            </a:pPr>
            <a:r>
              <a:rPr lang="ru" sz="3530">
                <a:solidFill>
                  <a:srgbClr val="000000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Інтернет і його роль у глобалізованому суспільстві.</a:t>
            </a:r>
            <a:br>
              <a:rPr lang="ru" sz="3530">
                <a:solidFill>
                  <a:srgbClr val="000000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530">
              <a:solidFill>
                <a:srgbClr val="000000"/>
              </a:solidFill>
              <a:highlight>
                <a:schemeClr val="lt1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3976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80173"/>
              <a:buFont typeface="Times New Roman"/>
              <a:buAutoNum type="arabicPeriod"/>
            </a:pPr>
            <a:r>
              <a:rPr lang="ru" sz="3530">
                <a:solidFill>
                  <a:srgbClr val="000000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Цифрова трансформація соціальних інститутів.</a:t>
            </a:r>
            <a:br>
              <a:rPr lang="ru" sz="3530">
                <a:solidFill>
                  <a:srgbClr val="000000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530">
              <a:solidFill>
                <a:srgbClr val="000000"/>
              </a:solidFill>
              <a:highlight>
                <a:schemeClr val="lt1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3976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80173"/>
              <a:buFont typeface="Times New Roman"/>
              <a:buAutoNum type="arabicPeriod"/>
            </a:pPr>
            <a:r>
              <a:rPr lang="ru" sz="3530">
                <a:solidFill>
                  <a:srgbClr val="000000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Соціальні комунікації у цифровому суспільстві.</a:t>
            </a:r>
            <a:br>
              <a:rPr lang="ru" sz="3530">
                <a:solidFill>
                  <a:srgbClr val="000000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530">
              <a:solidFill>
                <a:srgbClr val="000000"/>
              </a:solidFill>
              <a:highlight>
                <a:schemeClr val="lt1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3976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80173"/>
              <a:buFont typeface="Times New Roman"/>
              <a:buAutoNum type="arabicPeriod"/>
            </a:pPr>
            <a:r>
              <a:rPr lang="ru" sz="3530">
                <a:solidFill>
                  <a:srgbClr val="000000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Влада і управління у цифровому соціумі.</a:t>
            </a:r>
            <a:br>
              <a:rPr lang="ru" sz="3530">
                <a:solidFill>
                  <a:srgbClr val="000000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530">
              <a:solidFill>
                <a:srgbClr val="000000"/>
              </a:solidFill>
              <a:highlight>
                <a:schemeClr val="lt1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143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220"/>
              <a:buFont typeface="Times New Roman"/>
              <a:buAutoNum type="arabicPeriod"/>
            </a:pPr>
            <a:r>
              <a:rPr lang="ru" sz="3530">
                <a:solidFill>
                  <a:srgbClr val="000000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Цифрова нерівність і цифровий капітал у сучасному світі.</a:t>
            </a:r>
            <a:br>
              <a:rPr lang="ru" sz="212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12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ТЕМИ СЕМІНАРСЬКИХ ЗАНЯТЬ</a:t>
            </a:r>
            <a:endParaRPr/>
          </a:p>
        </p:txBody>
      </p:sp>
      <p:sp>
        <p:nvSpPr>
          <p:cNvPr id="84" name="Google Shape;84;p16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-288523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63496"/>
              <a:buFont typeface="Times New Roman"/>
              <a:buAutoNum type="arabicPeriod"/>
            </a:pPr>
            <a:r>
              <a:rPr lang="ru" sz="1917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Основи цифрової соціології: сутність, пре</a:t>
            </a:r>
            <a:r>
              <a:rPr lang="ru" sz="1917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дмет і методи дослідження.</a:t>
            </a:r>
            <a:br>
              <a:rPr lang="ru" sz="1917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1917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8523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63496"/>
              <a:buFont typeface="Times New Roman"/>
              <a:buAutoNum type="arabicPeriod"/>
            </a:pPr>
            <a:r>
              <a:rPr lang="ru" sz="1917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Вплив цифрових технологій на соціальні інститути та соціальні процеси.</a:t>
            </a:r>
            <a:br>
              <a:rPr lang="ru" sz="1917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1917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8523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63496"/>
              <a:buFont typeface="Times New Roman"/>
              <a:buAutoNum type="arabicPeriod"/>
            </a:pPr>
            <a:r>
              <a:rPr lang="ru" sz="1917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Аналіз інформаційно-комунікаційних технологій у соціальній взаємодії.</a:t>
            </a:r>
            <a:br>
              <a:rPr lang="ru" sz="1917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1917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8523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63496"/>
              <a:buFont typeface="Times New Roman"/>
              <a:buAutoNum type="arabicPeriod"/>
            </a:pPr>
            <a:r>
              <a:rPr lang="ru" sz="1917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Цифрові медіа, соціальні мережі та їхній вплив на громадську думку.</a:t>
            </a:r>
            <a:br>
              <a:rPr lang="ru" sz="1917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1917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8523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63496"/>
              <a:buFont typeface="Times New Roman"/>
              <a:buAutoNum type="arabicPeriod"/>
            </a:pPr>
            <a:r>
              <a:rPr lang="ru" sz="1917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Проблеми цифрової нерівності та соціальної стратифікації у цифровому суспільстві.</a:t>
            </a:r>
            <a:br>
              <a:rPr lang="ru" sz="1917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1917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2733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7361"/>
              <a:buAutoNum type="arabicPeriod"/>
            </a:pPr>
            <a:r>
              <a:rPr lang="ru" sz="1917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Цифрові інструменти маніпуляції та контроль у соціальному просторі.</a:t>
            </a:r>
            <a:br>
              <a:rPr lang="ru"/>
            </a:b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РЕКОМЕНДОВАНА ЛІТЕРАТУРА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7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AutoNum type="arabicPeriod"/>
            </a:pPr>
            <a: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Коцан-Олинець Ю.Я. Розвиток соціології в умовах 	цифровізації: виклики та завдання. 	Вісник Львівського нац. ун-ту імені 	Івана Франка, 2025. Видавництво: Львівський 	нац. ун-т, 280 с.</a:t>
            </a:r>
            <a:b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" sz="1200">
                <a:solidFill>
                  <a:srgbClr val="000000"/>
                </a:solidFill>
              </a:rPr>
              <a:t> 	</a:t>
            </a:r>
            <a:endParaRPr sz="12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AutoNum type="arabicPeriod"/>
            </a:pPr>
            <a: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Бакіров В. Як науці не стати цифровим іммігрантом у сучасному суспільстві. Соціологічна 	асоціація України, 2021. Видавництво: 	Соціологічна асоціація України, 150 с.</a:t>
            </a:r>
            <a:b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" sz="1200">
                <a:solidFill>
                  <a:srgbClr val="000000"/>
                </a:solidFill>
              </a:rPr>
              <a:t> 	</a:t>
            </a:r>
            <a:endParaRPr sz="12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AutoNum type="arabicPeriod"/>
            </a:pPr>
            <a: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Луптон Дебора. Цифрова соціологія. Київ: Основи, 2016. 320 с.</a:t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AutoNum type="arabicPeriod"/>
            </a:pPr>
            <a: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Яхно Д.А. Методи цифрової 	соціології в контексті аналізу конфлікту. Соціологічні дослідження, Київ, 2021. 210 	с.</a:t>
            </a:r>
            <a:b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" sz="1200">
                <a:solidFill>
                  <a:srgbClr val="000000"/>
                </a:solidFill>
              </a:rPr>
              <a:t> 	</a:t>
            </a:r>
            <a:endParaRPr sz="1200">
              <a:solidFill>
                <a:srgbClr val="000000"/>
              </a:solidFill>
            </a:endParaRPr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Гуменюк 	А. Соціальні мережі як медіакомунікаційний фундамент цифрового суспільства. Вісник соціології, 2024. Видавництво: Академвидав, 	255 с.</a:t>
            </a:r>
            <a:br>
              <a:rPr lang="ru" sz="1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1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CE93D8"/>
      </a:accent2>
      <a:accent3>
        <a:srgbClr val="4DB6AC"/>
      </a:accent3>
      <a:accent4>
        <a:srgbClr val="FF9800"/>
      </a:accent4>
      <a:accent5>
        <a:srgbClr val="009668"/>
      </a:accent5>
      <a:accent6>
        <a:srgbClr val="EEFF41"/>
      </a:accent6>
      <a:hlink>
        <a:srgbClr val="009668"/>
      </a:hlink>
      <a:folHlink>
        <a:srgbClr val="0096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