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87" r:id="rId2"/>
    <p:sldId id="286" r:id="rId3"/>
    <p:sldId id="257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9" r:id="rId14"/>
    <p:sldId id="270" r:id="rId15"/>
    <p:sldId id="272" r:id="rId16"/>
    <p:sldId id="271" r:id="rId17"/>
    <p:sldId id="268" r:id="rId18"/>
    <p:sldId id="275" r:id="rId19"/>
    <p:sldId id="274" r:id="rId20"/>
    <p:sldId id="277" r:id="rId21"/>
    <p:sldId id="276" r:id="rId22"/>
    <p:sldId id="280" r:id="rId23"/>
    <p:sldId id="279" r:id="rId24"/>
    <p:sldId id="278" r:id="rId25"/>
    <p:sldId id="267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8371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5400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656511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11089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606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2945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4998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656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1639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4678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3121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8902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52110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230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5937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8764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8894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706394" y="1243913"/>
            <a:ext cx="7772400" cy="2336800"/>
          </a:xfrm>
        </p:spPr>
        <p:txBody>
          <a:bodyPr>
            <a:noAutofit/>
          </a:bodyPr>
          <a:lstStyle/>
          <a:p>
            <a:r>
              <a:rPr lang="uk-UA" sz="3600" b="1" dirty="0">
                <a:solidFill>
                  <a:srgbClr val="00B050"/>
                </a:solidFill>
              </a:rPr>
              <a:t>ПСИХОЛОГІЧНИЙ СУПРОВІД ДІТЕЙ ТА ПІДЛІТКІВ З ПСИХОФІЗИЧНИМИ ПОРУШЕННЯМИ В УМОВАХ ІНКЛЮЗИВНОЇ ОСВІТИ 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0595" y="4599283"/>
            <a:ext cx="5826719" cy="1096899"/>
          </a:xfrm>
        </p:spPr>
        <p:txBody>
          <a:bodyPr>
            <a:normAutofit fontScale="85000" lnSpcReduction="20000"/>
          </a:bodyPr>
          <a:lstStyle/>
          <a:p>
            <a:pPr>
              <a:defRPr sz="2200">
                <a:solidFill>
                  <a:srgbClr val="323232"/>
                </a:solidFill>
              </a:defRPr>
            </a:pP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Викладач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 sz="2200">
                <a:solidFill>
                  <a:srgbClr val="323232"/>
                </a:solidFill>
              </a:defRPr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Околович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Олена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Сергіївна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 sz="2200">
                <a:solidFill>
                  <a:srgbClr val="323232"/>
                </a:solidFill>
              </a:defRPr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доктор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філософії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 директор ЗДО №144 ЗМР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718475" cy="1320800"/>
          </a:xfrm>
        </p:spPr>
        <p:txBody>
          <a:bodyPr>
            <a:normAutofit/>
          </a:bodyPr>
          <a:lstStyle/>
          <a:p>
            <a:pPr algn="ctr">
              <a:defRPr sz="3600" b="1">
                <a:solidFill>
                  <a:srgbClr val="003366"/>
                </a:solidFill>
              </a:defRPr>
            </a:pPr>
            <a:r>
              <a:rPr lang="uk-UA" sz="3200" b="1" i="1" u="sng" dirty="0" err="1">
                <a:solidFill>
                  <a:srgbClr val="7030A0"/>
                </a:solidFill>
              </a:rPr>
              <a:t>Соціально-</a:t>
            </a:r>
            <a:r>
              <a:rPr lang="uk-UA" sz="3200" b="1" i="1" u="sng" dirty="0">
                <a:solidFill>
                  <a:srgbClr val="7030A0"/>
                </a:solidFill>
              </a:rPr>
              <a:t> п</a:t>
            </a:r>
            <a:r>
              <a:rPr lang="ru-RU" sz="3200" b="1" i="1" u="sng" dirty="0" err="1">
                <a:solidFill>
                  <a:srgbClr val="7030A0"/>
                </a:solidFill>
              </a:rPr>
              <a:t>сихологічні</a:t>
            </a:r>
            <a:r>
              <a:rPr lang="ru-RU" sz="3200" b="1" i="1" u="sng" dirty="0">
                <a:solidFill>
                  <a:srgbClr val="7030A0"/>
                </a:solidFill>
              </a:rPr>
              <a:t> </a:t>
            </a:r>
            <a:r>
              <a:rPr lang="uk-UA" sz="3200" b="1" i="1" u="sng" dirty="0">
                <a:solidFill>
                  <a:srgbClr val="7030A0"/>
                </a:solidFill>
              </a:rPr>
              <a:t>аспекти інклюзії</a:t>
            </a:r>
            <a:endParaRPr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6264" y="1930400"/>
            <a:ext cx="7441809" cy="423124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3)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міжособистісної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just">
              <a:buNone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Інклюзія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стимулює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навчання через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спільно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вирішувати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обмінюватися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досвідом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допомагати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один одному.</a:t>
            </a:r>
          </a:p>
          <a:p>
            <a:pPr marL="0" lvl="0" indent="0" algn="just">
              <a:buNone/>
            </a:pP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процеси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як:</a:t>
            </a:r>
          </a:p>
          <a:p>
            <a:pPr lvl="1" algn="just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Ідентифікація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групою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усвідомлює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Альтруїстична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мотивація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допомагати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підтримувати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Регуляція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навчання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контролювати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тривогу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агресію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фрустрацію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Приклад: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організація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колективних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ігор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 різними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можливостями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виконують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спільні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розвиваючи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довіру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співпрацю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 sz="2200">
                <a:solidFill>
                  <a:srgbClr val="323232"/>
                </a:solidFill>
              </a:defRPr>
            </a:pPr>
            <a:endParaRPr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309489"/>
            <a:ext cx="7901356" cy="841979"/>
          </a:xfrm>
        </p:spPr>
        <p:txBody>
          <a:bodyPr>
            <a:noAutofit/>
          </a:bodyPr>
          <a:lstStyle/>
          <a:p>
            <a:pPr algn="ctr">
              <a:defRPr sz="3600" b="1">
                <a:solidFill>
                  <a:srgbClr val="003366"/>
                </a:solidFill>
              </a:defRPr>
            </a:pPr>
            <a:r>
              <a:rPr lang="uk-UA" sz="2800" i="1" u="sng" dirty="0" err="1">
                <a:solidFill>
                  <a:srgbClr val="7030A0"/>
                </a:solidFill>
              </a:rPr>
              <a:t>Соціально-</a:t>
            </a:r>
            <a:r>
              <a:rPr lang="uk-UA" sz="2400" i="1" u="sng" dirty="0">
                <a:solidFill>
                  <a:srgbClr val="7030A0"/>
                </a:solidFill>
              </a:rPr>
              <a:t> п</a:t>
            </a:r>
            <a:r>
              <a:rPr lang="ru-RU" sz="2400" i="1" u="sng" dirty="0" err="1">
                <a:solidFill>
                  <a:srgbClr val="7030A0"/>
                </a:solidFill>
              </a:rPr>
              <a:t>сихологічні</a:t>
            </a:r>
            <a:r>
              <a:rPr lang="ru-RU" sz="2400" i="1" u="sng" dirty="0">
                <a:solidFill>
                  <a:srgbClr val="7030A0"/>
                </a:solidFill>
              </a:rPr>
              <a:t> </a:t>
            </a:r>
            <a:r>
              <a:rPr lang="uk-UA" sz="2400" i="1" u="sng" dirty="0">
                <a:solidFill>
                  <a:srgbClr val="7030A0"/>
                </a:solidFill>
              </a:rPr>
              <a:t>аспекти інклюзії</a:t>
            </a:r>
            <a:endParaRPr sz="2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51468"/>
            <a:ext cx="8447649" cy="550255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Інклюзія підтримує </a:t>
            </a:r>
            <a:r>
              <a:rPr lang="uk-UA" sz="7200" b="1" dirty="0">
                <a:latin typeface="Times New Roman" pitchFamily="18" charset="0"/>
                <a:cs typeface="Times New Roman" pitchFamily="18" charset="0"/>
              </a:rPr>
              <a:t>емоційне благополуччя</a:t>
            </a:r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Формує </a:t>
            </a:r>
            <a:r>
              <a:rPr lang="uk-UA" sz="7200" b="1" dirty="0">
                <a:latin typeface="Times New Roman" pitchFamily="18" charset="0"/>
                <a:cs typeface="Times New Roman" pitchFamily="18" charset="0"/>
              </a:rPr>
              <a:t>психологічну </a:t>
            </a:r>
            <a:r>
              <a:rPr lang="uk-UA" sz="7200" b="1" dirty="0" err="1">
                <a:latin typeface="Times New Roman" pitchFamily="18" charset="0"/>
                <a:cs typeface="Times New Roman" pitchFamily="18" charset="0"/>
              </a:rPr>
              <a:t>стійкость</a:t>
            </a:r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 у дітей із ООП.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Стимулює розвиток </a:t>
            </a:r>
            <a:r>
              <a:rPr lang="uk-UA" sz="7200" b="1" dirty="0">
                <a:latin typeface="Times New Roman" pitchFamily="18" charset="0"/>
                <a:cs typeface="Times New Roman" pitchFamily="18" charset="0"/>
              </a:rPr>
              <a:t>соціальної адаптації</a:t>
            </a:r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7200" b="1" dirty="0">
                <a:latin typeface="Times New Roman" pitchFamily="18" charset="0"/>
                <a:cs typeface="Times New Roman" pitchFamily="18" charset="0"/>
              </a:rPr>
              <a:t>емпатії</a:t>
            </a:r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7200" b="1" dirty="0">
                <a:latin typeface="Times New Roman" pitchFamily="18" charset="0"/>
                <a:cs typeface="Times New Roman" pitchFamily="18" charset="0"/>
              </a:rPr>
              <a:t>толерантності</a:t>
            </a:r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 у всіх дітей.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Інклюзивне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формує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культуру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взаємоповаги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прийняття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педагогічна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спільнота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співіснуванню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різноманітному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школи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садочка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Соціально-психологічні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включають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Ідентифікацію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групою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відчуває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повноцінним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учасником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Регуляцію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емоцій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(контроль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агресивності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невпевненості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7200" b="1" dirty="0" err="1">
                <a:latin typeface="Times New Roman" pitchFamily="18" charset="0"/>
                <a:cs typeface="Times New Roman" pitchFamily="18" charset="0"/>
              </a:rPr>
              <a:t>Соціальне</a:t>
            </a:r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 навчання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наслідування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освоєння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 соціальних норм через </a:t>
            </a:r>
            <a:r>
              <a:rPr lang="ru-RU" sz="7200" dirty="0" err="1"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sz="72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Психологічний ефект </a:t>
            </a:r>
            <a:r>
              <a:rPr lang="uk-UA" sz="7200" dirty="0" smtClean="0">
                <a:latin typeface="Times New Roman" pitchFamily="18" charset="0"/>
                <a:cs typeface="Times New Roman" pitchFamily="18" charset="0"/>
              </a:rPr>
              <a:t>інклюзії: </a:t>
            </a:r>
            <a:r>
              <a:rPr lang="uk-UA" sz="7200" dirty="0">
                <a:latin typeface="Times New Roman" pitchFamily="18" charset="0"/>
                <a:cs typeface="Times New Roman" pitchFamily="18" charset="0"/>
              </a:rPr>
              <a:t>формування умінь співпраці, прийняття різноманітності, розвитку соціальної чутливості та компетентності.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7200" dirty="0">
              <a:latin typeface="Times New Roman" pitchFamily="18" charset="0"/>
              <a:cs typeface="Times New Roman" pitchFamily="18" charset="0"/>
            </a:endParaRPr>
          </a:p>
          <a:p>
            <a:pPr>
              <a:defRPr sz="2200">
                <a:solidFill>
                  <a:srgbClr val="323232"/>
                </a:solidFill>
              </a:defRPr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9928"/>
          </a:xfrm>
        </p:spPr>
        <p:txBody>
          <a:bodyPr>
            <a:normAutofit fontScale="90000"/>
          </a:bodyPr>
          <a:lstStyle/>
          <a:p>
            <a:pPr algn="ctr">
              <a:defRPr sz="3600" b="1">
                <a:solidFill>
                  <a:srgbClr val="003366"/>
                </a:solidFill>
              </a:defRPr>
            </a:pPr>
            <a:r>
              <a:rPr lang="ru-RU" sz="3600" b="1" i="1" u="sng" dirty="0" err="1">
                <a:solidFill>
                  <a:srgbClr val="7030A0"/>
                </a:solidFill>
              </a:rPr>
              <a:t>Соціально-психологічна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</a:rPr>
              <a:t>ефективн</a:t>
            </a:r>
            <a:r>
              <a:rPr lang="uk-UA" sz="3600" b="1" i="1" u="sng" dirty="0">
                <a:solidFill>
                  <a:srgbClr val="7030A0"/>
                </a:solidFill>
              </a:rPr>
              <a:t>і</a:t>
            </a:r>
            <a:r>
              <a:rPr lang="ru-RU" sz="3600" b="1" i="1" u="sng" dirty="0" err="1">
                <a:solidFill>
                  <a:srgbClr val="7030A0"/>
                </a:solidFill>
              </a:rPr>
              <a:t>сть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</a:rPr>
              <a:t>інклюзії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ru-RU" sz="3600" b="1" dirty="0"/>
              <a:t/>
            </a:r>
            <a:br>
              <a:rPr lang="ru-RU" sz="3600" b="1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364566"/>
            <a:ext cx="8281183" cy="46767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1. Для дітей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з ООП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Зміцнення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психологічного ресурсу через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відчуття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приналежності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інтеракції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стигматизації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 Для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нормотипових дітей: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емпатії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чутливості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когнітивного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різноманітними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особистостями</a:t>
            </a:r>
            <a:r>
              <a:rPr lang="ru-RU" dirty="0" smtClean="0"/>
              <a:t>.</a:t>
            </a:r>
            <a:endParaRPr lang="ru-RU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29490" cy="1008185"/>
          </a:xfrm>
        </p:spPr>
        <p:txBody>
          <a:bodyPr>
            <a:normAutofit/>
          </a:bodyPr>
          <a:lstStyle/>
          <a:p>
            <a:pPr algn="ctr"/>
            <a:r>
              <a:rPr lang="ru-RU" sz="2800" b="1" i="1" u="sng" dirty="0" err="1">
                <a:solidFill>
                  <a:srgbClr val="7030A0"/>
                </a:solidFill>
              </a:rPr>
              <a:t>Соціально-психологічна</a:t>
            </a:r>
            <a:r>
              <a:rPr lang="ru-RU" sz="2800" b="1" i="1" u="sng" dirty="0">
                <a:solidFill>
                  <a:srgbClr val="7030A0"/>
                </a:solidFill>
              </a:rPr>
              <a:t> </a:t>
            </a:r>
            <a:r>
              <a:rPr lang="ru-RU" sz="2800" b="1" i="1" u="sng" dirty="0" err="1">
                <a:solidFill>
                  <a:srgbClr val="7030A0"/>
                </a:solidFill>
              </a:rPr>
              <a:t>ефективн</a:t>
            </a:r>
            <a:r>
              <a:rPr lang="uk-UA" sz="2800" b="1" i="1" u="sng" dirty="0">
                <a:solidFill>
                  <a:srgbClr val="7030A0"/>
                </a:solidFill>
              </a:rPr>
              <a:t>і</a:t>
            </a:r>
            <a:r>
              <a:rPr lang="ru-RU" sz="2800" b="1" i="1" u="sng" dirty="0" err="1">
                <a:solidFill>
                  <a:srgbClr val="7030A0"/>
                </a:solidFill>
              </a:rPr>
              <a:t>сть</a:t>
            </a:r>
            <a:r>
              <a:rPr lang="ru-RU" sz="2800" b="1" i="1" u="sng" dirty="0">
                <a:solidFill>
                  <a:srgbClr val="7030A0"/>
                </a:solidFill>
              </a:rPr>
              <a:t> </a:t>
            </a:r>
            <a:r>
              <a:rPr lang="ru-RU" sz="2800" b="1" i="1" u="sng" dirty="0" err="1">
                <a:solidFill>
                  <a:srgbClr val="7030A0"/>
                </a:solidFill>
              </a:rPr>
              <a:t>інклюзії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617785"/>
            <a:ext cx="8210844" cy="481114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Для педагогів та </a:t>
            </a:r>
            <a:r>
              <a:rPr lang="ru-RU" sz="3400" b="1" dirty="0" err="1"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latin typeface="Times New Roman" pitchFamily="18" charset="0"/>
                <a:cs typeface="Times New Roman" pitchFamily="18" charset="0"/>
              </a:rPr>
              <a:t>спільноти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Підвищення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з різними </a:t>
            </a:r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дітьми.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психологічного супроводу та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індивідуалізації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навчання.</a:t>
            </a:r>
          </a:p>
          <a:p>
            <a:pPr lvl="0"/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культури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прийняття та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колективі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uk-UA" sz="3400" b="1" dirty="0">
                <a:latin typeface="Times New Roman" pitchFamily="18" charset="0"/>
                <a:cs typeface="Times New Roman" pitchFamily="18" charset="0"/>
              </a:rPr>
              <a:t>Для батьків або осіб, що їх замінюють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Зниження тривожності 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Віра у власну дитину та її успіхи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Налагодження довірливих стосунків з педагогами та порозуміння з іншими батьками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34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83212"/>
            <a:ext cx="8229600" cy="773723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b="1" i="1" u="sng" dirty="0">
                <a:solidFill>
                  <a:srgbClr val="7030A0"/>
                </a:solidFill>
              </a:rPr>
              <a:t>Роль психолога в </a:t>
            </a:r>
            <a:r>
              <a:rPr lang="ru-RU" sz="3600" b="1" i="1" u="sng" dirty="0" err="1">
                <a:solidFill>
                  <a:srgbClr val="7030A0"/>
                </a:solidFill>
              </a:rPr>
              <a:t>інклюзивній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</a:rPr>
              <a:t>освіті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ru-RU" sz="3600" dirty="0">
                <a:solidFill>
                  <a:srgbClr val="7030A0"/>
                </a:solidFill>
              </a:rPr>
              <a:t/>
            </a:r>
            <a:br>
              <a:rPr lang="ru-RU" sz="3600" dirty="0">
                <a:solidFill>
                  <a:srgbClr val="7030A0"/>
                </a:solidFill>
              </a:rPr>
            </a:b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2160590"/>
            <a:ext cx="8077201" cy="388077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dirty="0"/>
              <a:t>    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процесі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відіграє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ключову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роль,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дітей з особливими освітніми потребами, а 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створенню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здорового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соціально-психологічного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класі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1627"/>
          </a:xfrm>
        </p:spPr>
        <p:txBody>
          <a:bodyPr>
            <a:normAutofit fontScale="90000"/>
          </a:bodyPr>
          <a:lstStyle/>
          <a:p>
            <a:r>
              <a:rPr lang="ru-RU" sz="3600" b="1" i="1" u="sng" dirty="0">
                <a:solidFill>
                  <a:srgbClr val="7030A0"/>
                </a:solidFill>
              </a:rPr>
              <a:t>Роль психолога в </a:t>
            </a:r>
            <a:r>
              <a:rPr lang="ru-RU" sz="3600" b="1" i="1" u="sng" dirty="0" err="1">
                <a:solidFill>
                  <a:srgbClr val="7030A0"/>
                </a:solidFill>
              </a:rPr>
              <a:t>інклюзивній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</a:rPr>
              <a:t>освіті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ru-RU" sz="3600" dirty="0">
                <a:solidFill>
                  <a:srgbClr val="7030A0"/>
                </a:solidFill>
              </a:rPr>
              <a:t/>
            </a:r>
            <a:br>
              <a:rPr lang="ru-RU" sz="3600" dirty="0">
                <a:solidFill>
                  <a:srgbClr val="7030A0"/>
                </a:solidFill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86265"/>
            <a:ext cx="8229600" cy="554266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функції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 психолога в </a:t>
            </a:r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інклюзивній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освіті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Діагностична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психічних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емоційних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та соціальних потреб.</a:t>
            </a:r>
          </a:p>
          <a:p>
            <a:pPr lvl="1"/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uk-UA" sz="2500" dirty="0">
                <a:latin typeface="Times New Roman" pitchFamily="18" charset="0"/>
                <a:cs typeface="Times New Roman" pitchFamily="18" charset="0"/>
              </a:rPr>
              <a:t>, за письмовою згодою,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психологічного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обстеження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тестування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Консультативна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педагогам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програм.</a:t>
            </a:r>
          </a:p>
          <a:p>
            <a:pPr lvl="1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Консультування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батьків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вдома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Сприяння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взаєморозумінню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дитиною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та педагогами.</a:t>
            </a:r>
          </a:p>
          <a:p>
            <a:pPr lvl="0"/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Корекційно-розвивальна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корекційних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занять.</a:t>
            </a:r>
          </a:p>
          <a:p>
            <a:pPr lvl="1"/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Розвиток соціальних та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емоційних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компетентностей дітей.</a:t>
            </a:r>
          </a:p>
          <a:p>
            <a:pPr lvl="1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адаптивної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Профілактична</a:t>
            </a:r>
            <a:r>
              <a:rPr lang="ru-RU" sz="25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b="1" dirty="0" err="1">
                <a:latin typeface="Times New Roman" pitchFamily="18" charset="0"/>
                <a:cs typeface="Times New Roman" pitchFamily="18" charset="0"/>
              </a:rPr>
              <a:t>функція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Профілактика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конфліктів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вчителями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толерантності та емпатії у дітей.</a:t>
            </a:r>
          </a:p>
          <a:p>
            <a:pPr lvl="1"/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Раннє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виявлення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запобігання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 їх </a:t>
            </a:r>
            <a:r>
              <a:rPr lang="ru-RU" sz="2500" dirty="0" err="1">
                <a:latin typeface="Times New Roman" pitchFamily="18" charset="0"/>
                <a:cs typeface="Times New Roman" pitchFamily="18" charset="0"/>
              </a:rPr>
              <a:t>загостренню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15423" cy="7408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u="sng" dirty="0">
                <a:solidFill>
                  <a:srgbClr val="7030A0"/>
                </a:solidFill>
              </a:rPr>
              <a:t>Роль психолога в </a:t>
            </a:r>
            <a:r>
              <a:rPr lang="ru-RU" sz="3100" b="1" i="1" u="sng" dirty="0" err="1">
                <a:solidFill>
                  <a:srgbClr val="7030A0"/>
                </a:solidFill>
              </a:rPr>
              <a:t>інклюзивній</a:t>
            </a:r>
            <a:r>
              <a:rPr lang="ru-RU" sz="3100" b="1" i="1" u="sng" dirty="0">
                <a:solidFill>
                  <a:srgbClr val="7030A0"/>
                </a:solidFill>
              </a:rPr>
              <a:t> </a:t>
            </a:r>
            <a:r>
              <a:rPr lang="ru-RU" sz="3100" b="1" i="1" u="sng" dirty="0" err="1">
                <a:solidFill>
                  <a:srgbClr val="7030A0"/>
                </a:solidFill>
              </a:rPr>
              <a:t>освіті</a:t>
            </a:r>
            <a:r>
              <a:rPr lang="ru-RU" sz="3100" b="1" i="1" u="sng" dirty="0">
                <a:solidFill>
                  <a:srgbClr val="7030A0"/>
                </a:solidFill>
              </a:rPr>
              <a:t> </a:t>
            </a:r>
            <a:r>
              <a:rPr lang="ru-RU" dirty="0">
                <a:solidFill>
                  <a:srgbClr val="7030A0"/>
                </a:solidFill>
              </a:rPr>
              <a:t/>
            </a:r>
            <a:br>
              <a:rPr lang="ru-RU" dirty="0">
                <a:solidFill>
                  <a:srgbClr val="7030A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1350498"/>
            <a:ext cx="7915423" cy="48111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дітей з особливими освітніми потребами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психолог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дитині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відчути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прийнятою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важливою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здатною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навчання.</a:t>
            </a:r>
          </a:p>
          <a:p>
            <a:pPr lvl="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комунікативних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соціальній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взаємодію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Індивідуальний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психолог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оптимальні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методи навчання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потреби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конкретної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140506" cy="1320800"/>
          </a:xfrm>
        </p:spPr>
        <p:txBody>
          <a:bodyPr>
            <a:normAutofit/>
          </a:bodyPr>
          <a:lstStyle/>
          <a:p>
            <a:pPr algn="ctr"/>
            <a:r>
              <a:rPr lang="ru-RU" b="1" i="1" u="sng" dirty="0">
                <a:solidFill>
                  <a:srgbClr val="7030A0"/>
                </a:solidFill>
              </a:rPr>
              <a:t>Роль психолога в </a:t>
            </a:r>
            <a:r>
              <a:rPr lang="ru-RU" b="1" i="1" u="sng" dirty="0" err="1">
                <a:solidFill>
                  <a:srgbClr val="7030A0"/>
                </a:solidFill>
              </a:rPr>
              <a:t>інклюзивній</a:t>
            </a:r>
            <a:r>
              <a:rPr lang="ru-RU" b="1" i="1" u="sng" dirty="0">
                <a:solidFill>
                  <a:srgbClr val="7030A0"/>
                </a:solidFill>
              </a:rPr>
              <a:t> </a:t>
            </a:r>
            <a:r>
              <a:rPr lang="ru-RU" b="1" i="1" u="sng" dirty="0" err="1">
                <a:solidFill>
                  <a:srgbClr val="7030A0"/>
                </a:solidFill>
              </a:rPr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2160590"/>
            <a:ext cx="7887287" cy="388077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педагогів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Проведення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тренінгів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психології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інклюзії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розвитку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індивідуально-психологічних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якостей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допомогають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взаємодіяти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дітьми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ООП.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проєктивних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та психодіагностичних методик для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стану дітей.</a:t>
            </a:r>
          </a:p>
          <a:p>
            <a:pPr lvl="0" algn="just"/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рекомендацій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роботи з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класом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групою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навчаються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з ООП.</a:t>
            </a:r>
          </a:p>
          <a:p>
            <a:pPr lvl="0" algn="just"/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розв’язанні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конфліктних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стресових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ситуацій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182709" cy="1320800"/>
          </a:xfrm>
        </p:spPr>
        <p:txBody>
          <a:bodyPr>
            <a:normAutofit/>
          </a:bodyPr>
          <a:lstStyle/>
          <a:p>
            <a:pPr algn="ctr"/>
            <a:r>
              <a:rPr lang="ru-RU" b="1" i="1" u="sng" dirty="0">
                <a:solidFill>
                  <a:srgbClr val="7030A0"/>
                </a:solidFill>
              </a:rPr>
              <a:t>Роль психолога в </a:t>
            </a:r>
            <a:r>
              <a:rPr lang="ru-RU" b="1" i="1" u="sng" dirty="0" err="1">
                <a:solidFill>
                  <a:srgbClr val="7030A0"/>
                </a:solidFill>
              </a:rPr>
              <a:t>інклюзивній</a:t>
            </a:r>
            <a:r>
              <a:rPr lang="ru-RU" b="1" i="1" u="sng" dirty="0">
                <a:solidFill>
                  <a:srgbClr val="7030A0"/>
                </a:solidFill>
              </a:rPr>
              <a:t> </a:t>
            </a:r>
            <a:r>
              <a:rPr lang="ru-RU" b="1" i="1" u="sng" dirty="0" err="1">
                <a:solidFill>
                  <a:srgbClr val="7030A0"/>
                </a:solidFill>
              </a:rPr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9828" y="1930400"/>
            <a:ext cx="8412479" cy="43859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Психолог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атмосферу прийняття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взаємоповаги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Підтримує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командної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роботи серед дітей.</a:t>
            </a:r>
          </a:p>
          <a:p>
            <a:pPr lvl="0"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культуру толерантності та емпатії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навчальному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Виклики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роботі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психолога в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інклюзивній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освіті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Недостатня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підготовка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педагогів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адміністрації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інклюзії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розвитку дітей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складність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індивідуалізації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програм.</a:t>
            </a:r>
          </a:p>
          <a:p>
            <a:pPr lvl="0"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Психоемоційне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дітей та педагогів.</a:t>
            </a:r>
          </a:p>
          <a:p>
            <a:pPr lvl="0"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Стереотипи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упередження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суспільстві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31016" cy="1320800"/>
          </a:xfrm>
        </p:spPr>
        <p:txBody>
          <a:bodyPr>
            <a:normAutofit/>
          </a:bodyPr>
          <a:lstStyle/>
          <a:p>
            <a:pPr algn="ctr"/>
            <a:r>
              <a:rPr lang="ru-RU" b="1" i="1" u="sng" dirty="0">
                <a:solidFill>
                  <a:srgbClr val="7030A0"/>
                </a:solidFill>
              </a:rPr>
              <a:t>Роль психолога в </a:t>
            </a:r>
            <a:r>
              <a:rPr lang="ru-RU" b="1" i="1" u="sng" dirty="0" err="1">
                <a:solidFill>
                  <a:srgbClr val="7030A0"/>
                </a:solidFill>
              </a:rPr>
              <a:t>інклюзивній</a:t>
            </a:r>
            <a:r>
              <a:rPr lang="ru-RU" b="1" i="1" u="sng" dirty="0">
                <a:solidFill>
                  <a:srgbClr val="7030A0"/>
                </a:solidFill>
              </a:rPr>
              <a:t> </a:t>
            </a:r>
            <a:r>
              <a:rPr lang="ru-RU" b="1" i="1" u="sng" dirty="0" err="1">
                <a:solidFill>
                  <a:srgbClr val="7030A0"/>
                </a:solidFill>
              </a:rPr>
              <a:t>освіті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2160590"/>
            <a:ext cx="8154573" cy="388077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Психолог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/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виступає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посередником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дитиною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, педагогом та батьками, </a:t>
            </a:r>
          </a:p>
          <a:p>
            <a:pPr algn="just"/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емоційного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інтелекту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дітей, </a:t>
            </a:r>
          </a:p>
          <a:p>
            <a:pPr algn="just"/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педагогічного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формує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здорове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соціально-психологічне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Інклюзивна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психолога буде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менш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ефективною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адже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допомагає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інтегрувати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навчальний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99829" cy="1320800"/>
          </a:xfrm>
        </p:spPr>
        <p:txBody>
          <a:bodyPr>
            <a:normAutofit/>
          </a:bodyPr>
          <a:lstStyle/>
          <a:p>
            <a:pPr algn="ctr"/>
            <a:r>
              <a:rPr lang="ru-RU" b="1" i="1" u="sng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Інклюзивна</a:t>
            </a:r>
            <a:r>
              <a:rPr lang="ru-RU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b="1" i="1" u="sng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соціально-психологічне</a:t>
            </a:r>
            <a:r>
              <a:rPr lang="ru-RU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u="sng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явище</a:t>
            </a:r>
            <a:endParaRPr lang="ru-RU" b="1" i="1" u="sng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2160590"/>
            <a:ext cx="7999829" cy="421207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Мета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лекції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Ознайомити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поняттям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метою, принципами,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сутністю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Проаналізувати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соціально-психологічні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інклюзії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Розглянути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роль психолога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підтримці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інклюзивного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Сформувати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уявлення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інклюзивному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71693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Психологічні механізми адаптації та соціалізації дітей в інклюзивному освітньому середовищі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2160590"/>
            <a:ext cx="8140506" cy="3880773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Інклюзивна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педагогічний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 особливими освітніми потребами (ООП)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центрі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процесу —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пристосування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умов) і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оволодіння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нормами, ролями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цінностями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0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Психологія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розглядає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адаптацію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соціалізацію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двобічний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змінює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водночас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сама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змінюється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112370" cy="1320800"/>
          </a:xfrm>
        </p:spPr>
        <p:txBody>
          <a:bodyPr>
            <a:normAutofit/>
          </a:bodyPr>
          <a:lstStyle/>
          <a:p>
            <a:pPr algn="ctr"/>
            <a:r>
              <a:rPr lang="uk-UA" sz="2800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Психологічні механізми адаптації та соціалізації дітей в інклюзивному освітньому середовищі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716258"/>
            <a:ext cx="8112370" cy="432510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соціалізації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600" b="1" i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600" b="1" i="1" dirty="0" err="1">
                <a:latin typeface="Times New Roman" pitchFamily="18" charset="0"/>
                <a:cs typeface="Times New Roman" pitchFamily="18" charset="0"/>
              </a:rPr>
              <a:t>Адаптація</a:t>
            </a:r>
            <a:endParaRPr lang="ru-RU" sz="2600" b="1" i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оптимальної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відповідності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між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особистістю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новими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інклюзивній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освіті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latin typeface="Times New Roman" pitchFamily="18" charset="0"/>
                <a:cs typeface="Times New Roman" pitchFamily="18" charset="0"/>
              </a:rPr>
              <a:t>охоплює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algn="just"/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пристосування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нових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взаємодії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емоційне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прийняття себе в </a:t>
            </a:r>
            <a:r>
              <a:rPr lang="ru-RU" sz="2600" dirty="0" err="1">
                <a:latin typeface="Times New Roman" pitchFamily="18" charset="0"/>
                <a:cs typeface="Times New Roman" pitchFamily="18" charset="0"/>
              </a:rPr>
              <a:t>групі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556" y="280087"/>
            <a:ext cx="7900721" cy="94380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Психологічні механізми адаптації та соціалізації дітей в інклюзивному освітньому середовищі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0657" y="1223889"/>
            <a:ext cx="8534401" cy="5160435"/>
          </a:xfrm>
        </p:spPr>
        <p:txBody>
          <a:bodyPr>
            <a:normAutofit fontScale="92500" lnSpcReduction="20000"/>
          </a:bodyPr>
          <a:lstStyle/>
          <a:p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адаптації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Адаптація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реалізується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через низку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механізмів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Копінг-стратегії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активні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пошук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допомоги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1"/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пасивні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уникнення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емоційне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відсторонення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).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У дітей з ООП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активні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копінг-механізми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Емоційна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регуляція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тривоги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, страху,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агресії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виражати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емоції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прийнятними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способами.</a:t>
            </a:r>
          </a:p>
          <a:p>
            <a:pPr lvl="0"/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мотивації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до навчання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інтерес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з боку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вчителя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однолітків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Психологічна</a:t>
            </a:r>
            <a:r>
              <a:rPr lang="ru-RU" sz="1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позитивне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ставлення з боку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допомога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психолога у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знятті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стресу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900" dirty="0" err="1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29490" cy="980049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Психологічні механізми адаптації та соціалізації дітей в інклюзивному освітньому середовищі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2160590"/>
            <a:ext cx="7929490" cy="3880773"/>
          </a:xfrm>
        </p:spPr>
        <p:txBody>
          <a:bodyPr/>
          <a:lstStyle/>
          <a:p>
            <a:pPr marL="0" indent="0">
              <a:buNone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Соціалізація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досвіду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норм,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ролей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людьми.</a:t>
            </a:r>
          </a:p>
          <a:p>
            <a:pPr lvl="0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дітей з ООП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ключем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подолання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ізоляції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309490"/>
            <a:ext cx="7887287" cy="1378634"/>
          </a:xfrm>
        </p:spPr>
        <p:txBody>
          <a:bodyPr>
            <a:noAutofit/>
          </a:bodyPr>
          <a:lstStyle/>
          <a:p>
            <a:pPr algn="ctr"/>
            <a:r>
              <a:rPr lang="uk-UA" sz="2800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Психологічні механізми адаптації та соціалізації дітей в інклюзивному освітньому середовищі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1688124"/>
            <a:ext cx="7887287" cy="4797082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механізми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соціалізації</a:t>
            </a:r>
            <a:endParaRPr lang="ru-RU" sz="17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шкільному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через:</a:t>
            </a:r>
          </a:p>
          <a:p>
            <a:pPr lvl="0" algn="just"/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Ідентифікацію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наслідує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ровесників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і педагогів.</a:t>
            </a:r>
          </a:p>
          <a:p>
            <a:pPr lvl="0" algn="just"/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Інтеріоризацію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засвоєння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норм, правил,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внутрішнє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прийняття.</a:t>
            </a:r>
          </a:p>
          <a:p>
            <a:pPr lvl="0" algn="just"/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Комунікацію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мовлення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невербальних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 algn="just"/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навчання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діалогу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Соціальне</a:t>
            </a: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 навчання (за А. Бандурою)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спостереження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наслідування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закріплення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підкріплення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1700" b="1" dirty="0" err="1">
                <a:latin typeface="Times New Roman" pitchFamily="18" charset="0"/>
                <a:cs typeface="Times New Roman" pitchFamily="18" charset="0"/>
              </a:rPr>
              <a:t>Рефлексію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вчинків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їхнього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379828"/>
            <a:ext cx="7887287" cy="872197"/>
          </a:xfrm>
        </p:spPr>
        <p:txBody>
          <a:bodyPr>
            <a:normAutofit/>
          </a:bodyPr>
          <a:lstStyle/>
          <a:p>
            <a:pPr algn="ctr"/>
            <a:r>
              <a:rPr lang="uk-UA" sz="2400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Психологічні механізми адаптації та соціалізації дітей в інклюзивному освітньому середовищі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1463040"/>
            <a:ext cx="8098303" cy="512064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Чинники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впливають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адаптацію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соціалізацію</a:t>
            </a:r>
            <a:endParaRPr lang="ru-RU" sz="38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особистісні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самооцінка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рівень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навички.</a:t>
            </a:r>
          </a:p>
          <a:p>
            <a:pPr lvl="0"/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Зовнішні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800" b="1" dirty="0" err="1">
                <a:latin typeface="Times New Roman" pitchFamily="18" charset="0"/>
                <a:cs typeface="Times New Roman" pitchFamily="18" charset="0"/>
              </a:rPr>
              <a:t>середовищні</a:t>
            </a:r>
            <a:r>
              <a:rPr lang="ru-RU" sz="3800" b="1" dirty="0">
                <a:latin typeface="Times New Roman" pitchFamily="18" charset="0"/>
                <a:cs typeface="Times New Roman" pitchFamily="18" charset="0"/>
              </a:rPr>
              <a:t>):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позиція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вчителя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та психолога;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готовність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колективу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до прийняття;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підтримка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доступність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Роль психолога:</a:t>
            </a:r>
            <a:endParaRPr lang="ru-RU" sz="38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Діагностика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програм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психокорекції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Робота з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колективом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над розвитком толерантності та емпатії;</a:t>
            </a:r>
          </a:p>
          <a:p>
            <a:pPr lvl="0"/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Супровід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педагогів у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створенні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сприятливого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err="1">
                <a:latin typeface="Times New Roman" pitchFamily="18" charset="0"/>
                <a:cs typeface="Times New Roman" pitchFamily="18" charset="0"/>
              </a:rPr>
              <a:t>мікроклімату</a:t>
            </a: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3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9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365761"/>
            <a:ext cx="7816949" cy="92846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b="1" i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Психологічні механізми адаптації та соціалізації дітей в інклюзивному освітньому середовищі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1294229"/>
            <a:ext cx="7816949" cy="5261315"/>
          </a:xfrm>
        </p:spPr>
        <p:txBody>
          <a:bodyPr>
            <a:no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Приклади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практичних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методів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Тренінги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соціальних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навичок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(розвиток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співпраці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Ігрова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терапія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зняття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тривожності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розвиток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самовираження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арт-терапії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малюнок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музика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казкотерапія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проєкти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спільне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— розвиток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командності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buNone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Отже: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Адаптація та соціалізація дітей в інклюзивному середовищі —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багаторівневий психологічний процес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що включає емоційні, когнітивні та поведінкові механізми.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Ефективність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індивідуальних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особливостей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 боку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Головна мета —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створити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кожна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відчуває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прийнятою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значущою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здатною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до розвитку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7784" y="497060"/>
            <a:ext cx="6161649" cy="741362"/>
          </a:xfrm>
        </p:spPr>
        <p:txBody>
          <a:bodyPr>
            <a:noAutofit/>
          </a:bodyPr>
          <a:lstStyle/>
          <a:p>
            <a:pPr algn="ctr"/>
            <a:r>
              <a:rPr lang="uk-UA" sz="3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Загальні висновки:</a:t>
            </a:r>
            <a:r>
              <a:rPr lang="ru-RU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83957"/>
            <a:ext cx="8890782" cy="4791633"/>
          </a:xfrm>
        </p:spPr>
        <p:txBody>
          <a:bodyPr>
            <a:normAutofit fontScale="70000" lnSpcReduction="20000"/>
          </a:bodyPr>
          <a:lstStyle/>
          <a:p>
            <a:pPr lvl="0" algn="just"/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Інклюзивна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синтез педагогічних</a:t>
            </a:r>
            <a:r>
              <a:rPr lang="uk-UA" sz="4200" b="1" dirty="0">
                <a:latin typeface="Times New Roman" pitchFamily="18" charset="0"/>
                <a:cs typeface="Times New Roman" pitchFamily="18" charset="0"/>
              </a:rPr>
              <a:t>, соціальних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психологічних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стратегій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рівні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права на навчання </a:t>
            </a:r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інтеграцію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Інклюзивна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а й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важливий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соціально-психологічний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феномен. Вона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розвитку толерантності, емпатії та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формує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рівноправне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дружнє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суспільство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інклюзії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комплексного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підготовки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педагогів до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підтримуючого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2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591866" cy="712763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Загальні висновки: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139484"/>
            <a:ext cx="7859152" cy="4901880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Інклюзивна освіта сприяє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розвитку потенціалу кожної дитини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формує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соціальні та емоційні компетентності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а також готує дітей, підлітків та  молодь до життя у різноманітному соціальному середовищі.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Інклюзія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соціально-психологічне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взаємного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розвитку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учасників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соціальну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адаптацію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дітей із ООП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розвиток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емоційної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та толерантності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учасників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процесу.</a:t>
            </a: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Ефективна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інклюзія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системного психологічного супроводу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навчального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позитивного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соціально-психологічного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клімату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898" y="274638"/>
            <a:ext cx="6736333" cy="673629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Рекомендована література</a:t>
            </a:r>
            <a:endParaRPr lang="ru-RU" sz="28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74044"/>
            <a:ext cx="8349175" cy="4952119"/>
          </a:xfrm>
        </p:spPr>
        <p:txBody>
          <a:bodyPr>
            <a:normAutofit fontScale="47500" lnSpcReduction="20000"/>
          </a:bodyPr>
          <a:lstStyle/>
          <a:p>
            <a:pPr lvl="0" algn="just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Бондар В. І. 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Інклюзивна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теорії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 та практики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, 2018.</a:t>
            </a:r>
          </a:p>
          <a:p>
            <a:pPr lvl="0" algn="just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Бандура А.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– М., 2000.</a:t>
            </a:r>
          </a:p>
          <a:p>
            <a:pPr lvl="0" algn="just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Гаврилюк Т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педагогічні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освіти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2021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Долгова, Л.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Психологічні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основи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 освіти.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, 2018.</a:t>
            </a:r>
          </a:p>
          <a:p>
            <a:pPr lvl="0" algn="just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» (2017).</a:t>
            </a:r>
          </a:p>
          <a:p>
            <a:pPr lvl="0" algn="just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повну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загальну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середню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освіту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» (2020).</a:t>
            </a:r>
          </a:p>
          <a:p>
            <a:pPr lvl="0" algn="just"/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А. А.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Інклюзивна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реалії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перспективи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: А.С.К., 2010.</a:t>
            </a:r>
          </a:p>
          <a:p>
            <a:pPr lvl="0" algn="just"/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Колупаєва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А. А. 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Інклюзивна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реалії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4000" i="1" dirty="0" err="1">
                <a:latin typeface="Times New Roman" pitchFamily="18" charset="0"/>
                <a:cs typeface="Times New Roman" pitchFamily="18" charset="0"/>
              </a:rPr>
              <a:t>перспективи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. – К., 2019.</a:t>
            </a:r>
          </a:p>
          <a:p>
            <a:pPr lvl="0" algn="just"/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Конвенція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ООН про права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інвалідністю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(2006).</a:t>
            </a:r>
          </a:p>
          <a:p>
            <a:pPr lvl="0" algn="just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Левчук, І. </a:t>
            </a:r>
            <a:r>
              <a:rPr lang="ru-RU" sz="4000" i="1" dirty="0">
                <a:latin typeface="Times New Roman" pitchFamily="18" charset="0"/>
                <a:cs typeface="Times New Roman" pitchFamily="18" charset="0"/>
              </a:rPr>
              <a:t>Соціальна психологія освіти.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, 2020</a:t>
            </a:r>
            <a:r>
              <a:rPr lang="uk-UA" sz="4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718475" cy="712763"/>
          </a:xfrm>
        </p:spPr>
        <p:txBody>
          <a:bodyPr>
            <a:normAutofit fontScale="90000"/>
          </a:bodyPr>
          <a:lstStyle/>
          <a:p>
            <a:pPr algn="ctr">
              <a:defRPr sz="3600" b="1">
                <a:solidFill>
                  <a:srgbClr val="003366"/>
                </a:solidFill>
              </a:defRPr>
            </a:pPr>
            <a:r>
              <a:rPr lang="uk-UA" sz="3600" b="1" i="1" u="sng" dirty="0">
                <a:solidFill>
                  <a:srgbClr val="7030A0"/>
                </a:solidFill>
              </a:rPr>
              <a:t>Зміст</a:t>
            </a:r>
            <a:r>
              <a:rPr lang="ru-RU" sz="3600" b="1" i="1" u="sng" dirty="0">
                <a:solidFill>
                  <a:srgbClr val="7030A0"/>
                </a:solidFill>
              </a:rPr>
              <a:t/>
            </a:r>
            <a:br>
              <a:rPr lang="ru-RU" sz="3600" b="1" i="1" u="sng" dirty="0">
                <a:solidFill>
                  <a:srgbClr val="7030A0"/>
                </a:solidFill>
              </a:rPr>
            </a:br>
            <a:endParaRPr i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322364"/>
            <a:ext cx="7718475" cy="4719000"/>
          </a:xfrm>
        </p:spPr>
        <p:txBody>
          <a:bodyPr>
            <a:normAutofit fontScale="92500"/>
          </a:bodyPr>
          <a:lstStyle/>
          <a:p>
            <a:pPr lvl="0"/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 поняття інклюзивна освіта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Мета та о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сновні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принципи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інклюзивної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освіти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Соціально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сихологічні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аспекти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 інклюзії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Інклюзія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3000" dirty="0" err="1">
                <a:latin typeface="Times New Roman" pitchFamily="18" charset="0"/>
                <a:cs typeface="Times New Roman" pitchFamily="18" charset="0"/>
              </a:rPr>
              <a:t>соціально-психологічний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 феномен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Соціально-психологічна ефективність інклюзії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Роль психолога в інклюзивній освіті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Психологічні механізми адаптації та соціалізації дітей в інклюзивному освітньому середовищі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 sz="2200">
                <a:solidFill>
                  <a:srgbClr val="323232"/>
                </a:solidFill>
              </a:defRPr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943558" cy="642425"/>
          </a:xfrm>
        </p:spPr>
        <p:txBody>
          <a:bodyPr/>
          <a:lstStyle/>
          <a:p>
            <a:pPr algn="ctr"/>
            <a:r>
              <a:rPr lang="uk-UA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Рекомендована література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463040"/>
            <a:ext cx="8196776" cy="4578323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Мальцева Г. М.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Психологія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2020.</a:t>
            </a:r>
          </a:p>
          <a:p>
            <a:pPr lvl="0"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Савчук Л. О.,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Ю. М.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Інклюзивна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освіта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теорія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практика.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Ліра-К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2020.</a:t>
            </a:r>
          </a:p>
          <a:p>
            <a:pPr lvl="0"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Armstrong, F., &amp; Barton, L.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Policy, Experience and Change in Inclusive Education.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Routledge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2007.</a:t>
            </a:r>
          </a:p>
          <a:p>
            <a:pPr lvl="0"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Booth, T., &amp;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Ainscow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M.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The Index for Inclusion.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3rd Edition, 2011.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Booth T.,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Ainscow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Index for Inclusion: Developing learning and participation in schools.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CSIE, 2016.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Florian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L.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Inclusive Pedagogy: A Transformative Approach to Special Educational Needs.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Cambridge University Press, 2014.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Florian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The SAGE Handbook of Special Education.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London: SAGE, 2014.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Hollenweger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J.,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Pijl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S. J.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Inclusive Education: A Global Agenda.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Routledge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2019.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Rogers C.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Freedom to Learn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– Columbus, 1994.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73219" cy="1320800"/>
          </a:xfrm>
        </p:spPr>
        <p:txBody>
          <a:bodyPr>
            <a:normAutofit fontScale="90000"/>
          </a:bodyPr>
          <a:lstStyle/>
          <a:p>
            <a:pPr lvl="0" algn="ctr">
              <a:defRPr sz="3600" b="1">
                <a:solidFill>
                  <a:srgbClr val="003366"/>
                </a:solidFill>
              </a:defRPr>
            </a:pPr>
            <a:r>
              <a:rPr lang="ru-RU" sz="3600" b="1" i="1" u="sng" dirty="0" err="1">
                <a:solidFill>
                  <a:srgbClr val="7030A0"/>
                </a:solidFill>
              </a:rPr>
              <a:t>Визначення</a:t>
            </a:r>
            <a:r>
              <a:rPr lang="uk-UA" sz="3600" b="1" i="1" u="sng" dirty="0">
                <a:solidFill>
                  <a:srgbClr val="7030A0"/>
                </a:solidFill>
              </a:rPr>
              <a:t> поняття інклюзивна освіта</a:t>
            </a:r>
            <a:r>
              <a:rPr lang="ru-RU" sz="3600" b="1" dirty="0">
                <a:solidFill>
                  <a:srgbClr val="0070C0"/>
                </a:solidFill>
              </a:rPr>
              <a:t/>
            </a:r>
            <a:br>
              <a:rPr lang="ru-RU" sz="3600" b="1" dirty="0">
                <a:solidFill>
                  <a:srgbClr val="0070C0"/>
                </a:solidFill>
              </a:rPr>
            </a:br>
            <a:endParaRPr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8140506" cy="3880773"/>
          </a:xfrm>
        </p:spPr>
        <p:txBody>
          <a:bodyPr>
            <a:normAutofit fontScale="77500" lnSpcReduction="20000"/>
          </a:bodyPr>
          <a:lstStyle/>
          <a:p>
            <a:pPr marL="0" lvl="0" indent="0" algn="just">
              <a:buNone/>
            </a:pPr>
            <a:r>
              <a:rPr lang="uk-UA" sz="3400" b="1" dirty="0">
                <a:latin typeface="Times New Roman" pitchFamily="18" charset="0"/>
                <a:cs typeface="Times New Roman" pitchFamily="18" charset="0"/>
              </a:rPr>
              <a:t>Інклюзивна освіта</a:t>
            </a:r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 — це комплексний </a:t>
            </a:r>
            <a:r>
              <a:rPr lang="uk-UA" sz="3400" b="1" dirty="0">
                <a:latin typeface="Times New Roman" pitchFamily="18" charset="0"/>
                <a:cs typeface="Times New Roman" pitchFamily="18" charset="0"/>
              </a:rPr>
              <a:t>психолого-педагогічний процес</a:t>
            </a:r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, спрямований на організацію навчання таким чином, щоб забезпечити </a:t>
            </a:r>
            <a:r>
              <a:rPr lang="uk-UA" sz="3400" b="1" dirty="0">
                <a:latin typeface="Times New Roman" pitchFamily="18" charset="0"/>
                <a:cs typeface="Times New Roman" pitchFamily="18" charset="0"/>
              </a:rPr>
              <a:t>рівний доступ до освітніх ресурсів</a:t>
            </a:r>
            <a:r>
              <a:rPr lang="uk-UA" sz="3400" dirty="0">
                <a:latin typeface="Times New Roman" pitchFamily="18" charset="0"/>
                <a:cs typeface="Times New Roman" pitchFamily="18" charset="0"/>
              </a:rPr>
              <a:t> для всіх здобувачів освіти, незалежно від їхніх фізичних, сенсорних, інтелектуальних або соціально-психологічних особливостей.</a:t>
            </a: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Ключова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 характеристика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інклюзії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400" b="1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>
                <a:latin typeface="Times New Roman" pitchFamily="18" charset="0"/>
                <a:cs typeface="Times New Roman" pitchFamily="18" charset="0"/>
              </a:rPr>
              <a:t>різноманіття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 як ресурсу для навчання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, а не як </a:t>
            </a:r>
            <a:r>
              <a:rPr lang="ru-RU" sz="3400" dirty="0" err="1">
                <a:latin typeface="Times New Roman" pitchFamily="18" charset="0"/>
                <a:cs typeface="Times New Roman" pitchFamily="18" charset="0"/>
              </a:rPr>
              <a:t>перешкоди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  <a:p>
            <a:pPr>
              <a:defRPr sz="2200">
                <a:solidFill>
                  <a:srgbClr val="323232"/>
                </a:solidFill>
              </a:defRPr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493392" cy="937846"/>
          </a:xfrm>
        </p:spPr>
        <p:txBody>
          <a:bodyPr/>
          <a:lstStyle/>
          <a:p>
            <a:pPr algn="ctr"/>
            <a:r>
              <a:rPr lang="uk-UA" b="1" i="1" u="sng" dirty="0">
                <a:solidFill>
                  <a:srgbClr val="7030A0"/>
                </a:solidFill>
              </a:rPr>
              <a:t>Інклюзивна освіта це:</a:t>
            </a:r>
            <a:endParaRPr lang="ru-RU" b="1" i="1" u="sng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8" y="1547447"/>
            <a:ext cx="8154573" cy="3488788"/>
          </a:xfrm>
        </p:spPr>
        <p:txBody>
          <a:bodyPr/>
          <a:lstStyle/>
          <a:p>
            <a:pPr>
              <a:defRPr sz="2200">
                <a:solidFill>
                  <a:srgbClr val="323232"/>
                </a:solidFill>
              </a:defRPr>
            </a:pPr>
            <a:r>
              <a:rPr lang="ru-RU" dirty="0"/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Рівність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можливостей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 sz="2200">
                <a:solidFill>
                  <a:srgbClr val="323232"/>
                </a:solidFill>
              </a:defRPr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Повага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індивідуальності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 sz="2200">
                <a:solidFill>
                  <a:srgbClr val="323232"/>
                </a:solidFill>
              </a:defRPr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Адаптивне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освітнє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 sz="2200">
                <a:solidFill>
                  <a:srgbClr val="323232"/>
                </a:solidFill>
              </a:defRPr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Партнерство учасників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процесу.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59152" cy="1320800"/>
          </a:xfrm>
        </p:spPr>
        <p:txBody>
          <a:bodyPr>
            <a:normAutofit/>
          </a:bodyPr>
          <a:lstStyle/>
          <a:p>
            <a:pPr algn="ctr">
              <a:defRPr sz="3600" b="1">
                <a:solidFill>
                  <a:srgbClr val="003366"/>
                </a:solidFill>
              </a:defRPr>
            </a:pPr>
            <a:r>
              <a:rPr lang="uk-UA" sz="3600" b="1" i="1" u="sng" dirty="0">
                <a:solidFill>
                  <a:srgbClr val="7030A0"/>
                </a:solidFill>
              </a:rPr>
              <a:t>Мета та о</a:t>
            </a:r>
            <a:r>
              <a:rPr lang="ru-RU" sz="3600" b="1" i="1" u="sng" dirty="0" err="1">
                <a:solidFill>
                  <a:srgbClr val="7030A0"/>
                </a:solidFill>
              </a:rPr>
              <a:t>сновні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</a:rPr>
              <a:t>принципи</a:t>
            </a:r>
            <a:r>
              <a:rPr lang="ru-RU" sz="3600" b="1" i="1" u="sng" dirty="0">
                <a:solidFill>
                  <a:srgbClr val="7030A0"/>
                </a:solidFill>
              </a:rPr>
              <a:t>  </a:t>
            </a:r>
            <a:r>
              <a:rPr lang="ru-RU" sz="3600" b="1" i="1" u="sng" dirty="0" err="1">
                <a:solidFill>
                  <a:srgbClr val="7030A0"/>
                </a:solidFill>
              </a:rPr>
              <a:t>інклюзивної</a:t>
            </a:r>
            <a:r>
              <a:rPr lang="ru-RU" sz="3600" b="1" i="1" u="sng" dirty="0">
                <a:solidFill>
                  <a:srgbClr val="7030A0"/>
                </a:solidFill>
              </a:rPr>
              <a:t> освіти</a:t>
            </a:r>
            <a:endParaRPr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0"/>
            <a:ext cx="8154573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Мета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Соціальна інтеграція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потенціалу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позитивної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самооцінки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defRPr sz="2200">
                <a:solidFill>
                  <a:srgbClr val="323232"/>
                </a:solidFill>
              </a:defRPr>
            </a:pPr>
            <a:endParaRPr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718475" cy="1320800"/>
          </a:xfrm>
        </p:spPr>
        <p:txBody>
          <a:bodyPr>
            <a:normAutofit/>
          </a:bodyPr>
          <a:lstStyle/>
          <a:p>
            <a:pPr algn="ctr">
              <a:defRPr sz="3600" b="1">
                <a:solidFill>
                  <a:srgbClr val="003366"/>
                </a:solidFill>
              </a:defRPr>
            </a:pPr>
            <a:r>
              <a:rPr lang="uk-UA" sz="3600" b="1" i="1" u="sng" dirty="0">
                <a:solidFill>
                  <a:srgbClr val="7030A0"/>
                </a:solidFill>
              </a:rPr>
              <a:t>Мета та о</a:t>
            </a:r>
            <a:r>
              <a:rPr lang="ru-RU" sz="3600" b="1" i="1" u="sng" dirty="0" err="1">
                <a:solidFill>
                  <a:srgbClr val="7030A0"/>
                </a:solidFill>
              </a:rPr>
              <a:t>сновні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ru-RU" sz="3600" b="1" i="1" u="sng" dirty="0" err="1">
                <a:solidFill>
                  <a:srgbClr val="7030A0"/>
                </a:solidFill>
              </a:rPr>
              <a:t>принципи</a:t>
            </a:r>
            <a:r>
              <a:rPr lang="ru-RU" sz="3600" b="1" i="1" u="sng" dirty="0">
                <a:solidFill>
                  <a:srgbClr val="7030A0"/>
                </a:solidFill>
              </a:rPr>
              <a:t>  </a:t>
            </a:r>
            <a:r>
              <a:rPr lang="ru-RU" sz="3600" b="1" i="1" u="sng" dirty="0" err="1">
                <a:solidFill>
                  <a:srgbClr val="7030A0"/>
                </a:solidFill>
              </a:rPr>
              <a:t>інклюзивної</a:t>
            </a:r>
            <a:r>
              <a:rPr lang="ru-RU" sz="3600" b="1" i="1" u="sng" dirty="0">
                <a:solidFill>
                  <a:srgbClr val="7030A0"/>
                </a:solidFill>
              </a:rPr>
              <a:t> освіти</a:t>
            </a:r>
            <a:endParaRPr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2160591"/>
            <a:ext cx="8098303" cy="31429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Основні принципи: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рівності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індивідуалізації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інтеграції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потенціалу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defRPr sz="2200">
                <a:solidFill>
                  <a:srgbClr val="323232"/>
                </a:solidFill>
              </a:defRPr>
            </a:pPr>
            <a:endParaRPr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8140506" cy="1320800"/>
          </a:xfrm>
        </p:spPr>
        <p:txBody>
          <a:bodyPr>
            <a:normAutofit/>
          </a:bodyPr>
          <a:lstStyle/>
          <a:p>
            <a:pPr algn="ctr">
              <a:defRPr sz="3600" b="1">
                <a:solidFill>
                  <a:srgbClr val="003366"/>
                </a:solidFill>
              </a:defRPr>
            </a:pPr>
            <a:r>
              <a:rPr lang="uk-UA" sz="3600" b="1" i="1" u="sng" dirty="0" err="1">
                <a:solidFill>
                  <a:srgbClr val="7030A0"/>
                </a:solidFill>
              </a:rPr>
              <a:t>Соціально-</a:t>
            </a:r>
            <a:r>
              <a:rPr lang="uk-UA" sz="3600" b="1" i="1" u="sng" dirty="0">
                <a:solidFill>
                  <a:srgbClr val="7030A0"/>
                </a:solidFill>
              </a:rPr>
              <a:t> п</a:t>
            </a:r>
            <a:r>
              <a:rPr lang="ru-RU" sz="3600" b="1" i="1" u="sng" dirty="0" err="1">
                <a:solidFill>
                  <a:srgbClr val="7030A0"/>
                </a:solidFill>
              </a:rPr>
              <a:t>сихологічні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uk-UA" sz="3600" b="1" i="1" u="sng" dirty="0">
                <a:solidFill>
                  <a:srgbClr val="7030A0"/>
                </a:solidFill>
              </a:rPr>
              <a:t>аспекти інклюзії</a:t>
            </a:r>
            <a:endParaRPr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930400"/>
            <a:ext cx="7802881" cy="41109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дітей із ООП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 особливими освітніми потребами (ООП)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включення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загальний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освітній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можливість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зв’язки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засвоювати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групові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правила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Соціалізація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самооцінки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відчуття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приналежності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до групи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позитивної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Приклад: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інтеграція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слуху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колектив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через участь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групових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проєктах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іграх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розвивають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комунікативні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навички.</a:t>
            </a:r>
          </a:p>
          <a:p>
            <a:pPr>
              <a:defRPr sz="2200">
                <a:solidFill>
                  <a:srgbClr val="323232"/>
                </a:solidFill>
              </a:defRPr>
            </a:pPr>
            <a:endParaRPr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845084" cy="1320800"/>
          </a:xfrm>
        </p:spPr>
        <p:txBody>
          <a:bodyPr>
            <a:normAutofit/>
          </a:bodyPr>
          <a:lstStyle/>
          <a:p>
            <a:pPr algn="ctr">
              <a:defRPr sz="3600" b="1">
                <a:solidFill>
                  <a:srgbClr val="003366"/>
                </a:solidFill>
              </a:defRPr>
            </a:pPr>
            <a:r>
              <a:rPr lang="uk-UA" sz="3600" b="1" i="1" u="sng" dirty="0" err="1">
                <a:solidFill>
                  <a:srgbClr val="7030A0"/>
                </a:solidFill>
              </a:rPr>
              <a:t>Соціально-</a:t>
            </a:r>
            <a:r>
              <a:rPr lang="uk-UA" sz="3600" b="1" i="1" u="sng" dirty="0">
                <a:solidFill>
                  <a:srgbClr val="7030A0"/>
                </a:solidFill>
              </a:rPr>
              <a:t> п</a:t>
            </a:r>
            <a:r>
              <a:rPr lang="ru-RU" sz="3600" b="1" i="1" u="sng" dirty="0" err="1">
                <a:solidFill>
                  <a:srgbClr val="7030A0"/>
                </a:solidFill>
              </a:rPr>
              <a:t>сихологічні</a:t>
            </a:r>
            <a:r>
              <a:rPr lang="ru-RU" sz="3600" b="1" i="1" u="sng" dirty="0">
                <a:solidFill>
                  <a:srgbClr val="7030A0"/>
                </a:solidFill>
              </a:rPr>
              <a:t> </a:t>
            </a:r>
            <a:r>
              <a:rPr lang="uk-UA" sz="3600" b="1" i="1" u="sng" dirty="0">
                <a:solidFill>
                  <a:srgbClr val="7030A0"/>
                </a:solidFill>
              </a:rPr>
              <a:t>аспекти інклюзії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8013896" cy="388077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7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Розвиток толерантності, емпатії та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компетентності</a:t>
            </a:r>
            <a:endParaRPr lang="ru-RU" sz="2000" b="1" i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Інклюзія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стимулює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розвиток у дітей та педагогів:</a:t>
            </a:r>
          </a:p>
          <a:p>
            <a:pPr lvl="1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Толерантності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здатності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приймати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індивідуальні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відмінності без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упереджень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Емпатії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здатності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відчувати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стан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1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Соціальної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компетентності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умінь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взаємодіяти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регулювати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конфлікти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працювати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команді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Психологічний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ефект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позитивного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міжособистісного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клімату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навчальному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середовищі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 sz="2200">
                <a:solidFill>
                  <a:srgbClr val="323232"/>
                </a:solidFill>
              </a:defRPr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178</TotalTime>
  <Words>2046</Words>
  <Application>Microsoft Office PowerPoint</Application>
  <PresentationFormat>Экран (4:3)</PresentationFormat>
  <Paragraphs>246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Аспект</vt:lpstr>
      <vt:lpstr>ПСИХОЛОГІЧНИЙ СУПРОВІД ДІТЕЙ ТА ПІДЛІТКІВ З ПСИХОФІЗИЧНИМИ ПОРУШЕННЯМИ В УМОВАХ ІНКЛЮЗИВНОЇ ОСВІТИ </vt:lpstr>
      <vt:lpstr>Інклюзивна освіта як соціально-психологічне явище</vt:lpstr>
      <vt:lpstr>Зміст </vt:lpstr>
      <vt:lpstr>Визначення поняття інклюзивна освіта </vt:lpstr>
      <vt:lpstr>Інклюзивна освіта це:</vt:lpstr>
      <vt:lpstr>Мета та основні принципи  інклюзивної освіти</vt:lpstr>
      <vt:lpstr>Мета та основні принципи  інклюзивної освіти</vt:lpstr>
      <vt:lpstr>Соціально- психологічні аспекти інклюзії</vt:lpstr>
      <vt:lpstr>Соціально- психологічні аспекти інклюзії</vt:lpstr>
      <vt:lpstr>Соціально- психологічні аспекти інклюзії</vt:lpstr>
      <vt:lpstr>Соціально- психологічні аспекти інклюзії</vt:lpstr>
      <vt:lpstr>Соціально-психологічна ефективність інклюзії  </vt:lpstr>
      <vt:lpstr>Соціально-психологічна ефективність інклюзії</vt:lpstr>
      <vt:lpstr>Роль психолога в інклюзивній освіті  </vt:lpstr>
      <vt:lpstr>Роль психолога в інклюзивній освіті  </vt:lpstr>
      <vt:lpstr>Роль психолога в інклюзивній освіті  </vt:lpstr>
      <vt:lpstr>Роль психолога в інклюзивній освіті</vt:lpstr>
      <vt:lpstr>Роль психолога в інклюзивній освіті</vt:lpstr>
      <vt:lpstr>Роль психолога в інклюзивній освіті</vt:lpstr>
      <vt:lpstr>Психологічні механізми адаптації та соціалізації дітей в інклюзивному освітньому середовищі</vt:lpstr>
      <vt:lpstr>Психологічні механізми адаптації та соціалізації дітей в інклюзивному освітньому середовищі</vt:lpstr>
      <vt:lpstr>Психологічні механізми адаптації та соціалізації дітей в інклюзивному освітньому середовищі</vt:lpstr>
      <vt:lpstr>Психологічні механізми адаптації та соціалізації дітей в інклюзивному освітньому середовищі</vt:lpstr>
      <vt:lpstr>Психологічні механізми адаптації та соціалізації дітей в інклюзивному освітньому середовищі</vt:lpstr>
      <vt:lpstr>Психологічні механізми адаптації та соціалізації дітей в інклюзивному освітньому середовищі</vt:lpstr>
      <vt:lpstr>Психологічні механізми адаптації та соціалізації дітей в інклюзивному освітньому середовищі</vt:lpstr>
      <vt:lpstr>Загальні висновки: </vt:lpstr>
      <vt:lpstr>Загальні висновки: </vt:lpstr>
      <vt:lpstr>Рекомендована література</vt:lpstr>
      <vt:lpstr>Рекомендована література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Інклюзивна освіта як соціально-педагогічне явище</dc:title>
  <dc:creator>Пользователь</dc:creator>
  <dc:description>generated using python-pptx</dc:description>
  <cp:lastModifiedBy>Пользователь</cp:lastModifiedBy>
  <cp:revision>28</cp:revision>
  <dcterms:created xsi:type="dcterms:W3CDTF">2013-01-27T09:14:16Z</dcterms:created>
  <dcterms:modified xsi:type="dcterms:W3CDTF">2025-09-02T18:28:19Z</dcterms:modified>
</cp:coreProperties>
</file>