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85" r:id="rId3"/>
    <p:sldId id="270" r:id="rId4"/>
    <p:sldId id="272" r:id="rId5"/>
    <p:sldId id="273" r:id="rId6"/>
    <p:sldId id="274" r:id="rId7"/>
    <p:sldId id="276" r:id="rId8"/>
    <p:sldId id="296" r:id="rId9"/>
    <p:sldId id="298" r:id="rId10"/>
    <p:sldId id="299" r:id="rId11"/>
    <p:sldId id="290" r:id="rId12"/>
    <p:sldId id="309" r:id="rId13"/>
    <p:sldId id="300" r:id="rId14"/>
    <p:sldId id="326" r:id="rId15"/>
    <p:sldId id="327" r:id="rId16"/>
    <p:sldId id="328" r:id="rId17"/>
    <p:sldId id="329" r:id="rId18"/>
    <p:sldId id="330" r:id="rId19"/>
    <p:sldId id="331" r:id="rId20"/>
    <p:sldId id="332" r:id="rId21"/>
    <p:sldId id="334" r:id="rId22"/>
    <p:sldId id="317" r:id="rId23"/>
    <p:sldId id="318" r:id="rId24"/>
    <p:sldId id="319" r:id="rId25"/>
    <p:sldId id="320" r:id="rId26"/>
    <p:sldId id="321" r:id="rId27"/>
    <p:sldId id="322" r:id="rId28"/>
    <p:sldId id="323" r:id="rId29"/>
    <p:sldId id="324" r:id="rId30"/>
    <p:sldId id="325"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472" autoAdjust="0"/>
    <p:restoredTop sz="94660"/>
  </p:normalViewPr>
  <p:slideViewPr>
    <p:cSldViewPr>
      <p:cViewPr varScale="1">
        <p:scale>
          <a:sx n="64" d="100"/>
          <a:sy n="64" d="100"/>
        </p:scale>
        <p:origin x="-148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5" Type="http://schemas.openxmlformats.org/officeDocument/2006/relationships/image" Target="../media/image24.wmf"/><Relationship Id="rId4"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F2F3D2-ECC7-47B4-A47B-32E87033DBF9}" type="datetimeFigureOut">
              <a:rPr lang="ru-RU" smtClean="0"/>
              <a:pPr/>
              <a:t>29.03.2018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1A893E-57B0-4A76-805E-8BBF5942EC96}"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5813A2-F087-4683-AAE4-42794DEE0657}" type="slidenum">
              <a:rPr lang="ru-RU"/>
              <a:pPr/>
              <a:t>3</a:t>
            </a:fld>
            <a:endParaRPr lang="ru-RU"/>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9B7D16-91B0-4E14-895F-F86FD1CF86B4}" type="slidenum">
              <a:rPr lang="ru-RU"/>
              <a:pPr/>
              <a:t>4</a:t>
            </a:fld>
            <a:endParaRPr lang="ru-RU"/>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0E930D-3CC7-4D6E-A759-5E2448B986A1}" type="slidenum">
              <a:rPr lang="ru-RU"/>
              <a:pPr/>
              <a:t>5</a:t>
            </a:fld>
            <a:endParaRPr lang="ru-RU"/>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ADCE59-3D19-46D1-9CBA-721BC3A9D60B}" type="slidenum">
              <a:rPr lang="ru-RU"/>
              <a:pPr/>
              <a:t>6</a:t>
            </a:fld>
            <a:endParaRPr lang="ru-RU"/>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r>
              <a:rPr lang="uk-UA" sz="600"/>
              <a:t>З рис. 1.2 випливає, що іонізувати атом (відірвати електрон) важче, якщо він</a:t>
            </a:r>
            <a:endParaRPr lang="ru-RU" sz="6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3844B0-B489-405E-A329-5F13DE604A0F}" type="slidenum">
              <a:rPr lang="ru-RU"/>
              <a:pPr/>
              <a:t>7</a:t>
            </a:fld>
            <a:endParaRPr lang="ru-RU"/>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EB3C82-8621-49D1-BAE1-74742D91FB5F}" type="slidenum">
              <a:rPr lang="ru-RU"/>
              <a:pPr/>
              <a:t>8</a:t>
            </a:fld>
            <a:endParaRPr lang="ru-RU"/>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962ACB-C5B9-4347-BE04-93FA1DBFC229}" type="slidenum">
              <a:rPr lang="ru-RU"/>
              <a:pPr/>
              <a:t>9</a:t>
            </a:fld>
            <a:endParaRPr lang="ru-RU"/>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500EC8-1435-4EB8-A83E-DAECF1701F06}" type="slidenum">
              <a:rPr lang="ru-RU"/>
              <a:pPr/>
              <a:t>10</a:t>
            </a:fld>
            <a:endParaRPr lang="ru-RU"/>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2BFA9DF-33DA-4A44-B43F-B9A762A63D28}" type="datetimeFigureOut">
              <a:rPr lang="ru-RU" smtClean="0"/>
              <a:pPr/>
              <a:t>29.03.2018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6C4ED88-7A11-4B13-97FC-0A3C4255F38F}"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2BFA9DF-33DA-4A44-B43F-B9A762A63D28}" type="datetimeFigureOut">
              <a:rPr lang="ru-RU" smtClean="0"/>
              <a:pPr/>
              <a:t>29.03.2018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6C4ED88-7A11-4B13-97FC-0A3C4255F38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2BFA9DF-33DA-4A44-B43F-B9A762A63D28}" type="datetimeFigureOut">
              <a:rPr lang="ru-RU" smtClean="0"/>
              <a:pPr/>
              <a:t>29.03.2018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6C4ED88-7A11-4B13-97FC-0A3C4255F38F}"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ru-RU"/>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ru-RU"/>
          </a:p>
        </p:txBody>
      </p:sp>
      <p:sp>
        <p:nvSpPr>
          <p:cNvPr id="6" name="Slide Number Placeholder 5"/>
          <p:cNvSpPr>
            <a:spLocks noGrp="1"/>
          </p:cNvSpPr>
          <p:nvPr>
            <p:ph type="sldNum" sz="quarter" idx="11"/>
          </p:nvPr>
        </p:nvSpPr>
        <p:spPr>
          <a:xfrm>
            <a:off x="6553200" y="6243638"/>
            <a:ext cx="2133600" cy="457200"/>
          </a:xfrm>
        </p:spPr>
        <p:txBody>
          <a:bodyPr/>
          <a:lstStyle>
            <a:lvl1pPr>
              <a:defRPr/>
            </a:lvl1pPr>
          </a:lstStyle>
          <a:p>
            <a:fld id="{5B859D1C-FD69-4905-9BA8-D71D69DEF209}" type="slidenum">
              <a:rPr lang="ru-RU"/>
              <a:pPr/>
              <a:t>‹#›</a:t>
            </a:fld>
            <a:endParaRPr lang="ru-RU"/>
          </a:p>
        </p:txBody>
      </p:sp>
      <p:sp>
        <p:nvSpPr>
          <p:cNvPr id="7" name="Date Placeholder 6"/>
          <p:cNvSpPr>
            <a:spLocks noGrp="1"/>
          </p:cNvSpPr>
          <p:nvPr>
            <p:ph type="dt" sz="half" idx="12"/>
          </p:nvPr>
        </p:nvSpPr>
        <p:spPr>
          <a:xfrm>
            <a:off x="457200" y="6248400"/>
            <a:ext cx="2133600" cy="457200"/>
          </a:xfrm>
        </p:spPr>
        <p:txBody>
          <a:bodyPr/>
          <a:lstStyle>
            <a:lvl1pPr>
              <a:defRPr/>
            </a:lvl1pPr>
          </a:lstStyle>
          <a:p>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2BFA9DF-33DA-4A44-B43F-B9A762A63D28}" type="datetimeFigureOut">
              <a:rPr lang="ru-RU" smtClean="0"/>
              <a:pPr/>
              <a:t>29.03.2018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6C4ED88-7A11-4B13-97FC-0A3C4255F38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2BFA9DF-33DA-4A44-B43F-B9A762A63D28}" type="datetimeFigureOut">
              <a:rPr lang="ru-RU" smtClean="0"/>
              <a:pPr/>
              <a:t>29.03.2018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6C4ED88-7A11-4B13-97FC-0A3C4255F38F}"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2BFA9DF-33DA-4A44-B43F-B9A762A63D28}" type="datetimeFigureOut">
              <a:rPr lang="ru-RU" smtClean="0"/>
              <a:pPr/>
              <a:t>29.03.2018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6C4ED88-7A11-4B13-97FC-0A3C4255F38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2BFA9DF-33DA-4A44-B43F-B9A762A63D28}" type="datetimeFigureOut">
              <a:rPr lang="ru-RU" smtClean="0"/>
              <a:pPr/>
              <a:t>29.03.2018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6C4ED88-7A11-4B13-97FC-0A3C4255F38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2BFA9DF-33DA-4A44-B43F-B9A762A63D28}" type="datetimeFigureOut">
              <a:rPr lang="ru-RU" smtClean="0"/>
              <a:pPr/>
              <a:t>29.03.2018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6C4ED88-7A11-4B13-97FC-0A3C4255F38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2BFA9DF-33DA-4A44-B43F-B9A762A63D28}" type="datetimeFigureOut">
              <a:rPr lang="ru-RU" smtClean="0"/>
              <a:pPr/>
              <a:t>29.03.2018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6C4ED88-7A11-4B13-97FC-0A3C4255F38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2BFA9DF-33DA-4A44-B43F-B9A762A63D28}" type="datetimeFigureOut">
              <a:rPr lang="ru-RU" smtClean="0"/>
              <a:pPr/>
              <a:t>29.03.2018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6C4ED88-7A11-4B13-97FC-0A3C4255F38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2BFA9DF-33DA-4A44-B43F-B9A762A63D28}" type="datetimeFigureOut">
              <a:rPr lang="ru-RU" smtClean="0"/>
              <a:pPr/>
              <a:t>29.03.2018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6C4ED88-7A11-4B13-97FC-0A3C4255F38F}"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BFA9DF-33DA-4A44-B43F-B9A762A63D28}" type="datetimeFigureOut">
              <a:rPr lang="ru-RU" smtClean="0"/>
              <a:pPr/>
              <a:t>29.03.2018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C4ED88-7A11-4B13-97FC-0A3C4255F38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5.bin"/></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oleObject" Target="../embeddings/oleObject12.bin"/><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5.bin"/><Relationship Id="rId5" Type="http://schemas.openxmlformats.org/officeDocument/2006/relationships/oleObject" Target="../embeddings/oleObject14.bin"/><Relationship Id="rId4" Type="http://schemas.openxmlformats.org/officeDocument/2006/relationships/oleObject" Target="../embeddings/oleObject13.bin"/></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26.jpeg"/><Relationship Id="rId4" Type="http://schemas.openxmlformats.org/officeDocument/2006/relationships/oleObject" Target="../embeddings/oleObject19.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27.jpeg"/><Relationship Id="rId4" Type="http://schemas.openxmlformats.org/officeDocument/2006/relationships/oleObject" Target="../embeddings/oleObject21.bin"/></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3.v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25.bin"/><Relationship Id="rId5" Type="http://schemas.openxmlformats.org/officeDocument/2006/relationships/oleObject" Target="../embeddings/oleObject24.bin"/><Relationship Id="rId4" Type="http://schemas.openxmlformats.org/officeDocument/2006/relationships/image" Target="../media/image38.jpeg"/></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oleObject" Target="../embeddings/oleObject28.bin"/><Relationship Id="rId4" Type="http://schemas.openxmlformats.org/officeDocument/2006/relationships/oleObject" Target="../embeddings/oleObject27.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714356"/>
            <a:ext cx="7772400" cy="1470025"/>
          </a:xfrm>
        </p:spPr>
        <p:txBody>
          <a:bodyPr>
            <a:normAutofit fontScale="90000"/>
          </a:bodyPr>
          <a:lstStyle/>
          <a:p>
            <a:r>
              <a:rPr lang="uk-UA" b="1" dirty="0" err="1" smtClean="0">
                <a:solidFill>
                  <a:srgbClr val="C00000"/>
                </a:solidFill>
                <a:latin typeface="Times New Roman" pitchFamily="18" charset="0"/>
                <a:cs typeface="Times New Roman" pitchFamily="18" charset="0"/>
              </a:rPr>
              <a:t>Размерные</a:t>
            </a:r>
            <a:r>
              <a:rPr lang="uk-UA" b="1" dirty="0" smtClean="0">
                <a:solidFill>
                  <a:srgbClr val="C00000"/>
                </a:solidFill>
                <a:latin typeface="Times New Roman" pitchFamily="18" charset="0"/>
                <a:cs typeface="Times New Roman" pitchFamily="18" charset="0"/>
              </a:rPr>
              <a:t> </a:t>
            </a:r>
            <a:r>
              <a:rPr lang="uk-UA" b="1" dirty="0" err="1" smtClean="0">
                <a:solidFill>
                  <a:srgbClr val="C00000"/>
                </a:solidFill>
                <a:latin typeface="Times New Roman" pitchFamily="18" charset="0"/>
                <a:cs typeface="Times New Roman" pitchFamily="18" charset="0"/>
              </a:rPr>
              <a:t>эффекты</a:t>
            </a:r>
            <a:r>
              <a:rPr lang="uk-UA" b="1" dirty="0" smtClean="0">
                <a:solidFill>
                  <a:srgbClr val="C00000"/>
                </a:solidFill>
                <a:latin typeface="Times New Roman" pitchFamily="18" charset="0"/>
                <a:cs typeface="Times New Roman" pitchFamily="18" charset="0"/>
              </a:rPr>
              <a:t> и </a:t>
            </a:r>
            <a:r>
              <a:rPr lang="uk-UA" b="1" dirty="0" err="1" smtClean="0">
                <a:solidFill>
                  <a:srgbClr val="C00000"/>
                </a:solidFill>
                <a:latin typeface="Times New Roman" pitchFamily="18" charset="0"/>
                <a:cs typeface="Times New Roman" pitchFamily="18" charset="0"/>
              </a:rPr>
              <a:t>условия</a:t>
            </a:r>
            <a:r>
              <a:rPr lang="uk-UA" b="1" dirty="0" smtClean="0">
                <a:solidFill>
                  <a:srgbClr val="C00000"/>
                </a:solidFill>
                <a:latin typeface="Times New Roman" pitchFamily="18" charset="0"/>
                <a:cs typeface="Times New Roman" pitchFamily="18" charset="0"/>
              </a:rPr>
              <a:t> </a:t>
            </a:r>
            <a:r>
              <a:rPr lang="uk-UA" b="1" dirty="0" err="1" smtClean="0">
                <a:solidFill>
                  <a:srgbClr val="C00000"/>
                </a:solidFill>
                <a:latin typeface="Times New Roman" pitchFamily="18" charset="0"/>
                <a:cs typeface="Times New Roman" pitchFamily="18" charset="0"/>
              </a:rPr>
              <a:t>их</a:t>
            </a:r>
            <a:r>
              <a:rPr lang="uk-UA" b="1" dirty="0" smtClean="0">
                <a:solidFill>
                  <a:srgbClr val="C00000"/>
                </a:solidFill>
                <a:latin typeface="Times New Roman" pitchFamily="18" charset="0"/>
                <a:cs typeface="Times New Roman" pitchFamily="18" charset="0"/>
              </a:rPr>
              <a:t> </a:t>
            </a:r>
            <a:r>
              <a:rPr lang="uk-UA" b="1" dirty="0" err="1" smtClean="0">
                <a:solidFill>
                  <a:srgbClr val="C00000"/>
                </a:solidFill>
                <a:latin typeface="Times New Roman" pitchFamily="18" charset="0"/>
                <a:cs typeface="Times New Roman" pitchFamily="18" charset="0"/>
              </a:rPr>
              <a:t>проявления</a:t>
            </a:r>
            <a:r>
              <a:rPr lang="uk-UA" b="1" dirty="0" smtClean="0">
                <a:latin typeface="Times New Roman" pitchFamily="18" charset="0"/>
                <a:cs typeface="Times New Roman" pitchFamily="18" charset="0"/>
              </a:rPr>
              <a:t/>
            </a:r>
            <a:br>
              <a:rPr lang="uk-UA" b="1" dirty="0" smtClean="0">
                <a:latin typeface="Times New Roman" pitchFamily="18" charset="0"/>
                <a:cs typeface="Times New Roman" pitchFamily="18" charset="0"/>
              </a:rPr>
            </a:br>
            <a:endParaRPr lang="ru-RU" dirty="0"/>
          </a:p>
        </p:txBody>
      </p:sp>
      <p:sp>
        <p:nvSpPr>
          <p:cNvPr id="4" name="Прямоугольник 3"/>
          <p:cNvSpPr/>
          <p:nvPr/>
        </p:nvSpPr>
        <p:spPr>
          <a:xfrm>
            <a:off x="785786" y="3143248"/>
            <a:ext cx="7643866" cy="2456057"/>
          </a:xfrm>
          <a:prstGeom prst="rect">
            <a:avLst/>
          </a:prstGeom>
        </p:spPr>
        <p:txBody>
          <a:bodyPr wrap="square">
            <a:spAutoFit/>
          </a:bodyPr>
          <a:lstStyle/>
          <a:p>
            <a:pPr algn="just">
              <a:lnSpc>
                <a:spcPct val="80000"/>
              </a:lnSpc>
            </a:pPr>
            <a:r>
              <a:rPr lang="uk-UA" sz="2400" b="1" dirty="0" smtClean="0">
                <a:solidFill>
                  <a:schemeClr val="accent5">
                    <a:lumMod val="50000"/>
                  </a:schemeClr>
                </a:solidFill>
                <a:latin typeface="Times New Roman" pitchFamily="18" charset="0"/>
                <a:cs typeface="Times New Roman" pitchFamily="18" charset="0"/>
              </a:rPr>
              <a:t>1. </a:t>
            </a:r>
            <a:r>
              <a:rPr lang="uk-UA" sz="2400" b="1" dirty="0" err="1" smtClean="0">
                <a:solidFill>
                  <a:schemeClr val="accent5">
                    <a:lumMod val="50000"/>
                  </a:schemeClr>
                </a:solidFill>
                <a:latin typeface="Times New Roman" pitchFamily="18" charset="0"/>
                <a:cs typeface="Times New Roman" pitchFamily="18" charset="0"/>
              </a:rPr>
              <a:t>Размерные</a:t>
            </a:r>
            <a:r>
              <a:rPr lang="uk-UA" sz="2400" b="1" dirty="0" smtClean="0">
                <a:solidFill>
                  <a:schemeClr val="accent5">
                    <a:lumMod val="50000"/>
                  </a:schemeClr>
                </a:solidFill>
                <a:latin typeface="Times New Roman" pitchFamily="18" charset="0"/>
                <a:cs typeface="Times New Roman" pitchFamily="18" charset="0"/>
              </a:rPr>
              <a:t> </a:t>
            </a:r>
            <a:r>
              <a:rPr lang="uk-UA" sz="2400" b="1" dirty="0" err="1" smtClean="0">
                <a:solidFill>
                  <a:schemeClr val="accent5">
                    <a:lumMod val="50000"/>
                  </a:schemeClr>
                </a:solidFill>
                <a:latin typeface="Times New Roman" pitchFamily="18" charset="0"/>
                <a:cs typeface="Times New Roman" pitchFamily="18" charset="0"/>
              </a:rPr>
              <a:t>эффекты</a:t>
            </a:r>
            <a:r>
              <a:rPr lang="uk-UA" sz="2400" b="1" dirty="0" smtClean="0">
                <a:solidFill>
                  <a:schemeClr val="accent5">
                    <a:lumMod val="50000"/>
                  </a:schemeClr>
                </a:solidFill>
                <a:latin typeface="Times New Roman" pitchFamily="18" charset="0"/>
                <a:cs typeface="Times New Roman" pitchFamily="18" charset="0"/>
              </a:rPr>
              <a:t>. Роль </a:t>
            </a:r>
            <a:r>
              <a:rPr lang="uk-UA" sz="2400" b="1" dirty="0" err="1" smtClean="0">
                <a:solidFill>
                  <a:schemeClr val="accent5">
                    <a:lumMod val="50000"/>
                  </a:schemeClr>
                </a:solidFill>
                <a:latin typeface="Times New Roman" pitchFamily="18" charset="0"/>
                <a:cs typeface="Times New Roman" pitchFamily="18" charset="0"/>
              </a:rPr>
              <a:t>поверхности</a:t>
            </a:r>
            <a:r>
              <a:rPr lang="uk-UA" sz="2400" b="1" dirty="0" smtClean="0">
                <a:solidFill>
                  <a:schemeClr val="accent5">
                    <a:lumMod val="50000"/>
                  </a:schemeClr>
                </a:solidFill>
                <a:latin typeface="Times New Roman" pitchFamily="18" charset="0"/>
                <a:cs typeface="Times New Roman" pitchFamily="18" charset="0"/>
              </a:rPr>
              <a:t>.</a:t>
            </a:r>
          </a:p>
          <a:p>
            <a:pPr algn="just">
              <a:lnSpc>
                <a:spcPct val="80000"/>
              </a:lnSpc>
            </a:pPr>
            <a:endParaRPr lang="uk-UA" sz="2400" b="1" dirty="0" smtClean="0">
              <a:solidFill>
                <a:schemeClr val="accent5">
                  <a:lumMod val="50000"/>
                </a:schemeClr>
              </a:solidFill>
              <a:latin typeface="Times New Roman" pitchFamily="18" charset="0"/>
              <a:cs typeface="Times New Roman" pitchFamily="18" charset="0"/>
            </a:endParaRPr>
          </a:p>
          <a:p>
            <a:pPr algn="just">
              <a:lnSpc>
                <a:spcPct val="80000"/>
              </a:lnSpc>
            </a:pPr>
            <a:r>
              <a:rPr lang="uk-UA" sz="2400" b="1" dirty="0" smtClean="0">
                <a:solidFill>
                  <a:schemeClr val="accent5">
                    <a:lumMod val="50000"/>
                  </a:schemeClr>
                </a:solidFill>
                <a:latin typeface="Times New Roman" pitchFamily="18" charset="0"/>
                <a:cs typeface="Times New Roman" pitchFamily="18" charset="0"/>
              </a:rPr>
              <a:t>2. Структурные и электронные магические числа.</a:t>
            </a:r>
          </a:p>
          <a:p>
            <a:pPr algn="just">
              <a:lnSpc>
                <a:spcPct val="80000"/>
              </a:lnSpc>
            </a:pPr>
            <a:endParaRPr lang="uk-UA" sz="2400" b="1" dirty="0" smtClean="0">
              <a:solidFill>
                <a:schemeClr val="accent5">
                  <a:lumMod val="50000"/>
                </a:schemeClr>
              </a:solidFill>
              <a:latin typeface="Times New Roman" pitchFamily="18" charset="0"/>
              <a:cs typeface="Times New Roman" pitchFamily="18" charset="0"/>
            </a:endParaRPr>
          </a:p>
          <a:p>
            <a:pPr algn="just">
              <a:lnSpc>
                <a:spcPct val="80000"/>
              </a:lnSpc>
            </a:pPr>
            <a:r>
              <a:rPr lang="uk-UA" sz="2400" b="1" dirty="0" smtClean="0">
                <a:solidFill>
                  <a:schemeClr val="accent5">
                    <a:lumMod val="50000"/>
                  </a:schemeClr>
                </a:solidFill>
                <a:latin typeface="Times New Roman" pitchFamily="18" charset="0"/>
                <a:cs typeface="Times New Roman" pitchFamily="18" charset="0"/>
              </a:rPr>
              <a:t>3. </a:t>
            </a:r>
            <a:r>
              <a:rPr lang="ru-RU" sz="2400" b="1" dirty="0" smtClean="0">
                <a:solidFill>
                  <a:schemeClr val="accent5">
                    <a:lumMod val="50000"/>
                  </a:schemeClr>
                </a:solidFill>
                <a:latin typeface="Times New Roman" pitchFamily="18" charset="0"/>
                <a:cs typeface="Times New Roman" pitchFamily="18" charset="0"/>
              </a:rPr>
              <a:t>Электронный размерный эффект в металлах.</a:t>
            </a:r>
            <a:endParaRPr lang="uk-UA" sz="2400" b="1" dirty="0" smtClean="0">
              <a:solidFill>
                <a:schemeClr val="accent5">
                  <a:lumMod val="50000"/>
                </a:schemeClr>
              </a:solidFill>
              <a:latin typeface="Times New Roman" pitchFamily="18" charset="0"/>
              <a:cs typeface="Times New Roman" pitchFamily="18" charset="0"/>
            </a:endParaRPr>
          </a:p>
          <a:p>
            <a:pPr algn="just">
              <a:lnSpc>
                <a:spcPct val="80000"/>
              </a:lnSpc>
            </a:pPr>
            <a:endParaRPr lang="uk-UA" sz="2400" b="1" dirty="0" smtClean="0">
              <a:solidFill>
                <a:schemeClr val="accent5">
                  <a:lumMod val="50000"/>
                </a:schemeClr>
              </a:solidFill>
              <a:latin typeface="Times New Roman" pitchFamily="18" charset="0"/>
              <a:cs typeface="Times New Roman" pitchFamily="18" charset="0"/>
            </a:endParaRPr>
          </a:p>
          <a:p>
            <a:pPr algn="just">
              <a:lnSpc>
                <a:spcPct val="80000"/>
              </a:lnSpc>
            </a:pPr>
            <a:r>
              <a:rPr lang="uk-UA" sz="2400" b="1" dirty="0" smtClean="0">
                <a:solidFill>
                  <a:schemeClr val="accent5">
                    <a:lumMod val="50000"/>
                  </a:schemeClr>
                </a:solidFill>
                <a:latin typeface="Times New Roman" pitchFamily="18" charset="0"/>
                <a:cs typeface="Times New Roman" pitchFamily="18" charset="0"/>
              </a:rPr>
              <a:t>4. Оптический размерный эффект. </a:t>
            </a:r>
          </a:p>
          <a:p>
            <a:pPr algn="just">
              <a:lnSpc>
                <a:spcPct val="80000"/>
              </a:lnSpc>
            </a:pPr>
            <a:endParaRPr lang="uk-UA" sz="2400" dirty="0" smtClean="0">
              <a:solidFill>
                <a:schemeClr val="accent5">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fontScale="90000"/>
          </a:bodyPr>
          <a:lstStyle/>
          <a:p>
            <a:r>
              <a:rPr lang="uk-UA" sz="2400" dirty="0" smtClean="0">
                <a:latin typeface="Times New Roman" pitchFamily="18" charset="0"/>
                <a:cs typeface="Times New Roman" pitchFamily="18" charset="0"/>
              </a:rPr>
              <a:t>Флюоресценція </a:t>
            </a:r>
            <a:r>
              <a:rPr lang="uk-UA" sz="2400" dirty="0">
                <a:latin typeface="Times New Roman" pitchFamily="18" charset="0"/>
                <a:cs typeface="Times New Roman" pitchFamily="18" charset="0"/>
              </a:rPr>
              <a:t>розчинів колоїдних частинок </a:t>
            </a:r>
            <a:r>
              <a:rPr lang="ru-RU" sz="2400" dirty="0">
                <a:solidFill>
                  <a:srgbClr val="FF9900"/>
                </a:solidFill>
                <a:latin typeface="Times New Roman" pitchFamily="18" charset="0"/>
                <a:cs typeface="Times New Roman" pitchFamily="18" charset="0"/>
              </a:rPr>
              <a:t>CdTe</a:t>
            </a:r>
            <a:r>
              <a:rPr lang="uk-UA" sz="2400" dirty="0">
                <a:latin typeface="Times New Roman" pitchFamily="18" charset="0"/>
                <a:cs typeface="Times New Roman" pitchFamily="18" charset="0"/>
              </a:rPr>
              <a:t> в залежності від їхнього розміру (від 2 до 5 нм). Всі колби </a:t>
            </a:r>
            <a:r>
              <a:rPr lang="uk-UA" sz="2400" dirty="0" smtClean="0">
                <a:latin typeface="Times New Roman" pitchFamily="18" charset="0"/>
                <a:cs typeface="Times New Roman" pitchFamily="18" charset="0"/>
              </a:rPr>
              <a:t>опромінюються зверху </a:t>
            </a:r>
            <a:r>
              <a:rPr lang="uk-UA" sz="2400" dirty="0">
                <a:latin typeface="Times New Roman" pitchFamily="18" charset="0"/>
                <a:cs typeface="Times New Roman" pitchFamily="18" charset="0"/>
              </a:rPr>
              <a:t>синім кольором однакової довжини хвилі</a:t>
            </a:r>
            <a:r>
              <a:rPr lang="ru-RU" sz="3800" dirty="0">
                <a:latin typeface="Times New Roman" pitchFamily="18" charset="0"/>
                <a:cs typeface="Times New Roman" pitchFamily="18" charset="0"/>
              </a:rPr>
              <a:t> </a:t>
            </a:r>
          </a:p>
        </p:txBody>
      </p:sp>
      <p:pic>
        <p:nvPicPr>
          <p:cNvPr id="38916" name="Picture 4" descr="закрыть"/>
          <p:cNvPicPr>
            <a:picLocks noGrp="1" noChangeAspect="1" noChangeArrowheads="1"/>
          </p:cNvPicPr>
          <p:nvPr>
            <p:ph type="body" idx="1"/>
          </p:nvPr>
        </p:nvPicPr>
        <p:blipFill>
          <a:blip r:embed="rId3"/>
          <a:srcRect/>
          <a:stretch>
            <a:fillRect/>
          </a:stretch>
        </p:blipFill>
        <p:spPr>
          <a:xfrm>
            <a:off x="179388" y="1901825"/>
            <a:ext cx="7993062" cy="4956175"/>
          </a:xfrm>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28596" y="214290"/>
            <a:ext cx="8229600" cy="868346"/>
          </a:xfrm>
        </p:spPr>
        <p:txBody>
          <a:bodyPr/>
          <a:lstStyle/>
          <a:p>
            <a:pPr algn="ctr"/>
            <a:r>
              <a:rPr lang="ru-RU" sz="3200" b="1" dirty="0">
                <a:solidFill>
                  <a:schemeClr val="accent5">
                    <a:lumMod val="75000"/>
                  </a:schemeClr>
                </a:solidFill>
                <a:latin typeface="Times New Roman" pitchFamily="18" charset="0"/>
                <a:cs typeface="Times New Roman" pitchFamily="18" charset="0"/>
              </a:rPr>
              <a:t>Размерный эффект</a:t>
            </a:r>
          </a:p>
        </p:txBody>
      </p:sp>
      <p:sp>
        <p:nvSpPr>
          <p:cNvPr id="8196" name="Text Box 4"/>
          <p:cNvSpPr txBox="1">
            <a:spLocks noChangeArrowheads="1"/>
          </p:cNvSpPr>
          <p:nvPr/>
        </p:nvSpPr>
        <p:spPr bwMode="auto">
          <a:xfrm>
            <a:off x="539750" y="1062038"/>
            <a:ext cx="7777163" cy="711200"/>
          </a:xfrm>
          <a:prstGeom prst="rect">
            <a:avLst/>
          </a:prstGeom>
          <a:solidFill>
            <a:srgbClr val="FFFFCC"/>
          </a:solidFill>
          <a:ln w="9525">
            <a:solidFill>
              <a:srgbClr val="000099"/>
            </a:solidFill>
            <a:miter lim="800000"/>
            <a:headEnd/>
            <a:tailEnd/>
          </a:ln>
          <a:effectLst/>
        </p:spPr>
        <p:txBody>
          <a:bodyPr lIns="90000" tIns="46800" rIns="90000" bIns="46800">
            <a:spAutoFit/>
          </a:bodyPr>
          <a:lstStyle/>
          <a:p>
            <a:pPr algn="ctr"/>
            <a:r>
              <a:rPr lang="ru-RU" sz="2000"/>
              <a:t>Зависимость физических и химических свойств наноматериала от размера составляющих его частиц</a:t>
            </a:r>
          </a:p>
        </p:txBody>
      </p:sp>
      <p:pic>
        <p:nvPicPr>
          <p:cNvPr id="38914" name="Picture 2" descr="img032"/>
          <p:cNvPicPr>
            <a:picLocks noChangeAspect="1" noChangeArrowheads="1"/>
          </p:cNvPicPr>
          <p:nvPr/>
        </p:nvPicPr>
        <p:blipFill>
          <a:blip r:embed="rId3"/>
          <a:srcRect l="3484" r="3774"/>
          <a:stretch>
            <a:fillRect/>
          </a:stretch>
        </p:blipFill>
        <p:spPr bwMode="auto">
          <a:xfrm>
            <a:off x="-32" y="3197256"/>
            <a:ext cx="4286475" cy="3160702"/>
          </a:xfrm>
          <a:prstGeom prst="rect">
            <a:avLst/>
          </a:prstGeom>
          <a:noFill/>
          <a:ln w="9525">
            <a:noFill/>
            <a:miter lim="800000"/>
            <a:headEnd/>
            <a:tailEnd/>
          </a:ln>
        </p:spPr>
      </p:pic>
      <p:sp>
        <p:nvSpPr>
          <p:cNvPr id="9" name="Rectangle 8"/>
          <p:cNvSpPr/>
          <p:nvPr/>
        </p:nvSpPr>
        <p:spPr>
          <a:xfrm>
            <a:off x="214282" y="2071678"/>
            <a:ext cx="3571900" cy="830997"/>
          </a:xfrm>
          <a:prstGeom prst="rect">
            <a:avLst/>
          </a:prstGeom>
        </p:spPr>
        <p:txBody>
          <a:bodyPr wrap="square">
            <a:spAutoFit/>
          </a:bodyPr>
          <a:lstStyle/>
          <a:p>
            <a:pPr algn="ctr"/>
            <a:r>
              <a:rPr lang="ru-RU" sz="1600" b="1" dirty="0" smtClean="0">
                <a:latin typeface="Times New Roman" pitchFamily="18" charset="0"/>
                <a:cs typeface="Times New Roman" pitchFamily="18" charset="0"/>
              </a:rPr>
              <a:t>Изменение периода решетки  ∆а/а  в зависимости от диаметра </a:t>
            </a:r>
            <a:r>
              <a:rPr lang="en-US" sz="1600" b="1" dirty="0" smtClean="0">
                <a:latin typeface="Times New Roman" pitchFamily="18" charset="0"/>
                <a:cs typeface="Times New Roman" pitchFamily="18" charset="0"/>
              </a:rPr>
              <a:t>D</a:t>
            </a:r>
            <a:r>
              <a:rPr lang="ru-RU" sz="1600" b="1" dirty="0" smtClean="0">
                <a:latin typeface="Times New Roman" pitchFamily="18" charset="0"/>
                <a:cs typeface="Times New Roman" pitchFamily="18" charset="0"/>
              </a:rPr>
              <a:t> наночастиц золота </a:t>
            </a:r>
            <a:r>
              <a:rPr lang="en-US" sz="1600" b="1" dirty="0" smtClean="0">
                <a:latin typeface="Times New Roman" pitchFamily="18" charset="0"/>
                <a:cs typeface="Times New Roman" pitchFamily="18" charset="0"/>
              </a:rPr>
              <a:t>Au </a:t>
            </a:r>
            <a:r>
              <a:rPr lang="ru-RU" sz="1600" b="1" dirty="0" smtClean="0">
                <a:latin typeface="Times New Roman" pitchFamily="18" charset="0"/>
                <a:cs typeface="Times New Roman" pitchFamily="18" charset="0"/>
              </a:rPr>
              <a:t>и серебра </a:t>
            </a:r>
            <a:r>
              <a:rPr lang="en-US" sz="1600" b="1" dirty="0" smtClean="0">
                <a:latin typeface="Times New Roman" pitchFamily="18" charset="0"/>
                <a:cs typeface="Times New Roman" pitchFamily="18" charset="0"/>
              </a:rPr>
              <a:t>Ag </a:t>
            </a:r>
            <a:endParaRPr lang="ru-RU" sz="1600" b="1" dirty="0">
              <a:latin typeface="Times New Roman" pitchFamily="18" charset="0"/>
              <a:cs typeface="Times New Roman" pitchFamily="18" charset="0"/>
            </a:endParaRPr>
          </a:p>
        </p:txBody>
      </p:sp>
      <p:graphicFrame>
        <p:nvGraphicFramePr>
          <p:cNvPr id="38916" name="Object 4"/>
          <p:cNvGraphicFramePr>
            <a:graphicFrameLocks noChangeAspect="1"/>
          </p:cNvGraphicFramePr>
          <p:nvPr/>
        </p:nvGraphicFramePr>
        <p:xfrm>
          <a:off x="5786446" y="3214686"/>
          <a:ext cx="2043117" cy="642939"/>
        </p:xfrm>
        <a:graphic>
          <a:graphicData uri="http://schemas.openxmlformats.org/presentationml/2006/ole">
            <p:oleObj spid="_x0000_s38916" name="Equation" r:id="rId4" imgW="1358310" imgH="431613" progId="Equation.3">
              <p:embed/>
            </p:oleObj>
          </a:graphicData>
        </a:graphic>
      </p:graphicFrame>
      <p:graphicFrame>
        <p:nvGraphicFramePr>
          <p:cNvPr id="38915" name="Object 3"/>
          <p:cNvGraphicFramePr>
            <a:graphicFrameLocks noChangeAspect="1"/>
          </p:cNvGraphicFramePr>
          <p:nvPr/>
        </p:nvGraphicFramePr>
        <p:xfrm>
          <a:off x="6072198" y="4090908"/>
          <a:ext cx="1500198" cy="623976"/>
        </p:xfrm>
        <a:graphic>
          <a:graphicData uri="http://schemas.openxmlformats.org/presentationml/2006/ole">
            <p:oleObj spid="_x0000_s38915" name="Equation" r:id="rId5" imgW="1079032" imgH="444307" progId="Equation.3">
              <p:embed/>
            </p:oleObj>
          </a:graphicData>
        </a:graphic>
      </p:graphicFrame>
      <p:sp>
        <p:nvSpPr>
          <p:cNvPr id="38917" name="Rectangle 5"/>
          <p:cNvSpPr>
            <a:spLocks noChangeArrowheads="1"/>
          </p:cNvSpPr>
          <p:nvPr/>
        </p:nvSpPr>
        <p:spPr bwMode="auto">
          <a:xfrm>
            <a:off x="4429124" y="2571744"/>
            <a:ext cx="4572032" cy="8002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ja-JP" sz="1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Размерную зависимость среднего межатомного расстояния (∆а/а) можно выразить соотношением:</a:t>
            </a:r>
            <a:endParaRPr kumimoji="0" lang="ru-RU" altLang="ja-JP"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ja-JP"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8918" name="Rectangle 6"/>
          <p:cNvSpPr>
            <a:spLocks noChangeArrowheads="1"/>
          </p:cNvSpPr>
          <p:nvPr/>
        </p:nvSpPr>
        <p:spPr bwMode="auto">
          <a:xfrm>
            <a:off x="0" y="885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altLang="ja-JP" sz="1400" b="0" i="0" u="none" strike="noStrike" cap="none" normalizeH="0" baseline="0" smtClean="0">
                <a:ln>
                  <a:noFill/>
                </a:ln>
                <a:solidFill>
                  <a:schemeClr val="tx1"/>
                </a:solidFill>
                <a:effectLst/>
                <a:latin typeface="Times New Roman" pitchFamily="18" charset="0"/>
                <a:ea typeface="MS Mincho" pitchFamily="49" charset="-128"/>
                <a:cs typeface="Times New Roman" pitchFamily="18" charset="0"/>
              </a:rPr>
              <a:t>, </a:t>
            </a:r>
            <a:endParaRPr kumimoji="0" lang="ru-RU" altLang="ja-JP" sz="1800" b="0" i="0" u="none" strike="noStrike" cap="none" normalizeH="0" baseline="0" smtClean="0">
              <a:ln>
                <a:noFill/>
              </a:ln>
              <a:solidFill>
                <a:schemeClr val="tx1"/>
              </a:solidFill>
              <a:effectLst/>
              <a:latin typeface="Arial" pitchFamily="34" charset="0"/>
              <a:cs typeface="Arial" pitchFamily="34" charset="0"/>
            </a:endParaRPr>
          </a:p>
        </p:txBody>
      </p:sp>
      <p:sp>
        <p:nvSpPr>
          <p:cNvPr id="38919" name="Rectangle 7"/>
          <p:cNvSpPr>
            <a:spLocks noChangeArrowheads="1"/>
          </p:cNvSpPr>
          <p:nvPr/>
        </p:nvSpPr>
        <p:spPr bwMode="auto">
          <a:xfrm>
            <a:off x="4357686" y="4929198"/>
            <a:ext cx="4786314"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altLang="ja-JP" sz="1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ja-JP" sz="1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где ∆</a:t>
            </a:r>
            <a:r>
              <a:rPr kumimoji="0" lang="en-US" altLang="ja-JP" sz="1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d</a:t>
            </a:r>
            <a:r>
              <a:rPr kumimoji="0" lang="ru-RU" altLang="ja-JP" sz="1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 среднее изменение межплоскостного расстояния;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ja-JP" sz="1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γ – поверхностное натяжение;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ja-JP" sz="1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σ – плотность свободной поверхностной энергии;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400" b="0" i="0" u="none" strike="noStrike" cap="none" normalizeH="0" baseline="0" dirty="0" err="1" smtClean="0">
                <a:ln>
                  <a:noFill/>
                </a:ln>
                <a:solidFill>
                  <a:schemeClr val="tx1"/>
                </a:solidFill>
                <a:effectLst/>
                <a:latin typeface="Times New Roman" pitchFamily="18" charset="0"/>
                <a:ea typeface="MS Mincho" pitchFamily="49" charset="-128"/>
                <a:cs typeface="Times New Roman" pitchFamily="18" charset="0"/>
              </a:rPr>
              <a:t>k</a:t>
            </a:r>
            <a:r>
              <a:rPr kumimoji="0" lang="en-US" altLang="ja-JP" sz="1400" b="0" i="0" u="none" strike="noStrike" cap="none" normalizeH="0" baseline="-30000" dirty="0" err="1" smtClean="0">
                <a:ln>
                  <a:noFill/>
                </a:ln>
                <a:solidFill>
                  <a:schemeClr val="tx1"/>
                </a:solidFill>
                <a:effectLst/>
                <a:latin typeface="Times New Roman" pitchFamily="18" charset="0"/>
                <a:ea typeface="MS Mincho" pitchFamily="49" charset="-128"/>
                <a:cs typeface="Times New Roman" pitchFamily="18" charset="0"/>
              </a:rPr>
              <a:t>T</a:t>
            </a:r>
            <a:r>
              <a:rPr kumimoji="0" lang="ru-RU" altLang="ja-JP" sz="1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 изотермическая сжимаемость;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ja-JP" sz="1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А – площадь поверхности.</a:t>
            </a:r>
            <a:r>
              <a:rPr kumimoji="0" lang="ru-RU" altLang="ja-JP" sz="600" b="0" i="0" u="none" strike="noStrike" cap="none" normalizeH="0" baseline="0" dirty="0" smtClean="0">
                <a:ln>
                  <a:noFill/>
                </a:ln>
                <a:solidFill>
                  <a:schemeClr val="tx1"/>
                </a:solidFill>
                <a:effectLst/>
                <a:latin typeface="Arial" pitchFamily="34" charset="0"/>
                <a:cs typeface="Arial" pitchFamily="34" charset="0"/>
              </a:rPr>
              <a:t> </a:t>
            </a:r>
            <a:endParaRPr kumimoji="0" lang="ru-RU" altLang="ja-JP"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21.jpg"/>
          <p:cNvPicPr>
            <a:picLocks noChangeAspect="1"/>
          </p:cNvPicPr>
          <p:nvPr/>
        </p:nvPicPr>
        <p:blipFill>
          <a:blip r:embed="rId2"/>
          <a:stretch>
            <a:fillRect/>
          </a:stretch>
        </p:blipFill>
        <p:spPr>
          <a:xfrm>
            <a:off x="0" y="18840"/>
            <a:ext cx="9144000" cy="6820319"/>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28596" y="0"/>
            <a:ext cx="8229600" cy="785794"/>
          </a:xfrm>
        </p:spPr>
        <p:txBody>
          <a:bodyPr/>
          <a:lstStyle/>
          <a:p>
            <a:pPr algn="ctr"/>
            <a:r>
              <a:rPr lang="ru-RU" sz="3200" b="1" dirty="0">
                <a:solidFill>
                  <a:schemeClr val="accent5">
                    <a:lumMod val="75000"/>
                  </a:schemeClr>
                </a:solidFill>
                <a:latin typeface="Times New Roman" pitchFamily="18" charset="0"/>
                <a:cs typeface="Times New Roman" pitchFamily="18" charset="0"/>
              </a:rPr>
              <a:t>Размерный эффект</a:t>
            </a:r>
          </a:p>
        </p:txBody>
      </p:sp>
      <p:pic>
        <p:nvPicPr>
          <p:cNvPr id="11" name="Picture 4" descr="10-1"/>
          <p:cNvPicPr>
            <a:picLocks noChangeAspect="1" noChangeArrowheads="1"/>
          </p:cNvPicPr>
          <p:nvPr/>
        </p:nvPicPr>
        <p:blipFill>
          <a:blip r:embed="rId3"/>
          <a:srcRect/>
          <a:stretch>
            <a:fillRect/>
          </a:stretch>
        </p:blipFill>
        <p:spPr bwMode="auto">
          <a:xfrm>
            <a:off x="0" y="2786058"/>
            <a:ext cx="5143536" cy="3250519"/>
          </a:xfrm>
          <a:prstGeom prst="rect">
            <a:avLst/>
          </a:prstGeom>
          <a:noFill/>
          <a:ln w="9525">
            <a:noFill/>
            <a:miter lim="800000"/>
            <a:headEnd/>
            <a:tailEnd/>
          </a:ln>
        </p:spPr>
      </p:pic>
      <p:sp>
        <p:nvSpPr>
          <p:cNvPr id="12" name="Прямоугольник 11"/>
          <p:cNvSpPr/>
          <p:nvPr/>
        </p:nvSpPr>
        <p:spPr>
          <a:xfrm>
            <a:off x="214282" y="1071546"/>
            <a:ext cx="4572032" cy="1200329"/>
          </a:xfrm>
          <a:prstGeom prst="rect">
            <a:avLst/>
          </a:prstGeom>
        </p:spPr>
        <p:txBody>
          <a:bodyPr wrap="square">
            <a:spAutoFit/>
          </a:bodyPr>
          <a:lstStyle/>
          <a:p>
            <a:pPr algn="ctr">
              <a:spcBef>
                <a:spcPct val="50000"/>
              </a:spcBef>
            </a:pPr>
            <a:r>
              <a:rPr lang="ru-RU" sz="1600" b="1" dirty="0" smtClean="0">
                <a:latin typeface="Times New Roman" pitchFamily="18" charset="0"/>
                <a:cs typeface="Times New Roman" pitchFamily="18" charset="0"/>
              </a:rPr>
              <a:t>Зависимость температуры плавления золота от размера частиц</a:t>
            </a:r>
          </a:p>
          <a:p>
            <a:pPr algn="ctr">
              <a:spcBef>
                <a:spcPct val="50000"/>
              </a:spcBef>
            </a:pPr>
            <a:r>
              <a:rPr lang="ru-RU" altLang="ja-JP" sz="1600" b="1" dirty="0" smtClean="0">
                <a:latin typeface="Times New Roman" pitchFamily="18" charset="0"/>
                <a:cs typeface="Times New Roman" pitchFamily="18" charset="0"/>
              </a:rPr>
              <a:t>Температура плавления объёмного (обычного материала)</a:t>
            </a:r>
            <a:r>
              <a:rPr lang="en-US" altLang="ja-JP" sz="1600" b="1" dirty="0" smtClean="0">
                <a:latin typeface="Times New Roman" pitchFamily="18" charset="0"/>
                <a:ea typeface="ＭＳ Ｐゴシック" charset="-128"/>
                <a:cs typeface="Times New Roman" pitchFamily="18" charset="0"/>
              </a:rPr>
              <a:t> </a:t>
            </a:r>
            <a:r>
              <a:rPr lang="ru-RU" altLang="ja-JP" sz="1600" b="1" dirty="0" smtClean="0">
                <a:latin typeface="Times New Roman" pitchFamily="18" charset="0"/>
                <a:cs typeface="Times New Roman" pitchFamily="18" charset="0"/>
              </a:rPr>
              <a:t>золота</a:t>
            </a:r>
            <a:r>
              <a:rPr lang="en-US" altLang="ja-JP" sz="1600" b="1" dirty="0" smtClean="0">
                <a:latin typeface="Times New Roman" pitchFamily="18" charset="0"/>
                <a:ea typeface="ＭＳ Ｐゴシック" charset="-128"/>
                <a:cs typeface="Times New Roman" pitchFamily="18" charset="0"/>
              </a:rPr>
              <a:t> </a:t>
            </a:r>
            <a:r>
              <a:rPr lang="ru-RU" altLang="ja-JP" sz="1600" b="1" dirty="0" smtClean="0">
                <a:latin typeface="Times New Roman" pitchFamily="18" charset="0"/>
                <a:cs typeface="Times New Roman" pitchFamily="18" charset="0"/>
              </a:rPr>
              <a:t>1337 К</a:t>
            </a:r>
            <a:endParaRPr lang="ru-RU" sz="1600" b="1" dirty="0">
              <a:latin typeface="Times New Roman" pitchFamily="18" charset="0"/>
              <a:cs typeface="Times New Roman" pitchFamily="18" charset="0"/>
            </a:endParaRPr>
          </a:p>
        </p:txBody>
      </p:sp>
      <p:sp>
        <p:nvSpPr>
          <p:cNvPr id="8" name="Rectangle 7"/>
          <p:cNvSpPr/>
          <p:nvPr/>
        </p:nvSpPr>
        <p:spPr>
          <a:xfrm>
            <a:off x="5214942" y="1285860"/>
            <a:ext cx="3786182" cy="1384995"/>
          </a:xfrm>
          <a:prstGeom prst="rect">
            <a:avLst/>
          </a:prstGeom>
        </p:spPr>
        <p:txBody>
          <a:bodyPr wrap="square">
            <a:spAutoFit/>
          </a:bodyPr>
          <a:lstStyle/>
          <a:p>
            <a:pPr indent="457200" algn="just"/>
            <a:r>
              <a:rPr lang="ru-RU" sz="1400" dirty="0" smtClean="0">
                <a:latin typeface="Times New Roman" pitchFamily="18" charset="0"/>
                <a:cs typeface="Times New Roman" pitchFamily="18" charset="0"/>
              </a:rPr>
              <a:t>Зависимость </a:t>
            </a:r>
            <a:r>
              <a:rPr lang="ru-RU" sz="1400" b="1" dirty="0" smtClean="0">
                <a:solidFill>
                  <a:srgbClr val="C00000"/>
                </a:solidFill>
                <a:latin typeface="Times New Roman" pitchFamily="18" charset="0"/>
                <a:cs typeface="Times New Roman" pitchFamily="18" charset="0"/>
              </a:rPr>
              <a:t>Т</a:t>
            </a:r>
            <a:r>
              <a:rPr lang="ru-RU" sz="1400" b="1" baseline="-25000" dirty="0" smtClean="0">
                <a:solidFill>
                  <a:srgbClr val="C00000"/>
                </a:solidFill>
                <a:latin typeface="Times New Roman" pitchFamily="18" charset="0"/>
                <a:cs typeface="Times New Roman" pitchFamily="18" charset="0"/>
              </a:rPr>
              <a:t>пл</a:t>
            </a:r>
            <a:r>
              <a:rPr lang="ru-RU" sz="1400" dirty="0" smtClean="0">
                <a:latin typeface="Times New Roman" pitchFamily="18" charset="0"/>
                <a:cs typeface="Times New Roman" pitchFamily="18" charset="0"/>
              </a:rPr>
              <a:t> от размера частиц металла рассматривается с позиций двух моделей: </a:t>
            </a:r>
          </a:p>
          <a:p>
            <a:pPr indent="457200" algn="just"/>
            <a:r>
              <a:rPr lang="ru-RU" sz="1400" dirty="0" smtClean="0">
                <a:latin typeface="Times New Roman" pitchFamily="18" charset="0"/>
                <a:cs typeface="Times New Roman" pitchFamily="18" charset="0"/>
              </a:rPr>
              <a:t>одна из них использует </a:t>
            </a:r>
            <a:r>
              <a:rPr lang="ru-RU" sz="1400" b="1" dirty="0" smtClean="0">
                <a:solidFill>
                  <a:srgbClr val="C00000"/>
                </a:solidFill>
                <a:latin typeface="Times New Roman" pitchFamily="18" charset="0"/>
                <a:cs typeface="Times New Roman" pitchFamily="18" charset="0"/>
              </a:rPr>
              <a:t>термодинамические представления</a:t>
            </a:r>
            <a:r>
              <a:rPr lang="ru-RU" sz="1400" dirty="0" smtClean="0">
                <a:latin typeface="Times New Roman" pitchFamily="18" charset="0"/>
                <a:cs typeface="Times New Roman" pitchFamily="18" charset="0"/>
              </a:rPr>
              <a:t>, </a:t>
            </a:r>
          </a:p>
          <a:p>
            <a:pPr indent="457200" algn="just"/>
            <a:r>
              <a:rPr lang="ru-RU" sz="1400" dirty="0" smtClean="0">
                <a:latin typeface="Times New Roman" pitchFamily="18" charset="0"/>
                <a:cs typeface="Times New Roman" pitchFamily="18" charset="0"/>
              </a:rPr>
              <a:t>другая – </a:t>
            </a:r>
            <a:r>
              <a:rPr lang="ru-RU" sz="1400" b="1" dirty="0" smtClean="0">
                <a:solidFill>
                  <a:srgbClr val="C00000"/>
                </a:solidFill>
                <a:latin typeface="Times New Roman" pitchFamily="18" charset="0"/>
                <a:cs typeface="Times New Roman" pitchFamily="18" charset="0"/>
              </a:rPr>
              <a:t>колебания атомов</a:t>
            </a:r>
            <a:r>
              <a:rPr lang="ru-RU"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p:txBody>
      </p:sp>
      <p:sp>
        <p:nvSpPr>
          <p:cNvPr id="39937" name="Rectangle 1"/>
          <p:cNvSpPr>
            <a:spLocks noChangeArrowheads="1"/>
          </p:cNvSpPr>
          <p:nvPr/>
        </p:nvSpPr>
        <p:spPr bwMode="auto">
          <a:xfrm>
            <a:off x="5357818" y="3571876"/>
            <a:ext cx="3786182" cy="24622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altLang="ja-JP" sz="1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Для описания размерной зависимости Т</a:t>
            </a:r>
            <a:r>
              <a:rPr kumimoji="0" lang="ru-RU" altLang="ja-JP" sz="1400" b="0" i="0" u="none" strike="noStrike" cap="none" normalizeH="0" baseline="-30000" dirty="0" smtClean="0">
                <a:ln>
                  <a:noFill/>
                </a:ln>
                <a:solidFill>
                  <a:schemeClr val="tx1"/>
                </a:solidFill>
                <a:effectLst/>
                <a:latin typeface="Times New Roman" pitchFamily="18" charset="0"/>
                <a:ea typeface="MS Mincho" pitchFamily="49" charset="-128"/>
                <a:cs typeface="Times New Roman" pitchFamily="18" charset="0"/>
              </a:rPr>
              <a:t>пл</a:t>
            </a:r>
            <a:r>
              <a:rPr kumimoji="0" lang="ru-RU" altLang="ja-JP" sz="1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наночастиц предложен ряд выражений , например:</a:t>
            </a:r>
            <a:endParaRPr kumimoji="0" lang="ru-RU" altLang="ja-JP"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altLang="ja-JP" sz="1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a:t>
            </a:r>
            <a:endParaRPr kumimoji="0" lang="ru-RU" altLang="ja-JP"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altLang="ja-JP" sz="1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lang="ru-RU" altLang="ja-JP" sz="1400" dirty="0" smtClean="0">
              <a:latin typeface="Times New Roman" pitchFamily="18" charset="0"/>
              <a:ea typeface="MS Mincho" pitchFamily="49" charset="-128"/>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altLang="ja-JP" sz="1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где </a:t>
            </a:r>
            <a:r>
              <a:rPr kumimoji="0" lang="en-US" altLang="ja-JP" sz="1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r</a:t>
            </a:r>
            <a:r>
              <a:rPr kumimoji="0" lang="ru-RU" altLang="ja-JP" sz="1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 размер наночастицы,</a:t>
            </a:r>
          </a:p>
          <a:p>
            <a:pPr marL="0" marR="0" lvl="0" indent="450850" algn="l" defTabSz="914400" rtl="0" eaLnBrk="0" fontAlgn="base" latinLnBrk="0" hangingPunct="0">
              <a:lnSpc>
                <a:spcPct val="100000"/>
              </a:lnSpc>
              <a:spcBef>
                <a:spcPct val="0"/>
              </a:spcBef>
              <a:spcAft>
                <a:spcPct val="0"/>
              </a:spcAft>
              <a:buClrTx/>
              <a:buSzTx/>
              <a:buFontTx/>
              <a:buNone/>
              <a:tabLst/>
            </a:pPr>
            <a:r>
              <a:rPr kumimoji="0" lang="en-US" altLang="ja-JP" sz="1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α</a:t>
            </a:r>
            <a:r>
              <a:rPr kumimoji="0" lang="ru-RU" altLang="ja-JP" sz="1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 постоянная, зависящая от плотности и температуры плавления материала и его поверхностной энергии.</a:t>
            </a:r>
            <a:r>
              <a:rPr kumimoji="0" lang="ru-RU" altLang="ja-JP" sz="600" b="0" i="0" u="none" strike="noStrike" cap="none" normalizeH="0" baseline="0" dirty="0" smtClean="0">
                <a:ln>
                  <a:noFill/>
                </a:ln>
                <a:solidFill>
                  <a:schemeClr val="tx1"/>
                </a:solidFill>
                <a:effectLst/>
                <a:latin typeface="Arial" pitchFamily="34" charset="0"/>
                <a:cs typeface="Arial" pitchFamily="34" charset="0"/>
              </a:rPr>
              <a:t> </a:t>
            </a:r>
            <a:endParaRPr kumimoji="0" lang="ru-RU" altLang="ja-JP"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9938" name="Object 2"/>
          <p:cNvGraphicFramePr>
            <a:graphicFrameLocks noChangeAspect="1"/>
          </p:cNvGraphicFramePr>
          <p:nvPr/>
        </p:nvGraphicFramePr>
        <p:xfrm>
          <a:off x="6215074" y="4357694"/>
          <a:ext cx="1695450" cy="606425"/>
        </p:xfrm>
        <a:graphic>
          <a:graphicData uri="http://schemas.openxmlformats.org/presentationml/2006/ole">
            <p:oleObj spid="_x0000_s39938" name="Equation" r:id="rId4" imgW="1218960" imgH="431640" progId="Equation.3">
              <p:embed/>
            </p:oleObj>
          </a:graphicData>
        </a:graphic>
      </p:graphicFrame>
      <p:sp>
        <p:nvSpPr>
          <p:cNvPr id="9" name="Rectangle 8"/>
          <p:cNvSpPr/>
          <p:nvPr/>
        </p:nvSpPr>
        <p:spPr>
          <a:xfrm>
            <a:off x="214282" y="5934670"/>
            <a:ext cx="5143536" cy="738664"/>
          </a:xfrm>
          <a:prstGeom prst="rect">
            <a:avLst/>
          </a:prstGeom>
        </p:spPr>
        <p:txBody>
          <a:bodyPr wrap="square">
            <a:spAutoFit/>
          </a:bodyPr>
          <a:lstStyle/>
          <a:p>
            <a:pPr algn="ctr"/>
            <a:r>
              <a:rPr lang="ru-RU" sz="1400" dirty="0" smtClean="0">
                <a:latin typeface="Times New Roman" pitchFamily="18" charset="0"/>
                <a:cs typeface="Times New Roman" pitchFamily="18" charset="0"/>
              </a:rPr>
              <a:t>Экспериментально уменьшение температуры плавления малых частиц наблюдалось и у других металлов (</a:t>
            </a:r>
            <a:r>
              <a:rPr lang="en-US" sz="1400" dirty="0" err="1" smtClean="0">
                <a:latin typeface="Times New Roman" pitchFamily="18" charset="0"/>
                <a:cs typeface="Times New Roman" pitchFamily="18" charset="0"/>
              </a:rPr>
              <a:t>Sn</a:t>
            </a:r>
            <a:r>
              <a:rPr lang="ru-RU"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Pb</a:t>
            </a:r>
            <a:r>
              <a:rPr lang="ru-RU"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Cu</a:t>
            </a:r>
            <a:r>
              <a:rPr lang="ru-RU"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Al</a:t>
            </a:r>
            <a:r>
              <a:rPr lang="ru-RU"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Bi</a:t>
            </a:r>
            <a:r>
              <a:rPr lang="ru-RU" sz="1400" dirty="0" smtClean="0">
                <a:latin typeface="Times New Roman" pitchFamily="18" charset="0"/>
                <a:cs typeface="Times New Roman" pitchFamily="18" charset="0"/>
              </a:rPr>
              <a:t>) и некоторых соединений.</a:t>
            </a:r>
            <a:endParaRPr lang="ru-RU" sz="14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142900"/>
            <a:ext cx="8229600" cy="1143000"/>
          </a:xfrm>
        </p:spPr>
        <p:txBody>
          <a:bodyPr>
            <a:normAutofit/>
          </a:bodyPr>
          <a:lstStyle/>
          <a:p>
            <a:r>
              <a:rPr lang="ru-RU" sz="2800" b="1" dirty="0" smtClean="0">
                <a:solidFill>
                  <a:schemeClr val="accent5">
                    <a:lumMod val="75000"/>
                  </a:schemeClr>
                </a:solidFill>
                <a:latin typeface="Times New Roman" pitchFamily="18" charset="0"/>
                <a:cs typeface="Times New Roman" pitchFamily="18" charset="0"/>
              </a:rPr>
              <a:t>Термодинамические свойсва наночастиц</a:t>
            </a:r>
            <a:endParaRPr lang="ru-RU" sz="2800" b="1" dirty="0">
              <a:solidFill>
                <a:schemeClr val="accent5">
                  <a:lumMod val="75000"/>
                </a:schemeClr>
              </a:solidFill>
              <a:latin typeface="Times New Roman" pitchFamily="18" charset="0"/>
              <a:cs typeface="Times New Roman" pitchFamily="18" charset="0"/>
            </a:endParaRPr>
          </a:p>
        </p:txBody>
      </p:sp>
      <p:sp>
        <p:nvSpPr>
          <p:cNvPr id="144386" name="Rectangle 2"/>
          <p:cNvSpPr>
            <a:spLocks noChangeArrowheads="1"/>
          </p:cNvSpPr>
          <p:nvPr/>
        </p:nvSpPr>
        <p:spPr bwMode="auto">
          <a:xfrm>
            <a:off x="714348" y="1000108"/>
            <a:ext cx="7929586"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altLang="ja-JP" sz="1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Для  многих металлов (</a:t>
            </a:r>
            <a:r>
              <a:rPr kumimoji="0" lang="en-US" altLang="ja-JP" sz="1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Pd</a:t>
            </a:r>
            <a:r>
              <a:rPr kumimoji="0" lang="ru-RU" altLang="ja-JP" sz="1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a:t>
            </a:r>
            <a:r>
              <a:rPr kumimoji="0" lang="en-US" altLang="ja-JP" sz="1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Cu</a:t>
            </a:r>
            <a:r>
              <a:rPr kumimoji="0" lang="ru-RU" altLang="ja-JP" sz="1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a:t>
            </a:r>
            <a:r>
              <a:rPr kumimoji="0" lang="en-US" altLang="ja-JP" sz="1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Ni</a:t>
            </a:r>
            <a:r>
              <a:rPr kumimoji="0" lang="ru-RU" altLang="ja-JP" sz="1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a:t>
            </a:r>
            <a:r>
              <a:rPr kumimoji="0" lang="en-US" altLang="ja-JP" sz="1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Ag </a:t>
            </a:r>
            <a:r>
              <a:rPr kumimoji="0" lang="ru-RU" altLang="ja-JP" sz="1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и  др.) в наноструктурном состоянии наблюдается </a:t>
            </a:r>
            <a:r>
              <a:rPr kumimoji="0" lang="ru-RU" altLang="ja-JP" sz="1400" b="1" i="0" u="none" strike="noStrike" cap="none" normalizeH="0" baseline="0" dirty="0" smtClean="0">
                <a:ln>
                  <a:noFill/>
                </a:ln>
                <a:solidFill>
                  <a:srgbClr val="C00000"/>
                </a:solidFill>
                <a:effectLst/>
                <a:latin typeface="Times New Roman" pitchFamily="18" charset="0"/>
                <a:ea typeface="MS Mincho" pitchFamily="49" charset="-128"/>
                <a:cs typeface="Times New Roman" pitchFamily="18" charset="0"/>
              </a:rPr>
              <a:t>повышение теплоемкости </a:t>
            </a:r>
            <a:r>
              <a:rPr kumimoji="0" lang="ru-RU" altLang="ja-JP" sz="1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и </a:t>
            </a:r>
            <a:r>
              <a:rPr kumimoji="0" lang="ru-RU" altLang="ja-JP" sz="1400" b="1" i="0" u="none" strike="noStrike" cap="none" normalizeH="0" baseline="0" dirty="0" smtClean="0">
                <a:ln>
                  <a:noFill/>
                </a:ln>
                <a:solidFill>
                  <a:srgbClr val="C00000"/>
                </a:solidFill>
                <a:effectLst/>
                <a:latin typeface="Times New Roman" pitchFamily="18" charset="0"/>
                <a:ea typeface="MS Mincho" pitchFamily="49" charset="-128"/>
                <a:cs typeface="Times New Roman" pitchFamily="18" charset="0"/>
              </a:rPr>
              <a:t>увеличение коэффициентов термического расширения</a:t>
            </a:r>
            <a:r>
              <a:rPr kumimoji="0" lang="ru-RU" altLang="ja-JP" sz="1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a:t>
            </a:r>
            <a:r>
              <a:rPr kumimoji="0" lang="ru-RU" altLang="ja-JP" sz="1400" b="1" i="0" u="none" strike="noStrike" cap="none" normalizeH="0" baseline="0" dirty="0" smtClean="0">
                <a:ln>
                  <a:noFill/>
                </a:ln>
                <a:solidFill>
                  <a:srgbClr val="C00000"/>
                </a:solidFill>
                <a:effectLst/>
                <a:latin typeface="Times New Roman" pitchFamily="18" charset="0"/>
                <a:ea typeface="MS Mincho" pitchFamily="49" charset="-128"/>
                <a:cs typeface="Times New Roman" pitchFamily="18" charset="0"/>
              </a:rPr>
              <a:t>уменьшение теплопроводности, температуропроводности </a:t>
            </a:r>
            <a:r>
              <a:rPr kumimoji="0" lang="ru-RU" altLang="ja-JP" sz="1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a:t>
            </a:r>
            <a:endParaRPr kumimoji="0" lang="ru-RU" altLang="ja-JP" sz="6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altLang="ja-JP"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44385" name="Picture 1" descr="img055"/>
          <p:cNvPicPr>
            <a:picLocks noChangeAspect="1" noChangeArrowheads="1"/>
          </p:cNvPicPr>
          <p:nvPr/>
        </p:nvPicPr>
        <p:blipFill>
          <a:blip r:embed="rId2"/>
          <a:srcRect/>
          <a:stretch>
            <a:fillRect/>
          </a:stretch>
        </p:blipFill>
        <p:spPr bwMode="auto">
          <a:xfrm>
            <a:off x="642910" y="2071678"/>
            <a:ext cx="3711547" cy="2714644"/>
          </a:xfrm>
          <a:prstGeom prst="rect">
            <a:avLst/>
          </a:prstGeom>
          <a:noFill/>
        </p:spPr>
      </p:pic>
      <p:sp>
        <p:nvSpPr>
          <p:cNvPr id="144387" name="Rectangle 3"/>
          <p:cNvSpPr>
            <a:spLocks noChangeArrowheads="1"/>
          </p:cNvSpPr>
          <p:nvPr/>
        </p:nvSpPr>
        <p:spPr bwMode="auto">
          <a:xfrm>
            <a:off x="714348" y="4643446"/>
            <a:ext cx="8072494"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60000" algn="just" defTabSz="914400" rtl="0" eaLnBrk="0" fontAlgn="base" latinLnBrk="0" hangingPunct="0">
              <a:lnSpc>
                <a:spcPct val="100000"/>
              </a:lnSpc>
              <a:spcBef>
                <a:spcPct val="0"/>
              </a:spcBef>
              <a:spcAft>
                <a:spcPct val="0"/>
              </a:spcAft>
              <a:buClrTx/>
              <a:buSzTx/>
              <a:buFontTx/>
              <a:buNone/>
              <a:tabLst/>
            </a:pPr>
            <a:r>
              <a:rPr kumimoji="0" lang="ru-RU" altLang="ja-JP" sz="1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Одна из причин повышения теплоемкости наноструктурированных металлов обусловлена вкладом зернограничной фазы, которая имеет уменьшенную температуру Дебая и повышенную теплоемкость по сравнению с крупнозеренным материалом.</a:t>
            </a:r>
            <a:endParaRPr lang="ru-RU" altLang="ja-JP" sz="600" dirty="0" smtClean="0">
              <a:latin typeface="Arial" pitchFamily="34" charset="0"/>
              <a:ea typeface="MS Mincho" pitchFamily="49" charset="-128"/>
              <a:cs typeface="Arial" pitchFamily="34" charset="0"/>
            </a:endParaRPr>
          </a:p>
          <a:p>
            <a:pPr marL="0" marR="0" lvl="0" indent="360000" algn="just" defTabSz="914400" rtl="0" eaLnBrk="0" fontAlgn="base" latinLnBrk="0" hangingPunct="0">
              <a:lnSpc>
                <a:spcPct val="100000"/>
              </a:lnSpc>
              <a:spcBef>
                <a:spcPct val="0"/>
              </a:spcBef>
              <a:spcAft>
                <a:spcPct val="0"/>
              </a:spcAft>
              <a:buClrTx/>
              <a:buSzTx/>
              <a:buFontTx/>
              <a:buNone/>
              <a:tabLst/>
            </a:pPr>
            <a:r>
              <a:rPr kumimoji="0" lang="ru-RU" altLang="ja-JP" sz="1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В наноматериалах резко возрастает (на 3 порядка и болеее) значение коэффициентов пограничной диффузии и самодиффузии.</a:t>
            </a:r>
          </a:p>
          <a:p>
            <a:pPr marL="0" marR="0" lvl="0" indent="360000" algn="just" defTabSz="914400" rtl="0" eaLnBrk="0" fontAlgn="base" latinLnBrk="0" hangingPunct="0">
              <a:lnSpc>
                <a:spcPct val="100000"/>
              </a:lnSpc>
              <a:spcBef>
                <a:spcPct val="0"/>
              </a:spcBef>
              <a:spcAft>
                <a:spcPct val="0"/>
              </a:spcAft>
              <a:buClrTx/>
              <a:buSzTx/>
              <a:buFontTx/>
              <a:buNone/>
              <a:tabLst/>
            </a:pPr>
            <a:r>
              <a:rPr kumimoji="0" lang="ru-RU" altLang="ja-JP" sz="1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Многими исследователями обнаружено значительное повышение удельного электросопротивления нанокристаллических С</a:t>
            </a:r>
            <a:r>
              <a:rPr kumimoji="0" lang="en-US" altLang="ja-JP" sz="1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u</a:t>
            </a:r>
            <a:r>
              <a:rPr kumimoji="0" lang="ru-RU" altLang="ja-JP" sz="1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a:t>
            </a:r>
            <a:r>
              <a:rPr kumimoji="0" lang="en-US" altLang="ja-JP" sz="1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Pd</a:t>
            </a:r>
            <a:r>
              <a:rPr kumimoji="0" lang="ru-RU" altLang="ja-JP" sz="1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a:t>
            </a:r>
            <a:r>
              <a:rPr kumimoji="0" lang="en-US" altLang="ja-JP" sz="1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Fe</a:t>
            </a:r>
            <a:r>
              <a:rPr kumimoji="0" lang="ru-RU" altLang="ja-JP" sz="1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 </a:t>
            </a:r>
            <a:r>
              <a:rPr kumimoji="0" lang="en-US" altLang="ja-JP" sz="1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Ni </a:t>
            </a:r>
            <a:r>
              <a:rPr kumimoji="0" lang="ru-RU" altLang="ja-JP" sz="1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и различных сплавов при уменьшении размера зерен.</a:t>
            </a:r>
            <a:r>
              <a:rPr kumimoji="0" lang="ru-RU" altLang="ja-JP" sz="600" b="0" i="0" u="none" strike="noStrike" cap="none" normalizeH="0" baseline="0" dirty="0" smtClean="0">
                <a:ln>
                  <a:noFill/>
                </a:ln>
                <a:solidFill>
                  <a:schemeClr val="tx1"/>
                </a:solidFill>
                <a:effectLst/>
                <a:latin typeface="Arial" pitchFamily="34" charset="0"/>
                <a:cs typeface="Arial" pitchFamily="34" charset="0"/>
              </a:rPr>
              <a:t> </a:t>
            </a:r>
            <a:endParaRPr kumimoji="0" lang="ru-RU" altLang="ja-JP"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p:nvPr/>
        </p:nvSpPr>
        <p:spPr>
          <a:xfrm>
            <a:off x="4429124" y="2428868"/>
            <a:ext cx="4357686" cy="1200329"/>
          </a:xfrm>
          <a:prstGeom prst="rect">
            <a:avLst/>
          </a:prstGeom>
        </p:spPr>
        <p:txBody>
          <a:bodyPr wrap="square">
            <a:spAutoFit/>
          </a:bodyPr>
          <a:lstStyle/>
          <a:p>
            <a:pPr lvl="0" indent="449263" algn="ctr" fontAlgn="base">
              <a:spcBef>
                <a:spcPct val="0"/>
              </a:spcBef>
              <a:spcAft>
                <a:spcPct val="0"/>
              </a:spcAft>
            </a:pPr>
            <a:r>
              <a:rPr lang="ru-RU" altLang="ja-JP" dirty="0" smtClean="0">
                <a:latin typeface="Times New Roman" pitchFamily="18" charset="0"/>
                <a:ea typeface="MS Mincho" pitchFamily="49" charset="-128"/>
                <a:cs typeface="Times New Roman" pitchFamily="18" charset="0"/>
              </a:rPr>
              <a:t>Температурная зависимость теплоемкости наночастиц </a:t>
            </a:r>
            <a:r>
              <a:rPr lang="en-US" altLang="ja-JP" dirty="0" smtClean="0">
                <a:latin typeface="Times New Roman" pitchFamily="18" charset="0"/>
                <a:ea typeface="MS Mincho" pitchFamily="49" charset="-128"/>
                <a:cs typeface="Times New Roman" pitchFamily="18" charset="0"/>
              </a:rPr>
              <a:t>Pd</a:t>
            </a:r>
            <a:r>
              <a:rPr lang="ru-RU" altLang="ja-JP" dirty="0" smtClean="0">
                <a:latin typeface="Times New Roman" pitchFamily="18" charset="0"/>
                <a:ea typeface="MS Mincho" pitchFamily="49" charset="-128"/>
                <a:cs typeface="Times New Roman" pitchFamily="18" charset="0"/>
              </a:rPr>
              <a:t> диаметром 3,0 нм (1) и 6,6 нм (2) и массивного палладия (3) .</a:t>
            </a:r>
            <a:endParaRPr lang="ru-RU" altLang="ja-JP" sz="800" dirty="0" smtClean="0">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2800" b="1" dirty="0" smtClean="0">
                <a:solidFill>
                  <a:schemeClr val="accent5">
                    <a:lumMod val="75000"/>
                  </a:schemeClr>
                </a:solidFill>
                <a:latin typeface="Times New Roman" pitchFamily="18" charset="0"/>
                <a:cs typeface="Times New Roman" pitchFamily="18" charset="0"/>
              </a:rPr>
              <a:t>Электрические свойсва наночастиц</a:t>
            </a:r>
            <a:endParaRPr lang="ru-RU" sz="2800" dirty="0"/>
          </a:p>
        </p:txBody>
      </p:sp>
      <p:sp>
        <p:nvSpPr>
          <p:cNvPr id="3" name="Content Placeholder 2"/>
          <p:cNvSpPr>
            <a:spLocks noGrp="1"/>
          </p:cNvSpPr>
          <p:nvPr>
            <p:ph idx="1"/>
          </p:nvPr>
        </p:nvSpPr>
        <p:spPr/>
        <p:txBody>
          <a:bodyPr>
            <a:normAutofit/>
          </a:bodyPr>
          <a:lstStyle/>
          <a:p>
            <a:pPr marL="0" indent="342900" algn="just">
              <a:lnSpc>
                <a:spcPct val="120000"/>
              </a:lnSpc>
              <a:spcBef>
                <a:spcPts val="0"/>
              </a:spcBef>
              <a:buNone/>
            </a:pPr>
            <a:r>
              <a:rPr lang="ru-RU" sz="1600" dirty="0" smtClean="0">
                <a:latin typeface="Times New Roman" pitchFamily="18" charset="0"/>
                <a:cs typeface="Times New Roman" pitchFamily="18" charset="0"/>
              </a:rPr>
              <a:t>Одно из соотношений, связываюшее удельное сопротивление ρ нанокристаллического материала с величиной зерна </a:t>
            </a:r>
            <a:r>
              <a:rPr lang="en-US" sz="1600" dirty="0" smtClean="0">
                <a:latin typeface="Times New Roman" pitchFamily="18" charset="0"/>
                <a:cs typeface="Times New Roman" pitchFamily="18" charset="0"/>
              </a:rPr>
              <a:t>D</a:t>
            </a:r>
            <a:r>
              <a:rPr lang="ru-RU" sz="1600" dirty="0" smtClean="0">
                <a:latin typeface="Times New Roman" pitchFamily="18" charset="0"/>
                <a:cs typeface="Times New Roman" pitchFamily="18" charset="0"/>
              </a:rPr>
              <a:t> имеет вид:</a:t>
            </a:r>
          </a:p>
          <a:p>
            <a:pPr marL="0" indent="342900" algn="just">
              <a:lnSpc>
                <a:spcPct val="120000"/>
              </a:lnSpc>
              <a:spcBef>
                <a:spcPts val="0"/>
              </a:spcBef>
              <a:buNone/>
            </a:pPr>
            <a:endParaRPr lang="ru-RU" sz="1600" dirty="0" smtClean="0">
              <a:latin typeface="Times New Roman" pitchFamily="18" charset="0"/>
              <a:cs typeface="Times New Roman" pitchFamily="18" charset="0"/>
            </a:endParaRPr>
          </a:p>
          <a:p>
            <a:pPr marL="0" indent="342900" algn="just">
              <a:lnSpc>
                <a:spcPct val="120000"/>
              </a:lnSpc>
              <a:spcBef>
                <a:spcPts val="0"/>
              </a:spcBef>
              <a:buNone/>
            </a:pPr>
            <a:r>
              <a:rPr lang="ru-RU" sz="1600" dirty="0" smtClean="0">
                <a:latin typeface="Times New Roman" pitchFamily="18" charset="0"/>
                <a:cs typeface="Times New Roman" pitchFamily="18" charset="0"/>
              </a:rPr>
              <a:t>						</a:t>
            </a:r>
          </a:p>
          <a:p>
            <a:pPr marL="0" indent="342900" algn="just">
              <a:lnSpc>
                <a:spcPct val="120000"/>
              </a:lnSpc>
              <a:spcBef>
                <a:spcPts val="0"/>
              </a:spcBef>
              <a:buNone/>
            </a:pPr>
            <a:endParaRPr lang="ru-RU" sz="1600" dirty="0" smtClean="0">
              <a:latin typeface="Times New Roman" pitchFamily="18" charset="0"/>
              <a:cs typeface="Times New Roman" pitchFamily="18" charset="0"/>
            </a:endParaRPr>
          </a:p>
          <a:p>
            <a:pPr marL="0" indent="342900" algn="just">
              <a:lnSpc>
                <a:spcPct val="120000"/>
              </a:lnSpc>
              <a:spcBef>
                <a:spcPts val="0"/>
              </a:spcBef>
              <a:buNone/>
            </a:pPr>
            <a:r>
              <a:rPr lang="ru-RU" sz="1600" dirty="0" smtClean="0">
                <a:latin typeface="Times New Roman" pitchFamily="18" charset="0"/>
                <a:cs typeface="Times New Roman" pitchFamily="18" charset="0"/>
              </a:rPr>
              <a:t>где ρ</a:t>
            </a:r>
            <a:r>
              <a:rPr lang="ru-RU" sz="1600" baseline="-25000"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 удельное електросопротивление крупнозеренного вещества; </a:t>
            </a:r>
          </a:p>
          <a:p>
            <a:pPr marL="0" indent="342900" algn="just">
              <a:lnSpc>
                <a:spcPct val="120000"/>
              </a:lnSpc>
              <a:spcBef>
                <a:spcPts val="0"/>
              </a:spcBef>
              <a:buNone/>
            </a:pPr>
            <a:r>
              <a:rPr lang="en-US" sz="1600" dirty="0" smtClean="0">
                <a:latin typeface="Times New Roman" pitchFamily="18" charset="0"/>
                <a:cs typeface="Times New Roman" pitchFamily="18" charset="0"/>
              </a:rPr>
              <a:t>l</a:t>
            </a:r>
            <a:r>
              <a:rPr lang="ru-RU" sz="1600" baseline="-25000"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 длина свободного пробега электронов в бездефектном монокристалле; </a:t>
            </a:r>
          </a:p>
          <a:p>
            <a:pPr marL="0" indent="342900" algn="just">
              <a:lnSpc>
                <a:spcPct val="120000"/>
              </a:lnSpc>
              <a:spcBef>
                <a:spcPts val="0"/>
              </a:spcBef>
              <a:buNone/>
            </a:pPr>
            <a:r>
              <a:rPr lang="en-US" sz="1600" dirty="0" smtClean="0">
                <a:latin typeface="Times New Roman" pitchFamily="18" charset="0"/>
                <a:cs typeface="Times New Roman" pitchFamily="18" charset="0"/>
              </a:rPr>
              <a:t>q</a:t>
            </a:r>
            <a:r>
              <a:rPr lang="ru-RU" sz="1600" dirty="0" smtClean="0">
                <a:latin typeface="Times New Roman" pitchFamily="18" charset="0"/>
                <a:cs typeface="Times New Roman" pitchFamily="18" charset="0"/>
              </a:rPr>
              <a:t> – коэффициент рассеяния электронов при перходе межзеренных границ. </a:t>
            </a:r>
          </a:p>
          <a:p>
            <a:pPr marL="0" indent="342900" algn="just">
              <a:lnSpc>
                <a:spcPct val="120000"/>
              </a:lnSpc>
              <a:spcBef>
                <a:spcPts val="0"/>
              </a:spcBef>
              <a:buNone/>
            </a:pPr>
            <a:endParaRPr lang="ru-RU" sz="1600" dirty="0" smtClean="0">
              <a:latin typeface="Times New Roman" pitchFamily="18" charset="0"/>
              <a:cs typeface="Times New Roman" pitchFamily="18" charset="0"/>
            </a:endParaRPr>
          </a:p>
          <a:p>
            <a:pPr marL="0" indent="342900" algn="just">
              <a:lnSpc>
                <a:spcPct val="120000"/>
              </a:lnSpc>
              <a:spcBef>
                <a:spcPts val="0"/>
              </a:spcBef>
              <a:buNone/>
            </a:pPr>
            <a:r>
              <a:rPr lang="ru-RU" sz="1600" dirty="0" smtClean="0">
                <a:latin typeface="Times New Roman" pitchFamily="18" charset="0"/>
                <a:cs typeface="Times New Roman" pitchFamily="18" charset="0"/>
              </a:rPr>
              <a:t>Поскольку коэффициент рассеяния 0 &lt; </a:t>
            </a:r>
            <a:r>
              <a:rPr lang="en-US" sz="1600" dirty="0" smtClean="0">
                <a:latin typeface="Times New Roman" pitchFamily="18" charset="0"/>
                <a:cs typeface="Times New Roman" pitchFamily="18" charset="0"/>
              </a:rPr>
              <a:t>q </a:t>
            </a:r>
            <a:r>
              <a:rPr lang="ru-RU" sz="1600" dirty="0" smtClean="0">
                <a:latin typeface="Times New Roman" pitchFamily="18" charset="0"/>
                <a:cs typeface="Times New Roman" pitchFamily="18" charset="0"/>
              </a:rPr>
              <a:t>&lt; 1, то следует, что с уменьшением размера зерен сопротивление нанокристаллического материала должно расти. Основная причина повышения электросопротивления у нанокристаллических металлов – это увеличение рассеяния электронов на границах зерен.</a:t>
            </a:r>
            <a:endParaRPr lang="ru-RU" sz="1600" dirty="0">
              <a:latin typeface="Times New Roman" pitchFamily="18" charset="0"/>
              <a:cs typeface="Times New Roman" pitchFamily="18" charset="0"/>
            </a:endParaRPr>
          </a:p>
        </p:txBody>
      </p:sp>
      <p:graphicFrame>
        <p:nvGraphicFramePr>
          <p:cNvPr id="145410" name="Object 2"/>
          <p:cNvGraphicFramePr>
            <a:graphicFrameLocks noChangeAspect="1"/>
          </p:cNvGraphicFramePr>
          <p:nvPr/>
        </p:nvGraphicFramePr>
        <p:xfrm>
          <a:off x="3857620" y="2214554"/>
          <a:ext cx="1962665" cy="857256"/>
        </p:xfrm>
        <a:graphic>
          <a:graphicData uri="http://schemas.openxmlformats.org/presentationml/2006/ole">
            <p:oleObj spid="_x0000_s145410" name="Equation" r:id="rId3" imgW="1104840" imgH="482400" progId="Equation.3">
              <p:embed/>
            </p:oleObj>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42852"/>
            <a:ext cx="8229600" cy="1143000"/>
          </a:xfrm>
        </p:spPr>
        <p:txBody>
          <a:bodyPr>
            <a:normAutofit/>
          </a:bodyPr>
          <a:lstStyle/>
          <a:p>
            <a:r>
              <a:rPr lang="ru-RU" sz="2800" b="1" dirty="0" smtClean="0">
                <a:solidFill>
                  <a:schemeClr val="accent5">
                    <a:lumMod val="75000"/>
                  </a:schemeClr>
                </a:solidFill>
                <a:latin typeface="Times New Roman" pitchFamily="18" charset="0"/>
                <a:cs typeface="Times New Roman" pitchFamily="18" charset="0"/>
              </a:rPr>
              <a:t>Прочностные свойсва наночастиц</a:t>
            </a:r>
            <a:endParaRPr lang="ru-RU" sz="2800" dirty="0"/>
          </a:p>
        </p:txBody>
      </p:sp>
      <p:sp>
        <p:nvSpPr>
          <p:cNvPr id="3" name="Content Placeholder 2"/>
          <p:cNvSpPr>
            <a:spLocks noGrp="1"/>
          </p:cNvSpPr>
          <p:nvPr>
            <p:ph idx="1"/>
          </p:nvPr>
        </p:nvSpPr>
        <p:spPr>
          <a:xfrm>
            <a:off x="500034" y="1214422"/>
            <a:ext cx="8229600" cy="4525963"/>
          </a:xfrm>
        </p:spPr>
        <p:txBody>
          <a:bodyPr>
            <a:normAutofit lnSpcReduction="10000"/>
          </a:bodyPr>
          <a:lstStyle/>
          <a:p>
            <a:pPr marL="0" indent="342900" algn="just">
              <a:spcBef>
                <a:spcPts val="0"/>
              </a:spcBef>
              <a:buNone/>
            </a:pPr>
            <a:r>
              <a:rPr lang="ru-RU" sz="1600" dirty="0" smtClean="0">
                <a:latin typeface="Times New Roman" pitchFamily="18" charset="0"/>
                <a:cs typeface="Times New Roman" pitchFamily="18" charset="0"/>
              </a:rPr>
              <a:t>Экспериментальные исследования механических свойств наноматериалов показали, что предел прочности, твердость многих металлов (</a:t>
            </a:r>
            <a:r>
              <a:rPr lang="en-US" sz="1600" dirty="0" smtClean="0">
                <a:latin typeface="Times New Roman" pitchFamily="18" charset="0"/>
                <a:cs typeface="Times New Roman" pitchFamily="18" charset="0"/>
              </a:rPr>
              <a:t>Pd</a:t>
            </a:r>
            <a:r>
              <a:rPr lang="ru-RU"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Cu</a:t>
            </a:r>
            <a:r>
              <a:rPr lang="ru-RU"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Ag</a:t>
            </a:r>
            <a:r>
              <a:rPr lang="ru-RU"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Ni </a:t>
            </a:r>
            <a:r>
              <a:rPr lang="ru-RU" sz="1600" dirty="0" smtClean="0">
                <a:latin typeface="Times New Roman" pitchFamily="18" charset="0"/>
                <a:cs typeface="Times New Roman" pitchFamily="18" charset="0"/>
              </a:rPr>
              <a:t>и др.) значительно выше, чем в соответствующих крупнозернистых аналогах.</a:t>
            </a:r>
          </a:p>
          <a:p>
            <a:pPr marL="0" indent="342900" algn="just">
              <a:spcBef>
                <a:spcPts val="0"/>
              </a:spcBef>
              <a:buNone/>
            </a:pPr>
            <a:endParaRPr lang="en-US" sz="1600" b="1" dirty="0" smtClean="0">
              <a:solidFill>
                <a:srgbClr val="C00000"/>
              </a:solidFill>
              <a:latin typeface="Times New Roman" pitchFamily="18" charset="0"/>
              <a:cs typeface="Times New Roman" pitchFamily="18" charset="0"/>
            </a:endParaRPr>
          </a:p>
          <a:p>
            <a:pPr marL="0" indent="342900" algn="just">
              <a:spcBef>
                <a:spcPts val="0"/>
              </a:spcBef>
              <a:buNone/>
            </a:pPr>
            <a:r>
              <a:rPr lang="ru-RU" sz="1600" b="1" dirty="0" smtClean="0">
                <a:solidFill>
                  <a:srgbClr val="C00000"/>
                </a:solidFill>
                <a:latin typeface="Times New Roman" pitchFamily="18" charset="0"/>
                <a:cs typeface="Times New Roman" pitchFamily="18" charset="0"/>
              </a:rPr>
              <a:t>Почему это происходит?</a:t>
            </a:r>
          </a:p>
          <a:p>
            <a:pPr marL="0" indent="342900" algn="just">
              <a:spcBef>
                <a:spcPts val="0"/>
              </a:spcBef>
              <a:buNone/>
            </a:pPr>
            <a:r>
              <a:rPr lang="ru-RU" sz="1600" dirty="0" smtClean="0">
                <a:latin typeface="Times New Roman" pitchFamily="18" charset="0"/>
                <a:cs typeface="Times New Roman" pitchFamily="18" charset="0"/>
              </a:rPr>
              <a:t>Увеличение твердости и прочности с уменьшением размера зерна до некоторого критического размера практически характерно для всех кристаллов. Это вытекает из известного уравнения Холла-Петча, что предел текучести  зависит обратно пропорционально от среднего размера зерна </a:t>
            </a:r>
            <a:r>
              <a:rPr lang="en-US" sz="1600" dirty="0" smtClean="0">
                <a:latin typeface="Times New Roman" pitchFamily="18" charset="0"/>
                <a:cs typeface="Times New Roman" pitchFamily="18" charset="0"/>
              </a:rPr>
              <a:t> D</a:t>
            </a:r>
            <a:r>
              <a:rPr lang="ru-RU" sz="1600" dirty="0" smtClean="0">
                <a:latin typeface="Times New Roman" pitchFamily="18" charset="0"/>
                <a:cs typeface="Times New Roman" pitchFamily="18" charset="0"/>
              </a:rPr>
              <a:t>:</a:t>
            </a:r>
            <a:endParaRPr lang="en-US" sz="1600" dirty="0" smtClean="0">
              <a:latin typeface="Times New Roman" pitchFamily="18" charset="0"/>
              <a:cs typeface="Times New Roman" pitchFamily="18" charset="0"/>
            </a:endParaRPr>
          </a:p>
          <a:p>
            <a:pPr marL="0" indent="342900" algn="just">
              <a:spcBef>
                <a:spcPts val="0"/>
              </a:spcBef>
              <a:buNone/>
            </a:pPr>
            <a:endParaRPr lang="en-US" sz="1600" dirty="0" smtClean="0">
              <a:latin typeface="Times New Roman" pitchFamily="18" charset="0"/>
              <a:cs typeface="Times New Roman" pitchFamily="18" charset="0"/>
            </a:endParaRPr>
          </a:p>
          <a:p>
            <a:pPr marL="0" indent="342900" algn="just">
              <a:spcBef>
                <a:spcPts val="0"/>
              </a:spcBef>
              <a:buNone/>
            </a:pPr>
            <a:endParaRPr lang="en-US" sz="1600" dirty="0" smtClean="0">
              <a:latin typeface="Times New Roman" pitchFamily="18" charset="0"/>
              <a:cs typeface="Times New Roman" pitchFamily="18" charset="0"/>
            </a:endParaRPr>
          </a:p>
          <a:p>
            <a:pPr>
              <a:buNone/>
            </a:pPr>
            <a:endParaRPr lang="en-US" sz="1600" dirty="0" smtClean="0">
              <a:latin typeface="Times New Roman" pitchFamily="18" charset="0"/>
              <a:cs typeface="Times New Roman" pitchFamily="18" charset="0"/>
            </a:endParaRPr>
          </a:p>
          <a:p>
            <a:pPr>
              <a:buNone/>
            </a:pPr>
            <a:r>
              <a:rPr lang="ru-RU" sz="1600" dirty="0" smtClean="0">
                <a:latin typeface="Times New Roman" pitchFamily="18" charset="0"/>
                <a:cs typeface="Times New Roman" pitchFamily="18" charset="0"/>
              </a:rPr>
              <a:t>где </a:t>
            </a:r>
            <a:r>
              <a:rPr lang="en-US" sz="1600"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 предел текучести монокристалла, </a:t>
            </a:r>
            <a:r>
              <a:rPr lang="en-US" sz="1600" i="1" dirty="0" smtClean="0">
                <a:latin typeface="Times New Roman" pitchFamily="18" charset="0"/>
                <a:cs typeface="Times New Roman" pitchFamily="18" charset="0"/>
              </a:rPr>
              <a:t>k</a:t>
            </a:r>
            <a:r>
              <a:rPr lang="ru-RU" sz="1600" dirty="0" smtClean="0">
                <a:latin typeface="Times New Roman" pitchFamily="18" charset="0"/>
                <a:cs typeface="Times New Roman" pitchFamily="18" charset="0"/>
              </a:rPr>
              <a:t>- некоторый размерный коэффициент.</a:t>
            </a:r>
          </a:p>
          <a:p>
            <a:pPr marL="0" indent="342900">
              <a:spcBef>
                <a:spcPts val="0"/>
              </a:spcBef>
              <a:buNone/>
            </a:pPr>
            <a:endParaRPr lang="en-US" sz="1600" dirty="0" smtClean="0">
              <a:latin typeface="Times New Roman" pitchFamily="18" charset="0"/>
              <a:cs typeface="Times New Roman" pitchFamily="18" charset="0"/>
            </a:endParaRPr>
          </a:p>
          <a:p>
            <a:pPr marL="0" indent="342900" algn="just">
              <a:spcBef>
                <a:spcPts val="0"/>
              </a:spcBef>
              <a:buNone/>
            </a:pPr>
            <a:r>
              <a:rPr lang="ru-RU" sz="1600" dirty="0" smtClean="0">
                <a:latin typeface="Times New Roman" pitchFamily="18" charset="0"/>
                <a:cs typeface="Times New Roman" pitchFamily="18" charset="0"/>
              </a:rPr>
              <a:t>Соотношение Холла-Петча достаточно хорошо выполняется в широком диапазоне значений </a:t>
            </a:r>
            <a:r>
              <a:rPr lang="en-US" sz="1600" dirty="0" smtClean="0">
                <a:latin typeface="Times New Roman" pitchFamily="18" charset="0"/>
                <a:cs typeface="Times New Roman" pitchFamily="18" charset="0"/>
              </a:rPr>
              <a:t>D</a:t>
            </a:r>
            <a:r>
              <a:rPr lang="ru-RU" sz="1600" dirty="0" smtClean="0">
                <a:latin typeface="Times New Roman" pitchFamily="18" charset="0"/>
                <a:cs typeface="Times New Roman" pitchFamily="18" charset="0"/>
              </a:rPr>
              <a:t> вплоть до 1 мкм. </a:t>
            </a:r>
            <a:endParaRPr lang="en-US" sz="1600" dirty="0" smtClean="0">
              <a:latin typeface="Times New Roman" pitchFamily="18" charset="0"/>
              <a:cs typeface="Times New Roman" pitchFamily="18" charset="0"/>
            </a:endParaRPr>
          </a:p>
          <a:p>
            <a:pPr marL="0" indent="342900" algn="just">
              <a:spcBef>
                <a:spcPts val="0"/>
              </a:spcBef>
              <a:buNone/>
            </a:pPr>
            <a:endParaRPr lang="en-US" sz="1600" dirty="0" smtClean="0">
              <a:latin typeface="Times New Roman" pitchFamily="18" charset="0"/>
              <a:cs typeface="Times New Roman" pitchFamily="18" charset="0"/>
            </a:endParaRPr>
          </a:p>
          <a:p>
            <a:pPr marL="0" indent="342900" algn="just">
              <a:spcBef>
                <a:spcPts val="0"/>
              </a:spcBef>
              <a:buNone/>
            </a:pPr>
            <a:r>
              <a:rPr lang="ru-RU" sz="1600" dirty="0" smtClean="0">
                <a:latin typeface="Times New Roman" pitchFamily="18" charset="0"/>
                <a:cs typeface="Times New Roman" pitchFamily="18" charset="0"/>
              </a:rPr>
              <a:t>Значения</a:t>
            </a:r>
            <a:r>
              <a:rPr lang="en-US" sz="1600"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 , полученные экстраполяцией в область размера </a:t>
            </a:r>
            <a:r>
              <a:rPr lang="en-US" sz="1600" dirty="0" smtClean="0">
                <a:latin typeface="Times New Roman" pitchFamily="18" charset="0"/>
                <a:cs typeface="Times New Roman" pitchFamily="18" charset="0"/>
              </a:rPr>
              <a:t>D</a:t>
            </a:r>
            <a:r>
              <a:rPr lang="ru-RU" sz="1600" dirty="0" smtClean="0">
                <a:latin typeface="Times New Roman" pitchFamily="18" charset="0"/>
                <a:cs typeface="Times New Roman" pitchFamily="18" charset="0"/>
              </a:rPr>
              <a:t>&lt;100 нм в 2-3 раза превышают таковые для традиционных материалов</a:t>
            </a:r>
            <a:r>
              <a:rPr lang="en-US" sz="1600" dirty="0" smtClean="0">
                <a:latin typeface="Times New Roman" pitchFamily="18" charset="0"/>
                <a:cs typeface="Times New Roman" pitchFamily="18" charset="0"/>
              </a:rPr>
              <a:t>.</a:t>
            </a:r>
            <a:endParaRPr lang="ru-RU" sz="1600" dirty="0" smtClean="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4059238" y="3206750"/>
          <a:ext cx="1903412" cy="642938"/>
        </p:xfrm>
        <a:graphic>
          <a:graphicData uri="http://schemas.openxmlformats.org/presentationml/2006/ole">
            <p:oleObj spid="_x0000_s150529" name="Equation" r:id="rId3" imgW="977760" imgH="330120" progId="Equation.3">
              <p:embed/>
            </p:oleObj>
          </a:graphicData>
        </a:graphic>
      </p:graphicFrame>
      <p:graphicFrame>
        <p:nvGraphicFramePr>
          <p:cNvPr id="150531" name="Object 3"/>
          <p:cNvGraphicFramePr>
            <a:graphicFrameLocks noChangeAspect="1"/>
          </p:cNvGraphicFramePr>
          <p:nvPr/>
        </p:nvGraphicFramePr>
        <p:xfrm>
          <a:off x="857224" y="3929066"/>
          <a:ext cx="285752" cy="321471"/>
        </p:xfrm>
        <a:graphic>
          <a:graphicData uri="http://schemas.openxmlformats.org/presentationml/2006/ole">
            <p:oleObj spid="_x0000_s150531" name="Equation" r:id="rId4" imgW="203040" imgH="228600" progId="Equation.3">
              <p:embed/>
            </p:oleObj>
          </a:graphicData>
        </a:graphic>
      </p:graphicFrame>
      <p:graphicFrame>
        <p:nvGraphicFramePr>
          <p:cNvPr id="150532" name="Object 4"/>
          <p:cNvGraphicFramePr>
            <a:graphicFrameLocks noChangeAspect="1"/>
          </p:cNvGraphicFramePr>
          <p:nvPr/>
        </p:nvGraphicFramePr>
        <p:xfrm>
          <a:off x="1857356" y="5000636"/>
          <a:ext cx="285752" cy="321471"/>
        </p:xfrm>
        <a:graphic>
          <a:graphicData uri="http://schemas.openxmlformats.org/presentationml/2006/ole">
            <p:oleObj spid="_x0000_s150532" name="Equation" r:id="rId5" imgW="203040" imgH="228600" progId="Equation.3">
              <p:embed/>
            </p:oleObj>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42852"/>
            <a:ext cx="8229600" cy="1143000"/>
          </a:xfrm>
        </p:spPr>
        <p:txBody>
          <a:bodyPr>
            <a:normAutofit/>
          </a:bodyPr>
          <a:lstStyle/>
          <a:p>
            <a:r>
              <a:rPr lang="ru-RU" sz="2800" b="1" dirty="0" smtClean="0">
                <a:solidFill>
                  <a:schemeClr val="accent5">
                    <a:lumMod val="75000"/>
                  </a:schemeClr>
                </a:solidFill>
                <a:latin typeface="Times New Roman" pitchFamily="18" charset="0"/>
                <a:cs typeface="Times New Roman" pitchFamily="18" charset="0"/>
              </a:rPr>
              <a:t>Прочностные свойсва наночастиц</a:t>
            </a:r>
            <a:endParaRPr lang="ru-RU" sz="2800" dirty="0"/>
          </a:p>
        </p:txBody>
      </p:sp>
      <p:graphicFrame>
        <p:nvGraphicFramePr>
          <p:cNvPr id="5" name="Object 4"/>
          <p:cNvGraphicFramePr>
            <a:graphicFrameLocks/>
          </p:cNvGraphicFramePr>
          <p:nvPr/>
        </p:nvGraphicFramePr>
        <p:xfrm>
          <a:off x="1524000" y="1397000"/>
          <a:ext cx="6096000" cy="4064000"/>
        </p:xfrm>
        <a:graphic>
          <a:graphicData uri="http://schemas.openxmlformats.org/presentationml/2006/ole">
            <p:oleObj spid="_x0000_s152579" name="Equation" r:id="rId3" imgW="0" imgH="0" progId="Equation.3">
              <p:embed/>
            </p:oleObj>
          </a:graphicData>
        </a:graphic>
      </p:graphicFrame>
      <p:pic>
        <p:nvPicPr>
          <p:cNvPr id="152582" name="Picture 6" descr="img021"/>
          <p:cNvPicPr>
            <a:picLocks noChangeAspect="1" noChangeArrowheads="1"/>
          </p:cNvPicPr>
          <p:nvPr/>
        </p:nvPicPr>
        <p:blipFill>
          <a:blip r:embed="rId4"/>
          <a:srcRect/>
          <a:stretch>
            <a:fillRect/>
          </a:stretch>
        </p:blipFill>
        <p:spPr bwMode="auto">
          <a:xfrm>
            <a:off x="142844" y="1142984"/>
            <a:ext cx="4321840" cy="3843534"/>
          </a:xfrm>
          <a:prstGeom prst="rect">
            <a:avLst/>
          </a:prstGeom>
          <a:noFill/>
          <a:ln w="9525">
            <a:noFill/>
            <a:miter lim="800000"/>
            <a:headEnd/>
            <a:tailEnd/>
          </a:ln>
        </p:spPr>
      </p:pic>
      <p:sp>
        <p:nvSpPr>
          <p:cNvPr id="9" name="Rectangle 8"/>
          <p:cNvSpPr/>
          <p:nvPr/>
        </p:nvSpPr>
        <p:spPr>
          <a:xfrm>
            <a:off x="214282" y="5072074"/>
            <a:ext cx="4572000" cy="646331"/>
          </a:xfrm>
          <a:prstGeom prst="rect">
            <a:avLst/>
          </a:prstGeom>
        </p:spPr>
        <p:txBody>
          <a:bodyPr>
            <a:spAutoFit/>
          </a:bodyPr>
          <a:lstStyle/>
          <a:p>
            <a:pPr algn="ctr"/>
            <a:r>
              <a:rPr lang="ru-RU" dirty="0" smtClean="0">
                <a:latin typeface="Times New Roman" pitchFamily="18" charset="0"/>
                <a:cs typeface="Times New Roman" pitchFamily="18" charset="0"/>
              </a:rPr>
              <a:t>Влияние размера зерна (</a:t>
            </a:r>
            <a:r>
              <a:rPr lang="en-US" dirty="0" smtClean="0">
                <a:latin typeface="Times New Roman" pitchFamily="18" charset="0"/>
                <a:cs typeface="Times New Roman" pitchFamily="18" charset="0"/>
              </a:rPr>
              <a:t>D</a:t>
            </a:r>
            <a:r>
              <a:rPr lang="ru-RU" dirty="0" smtClean="0">
                <a:latin typeface="Times New Roman" pitchFamily="18" charset="0"/>
                <a:cs typeface="Times New Roman" pitchFamily="18" charset="0"/>
              </a:rPr>
              <a:t>) на микротвердость металлов </a:t>
            </a:r>
            <a:endParaRPr lang="ru-RU" dirty="0">
              <a:latin typeface="Times New Roman" pitchFamily="18" charset="0"/>
              <a:cs typeface="Times New Roman" pitchFamily="18" charset="0"/>
            </a:endParaRPr>
          </a:p>
        </p:txBody>
      </p:sp>
      <p:sp>
        <p:nvSpPr>
          <p:cNvPr id="10" name="Rectangle 9"/>
          <p:cNvSpPr/>
          <p:nvPr/>
        </p:nvSpPr>
        <p:spPr>
          <a:xfrm>
            <a:off x="4643438" y="1500174"/>
            <a:ext cx="4357686" cy="4278094"/>
          </a:xfrm>
          <a:prstGeom prst="rect">
            <a:avLst/>
          </a:prstGeom>
        </p:spPr>
        <p:txBody>
          <a:bodyPr wrap="square">
            <a:spAutoFit/>
          </a:bodyPr>
          <a:lstStyle/>
          <a:p>
            <a:pPr indent="457200" algn="just"/>
            <a:r>
              <a:rPr lang="ru-RU" sz="1600" dirty="0" smtClean="0">
                <a:latin typeface="Times New Roman" pitchFamily="18" charset="0"/>
                <a:cs typeface="Times New Roman" pitchFamily="18" charset="0"/>
              </a:rPr>
              <a:t>Нанофазные </a:t>
            </a:r>
            <a:r>
              <a:rPr lang="en-US" sz="1600" dirty="0" smtClean="0">
                <a:latin typeface="Times New Roman" pitchFamily="18" charset="0"/>
                <a:cs typeface="Times New Roman" pitchFamily="18" charset="0"/>
              </a:rPr>
              <a:t>Cu</a:t>
            </a:r>
            <a:r>
              <a:rPr lang="ru-RU"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Pd</a:t>
            </a:r>
            <a:r>
              <a:rPr lang="ru-RU"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Fe</a:t>
            </a:r>
            <a:r>
              <a:rPr lang="ru-RU" sz="1600" dirty="0" smtClean="0">
                <a:latin typeface="Times New Roman" pitchFamily="18" charset="0"/>
                <a:cs typeface="Times New Roman" pitchFamily="18" charset="0"/>
              </a:rPr>
              <a:t> с размером зерна ~5 нм, полученные компактированием ультрадисперсных порошков, показали значения твердости в 2-5 раз выше, чем у образцов с обычным размером зерна</a:t>
            </a:r>
            <a:r>
              <a:rPr lang="en-US" sz="1600" dirty="0" smtClean="0">
                <a:latin typeface="Times New Roman" pitchFamily="18" charset="0"/>
                <a:cs typeface="Times New Roman" pitchFamily="18" charset="0"/>
              </a:rPr>
              <a:t>.</a:t>
            </a:r>
          </a:p>
          <a:p>
            <a:pPr indent="457200" algn="just"/>
            <a:r>
              <a:rPr lang="ru-RU" sz="1600" dirty="0" smtClean="0">
                <a:latin typeface="Times New Roman" pitchFamily="18" charset="0"/>
                <a:cs typeface="Times New Roman" pitchFamily="18" charset="0"/>
              </a:rPr>
              <a:t> </a:t>
            </a:r>
            <a:endParaRPr lang="en-US" sz="1600" dirty="0" smtClean="0">
              <a:latin typeface="Times New Roman" pitchFamily="18" charset="0"/>
              <a:cs typeface="Times New Roman" pitchFamily="18" charset="0"/>
            </a:endParaRPr>
          </a:p>
          <a:p>
            <a:pPr indent="457200" algn="just"/>
            <a:r>
              <a:rPr lang="ru-RU" sz="1600" dirty="0" smtClean="0">
                <a:latin typeface="Times New Roman" pitchFamily="18" charset="0"/>
                <a:cs typeface="Times New Roman" pitchFamily="18" charset="0"/>
              </a:rPr>
              <a:t>Рост твердости наблюдали также и у других нанофазных металлов (</a:t>
            </a:r>
            <a:r>
              <a:rPr lang="en-US" sz="1600" dirty="0" smtClean="0">
                <a:latin typeface="Times New Roman" pitchFamily="18" charset="0"/>
                <a:cs typeface="Times New Roman" pitchFamily="18" charset="0"/>
              </a:rPr>
              <a:t>Ni</a:t>
            </a:r>
            <a:r>
              <a:rPr lang="ru-RU"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Ti</a:t>
            </a:r>
            <a:r>
              <a:rPr lang="ru-RU"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As</a:t>
            </a:r>
            <a:r>
              <a:rPr lang="ru-RU" sz="1600" dirty="0" smtClean="0">
                <a:latin typeface="Times New Roman" pitchFamily="18" charset="0"/>
                <a:cs typeface="Times New Roman" pitchFamily="18" charset="0"/>
              </a:rPr>
              <a:t> и др.) и различных соединений (</a:t>
            </a:r>
            <a:r>
              <a:rPr lang="en-US" sz="1600" dirty="0" err="1" smtClean="0">
                <a:latin typeface="Times New Roman" pitchFamily="18" charset="0"/>
                <a:cs typeface="Times New Roman" pitchFamily="18" charset="0"/>
              </a:rPr>
              <a:t>TiAl</a:t>
            </a:r>
            <a:r>
              <a:rPr lang="ru-RU"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Nb</a:t>
            </a:r>
            <a:r>
              <a:rPr lang="ru-RU" sz="1600" baseline="-25000" dirty="0" smtClean="0">
                <a:latin typeface="Times New Roman" pitchFamily="18" charset="0"/>
                <a:cs typeface="Times New Roman" pitchFamily="18" charset="0"/>
              </a:rPr>
              <a:t>3</a:t>
            </a:r>
            <a:r>
              <a:rPr lang="en-US" sz="1600" dirty="0" smtClean="0">
                <a:latin typeface="Times New Roman" pitchFamily="18" charset="0"/>
                <a:cs typeface="Times New Roman" pitchFamily="18" charset="0"/>
              </a:rPr>
              <a:t>Al</a:t>
            </a:r>
            <a:r>
              <a:rPr lang="ru-RU"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SiC</a:t>
            </a:r>
            <a:r>
              <a:rPr lang="ru-RU"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TiN</a:t>
            </a:r>
            <a:r>
              <a:rPr lang="ru-RU"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ZrO</a:t>
            </a:r>
            <a:r>
              <a:rPr lang="ru-RU" sz="1600" baseline="-25000" dirty="0" smtClean="0">
                <a:latin typeface="Times New Roman" pitchFamily="18" charset="0"/>
                <a:cs typeface="Times New Roman" pitchFamily="18" charset="0"/>
              </a:rPr>
              <a:t>2 </a:t>
            </a:r>
            <a:r>
              <a:rPr lang="ru-RU" sz="1600" dirty="0" smtClean="0">
                <a:latin typeface="Times New Roman" pitchFamily="18" charset="0"/>
                <a:cs typeface="Times New Roman" pitchFamily="18" charset="0"/>
              </a:rPr>
              <a:t>и др.). При этом рост твердости и прочности у наноматериалов практически не зависит от способа их получения. Например, у нанокристаллов, полученных кристаллизацией из аморфного состояния, также наблюдалось повышение твердости как у однокомпонентных, так и многокомпонентных наноматериалов</a:t>
            </a:r>
            <a:r>
              <a:rPr lang="en-US"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42852"/>
            <a:ext cx="8229600" cy="928694"/>
          </a:xfrm>
        </p:spPr>
        <p:txBody>
          <a:bodyPr>
            <a:normAutofit/>
          </a:bodyPr>
          <a:lstStyle/>
          <a:p>
            <a:r>
              <a:rPr lang="ru-RU" sz="2800" b="1" dirty="0" smtClean="0">
                <a:solidFill>
                  <a:schemeClr val="accent5">
                    <a:lumMod val="75000"/>
                  </a:schemeClr>
                </a:solidFill>
                <a:latin typeface="Times New Roman" pitchFamily="18" charset="0"/>
                <a:cs typeface="Times New Roman" pitchFamily="18" charset="0"/>
              </a:rPr>
              <a:t>Прочностные свойсва наночастиц</a:t>
            </a:r>
            <a:endParaRPr lang="ru-RU" sz="2800" dirty="0"/>
          </a:p>
        </p:txBody>
      </p:sp>
      <p:graphicFrame>
        <p:nvGraphicFramePr>
          <p:cNvPr id="5" name="Object 4"/>
          <p:cNvGraphicFramePr>
            <a:graphicFrameLocks/>
          </p:cNvGraphicFramePr>
          <p:nvPr/>
        </p:nvGraphicFramePr>
        <p:xfrm>
          <a:off x="1524000" y="1397000"/>
          <a:ext cx="6096000" cy="4064000"/>
        </p:xfrm>
        <a:graphic>
          <a:graphicData uri="http://schemas.openxmlformats.org/presentationml/2006/ole">
            <p:oleObj spid="_x0000_s153602" name="Equation" r:id="rId3" imgW="0" imgH="0" progId="Equation.3">
              <p:embed/>
            </p:oleObj>
          </a:graphicData>
        </a:graphic>
      </p:graphicFrame>
      <p:pic>
        <p:nvPicPr>
          <p:cNvPr id="153603" name="Picture 3" descr="img059"/>
          <p:cNvPicPr>
            <a:picLocks noChangeAspect="1" noChangeArrowheads="1"/>
          </p:cNvPicPr>
          <p:nvPr/>
        </p:nvPicPr>
        <p:blipFill>
          <a:blip r:embed="rId4"/>
          <a:srcRect/>
          <a:stretch>
            <a:fillRect/>
          </a:stretch>
        </p:blipFill>
        <p:spPr bwMode="auto">
          <a:xfrm>
            <a:off x="-32" y="1014578"/>
            <a:ext cx="7074174" cy="3628868"/>
          </a:xfrm>
          <a:prstGeom prst="rect">
            <a:avLst/>
          </a:prstGeom>
          <a:noFill/>
          <a:ln w="9525">
            <a:noFill/>
            <a:miter lim="800000"/>
            <a:headEnd/>
            <a:tailEnd/>
          </a:ln>
        </p:spPr>
      </p:pic>
      <p:sp>
        <p:nvSpPr>
          <p:cNvPr id="8" name="Rectangle 7"/>
          <p:cNvSpPr/>
          <p:nvPr/>
        </p:nvSpPr>
        <p:spPr>
          <a:xfrm>
            <a:off x="7000892" y="1643050"/>
            <a:ext cx="2143108" cy="1169551"/>
          </a:xfrm>
          <a:prstGeom prst="rect">
            <a:avLst/>
          </a:prstGeom>
        </p:spPr>
        <p:txBody>
          <a:bodyPr wrap="square">
            <a:spAutoFit/>
          </a:bodyPr>
          <a:lstStyle/>
          <a:p>
            <a:pPr algn="ctr"/>
            <a:r>
              <a:rPr lang="ru-RU" sz="1400" dirty="0" smtClean="0">
                <a:latin typeface="Times New Roman" pitchFamily="18" charset="0"/>
                <a:cs typeface="Times New Roman" pitchFamily="18" charset="0"/>
              </a:rPr>
              <a:t>Зависимость микротвердости различных материалов от  размера зерна: металлов (а); керамики (б)</a:t>
            </a:r>
            <a:endParaRPr lang="ru-RU" sz="1400" dirty="0">
              <a:latin typeface="Times New Roman" pitchFamily="18" charset="0"/>
              <a:cs typeface="Times New Roman" pitchFamily="18" charset="0"/>
            </a:endParaRPr>
          </a:p>
        </p:txBody>
      </p:sp>
      <p:sp>
        <p:nvSpPr>
          <p:cNvPr id="11" name="Rectangle 10"/>
          <p:cNvSpPr/>
          <p:nvPr/>
        </p:nvSpPr>
        <p:spPr>
          <a:xfrm>
            <a:off x="714348" y="4786322"/>
            <a:ext cx="8001056" cy="1754326"/>
          </a:xfrm>
          <a:prstGeom prst="rect">
            <a:avLst/>
          </a:prstGeom>
        </p:spPr>
        <p:txBody>
          <a:bodyPr wrap="square">
            <a:spAutoFit/>
          </a:bodyPr>
          <a:lstStyle/>
          <a:p>
            <a:pPr indent="457200" algn="just"/>
            <a:r>
              <a:rPr lang="ru-RU" dirty="0" smtClean="0">
                <a:latin typeface="Times New Roman" pitchFamily="18" charset="0"/>
                <a:cs typeface="Times New Roman" pitchFamily="18" charset="0"/>
              </a:rPr>
              <a:t>Обычно соотношение Холла-Петча  выполняется для значительной части исследованных наноматериалов лишь до определенного размера зерна, а при более низких его значениях наблюдаются обратные эффекты: твердость (прочность) падает по мере снижения размера зерна</a:t>
            </a:r>
            <a:r>
              <a:rPr lang="en-US" dirty="0" smtClean="0">
                <a:latin typeface="Times New Roman" pitchFamily="18" charset="0"/>
                <a:cs typeface="Times New Roman" pitchFamily="18" charset="0"/>
              </a:rPr>
              <a:t> - </a:t>
            </a:r>
            <a:r>
              <a:rPr lang="ru-RU" b="1" dirty="0" smtClean="0">
                <a:solidFill>
                  <a:srgbClr val="C00000"/>
                </a:solidFill>
                <a:latin typeface="Times New Roman" pitchFamily="18" charset="0"/>
                <a:cs typeface="Times New Roman" pitchFamily="18" charset="0"/>
              </a:rPr>
              <a:t>обратный эффект Холла-Петча</a:t>
            </a:r>
            <a:r>
              <a:rPr lang="ru-RU" dirty="0" smtClean="0">
                <a:latin typeface="Times New Roman" pitchFamily="18" charset="0"/>
                <a:cs typeface="Times New Roman" pitchFamily="18" charset="0"/>
              </a:rPr>
              <a:t>, механизмы которого в настоящее время недостаточно изучены.</a:t>
            </a:r>
            <a:endParaRPr lang="en-US" dirty="0" smtClean="0">
              <a:latin typeface="Times New Roman" pitchFamily="18" charset="0"/>
              <a:cs typeface="Times New Roman" pitchFamily="18" charset="0"/>
            </a:endParaRPr>
          </a:p>
          <a:p>
            <a:pPr indent="457200" algn="just"/>
            <a:r>
              <a:rPr lang="ru-RU" b="1" dirty="0" smtClean="0">
                <a:solidFill>
                  <a:schemeClr val="accent5">
                    <a:lumMod val="75000"/>
                  </a:schemeClr>
                </a:solidFill>
                <a:latin typeface="Times New Roman" pitchFamily="18" charset="0"/>
                <a:cs typeface="Times New Roman" pitchFamily="18" charset="0"/>
              </a:rPr>
              <a:t>Роль дислокаций? </a:t>
            </a:r>
            <a:endParaRPr lang="ru-RU" b="1" dirty="0">
              <a:solidFill>
                <a:schemeClr val="accent5">
                  <a:lumMod val="75000"/>
                </a:schemeClr>
              </a:solidFill>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0"/>
            <a:ext cx="8229600" cy="928694"/>
          </a:xfrm>
        </p:spPr>
        <p:txBody>
          <a:bodyPr>
            <a:normAutofit fontScale="90000"/>
          </a:bodyPr>
          <a:lstStyle/>
          <a:p>
            <a:r>
              <a:rPr lang="ru-RU" sz="2800" b="1" dirty="0" smtClean="0">
                <a:solidFill>
                  <a:schemeClr val="accent5">
                    <a:lumMod val="75000"/>
                  </a:schemeClr>
                </a:solidFill>
                <a:latin typeface="Times New Roman" pitchFamily="18" charset="0"/>
                <a:cs typeface="Times New Roman" pitchFamily="18" charset="0"/>
              </a:rPr>
              <a:t>Прочностные свойсва наночастиц. Роль дислокаций. </a:t>
            </a:r>
            <a:br>
              <a:rPr lang="ru-RU" sz="2800" b="1" dirty="0" smtClean="0">
                <a:solidFill>
                  <a:schemeClr val="accent5">
                    <a:lumMod val="75000"/>
                  </a:schemeClr>
                </a:solidFill>
                <a:latin typeface="Times New Roman" pitchFamily="18" charset="0"/>
                <a:cs typeface="Times New Roman" pitchFamily="18" charset="0"/>
              </a:rPr>
            </a:br>
            <a:endParaRPr lang="ru-RU" sz="2800" dirty="0"/>
          </a:p>
        </p:txBody>
      </p:sp>
      <p:graphicFrame>
        <p:nvGraphicFramePr>
          <p:cNvPr id="5" name="Object 4"/>
          <p:cNvGraphicFramePr>
            <a:graphicFrameLocks/>
          </p:cNvGraphicFramePr>
          <p:nvPr/>
        </p:nvGraphicFramePr>
        <p:xfrm>
          <a:off x="1524000" y="968372"/>
          <a:ext cx="6096000" cy="4064000"/>
        </p:xfrm>
        <a:graphic>
          <a:graphicData uri="http://schemas.openxmlformats.org/presentationml/2006/ole">
            <p:oleObj spid="_x0000_s154626" name="Equation" r:id="rId3" imgW="0" imgH="0" progId="Equation.3">
              <p:embed/>
            </p:oleObj>
          </a:graphicData>
        </a:graphic>
      </p:graphicFrame>
      <p:sp>
        <p:nvSpPr>
          <p:cNvPr id="26" name="Rectangle 25"/>
          <p:cNvSpPr/>
          <p:nvPr/>
        </p:nvSpPr>
        <p:spPr>
          <a:xfrm>
            <a:off x="428596" y="500042"/>
            <a:ext cx="8429684" cy="6740307"/>
          </a:xfrm>
          <a:prstGeom prst="rect">
            <a:avLst/>
          </a:prstGeom>
        </p:spPr>
        <p:txBody>
          <a:bodyPr wrap="square">
            <a:spAutoFit/>
          </a:bodyPr>
          <a:lstStyle/>
          <a:p>
            <a:pPr indent="457200" algn="just"/>
            <a:r>
              <a:rPr lang="ru-RU" sz="1600" dirty="0" smtClean="0">
                <a:latin typeface="Times New Roman" pitchFamily="18" charset="0"/>
                <a:cs typeface="Times New Roman" pitchFamily="18" charset="0"/>
              </a:rPr>
              <a:t>С одной стороны, размер кристаллитов в наноматериалах часто оказывается меньшим характерного размера петли Франка-Рида</a:t>
            </a:r>
          </a:p>
          <a:p>
            <a:pPr indent="457200" algn="just"/>
            <a:endParaRPr lang="ru-RU" sz="1600" dirty="0" smtClean="0">
              <a:latin typeface="Times New Roman" pitchFamily="18" charset="0"/>
              <a:cs typeface="Times New Roman" pitchFamily="18" charset="0"/>
            </a:endParaRPr>
          </a:p>
          <a:p>
            <a:pPr indent="457200" algn="just"/>
            <a:r>
              <a:rPr lang="ru-RU" sz="1600" dirty="0" smtClean="0">
                <a:latin typeface="Times New Roman" pitchFamily="18" charset="0"/>
                <a:cs typeface="Times New Roman" pitchFamily="18" charset="0"/>
              </a:rPr>
              <a:t>  </a:t>
            </a:r>
          </a:p>
          <a:p>
            <a:pPr algn="just"/>
            <a:r>
              <a:rPr lang="ru-RU" sz="1600" dirty="0" smtClean="0">
                <a:latin typeface="Times New Roman" pitchFamily="18" charset="0"/>
                <a:cs typeface="Times New Roman" pitchFamily="18" charset="0"/>
              </a:rPr>
              <a:t> где </a:t>
            </a:r>
            <a:r>
              <a:rPr lang="en-US" sz="1600" dirty="0" smtClean="0">
                <a:latin typeface="Times New Roman" pitchFamily="18" charset="0"/>
                <a:cs typeface="Times New Roman" pitchFamily="18" charset="0"/>
              </a:rPr>
              <a:t>G</a:t>
            </a:r>
            <a:r>
              <a:rPr lang="ru-RU" sz="1600" dirty="0" smtClean="0">
                <a:latin typeface="Times New Roman" pitchFamily="18" charset="0"/>
                <a:cs typeface="Times New Roman" pitchFamily="18" charset="0"/>
              </a:rPr>
              <a:t> – модуль сдвига, </a:t>
            </a:r>
            <a:r>
              <a:rPr lang="en-US" sz="1600" dirty="0" smtClean="0">
                <a:latin typeface="Times New Roman" pitchFamily="18" charset="0"/>
                <a:cs typeface="Times New Roman" pitchFamily="18" charset="0"/>
              </a:rPr>
              <a:t>b</a:t>
            </a:r>
            <a:r>
              <a:rPr lang="ru-RU" sz="1600" dirty="0" smtClean="0">
                <a:latin typeface="Times New Roman" pitchFamily="18" charset="0"/>
                <a:cs typeface="Times New Roman" pitchFamily="18" charset="0"/>
              </a:rPr>
              <a:t> – вектор Бюргерса, τ</a:t>
            </a:r>
            <a:r>
              <a:rPr lang="ru-RU" sz="1600" baseline="-25000" dirty="0" smtClean="0">
                <a:latin typeface="Times New Roman" pitchFamily="18" charset="0"/>
                <a:cs typeface="Times New Roman" pitchFamily="18" charset="0"/>
              </a:rPr>
              <a:t>кр</a:t>
            </a:r>
            <a:r>
              <a:rPr lang="ru-RU" sz="1600" dirty="0" smtClean="0">
                <a:latin typeface="Times New Roman" pitchFamily="18" charset="0"/>
                <a:cs typeface="Times New Roman" pitchFamily="18" charset="0"/>
              </a:rPr>
              <a:t> – критическое напряжение сдвига. </a:t>
            </a:r>
          </a:p>
          <a:p>
            <a:pPr indent="457200" algn="just"/>
            <a:endParaRPr lang="ru-RU" sz="1600" dirty="0" smtClean="0">
              <a:latin typeface="Times New Roman" pitchFamily="18" charset="0"/>
              <a:cs typeface="Times New Roman" pitchFamily="18" charset="0"/>
            </a:endParaRPr>
          </a:p>
          <a:p>
            <a:pPr indent="457200" algn="just"/>
            <a:r>
              <a:rPr lang="ru-RU" sz="1600" dirty="0" smtClean="0">
                <a:latin typeface="Times New Roman" pitchFamily="18" charset="0"/>
                <a:cs typeface="Times New Roman" pitchFamily="18" charset="0"/>
              </a:rPr>
              <a:t>При обычных значениях</a:t>
            </a:r>
          </a:p>
          <a:p>
            <a:pPr indent="457200" algn="just"/>
            <a:endParaRPr lang="ru-RU" sz="1600" dirty="0" smtClean="0">
              <a:latin typeface="Times New Roman" pitchFamily="18" charset="0"/>
              <a:cs typeface="Times New Roman" pitchFamily="18" charset="0"/>
            </a:endParaRPr>
          </a:p>
          <a:p>
            <a:pPr indent="457200" algn="just"/>
            <a:r>
              <a:rPr lang="ru-RU" sz="1600" dirty="0" smtClean="0">
                <a:latin typeface="Times New Roman" pitchFamily="18" charset="0"/>
                <a:cs typeface="Times New Roman" pitchFamily="18" charset="0"/>
              </a:rPr>
              <a:t>Следовательно, размножение дислокаций с помощью этих источников оказывается подавленным. С другой стороны, в наноматериалах, особенно полученных методами интенсивной пластической деформации, велика роль зернограничных дислокаций и дислокаций несоответствия.</a:t>
            </a:r>
          </a:p>
          <a:p>
            <a:pPr indent="457200" algn="just"/>
            <a:r>
              <a:rPr lang="ru-RU" sz="1600" dirty="0" smtClean="0">
                <a:latin typeface="Times New Roman" pitchFamily="18" charset="0"/>
                <a:cs typeface="Times New Roman" pitchFamily="18" charset="0"/>
              </a:rPr>
              <a:t>Теоретически был оценен характерный размер свободного нанокристалла L</a:t>
            </a:r>
            <a:r>
              <a:rPr lang="ru-RU" sz="1600" baseline="30000" dirty="0" smtClean="0">
                <a:latin typeface="Times New Roman" pitchFamily="18" charset="0"/>
                <a:cs typeface="Times New Roman" pitchFamily="18" charset="0"/>
              </a:rPr>
              <a:t>*</a:t>
            </a:r>
            <a:r>
              <a:rPr lang="ru-RU" sz="1600" dirty="0" smtClean="0">
                <a:latin typeface="Times New Roman" pitchFamily="18" charset="0"/>
                <a:cs typeface="Times New Roman" pitchFamily="18" charset="0"/>
              </a:rPr>
              <a:t>, ниже которого </a:t>
            </a:r>
            <a:r>
              <a:rPr lang="ru-RU" sz="1600" b="1" dirty="0" smtClean="0">
                <a:solidFill>
                  <a:schemeClr val="accent5">
                    <a:lumMod val="75000"/>
                  </a:schemeClr>
                </a:solidFill>
                <a:latin typeface="Times New Roman" pitchFamily="18" charset="0"/>
                <a:cs typeface="Times New Roman" pitchFamily="18" charset="0"/>
              </a:rPr>
              <a:t>вероятность существования внутри кристалла подвижных дислокаций уменьшается</a:t>
            </a:r>
            <a:r>
              <a:rPr lang="ru-RU" sz="1600" dirty="0" smtClean="0">
                <a:latin typeface="Times New Roman" pitchFamily="18" charset="0"/>
                <a:cs typeface="Times New Roman" pitchFamily="18" charset="0"/>
              </a:rPr>
              <a:t> :</a:t>
            </a:r>
          </a:p>
          <a:p>
            <a:pPr indent="457200" algn="just"/>
            <a:endParaRPr lang="ru-RU" sz="1600" dirty="0" smtClean="0">
              <a:latin typeface="Times New Roman" pitchFamily="18" charset="0"/>
              <a:cs typeface="Times New Roman" pitchFamily="18" charset="0"/>
            </a:endParaRPr>
          </a:p>
          <a:p>
            <a:pPr algn="just"/>
            <a:r>
              <a:rPr lang="ru-RU" sz="1600" dirty="0" smtClean="0">
                <a:latin typeface="Times New Roman" pitchFamily="18" charset="0"/>
                <a:cs typeface="Times New Roman" pitchFamily="18" charset="0"/>
              </a:rPr>
              <a:t>где α – коэффициент, зависящий от геометрии дислокаций и изменяющийся в пределах 0,1-1,0;            – напряжение Пайерлса-Набарро. </a:t>
            </a:r>
          </a:p>
          <a:p>
            <a:pPr algn="just"/>
            <a:endParaRPr lang="ru-RU" sz="1600" dirty="0" smtClean="0">
              <a:latin typeface="Times New Roman" pitchFamily="18" charset="0"/>
              <a:cs typeface="Times New Roman" pitchFamily="18" charset="0"/>
            </a:endParaRPr>
          </a:p>
          <a:p>
            <a:pPr algn="just"/>
            <a:r>
              <a:rPr lang="ru-RU" sz="1600" dirty="0" smtClean="0">
                <a:latin typeface="Times New Roman" pitchFamily="18" charset="0"/>
                <a:cs typeface="Times New Roman" pitchFamily="18" charset="0"/>
              </a:rPr>
              <a:t>Оценки L</a:t>
            </a:r>
            <a:r>
              <a:rPr lang="ru-RU" sz="1600" baseline="30000" dirty="0" smtClean="0">
                <a:latin typeface="Times New Roman" pitchFamily="18" charset="0"/>
                <a:cs typeface="Times New Roman" pitchFamily="18" charset="0"/>
              </a:rPr>
              <a:t>*</a:t>
            </a:r>
            <a:r>
              <a:rPr lang="ru-RU" sz="1600" dirty="0" smtClean="0">
                <a:latin typeface="Times New Roman" pitchFamily="18" charset="0"/>
                <a:cs typeface="Times New Roman" pitchFamily="18" charset="0"/>
              </a:rPr>
              <a:t> для Cu, Al, Ni, Fe приводят к значениям в интервале 2-100 нм. </a:t>
            </a:r>
          </a:p>
          <a:p>
            <a:pPr algn="just"/>
            <a:endParaRPr lang="ru-RU" sz="1600" dirty="0" smtClean="0">
              <a:latin typeface="Times New Roman" pitchFamily="18" charset="0"/>
              <a:cs typeface="Times New Roman" pitchFamily="18" charset="0"/>
            </a:endParaRPr>
          </a:p>
          <a:p>
            <a:pPr lvl="0" algn="just"/>
            <a:r>
              <a:rPr lang="ru-RU" altLang="ja-JP" sz="1600" dirty="0" smtClean="0">
                <a:latin typeface="Times New Roman" pitchFamily="18" charset="0"/>
                <a:ea typeface="MS Mincho" pitchFamily="49" charset="-128"/>
                <a:cs typeface="Times New Roman" pitchFamily="18" charset="0"/>
              </a:rPr>
              <a:t>Можно полагать, что роль дислокаций в пластической деформации НМ пренебрежительно мала. При этом они часто представляют собой </a:t>
            </a:r>
            <a:r>
              <a:rPr lang="ru-RU" altLang="ja-JP" sz="1600" b="1" dirty="0" smtClean="0">
                <a:solidFill>
                  <a:schemeClr val="accent5">
                    <a:lumMod val="75000"/>
                  </a:schemeClr>
                </a:solidFill>
                <a:latin typeface="Times New Roman" pitchFamily="18" charset="0"/>
                <a:ea typeface="MS Mincho" pitchFamily="49" charset="-128"/>
                <a:cs typeface="Times New Roman" pitchFamily="18" charset="0"/>
              </a:rPr>
              <a:t>неподвижные (сидячие) конфигурации</a:t>
            </a:r>
            <a:r>
              <a:rPr lang="ru-RU" altLang="ja-JP" sz="1600" dirty="0" smtClean="0">
                <a:latin typeface="Times New Roman" pitchFamily="18" charset="0"/>
                <a:ea typeface="MS Mincho" pitchFamily="49" charset="-128"/>
                <a:cs typeface="Times New Roman" pitchFamily="18" charset="0"/>
              </a:rPr>
              <a:t>, что, по-видимому, является одной из причин того, что наноматериалы при испытании на растяжение обнаруживают весьма низкую пластичность.</a:t>
            </a:r>
          </a:p>
          <a:p>
            <a:pPr algn="just"/>
            <a:endParaRPr lang="ru-RU" sz="1600" dirty="0" smtClean="0">
              <a:latin typeface="Times New Roman" pitchFamily="18" charset="0"/>
              <a:cs typeface="Times New Roman" pitchFamily="18" charset="0"/>
            </a:endParaRPr>
          </a:p>
          <a:p>
            <a:pPr algn="just"/>
            <a:endParaRPr lang="ru-RU" sz="1600" dirty="0">
              <a:latin typeface="Times New Roman" pitchFamily="18" charset="0"/>
              <a:cs typeface="Times New Roman" pitchFamily="18" charset="0"/>
            </a:endParaRPr>
          </a:p>
        </p:txBody>
      </p:sp>
      <p:graphicFrame>
        <p:nvGraphicFramePr>
          <p:cNvPr id="154646" name="Object 22"/>
          <p:cNvGraphicFramePr>
            <a:graphicFrameLocks noChangeAspect="1"/>
          </p:cNvGraphicFramePr>
          <p:nvPr/>
        </p:nvGraphicFramePr>
        <p:xfrm>
          <a:off x="4572000" y="857232"/>
          <a:ext cx="869952" cy="661920"/>
        </p:xfrm>
        <a:graphic>
          <a:graphicData uri="http://schemas.openxmlformats.org/presentationml/2006/ole">
            <p:oleObj spid="_x0000_s154646" name="Equation" r:id="rId4" imgW="583920" imgH="444240" progId="Equation.3">
              <p:embed/>
            </p:oleObj>
          </a:graphicData>
        </a:graphic>
      </p:graphicFrame>
      <p:graphicFrame>
        <p:nvGraphicFramePr>
          <p:cNvPr id="154647" name="Object 23"/>
          <p:cNvGraphicFramePr>
            <a:graphicFrameLocks noChangeAspect="1"/>
          </p:cNvGraphicFramePr>
          <p:nvPr/>
        </p:nvGraphicFramePr>
        <p:xfrm>
          <a:off x="3500430" y="1785926"/>
          <a:ext cx="1359362" cy="642942"/>
        </p:xfrm>
        <a:graphic>
          <a:graphicData uri="http://schemas.openxmlformats.org/presentationml/2006/ole">
            <p:oleObj spid="_x0000_s154647" name="Equation" r:id="rId5" imgW="939600" imgH="444240" progId="Equation.3">
              <p:embed/>
            </p:oleObj>
          </a:graphicData>
        </a:graphic>
      </p:graphicFrame>
      <p:graphicFrame>
        <p:nvGraphicFramePr>
          <p:cNvPr id="154650" name="Object 26"/>
          <p:cNvGraphicFramePr>
            <a:graphicFrameLocks noChangeAspect="1"/>
          </p:cNvGraphicFramePr>
          <p:nvPr/>
        </p:nvGraphicFramePr>
        <p:xfrm>
          <a:off x="6357950" y="2000240"/>
          <a:ext cx="1803252" cy="261946"/>
        </p:xfrm>
        <a:graphic>
          <a:graphicData uri="http://schemas.openxmlformats.org/presentationml/2006/ole">
            <p:oleObj spid="_x0000_s154650" name="Equation" r:id="rId6" imgW="1015920" imgH="177480" progId="Equation.3">
              <p:embed/>
            </p:oleObj>
          </a:graphicData>
        </a:graphic>
      </p:graphicFrame>
      <p:graphicFrame>
        <p:nvGraphicFramePr>
          <p:cNvPr id="154651" name="Object 27"/>
          <p:cNvGraphicFramePr>
            <a:graphicFrameLocks noChangeAspect="1"/>
          </p:cNvGraphicFramePr>
          <p:nvPr/>
        </p:nvGraphicFramePr>
        <p:xfrm>
          <a:off x="4143372" y="4071942"/>
          <a:ext cx="1374946" cy="384176"/>
        </p:xfrm>
        <a:graphic>
          <a:graphicData uri="http://schemas.openxmlformats.org/presentationml/2006/ole">
            <p:oleObj spid="_x0000_s154651" name="Equation" r:id="rId7" imgW="863280" imgH="241200" progId="Equation.3">
              <p:embed/>
            </p:oleObj>
          </a:graphicData>
        </a:graphic>
      </p:graphicFrame>
      <p:graphicFrame>
        <p:nvGraphicFramePr>
          <p:cNvPr id="154653" name="Object 29"/>
          <p:cNvGraphicFramePr>
            <a:graphicFrameLocks noChangeAspect="1"/>
          </p:cNvGraphicFramePr>
          <p:nvPr/>
        </p:nvGraphicFramePr>
        <p:xfrm>
          <a:off x="928662" y="4643446"/>
          <a:ext cx="285752" cy="397112"/>
        </p:xfrm>
        <a:graphic>
          <a:graphicData uri="http://schemas.openxmlformats.org/presentationml/2006/ole">
            <p:oleObj spid="_x0000_s154653" name="Equation" r:id="rId8" imgW="215640" imgH="228600" progId="Equation.3">
              <p:embed/>
            </p:oleObj>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2594"/>
          </a:xfrm>
        </p:spPr>
        <p:txBody>
          <a:bodyPr>
            <a:normAutofit fontScale="90000"/>
          </a:bodyPr>
          <a:lstStyle/>
          <a:p>
            <a:r>
              <a:rPr lang="ru-RU" sz="2800" b="1" dirty="0" smtClean="0">
                <a:solidFill>
                  <a:schemeClr val="accent5">
                    <a:lumMod val="50000"/>
                  </a:schemeClr>
                </a:solidFill>
                <a:latin typeface="Times New Roman" pitchFamily="18" charset="0"/>
                <a:cs typeface="Times New Roman" pitchFamily="18" charset="0"/>
              </a:rPr>
              <a:t>Металлическая связь. </a:t>
            </a:r>
            <a:r>
              <a:rPr lang="ru-RU" sz="2800" b="1" dirty="0" smtClean="0">
                <a:solidFill>
                  <a:srgbClr val="FF0000"/>
                </a:solidFill>
                <a:latin typeface="Times New Roman" pitchFamily="18" charset="0"/>
                <a:cs typeface="Times New Roman" pitchFamily="18" charset="0"/>
              </a:rPr>
              <a:t>Зонная модель электронной проводимости металлов</a:t>
            </a:r>
            <a:endParaRPr lang="ru-RU" sz="2800" dirty="0">
              <a:solidFill>
                <a:srgbClr val="FF0000"/>
              </a:solidFill>
              <a:latin typeface="Times New Roman" pitchFamily="18" charset="0"/>
              <a:cs typeface="Times New Roman" pitchFamily="18" charset="0"/>
            </a:endParaRPr>
          </a:p>
        </p:txBody>
      </p:sp>
      <p:sp>
        <p:nvSpPr>
          <p:cNvPr id="4" name="Прямоугольник 3"/>
          <p:cNvSpPr/>
          <p:nvPr/>
        </p:nvSpPr>
        <p:spPr>
          <a:xfrm>
            <a:off x="214282" y="1214422"/>
            <a:ext cx="8715436" cy="1477328"/>
          </a:xfrm>
          <a:prstGeom prst="rect">
            <a:avLst/>
          </a:prstGeom>
        </p:spPr>
        <p:txBody>
          <a:bodyPr wrap="square">
            <a:spAutoFit/>
          </a:bodyPr>
          <a:lstStyle/>
          <a:p>
            <a:r>
              <a:rPr lang="ru-RU" b="1" dirty="0" smtClean="0">
                <a:latin typeface="Times New Roman" pitchFamily="18" charset="0"/>
                <a:cs typeface="Times New Roman" pitchFamily="18" charset="0"/>
              </a:rPr>
              <a:t>При сближении большого числа атомов в пределах твердого тела происходит расщепление исходного энергетического уровня валентного электрона в атоме на </a:t>
            </a:r>
            <a:r>
              <a:rPr lang="en-US" b="1" i="1" dirty="0" smtClean="0">
                <a:latin typeface="Times New Roman" pitchFamily="18" charset="0"/>
                <a:cs typeface="Times New Roman" pitchFamily="18" charset="0"/>
              </a:rPr>
              <a:t>N</a:t>
            </a:r>
            <a:r>
              <a:rPr lang="ru-RU" b="1" dirty="0" smtClean="0">
                <a:latin typeface="Times New Roman" pitchFamily="18" charset="0"/>
                <a:cs typeface="Times New Roman" pitchFamily="18" charset="0"/>
              </a:rPr>
              <a:t> подуровней в твердом теле, где </a:t>
            </a:r>
            <a:r>
              <a:rPr lang="en-US" b="1" i="1" dirty="0" smtClean="0">
                <a:latin typeface="Times New Roman" pitchFamily="18" charset="0"/>
                <a:cs typeface="Times New Roman" pitchFamily="18" charset="0"/>
              </a:rPr>
              <a:t>N</a:t>
            </a:r>
            <a:r>
              <a:rPr lang="en-US" b="1"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sym typeface="Symbol" pitchFamily="18" charset="2"/>
              </a:rPr>
              <a:t></a:t>
            </a:r>
            <a:r>
              <a:rPr lang="ru-RU" b="1" dirty="0" smtClean="0">
                <a:latin typeface="Times New Roman" pitchFamily="18" charset="0"/>
                <a:cs typeface="Times New Roman" pitchFamily="18" charset="0"/>
              </a:rPr>
              <a:t> число атомов, образующих кристалл. В результате образуется </a:t>
            </a:r>
            <a:r>
              <a:rPr lang="ru-RU" b="1" dirty="0" smtClean="0">
                <a:solidFill>
                  <a:srgbClr val="FF0000"/>
                </a:solidFill>
                <a:latin typeface="Times New Roman" pitchFamily="18" charset="0"/>
                <a:cs typeface="Times New Roman" pitchFamily="18" charset="0"/>
              </a:rPr>
              <a:t>зона разрешенных энергетических уровней для электронов </a:t>
            </a:r>
            <a:r>
              <a:rPr lang="ru-RU" b="1" dirty="0" smtClean="0">
                <a:latin typeface="Times New Roman" pitchFamily="18" charset="0"/>
                <a:cs typeface="Times New Roman" pitchFamily="18" charset="0"/>
              </a:rPr>
              <a:t>в твердом теле, заполненная наполовину электронами.</a:t>
            </a:r>
            <a:endParaRPr lang="ru-RU" dirty="0">
              <a:latin typeface="Times New Roman" pitchFamily="18" charset="0"/>
              <a:cs typeface="Times New Roman" pitchFamily="18" charset="0"/>
            </a:endParaRPr>
          </a:p>
        </p:txBody>
      </p:sp>
      <p:pic>
        <p:nvPicPr>
          <p:cNvPr id="5" name="Picture 13" descr="6_8"/>
          <p:cNvPicPr>
            <a:picLocks noGrp="1" noChangeAspect="1" noChangeArrowheads="1"/>
          </p:cNvPicPr>
          <p:nvPr>
            <p:ph sz="half" idx="4294967295"/>
          </p:nvPr>
        </p:nvPicPr>
        <p:blipFill>
          <a:blip r:embed="rId2"/>
          <a:srcRect/>
          <a:stretch>
            <a:fillRect/>
          </a:stretch>
        </p:blipFill>
        <p:spPr>
          <a:xfrm>
            <a:off x="1841468" y="2714620"/>
            <a:ext cx="5730928" cy="2000264"/>
          </a:xfrm>
          <a:prstGeom prst="rect">
            <a:avLst/>
          </a:prstGeom>
          <a:noFill/>
          <a:ln>
            <a:solidFill>
              <a:srgbClr val="FFCC99"/>
            </a:solidFill>
          </a:ln>
        </p:spPr>
      </p:pic>
      <p:sp>
        <p:nvSpPr>
          <p:cNvPr id="6" name="Прямоугольник 5"/>
          <p:cNvSpPr/>
          <p:nvPr/>
        </p:nvSpPr>
        <p:spPr>
          <a:xfrm>
            <a:off x="214282" y="4778584"/>
            <a:ext cx="8715436" cy="1865126"/>
          </a:xfrm>
          <a:prstGeom prst="rect">
            <a:avLst/>
          </a:prstGeom>
        </p:spPr>
        <p:txBody>
          <a:bodyPr wrap="square">
            <a:spAutoFit/>
          </a:bodyPr>
          <a:lstStyle/>
          <a:p>
            <a:pPr>
              <a:lnSpc>
                <a:spcPct val="80000"/>
              </a:lnSpc>
            </a:pPr>
            <a:r>
              <a:rPr lang="ru-RU" b="1" dirty="0" smtClean="0">
                <a:latin typeface="Times New Roman" pitchFamily="18" charset="0"/>
                <a:cs typeface="Times New Roman" pitchFamily="18" charset="0"/>
              </a:rPr>
              <a:t>Энергия, соответствующая последнему заполненному электронному уровню при 0 К, называется </a:t>
            </a:r>
            <a:r>
              <a:rPr lang="ru-RU" b="1" dirty="0" smtClean="0">
                <a:solidFill>
                  <a:srgbClr val="FF0000"/>
                </a:solidFill>
                <a:latin typeface="Times New Roman" pitchFamily="18" charset="0"/>
                <a:cs typeface="Times New Roman" pitchFamily="18" charset="0"/>
              </a:rPr>
              <a:t>энергией Ферми </a:t>
            </a:r>
            <a:r>
              <a:rPr lang="ru-RU" b="1" dirty="0" smtClean="0">
                <a:latin typeface="Times New Roman" pitchFamily="18" charset="0"/>
                <a:cs typeface="Times New Roman" pitchFamily="18" charset="0"/>
                <a:sym typeface="Symbol" pitchFamily="18" charset="2"/>
              </a:rPr>
              <a:t></a:t>
            </a:r>
            <a:r>
              <a:rPr lang="en-US" b="1" baseline="-25000" dirty="0" smtClean="0">
                <a:latin typeface="Times New Roman" pitchFamily="18" charset="0"/>
                <a:cs typeface="Times New Roman" pitchFamily="18" charset="0"/>
              </a:rPr>
              <a:t>F</a:t>
            </a:r>
            <a:r>
              <a:rPr lang="en-US" b="1"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sym typeface="Symbol" pitchFamily="18" charset="2"/>
              </a:rPr>
              <a:t></a:t>
            </a:r>
            <a:r>
              <a:rPr lang="ru-RU" b="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kT</a:t>
            </a:r>
            <a:r>
              <a:rPr lang="en-US" b="1" i="1" baseline="-25000" dirty="0" err="1" smtClean="0">
                <a:latin typeface="Times New Roman" pitchFamily="18" charset="0"/>
                <a:cs typeface="Times New Roman" pitchFamily="18" charset="0"/>
              </a:rPr>
              <a:t>g</a:t>
            </a:r>
            <a:r>
              <a:rPr lang="ru-RU" b="1" dirty="0" smtClean="0">
                <a:latin typeface="Times New Roman" pitchFamily="18" charset="0"/>
                <a:cs typeface="Times New Roman" pitchFamily="18" charset="0"/>
              </a:rPr>
              <a:t>.  (где </a:t>
            </a:r>
            <a:r>
              <a:rPr lang="en-US" b="1" i="1" dirty="0" err="1" smtClean="0">
                <a:latin typeface="Times New Roman" pitchFamily="18" charset="0"/>
                <a:cs typeface="Times New Roman" pitchFamily="18" charset="0"/>
              </a:rPr>
              <a:t>T</a:t>
            </a:r>
            <a:r>
              <a:rPr lang="en-US" b="1" i="1" baseline="-25000" dirty="0" err="1" smtClean="0">
                <a:latin typeface="Times New Roman" pitchFamily="18" charset="0"/>
                <a:cs typeface="Times New Roman" pitchFamily="18" charset="0"/>
              </a:rPr>
              <a:t>g</a:t>
            </a:r>
            <a:r>
              <a:rPr lang="ru-RU" b="1" dirty="0" smtClean="0">
                <a:latin typeface="Times New Roman" pitchFamily="18" charset="0"/>
                <a:cs typeface="Times New Roman" pitchFamily="18" charset="0"/>
              </a:rPr>
              <a:t> = 5</a:t>
            </a:r>
            <a:r>
              <a:rPr lang="ru-RU" b="1" dirty="0" smtClean="0">
                <a:latin typeface="Times New Roman" pitchFamily="18" charset="0"/>
                <a:cs typeface="Times New Roman" pitchFamily="18" charset="0"/>
                <a:sym typeface="Symbol" pitchFamily="18" charset="2"/>
              </a:rPr>
              <a:t></a:t>
            </a:r>
            <a:r>
              <a:rPr lang="ru-RU" b="1" dirty="0" smtClean="0">
                <a:latin typeface="Times New Roman" pitchFamily="18" charset="0"/>
                <a:cs typeface="Times New Roman" pitchFamily="18" charset="0"/>
              </a:rPr>
              <a:t>10</a:t>
            </a:r>
            <a:r>
              <a:rPr lang="ru-RU" b="1" baseline="30000" dirty="0" smtClean="0">
                <a:latin typeface="Times New Roman" pitchFamily="18" charset="0"/>
                <a:cs typeface="Times New Roman" pitchFamily="18" charset="0"/>
              </a:rPr>
              <a:t>4</a:t>
            </a:r>
            <a:r>
              <a:rPr lang="ru-RU" b="1" dirty="0" smtClean="0">
                <a:latin typeface="Times New Roman" pitchFamily="18" charset="0"/>
                <a:cs typeface="Times New Roman" pitchFamily="18" charset="0"/>
              </a:rPr>
              <a:t> К – температура вырождения)</a:t>
            </a:r>
          </a:p>
          <a:p>
            <a:pPr>
              <a:lnSpc>
                <a:spcPct val="80000"/>
              </a:lnSpc>
            </a:pPr>
            <a:endParaRPr lang="ru-RU" b="1" dirty="0" smtClean="0">
              <a:latin typeface="Times New Roman" pitchFamily="18" charset="0"/>
              <a:cs typeface="Times New Roman" pitchFamily="18" charset="0"/>
            </a:endParaRPr>
          </a:p>
          <a:p>
            <a:pPr>
              <a:lnSpc>
                <a:spcPct val="80000"/>
              </a:lnSpc>
            </a:pPr>
            <a:r>
              <a:rPr lang="ru-RU" b="1" dirty="0" smtClean="0">
                <a:latin typeface="Times New Roman" pitchFamily="18" charset="0"/>
                <a:cs typeface="Times New Roman" pitchFamily="18" charset="0"/>
              </a:rPr>
              <a:t>Расстояние между соседними энергетическими уровнями  в зоне очень мало, поскольку </a:t>
            </a:r>
            <a:r>
              <a:rPr lang="en-US" b="1" i="1" dirty="0" smtClean="0">
                <a:latin typeface="Times New Roman" pitchFamily="18" charset="0"/>
                <a:cs typeface="Times New Roman" pitchFamily="18" charset="0"/>
              </a:rPr>
              <a:t>N</a:t>
            </a:r>
            <a:r>
              <a:rPr lang="ru-RU" b="1" dirty="0" smtClean="0">
                <a:latin typeface="Times New Roman" pitchFamily="18" charset="0"/>
                <a:cs typeface="Times New Roman" pitchFamily="18" charset="0"/>
              </a:rPr>
              <a:t> очень велико (до 10</a:t>
            </a:r>
            <a:r>
              <a:rPr lang="ru-RU" b="1" baseline="30000" dirty="0" smtClean="0">
                <a:latin typeface="Times New Roman" pitchFamily="18" charset="0"/>
                <a:cs typeface="Times New Roman" pitchFamily="18" charset="0"/>
              </a:rPr>
              <a:t>23</a:t>
            </a:r>
            <a:r>
              <a:rPr lang="ru-RU" b="1" dirty="0" smtClean="0">
                <a:latin typeface="Times New Roman" pitchFamily="18" charset="0"/>
                <a:cs typeface="Times New Roman" pitchFamily="18" charset="0"/>
              </a:rPr>
              <a:t> см</a:t>
            </a:r>
            <a:r>
              <a:rPr lang="ru-RU" b="1" baseline="30000" dirty="0" smtClean="0">
                <a:latin typeface="Times New Roman" pitchFamily="18" charset="0"/>
                <a:cs typeface="Times New Roman" pitchFamily="18" charset="0"/>
                <a:sym typeface="Symbol" pitchFamily="18" charset="2"/>
              </a:rPr>
              <a:t></a:t>
            </a:r>
            <a:r>
              <a:rPr lang="ru-RU" b="1" baseline="30000" dirty="0" smtClean="0">
                <a:latin typeface="Times New Roman" pitchFamily="18" charset="0"/>
                <a:cs typeface="Times New Roman" pitchFamily="18" charset="0"/>
              </a:rPr>
              <a:t>3</a:t>
            </a:r>
            <a:r>
              <a:rPr lang="ru-RU" b="1"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sym typeface="Symbol" pitchFamily="18" charset="2"/>
              </a:rPr>
              <a:t></a:t>
            </a:r>
            <a:r>
              <a:rPr lang="ru-RU" b="1" i="1" dirty="0" smtClean="0">
                <a:latin typeface="Times New Roman" pitchFamily="18" charset="0"/>
                <a:cs typeface="Times New Roman" pitchFamily="18" charset="0"/>
              </a:rPr>
              <a:t>Е</a:t>
            </a:r>
            <a:r>
              <a:rPr lang="ru-RU" b="1" dirty="0" smtClean="0">
                <a:latin typeface="Times New Roman" pitchFamily="18" charset="0"/>
                <a:cs typeface="Times New Roman" pitchFamily="18" charset="0"/>
              </a:rPr>
              <a:t> = </a:t>
            </a:r>
            <a:r>
              <a:rPr lang="ru-RU" b="1" dirty="0" smtClean="0">
                <a:latin typeface="Times New Roman" pitchFamily="18" charset="0"/>
                <a:cs typeface="Times New Roman" pitchFamily="18" charset="0"/>
                <a:sym typeface="Symbol" pitchFamily="18" charset="2"/>
              </a:rPr>
              <a:t></a:t>
            </a:r>
            <a:r>
              <a:rPr lang="en-US" b="1" baseline="-25000" dirty="0" smtClean="0">
                <a:latin typeface="Times New Roman" pitchFamily="18" charset="0"/>
                <a:cs typeface="Times New Roman" pitchFamily="18" charset="0"/>
              </a:rPr>
              <a:t>F</a:t>
            </a:r>
            <a:r>
              <a:rPr lang="ru-RU" b="1" dirty="0" smtClean="0">
                <a:latin typeface="Times New Roman" pitchFamily="18" charset="0"/>
                <a:cs typeface="Times New Roman" pitchFamily="18" charset="0"/>
              </a:rPr>
              <a:t>/</a:t>
            </a:r>
            <a:r>
              <a:rPr lang="en-US" b="1" i="1" dirty="0" smtClean="0">
                <a:latin typeface="Times New Roman" pitchFamily="18" charset="0"/>
                <a:cs typeface="Times New Roman" pitchFamily="18" charset="0"/>
              </a:rPr>
              <a:t>N</a:t>
            </a:r>
            <a:r>
              <a:rPr lang="en-US" b="1"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&lt;&lt; </a:t>
            </a:r>
            <a:r>
              <a:rPr lang="en-US" b="1" i="1" dirty="0" err="1" smtClean="0">
                <a:latin typeface="Times New Roman" pitchFamily="18" charset="0"/>
                <a:cs typeface="Times New Roman" pitchFamily="18" charset="0"/>
              </a:rPr>
              <a:t>kT</a:t>
            </a:r>
            <a:r>
              <a:rPr lang="en-US" b="1"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sym typeface="Symbol" pitchFamily="18" charset="2"/>
              </a:rPr>
              <a:t></a:t>
            </a:r>
            <a:r>
              <a:rPr lang="ru-RU" b="1" dirty="0" smtClean="0">
                <a:latin typeface="Times New Roman" pitchFamily="18" charset="0"/>
                <a:cs typeface="Times New Roman" pitchFamily="18" charset="0"/>
              </a:rPr>
              <a:t> 0,025 эВ). Расстояние между соседними разрешенными уровнями электронов в металлах много меньше энергии  теплового движения электронов даже при самых низких температурах.</a:t>
            </a:r>
            <a:endParaRPr lang="ru-RU"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42852"/>
            <a:ext cx="8229600" cy="928694"/>
          </a:xfrm>
        </p:spPr>
        <p:txBody>
          <a:bodyPr>
            <a:normAutofit fontScale="90000"/>
          </a:bodyPr>
          <a:lstStyle/>
          <a:p>
            <a:r>
              <a:rPr lang="ru-RU" sz="2800" b="1" dirty="0" smtClean="0">
                <a:solidFill>
                  <a:schemeClr val="accent5">
                    <a:lumMod val="75000"/>
                  </a:schemeClr>
                </a:solidFill>
                <a:latin typeface="Times New Roman" pitchFamily="18" charset="0"/>
                <a:cs typeface="Times New Roman" pitchFamily="18" charset="0"/>
              </a:rPr>
              <a:t>Прочностные свойсва наночастиц. Границы зерен. </a:t>
            </a:r>
            <a:br>
              <a:rPr lang="ru-RU" sz="2800" b="1" dirty="0" smtClean="0">
                <a:solidFill>
                  <a:schemeClr val="accent5">
                    <a:lumMod val="75000"/>
                  </a:schemeClr>
                </a:solidFill>
                <a:latin typeface="Times New Roman" pitchFamily="18" charset="0"/>
                <a:cs typeface="Times New Roman" pitchFamily="18" charset="0"/>
              </a:rPr>
            </a:br>
            <a:endParaRPr lang="ru-RU" sz="2800" dirty="0"/>
          </a:p>
        </p:txBody>
      </p:sp>
      <p:graphicFrame>
        <p:nvGraphicFramePr>
          <p:cNvPr id="5" name="Object 4"/>
          <p:cNvGraphicFramePr>
            <a:graphicFrameLocks/>
          </p:cNvGraphicFramePr>
          <p:nvPr/>
        </p:nvGraphicFramePr>
        <p:xfrm>
          <a:off x="1524000" y="1397000"/>
          <a:ext cx="6096000" cy="4064000"/>
        </p:xfrm>
        <a:graphic>
          <a:graphicData uri="http://schemas.openxmlformats.org/presentationml/2006/ole">
            <p:oleObj spid="_x0000_s156674" name="Equation" r:id="rId3" imgW="0" imgH="0" progId="Equation.3">
              <p:embed/>
            </p:oleObj>
          </a:graphicData>
        </a:graphic>
      </p:graphicFrame>
      <p:graphicFrame>
        <p:nvGraphicFramePr>
          <p:cNvPr id="154648" name="Object 24"/>
          <p:cNvGraphicFramePr>
            <a:graphicFrameLocks noChangeAspect="1"/>
          </p:cNvGraphicFramePr>
          <p:nvPr/>
        </p:nvGraphicFramePr>
        <p:xfrm>
          <a:off x="5429250" y="2349500"/>
          <a:ext cx="160338" cy="303213"/>
        </p:xfrm>
        <a:graphic>
          <a:graphicData uri="http://schemas.openxmlformats.org/presentationml/2006/ole">
            <p:oleObj spid="_x0000_s156677" name="Equation" r:id="rId4" imgW="114120" imgH="215640" progId="Equation.3">
              <p:embed/>
            </p:oleObj>
          </a:graphicData>
        </a:graphic>
      </p:graphicFrame>
      <p:sp>
        <p:nvSpPr>
          <p:cNvPr id="12" name="Rectangle 11"/>
          <p:cNvSpPr/>
          <p:nvPr/>
        </p:nvSpPr>
        <p:spPr>
          <a:xfrm>
            <a:off x="214282" y="785794"/>
            <a:ext cx="5429288" cy="5755422"/>
          </a:xfrm>
          <a:prstGeom prst="rect">
            <a:avLst/>
          </a:prstGeom>
        </p:spPr>
        <p:txBody>
          <a:bodyPr wrap="square">
            <a:spAutoFit/>
          </a:bodyPr>
          <a:lstStyle/>
          <a:p>
            <a:pPr lvl="0" indent="450850" algn="just" eaLnBrk="0" fontAlgn="base" hangingPunct="0">
              <a:spcBef>
                <a:spcPct val="0"/>
              </a:spcBef>
              <a:spcAft>
                <a:spcPct val="0"/>
              </a:spcAft>
            </a:pPr>
            <a:r>
              <a:rPr lang="ru-RU" altLang="ja-JP" sz="1600" dirty="0" smtClean="0">
                <a:latin typeface="Times New Roman" pitchFamily="18" charset="0"/>
                <a:ea typeface="MS Mincho" pitchFamily="49" charset="-128"/>
                <a:cs typeface="Times New Roman" pitchFamily="18" charset="0"/>
              </a:rPr>
              <a:t>Определяющую роль в аномалиях механических свойств наноматериалов играют, по всей вероятности, </a:t>
            </a:r>
            <a:r>
              <a:rPr lang="ru-RU" altLang="ja-JP" sz="1600" b="1" dirty="0" smtClean="0">
                <a:solidFill>
                  <a:schemeClr val="accent5">
                    <a:lumMod val="75000"/>
                  </a:schemeClr>
                </a:solidFill>
                <a:latin typeface="Times New Roman" pitchFamily="18" charset="0"/>
                <a:ea typeface="MS Mincho" pitchFamily="49" charset="-128"/>
                <a:cs typeface="Times New Roman" pitchFamily="18" charset="0"/>
              </a:rPr>
              <a:t>границы зерен</a:t>
            </a:r>
            <a:r>
              <a:rPr lang="ru-RU" altLang="ja-JP" sz="1600" dirty="0" smtClean="0">
                <a:latin typeface="Times New Roman" pitchFamily="18" charset="0"/>
                <a:ea typeface="MS Mincho" pitchFamily="49" charset="-128"/>
                <a:cs typeface="Times New Roman" pitchFamily="18" charset="0"/>
              </a:rPr>
              <a:t>. </a:t>
            </a:r>
          </a:p>
          <a:p>
            <a:pPr lvl="0" indent="450850" algn="just" eaLnBrk="0" fontAlgn="base" hangingPunct="0">
              <a:spcBef>
                <a:spcPct val="0"/>
              </a:spcBef>
              <a:spcAft>
                <a:spcPct val="0"/>
              </a:spcAft>
            </a:pPr>
            <a:endParaRPr lang="ru-RU" altLang="ja-JP" sz="1600" dirty="0" smtClean="0">
              <a:latin typeface="Times New Roman" pitchFamily="18" charset="0"/>
              <a:ea typeface="MS Mincho" pitchFamily="49" charset="-128"/>
              <a:cs typeface="Times New Roman" pitchFamily="18" charset="0"/>
            </a:endParaRPr>
          </a:p>
          <a:p>
            <a:pPr lvl="0" indent="450850" algn="just" eaLnBrk="0" fontAlgn="base" hangingPunct="0">
              <a:spcBef>
                <a:spcPct val="0"/>
              </a:spcBef>
              <a:spcAft>
                <a:spcPct val="0"/>
              </a:spcAft>
            </a:pPr>
            <a:r>
              <a:rPr lang="ru-RU" altLang="ja-JP" sz="1600" dirty="0" smtClean="0">
                <a:latin typeface="Times New Roman" pitchFamily="18" charset="0"/>
                <a:ea typeface="MS Mincho" pitchFamily="49" charset="-128"/>
                <a:cs typeface="Times New Roman" pitchFamily="18" charset="0"/>
              </a:rPr>
              <a:t>Природа границ раздела вообще и, в особенности, применительно к наноматериалам, продолжает оставаться предметом дискуссий. </a:t>
            </a:r>
          </a:p>
          <a:p>
            <a:pPr lvl="0" indent="450850" algn="just" eaLnBrk="0" fontAlgn="base" hangingPunct="0">
              <a:spcBef>
                <a:spcPct val="0"/>
              </a:spcBef>
              <a:spcAft>
                <a:spcPct val="0"/>
              </a:spcAft>
            </a:pPr>
            <a:endParaRPr lang="ru-RU" altLang="ja-JP" sz="1600" dirty="0" smtClean="0">
              <a:latin typeface="Times New Roman" pitchFamily="18" charset="0"/>
              <a:ea typeface="MS Mincho" pitchFamily="49" charset="-128"/>
              <a:cs typeface="Times New Roman" pitchFamily="18" charset="0"/>
            </a:endParaRPr>
          </a:p>
          <a:p>
            <a:pPr lvl="0" indent="450850" algn="just" eaLnBrk="0" fontAlgn="base" hangingPunct="0">
              <a:spcBef>
                <a:spcPct val="0"/>
              </a:spcBef>
              <a:spcAft>
                <a:spcPct val="0"/>
              </a:spcAft>
            </a:pPr>
            <a:r>
              <a:rPr lang="ru-RU" altLang="ja-JP" sz="1600" dirty="0" smtClean="0">
                <a:latin typeface="Times New Roman" pitchFamily="18" charset="0"/>
                <a:ea typeface="MS Mincho" pitchFamily="49" charset="-128"/>
                <a:cs typeface="Times New Roman" pitchFamily="18" charset="0"/>
              </a:rPr>
              <a:t>В простейшем случае нанокристаллический материал, состоящий из атомов одного сорта, содержит два компонента, различающих по структуре: </a:t>
            </a:r>
            <a:r>
              <a:rPr lang="ru-RU" altLang="ja-JP" sz="1600" b="1" dirty="0" smtClean="0">
                <a:solidFill>
                  <a:schemeClr val="accent5">
                    <a:lumMod val="75000"/>
                  </a:schemeClr>
                </a:solidFill>
                <a:latin typeface="Times New Roman" pitchFamily="18" charset="0"/>
                <a:ea typeface="MS Mincho" pitchFamily="49" charset="-128"/>
                <a:cs typeface="Times New Roman" pitchFamily="18" charset="0"/>
              </a:rPr>
              <a:t>упорядоченные зерна </a:t>
            </a:r>
            <a:r>
              <a:rPr lang="ru-RU" altLang="ja-JP" sz="1600" dirty="0" smtClean="0">
                <a:latin typeface="Times New Roman" pitchFamily="18" charset="0"/>
                <a:ea typeface="MS Mincho" pitchFamily="49" charset="-128"/>
                <a:cs typeface="Times New Roman" pitchFamily="18" charset="0"/>
              </a:rPr>
              <a:t>(кристаллиты) размером 5 ÷ 20 нм и </a:t>
            </a:r>
            <a:r>
              <a:rPr lang="ru-RU" altLang="ja-JP" sz="1600" b="1" dirty="0" smtClean="0">
                <a:solidFill>
                  <a:schemeClr val="accent5">
                    <a:lumMod val="75000"/>
                  </a:schemeClr>
                </a:solidFill>
                <a:latin typeface="Times New Roman" pitchFamily="18" charset="0"/>
                <a:ea typeface="MS Mincho" pitchFamily="49" charset="-128"/>
                <a:cs typeface="Times New Roman" pitchFamily="18" charset="0"/>
              </a:rPr>
              <a:t>межкристаллитные границы</a:t>
            </a:r>
            <a:r>
              <a:rPr lang="ru-RU" altLang="ja-JP" sz="1600" dirty="0" smtClean="0">
                <a:latin typeface="Times New Roman" pitchFamily="18" charset="0"/>
                <a:ea typeface="MS Mincho" pitchFamily="49" charset="-128"/>
                <a:cs typeface="Times New Roman" pitchFamily="18" charset="0"/>
              </a:rPr>
              <a:t> до 1,0 нм.</a:t>
            </a:r>
          </a:p>
          <a:p>
            <a:pPr lvl="0" indent="450850" algn="just" eaLnBrk="0" fontAlgn="base" hangingPunct="0">
              <a:spcBef>
                <a:spcPct val="0"/>
              </a:spcBef>
              <a:spcAft>
                <a:spcPct val="0"/>
              </a:spcAft>
            </a:pPr>
            <a:endParaRPr lang="ru-RU" sz="1600" dirty="0" smtClean="0">
              <a:latin typeface="Times New Roman" pitchFamily="18" charset="0"/>
              <a:cs typeface="Times New Roman" pitchFamily="18" charset="0"/>
            </a:endParaRPr>
          </a:p>
          <a:p>
            <a:pPr lvl="0" indent="450850" algn="just" eaLnBrk="0" fontAlgn="base" hangingPunct="0">
              <a:spcBef>
                <a:spcPct val="0"/>
              </a:spcBef>
              <a:spcAft>
                <a:spcPct val="0"/>
              </a:spcAft>
            </a:pPr>
            <a:r>
              <a:rPr lang="ru-RU" sz="1600" dirty="0" smtClean="0">
                <a:latin typeface="Times New Roman" pitchFamily="18" charset="0"/>
                <a:cs typeface="Times New Roman" pitchFamily="18" charset="0"/>
              </a:rPr>
              <a:t>Атомная плотность межфазных границ на 20 ÷ 40 % меньше плотности нанокристаллитов, что по-видимому, является результатом несоответствия структур различных нанокристаллитов, развернутых хаотично друг относительно друга. </a:t>
            </a:r>
          </a:p>
          <a:p>
            <a:pPr lvl="0" indent="450850" algn="just" eaLnBrk="0" fontAlgn="base" hangingPunct="0">
              <a:spcBef>
                <a:spcPct val="0"/>
              </a:spcBef>
              <a:spcAft>
                <a:spcPct val="0"/>
              </a:spcAft>
            </a:pPr>
            <a:r>
              <a:rPr lang="ru-RU" sz="1600" dirty="0" smtClean="0">
                <a:latin typeface="Times New Roman" pitchFamily="18" charset="0"/>
                <a:cs typeface="Times New Roman" pitchFamily="18" charset="0"/>
              </a:rPr>
              <a:t>Поскольку кристаллиты, формирующие нанокристаллический материал, ориентированы случайно, то таких границ, имеющих различное состояние, может быть порядка 10</a:t>
            </a:r>
            <a:r>
              <a:rPr lang="ru-RU" sz="1600" baseline="30000" dirty="0" smtClean="0">
                <a:latin typeface="Times New Roman" pitchFamily="18" charset="0"/>
                <a:cs typeface="Times New Roman" pitchFamily="18" charset="0"/>
              </a:rPr>
              <a:t>19</a:t>
            </a:r>
            <a:r>
              <a:rPr lang="ru-RU" sz="1600" dirty="0" smtClean="0">
                <a:latin typeface="Times New Roman" pitchFamily="18" charset="0"/>
                <a:cs typeface="Times New Roman" pitchFamily="18" charset="0"/>
              </a:rPr>
              <a:t> см</a:t>
            </a:r>
            <a:r>
              <a:rPr lang="ru-RU" sz="1600" baseline="30000" dirty="0" smtClean="0">
                <a:latin typeface="Times New Roman" pitchFamily="18" charset="0"/>
                <a:cs typeface="Times New Roman" pitchFamily="18" charset="0"/>
              </a:rPr>
              <a:t>-3</a:t>
            </a:r>
            <a:r>
              <a:rPr lang="ru-RU" sz="1600" dirty="0" smtClean="0">
                <a:latin typeface="Times New Roman" pitchFamily="18" charset="0"/>
                <a:cs typeface="Times New Roman" pitchFamily="18" charset="0"/>
              </a:rPr>
              <a:t> </a:t>
            </a:r>
            <a:r>
              <a:rPr lang="ru-RU" altLang="ja-JP" sz="1600" dirty="0" smtClean="0">
                <a:latin typeface="Times New Roman" pitchFamily="18" charset="0"/>
                <a:ea typeface="MS Mincho" pitchFamily="49" charset="-128"/>
                <a:cs typeface="Times New Roman" pitchFamily="18" charset="0"/>
              </a:rPr>
              <a:t> </a:t>
            </a:r>
            <a:endParaRPr lang="ru-RU" altLang="ja-JP" sz="1600" dirty="0" smtClean="0">
              <a:latin typeface="Times New Roman" pitchFamily="18" charset="0"/>
              <a:cs typeface="Times New Roman" pitchFamily="18" charset="0"/>
            </a:endParaRPr>
          </a:p>
        </p:txBody>
      </p:sp>
      <p:pic>
        <p:nvPicPr>
          <p:cNvPr id="156682" name="Picture 10" descr="img067"/>
          <p:cNvPicPr>
            <a:picLocks noChangeAspect="1" noChangeArrowheads="1"/>
          </p:cNvPicPr>
          <p:nvPr/>
        </p:nvPicPr>
        <p:blipFill>
          <a:blip r:embed="rId5"/>
          <a:srcRect/>
          <a:stretch>
            <a:fillRect/>
          </a:stretch>
        </p:blipFill>
        <p:spPr bwMode="auto">
          <a:xfrm>
            <a:off x="5929322" y="1071546"/>
            <a:ext cx="2894806" cy="2586343"/>
          </a:xfrm>
          <a:prstGeom prst="rect">
            <a:avLst/>
          </a:prstGeom>
          <a:noFill/>
          <a:ln w="9525">
            <a:noFill/>
            <a:miter lim="800000"/>
            <a:headEnd/>
            <a:tailEnd/>
          </a:ln>
        </p:spPr>
      </p:pic>
      <p:sp>
        <p:nvSpPr>
          <p:cNvPr id="14" name="Rectangle 13"/>
          <p:cNvSpPr/>
          <p:nvPr/>
        </p:nvSpPr>
        <p:spPr>
          <a:xfrm>
            <a:off x="5786446" y="4143380"/>
            <a:ext cx="3214678" cy="1815882"/>
          </a:xfrm>
          <a:prstGeom prst="rect">
            <a:avLst/>
          </a:prstGeom>
        </p:spPr>
        <p:txBody>
          <a:bodyPr wrap="square">
            <a:spAutoFit/>
          </a:bodyPr>
          <a:lstStyle/>
          <a:p>
            <a:pPr algn="ctr"/>
            <a:r>
              <a:rPr lang="ru-RU" sz="1600" dirty="0" smtClean="0">
                <a:latin typeface="Times New Roman" pitchFamily="18" charset="0"/>
                <a:cs typeface="Times New Roman" pitchFamily="18" charset="0"/>
              </a:rPr>
              <a:t>Двумерная модель нанокристаллического материала. Нанокристаллиты с разной ориентацией изображены в виде черных кружков, межфазные границы – в виде светлых кружков.</a:t>
            </a:r>
            <a:endParaRPr lang="ru-RU" sz="1600"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42852"/>
            <a:ext cx="8229600" cy="928694"/>
          </a:xfrm>
        </p:spPr>
        <p:txBody>
          <a:bodyPr>
            <a:normAutofit fontScale="90000"/>
          </a:bodyPr>
          <a:lstStyle/>
          <a:p>
            <a:r>
              <a:rPr lang="ru-RU" sz="2800" b="1" dirty="0" smtClean="0">
                <a:solidFill>
                  <a:schemeClr val="accent5">
                    <a:lumMod val="75000"/>
                  </a:schemeClr>
                </a:solidFill>
                <a:latin typeface="Times New Roman" pitchFamily="18" charset="0"/>
                <a:cs typeface="Times New Roman" pitchFamily="18" charset="0"/>
              </a:rPr>
              <a:t>Прочностные свойсва наночастиц. Границы зерен. </a:t>
            </a:r>
            <a:br>
              <a:rPr lang="ru-RU" sz="2800" b="1" dirty="0" smtClean="0">
                <a:solidFill>
                  <a:schemeClr val="accent5">
                    <a:lumMod val="75000"/>
                  </a:schemeClr>
                </a:solidFill>
                <a:latin typeface="Times New Roman" pitchFamily="18" charset="0"/>
                <a:cs typeface="Times New Roman" pitchFamily="18" charset="0"/>
              </a:rPr>
            </a:br>
            <a:endParaRPr lang="ru-RU" sz="2800" dirty="0"/>
          </a:p>
        </p:txBody>
      </p:sp>
      <p:graphicFrame>
        <p:nvGraphicFramePr>
          <p:cNvPr id="5" name="Object 4"/>
          <p:cNvGraphicFramePr>
            <a:graphicFrameLocks/>
          </p:cNvGraphicFramePr>
          <p:nvPr/>
        </p:nvGraphicFramePr>
        <p:xfrm>
          <a:off x="1524000" y="1397000"/>
          <a:ext cx="6096000" cy="4064000"/>
        </p:xfrm>
        <a:graphic>
          <a:graphicData uri="http://schemas.openxmlformats.org/presentationml/2006/ole">
            <p:oleObj spid="_x0000_s158722" name="Equation" r:id="rId3" imgW="0" imgH="0" progId="Equation.3">
              <p:embed/>
            </p:oleObj>
          </a:graphicData>
        </a:graphic>
      </p:graphicFrame>
      <p:graphicFrame>
        <p:nvGraphicFramePr>
          <p:cNvPr id="154648" name="Object 24"/>
          <p:cNvGraphicFramePr>
            <a:graphicFrameLocks noChangeAspect="1"/>
          </p:cNvGraphicFramePr>
          <p:nvPr/>
        </p:nvGraphicFramePr>
        <p:xfrm>
          <a:off x="5429250" y="2349500"/>
          <a:ext cx="160338" cy="303213"/>
        </p:xfrm>
        <a:graphic>
          <a:graphicData uri="http://schemas.openxmlformats.org/presentationml/2006/ole">
            <p:oleObj spid="_x0000_s158723" name="Equation" r:id="rId4" imgW="114120" imgH="215640" progId="Equation.3">
              <p:embed/>
            </p:oleObj>
          </a:graphicData>
        </a:graphic>
      </p:graphicFrame>
      <p:pic>
        <p:nvPicPr>
          <p:cNvPr id="158724" name="Picture 4" descr="img022"/>
          <p:cNvPicPr>
            <a:picLocks noChangeAspect="1" noChangeArrowheads="1"/>
          </p:cNvPicPr>
          <p:nvPr/>
        </p:nvPicPr>
        <p:blipFill>
          <a:blip r:embed="rId5"/>
          <a:srcRect/>
          <a:stretch>
            <a:fillRect/>
          </a:stretch>
        </p:blipFill>
        <p:spPr bwMode="auto">
          <a:xfrm>
            <a:off x="214282" y="785794"/>
            <a:ext cx="4362550" cy="3429000"/>
          </a:xfrm>
          <a:prstGeom prst="rect">
            <a:avLst/>
          </a:prstGeom>
          <a:noFill/>
          <a:ln w="9525">
            <a:noFill/>
            <a:miter lim="800000"/>
            <a:headEnd/>
            <a:tailEnd/>
          </a:ln>
        </p:spPr>
      </p:pic>
      <p:sp>
        <p:nvSpPr>
          <p:cNvPr id="9" name="Rectangle 8"/>
          <p:cNvSpPr/>
          <p:nvPr/>
        </p:nvSpPr>
        <p:spPr>
          <a:xfrm>
            <a:off x="285720" y="4857760"/>
            <a:ext cx="4286280" cy="923330"/>
          </a:xfrm>
          <a:prstGeom prst="rect">
            <a:avLst/>
          </a:prstGeom>
        </p:spPr>
        <p:txBody>
          <a:bodyPr wrap="square">
            <a:spAutoFit/>
          </a:bodyPr>
          <a:lstStyle/>
          <a:p>
            <a:pPr algn="ctr"/>
            <a:r>
              <a:rPr lang="ru-RU" dirty="0" smtClean="0">
                <a:latin typeface="Times New Roman" pitchFamily="18" charset="0"/>
                <a:cs typeface="Times New Roman" pitchFamily="18" charset="0"/>
              </a:rPr>
              <a:t>Зависимость объемной доли границ зерен и тройных стыков от размера зерна (при толщине границы зерна 1 нм) </a:t>
            </a:r>
            <a:endParaRPr lang="ru-RU" dirty="0">
              <a:latin typeface="Times New Roman" pitchFamily="18" charset="0"/>
              <a:cs typeface="Times New Roman" pitchFamily="18" charset="0"/>
            </a:endParaRPr>
          </a:p>
        </p:txBody>
      </p:sp>
      <p:sp>
        <p:nvSpPr>
          <p:cNvPr id="10" name="Rectangle 9"/>
          <p:cNvSpPr/>
          <p:nvPr/>
        </p:nvSpPr>
        <p:spPr>
          <a:xfrm>
            <a:off x="4714876" y="857232"/>
            <a:ext cx="4214810" cy="5755422"/>
          </a:xfrm>
          <a:prstGeom prst="rect">
            <a:avLst/>
          </a:prstGeom>
        </p:spPr>
        <p:txBody>
          <a:bodyPr wrap="square">
            <a:spAutoFit/>
          </a:bodyPr>
          <a:lstStyle/>
          <a:p>
            <a:pPr indent="457200" algn="just"/>
            <a:r>
              <a:rPr lang="ru-RU" altLang="ru-RU" sz="1400" dirty="0" smtClean="0">
                <a:latin typeface="Times New Roman" pitchFamily="18" charset="0"/>
                <a:cs typeface="Times New Roman" pitchFamily="18" charset="0"/>
              </a:rPr>
              <a:t>Следующей причиной специфики свойств наноматериалов является увеличение объемной доли границ раздела с уменьшением размера зерен или кристаллитов в наноматериалах. При этом можно выделить объемную долю следующих составляющих: границ зерен и тройных стыков. </a:t>
            </a:r>
          </a:p>
          <a:p>
            <a:pPr indent="457200" algn="just"/>
            <a:endParaRPr lang="ru-RU" altLang="ru-RU" sz="1400" dirty="0" smtClean="0">
              <a:latin typeface="Times New Roman" pitchFamily="18" charset="0"/>
              <a:cs typeface="Times New Roman" pitchFamily="18" charset="0"/>
            </a:endParaRPr>
          </a:p>
          <a:p>
            <a:pPr indent="457200" algn="just"/>
            <a:r>
              <a:rPr lang="ru-RU" altLang="ru-RU" sz="1400" dirty="0" smtClean="0">
                <a:latin typeface="Times New Roman" pitchFamily="18" charset="0"/>
                <a:cs typeface="Times New Roman" pitchFamily="18" charset="0"/>
              </a:rPr>
              <a:t>После уменьшения размера зерна ниже 10 нм начинает сильно возрастать доля тройных стыков. С этим связывают аномальное падение твердости в этом интервале размеров зерна.</a:t>
            </a:r>
          </a:p>
          <a:p>
            <a:pPr indent="457200" algn="just"/>
            <a:endParaRPr lang="ru-RU" altLang="ru-RU" sz="1400" dirty="0" smtClean="0">
              <a:latin typeface="Times New Roman" pitchFamily="18" charset="0"/>
              <a:cs typeface="Times New Roman" pitchFamily="18" charset="0"/>
            </a:endParaRPr>
          </a:p>
          <a:p>
            <a:pPr indent="457200" algn="just"/>
            <a:r>
              <a:rPr lang="ru-RU" altLang="ru-RU" sz="1400" dirty="0" smtClean="0">
                <a:latin typeface="Times New Roman" pitchFamily="18" charset="0"/>
                <a:cs typeface="Times New Roman" pitchFamily="18" charset="0"/>
              </a:rPr>
              <a:t>Важным фактором, действующим в наноматериалах является также склонность к появлению кластеров. Облегчение миграции атомов (групп атомов) вдоль поверхности и по границам раздела, и наличие сил притяжения между ними, которые для наноматериалов больше по сравнению с традиционными материалами, часто приводят к процессам самоорганизации островковых, столбчатых и других кластерных структур на подложке. </a:t>
            </a:r>
          </a:p>
          <a:p>
            <a:pPr indent="457200" algn="just"/>
            <a:r>
              <a:rPr lang="ru-RU" altLang="ru-RU" sz="1400" dirty="0" smtClean="0">
                <a:latin typeface="Times New Roman" pitchFamily="18" charset="0"/>
                <a:cs typeface="Times New Roman" pitchFamily="18" charset="0"/>
              </a:rPr>
              <a:t>Этот эффект  уже используют для создания упорядоченных наноструктур для оптики и электроники .</a:t>
            </a:r>
          </a:p>
          <a:p>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784"/>
          </a:xfrm>
        </p:spPr>
        <p:txBody>
          <a:bodyPr>
            <a:noAutofit/>
          </a:bodyPr>
          <a:lstStyle/>
          <a:p>
            <a:r>
              <a:rPr lang="uk-UA" sz="2800" b="1" dirty="0" smtClean="0">
                <a:solidFill>
                  <a:schemeClr val="accent5">
                    <a:lumMod val="75000"/>
                  </a:schemeClr>
                </a:solidFill>
                <a:latin typeface="Times New Roman" pitchFamily="18" charset="0"/>
                <a:cs typeface="Times New Roman" pitchFamily="18" charset="0"/>
              </a:rPr>
              <a:t>Характеристичні довжини в мезоскопічних системах</a:t>
            </a:r>
            <a:endParaRPr lang="ru-RU" sz="2800" b="1" dirty="0">
              <a:solidFill>
                <a:schemeClr val="accent5">
                  <a:lumMod val="75000"/>
                </a:schemeClr>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55000" lnSpcReduction="20000"/>
          </a:bodyPr>
          <a:lstStyle/>
          <a:p>
            <a:pPr>
              <a:buNone/>
            </a:pPr>
            <a:r>
              <a:rPr lang="uk-UA" dirty="0" smtClean="0"/>
              <a:t> </a:t>
            </a:r>
            <a:endParaRPr lang="ru-RU" dirty="0" smtClean="0"/>
          </a:p>
          <a:p>
            <a:pPr marL="0" indent="342900">
              <a:lnSpc>
                <a:spcPct val="120000"/>
              </a:lnSpc>
              <a:spcBef>
                <a:spcPts val="0"/>
              </a:spcBef>
              <a:buNone/>
            </a:pPr>
            <a:r>
              <a:rPr lang="uk-UA" b="1" dirty="0" smtClean="0">
                <a:solidFill>
                  <a:srgbClr val="C00000"/>
                </a:solidFill>
                <a:latin typeface="Times New Roman" pitchFamily="18" charset="0"/>
                <a:cs typeface="Times New Roman" pitchFamily="18" charset="0"/>
              </a:rPr>
              <a:t>1. Довжин</a:t>
            </a:r>
            <a:r>
              <a:rPr lang="ru-RU" b="1" dirty="0" smtClean="0">
                <a:solidFill>
                  <a:srgbClr val="C00000"/>
                </a:solidFill>
                <a:latin typeface="Times New Roman" pitchFamily="18" charset="0"/>
                <a:cs typeface="Times New Roman" pitchFamily="18" charset="0"/>
              </a:rPr>
              <a:t>а</a:t>
            </a:r>
            <a:r>
              <a:rPr lang="uk-UA" b="1" dirty="0" smtClean="0">
                <a:solidFill>
                  <a:srgbClr val="C00000"/>
                </a:solidFill>
                <a:latin typeface="Times New Roman" pitchFamily="18" charset="0"/>
                <a:cs typeface="Times New Roman" pitchFamily="18" charset="0"/>
              </a:rPr>
              <a:t> хвилі де Бройля, </a:t>
            </a:r>
            <a:r>
              <a:rPr lang="ru-RU" b="1" i="1" dirty="0" smtClean="0">
                <a:solidFill>
                  <a:srgbClr val="C00000"/>
                </a:solidFill>
                <a:latin typeface="Times New Roman" pitchFamily="18" charset="0"/>
                <a:cs typeface="Times New Roman" pitchFamily="18" charset="0"/>
              </a:rPr>
              <a:t>λ</a:t>
            </a:r>
            <a:r>
              <a:rPr lang="ru-RU" b="1" i="1" baseline="-25000" dirty="0" smtClean="0">
                <a:solidFill>
                  <a:srgbClr val="C00000"/>
                </a:solidFill>
                <a:latin typeface="Times New Roman" pitchFamily="18" charset="0"/>
                <a:cs typeface="Times New Roman" pitchFamily="18" charset="0"/>
              </a:rPr>
              <a:t>В</a:t>
            </a:r>
            <a:endParaRPr lang="ru-RU" b="1" dirty="0" smtClean="0">
              <a:solidFill>
                <a:srgbClr val="C00000"/>
              </a:solidFill>
              <a:latin typeface="Times New Roman" pitchFamily="18" charset="0"/>
              <a:cs typeface="Times New Roman" pitchFamily="18" charset="0"/>
            </a:endParaRPr>
          </a:p>
          <a:p>
            <a:pPr marL="0" indent="342900">
              <a:lnSpc>
                <a:spcPct val="120000"/>
              </a:lnSpc>
              <a:spcBef>
                <a:spcPts val="0"/>
              </a:spcBef>
              <a:buNone/>
            </a:pPr>
            <a:r>
              <a:rPr lang="uk-UA" dirty="0" smtClean="0">
                <a:latin typeface="Times New Roman" pitchFamily="18" charset="0"/>
                <a:cs typeface="Times New Roman" pitchFamily="18" charset="0"/>
              </a:rPr>
              <a:t>У квантовій механіці електрону з імпульсом </a:t>
            </a:r>
            <a:r>
              <a:rPr lang="uk-UA" i="1" dirty="0" smtClean="0">
                <a:latin typeface="Times New Roman" pitchFamily="18" charset="0"/>
                <a:cs typeface="Times New Roman" pitchFamily="18" charset="0"/>
              </a:rPr>
              <a:t>р</a:t>
            </a:r>
            <a:r>
              <a:rPr lang="uk-UA" dirty="0" smtClean="0">
                <a:latin typeface="Times New Roman" pitchFamily="18" charset="0"/>
                <a:cs typeface="Times New Roman" pitchFamily="18" charset="0"/>
              </a:rPr>
              <a:t> відповідає хвиля з довжиною </a:t>
            </a:r>
            <a:r>
              <a:rPr lang="uk-UA" i="1" dirty="0" smtClean="0">
                <a:latin typeface="Times New Roman" pitchFamily="18" charset="0"/>
                <a:cs typeface="Times New Roman" pitchFamily="18" charset="0"/>
              </a:rPr>
              <a:t>λ</a:t>
            </a:r>
            <a:r>
              <a:rPr lang="uk-UA" i="1" baseline="-25000" dirty="0" smtClean="0">
                <a:latin typeface="Times New Roman" pitchFamily="18" charset="0"/>
                <a:cs typeface="Times New Roman" pitchFamily="18" charset="0"/>
              </a:rPr>
              <a:t>В</a:t>
            </a:r>
            <a:r>
              <a:rPr lang="uk-UA" dirty="0" smtClean="0">
                <a:latin typeface="Times New Roman" pitchFamily="18" charset="0"/>
                <a:cs typeface="Times New Roman" pitchFamily="18" charset="0"/>
              </a:rPr>
              <a:t>, (довжиною хвилі де Бройля):</a:t>
            </a:r>
            <a:endParaRPr lang="ru-RU" dirty="0" smtClean="0">
              <a:latin typeface="Times New Roman" pitchFamily="18" charset="0"/>
              <a:cs typeface="Times New Roman" pitchFamily="18" charset="0"/>
            </a:endParaRPr>
          </a:p>
          <a:p>
            <a:pPr marL="0" indent="342900">
              <a:lnSpc>
                <a:spcPct val="120000"/>
              </a:lnSpc>
              <a:spcBef>
                <a:spcPts val="0"/>
              </a:spcBef>
              <a:buNone/>
            </a:pPr>
            <a:r>
              <a:rPr lang="uk-UA" dirty="0" smtClean="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pPr marL="0" indent="342900">
              <a:lnSpc>
                <a:spcPct val="120000"/>
              </a:lnSpc>
              <a:spcBef>
                <a:spcPts val="0"/>
              </a:spcBef>
              <a:buNone/>
            </a:pPr>
            <a:r>
              <a:rPr lang="ru-RU" dirty="0" smtClean="0">
                <a:latin typeface="Times New Roman" pitchFamily="18" charset="0"/>
                <a:cs typeface="Times New Roman" pitchFamily="18" charset="0"/>
              </a:rPr>
              <a:t>					</a:t>
            </a:r>
          </a:p>
          <a:p>
            <a:pPr marL="0" indent="342900">
              <a:lnSpc>
                <a:spcPct val="120000"/>
              </a:lnSpc>
              <a:spcBef>
                <a:spcPts val="0"/>
              </a:spcBef>
              <a:buNone/>
            </a:pPr>
            <a:r>
              <a:rPr lang="ru-RU" dirty="0" smtClean="0">
                <a:latin typeface="Times New Roman" pitchFamily="18" charset="0"/>
                <a:cs typeface="Times New Roman" pitchFamily="18" charset="0"/>
              </a:rPr>
              <a:t> </a:t>
            </a:r>
          </a:p>
          <a:p>
            <a:pPr marL="0" indent="0">
              <a:lnSpc>
                <a:spcPct val="120000"/>
              </a:lnSpc>
              <a:spcBef>
                <a:spcPts val="0"/>
              </a:spcBef>
              <a:buNone/>
            </a:pPr>
            <a:endParaRPr lang="uk-UA" dirty="0" smtClean="0">
              <a:latin typeface="Times New Roman" pitchFamily="18" charset="0"/>
              <a:cs typeface="Times New Roman" pitchFamily="18" charset="0"/>
            </a:endParaRPr>
          </a:p>
          <a:p>
            <a:pPr marL="0" indent="0">
              <a:lnSpc>
                <a:spcPct val="120000"/>
              </a:lnSpc>
              <a:spcBef>
                <a:spcPts val="0"/>
              </a:spcBef>
              <a:buNone/>
            </a:pPr>
            <a:r>
              <a:rPr lang="uk-UA" dirty="0" smtClean="0">
                <a:latin typeface="Times New Roman" pitchFamily="18" charset="0"/>
                <a:cs typeface="Times New Roman" pitchFamily="18" charset="0"/>
              </a:rPr>
              <a:t>де в рівнянні імпульс </a:t>
            </a:r>
            <a:r>
              <a:rPr lang="uk-UA" i="1" dirty="0" smtClean="0">
                <a:latin typeface="Times New Roman" pitchFamily="18" charset="0"/>
                <a:cs typeface="Times New Roman" pitchFamily="18" charset="0"/>
              </a:rPr>
              <a:t>р</a:t>
            </a:r>
            <a:r>
              <a:rPr lang="uk-UA" dirty="0" smtClean="0">
                <a:latin typeface="Times New Roman" pitchFamily="18" charset="0"/>
                <a:cs typeface="Times New Roman" pitchFamily="18" charset="0"/>
              </a:rPr>
              <a:t> в квазікласичному наближенні виражений як добуток </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m</a:t>
            </a:r>
            <a:r>
              <a:rPr lang="ru-RU" dirty="0" smtClean="0">
                <a:latin typeface="Times New Roman" pitchFamily="18" charset="0"/>
                <a:cs typeface="Times New Roman" pitchFamily="18" charset="0"/>
              </a:rPr>
              <a:t>* – </a:t>
            </a:r>
            <a:r>
              <a:rPr lang="uk-UA" dirty="0" smtClean="0">
                <a:latin typeface="Times New Roman" pitchFamily="18" charset="0"/>
                <a:cs typeface="Times New Roman" pitchFamily="18" charset="0"/>
              </a:rPr>
              <a:t>ефективної маси електрона на швидкість. </a:t>
            </a:r>
          </a:p>
          <a:p>
            <a:pPr marL="0" indent="447675">
              <a:lnSpc>
                <a:spcPct val="120000"/>
              </a:lnSpc>
              <a:spcBef>
                <a:spcPts val="0"/>
              </a:spcBef>
              <a:buNone/>
            </a:pPr>
            <a:r>
              <a:rPr lang="uk-UA" dirty="0" smtClean="0">
                <a:latin typeface="Times New Roman" pitchFamily="18" charset="0"/>
                <a:cs typeface="Times New Roman" pitchFamily="18" charset="0"/>
              </a:rPr>
              <a:t>У фізиці твердого тіла стверджується, що динамічну поведінку електронів в напівпровіднику може бути описано за умови, що їм приписується саме маса m* (а не реальна маса електрона в вакуумі m</a:t>
            </a:r>
            <a:r>
              <a:rPr lang="uk-UA" baseline="-25000" dirty="0" smtClean="0">
                <a:latin typeface="Times New Roman" pitchFamily="18" charset="0"/>
                <a:cs typeface="Times New Roman" pitchFamily="18" charset="0"/>
              </a:rPr>
              <a:t>0</a:t>
            </a:r>
            <a:r>
              <a:rPr lang="uk-UA" dirty="0" smtClean="0">
                <a:latin typeface="Times New Roman" pitchFamily="18" charset="0"/>
                <a:cs typeface="Times New Roman" pitchFamily="18" charset="0"/>
              </a:rPr>
              <a:t>).</a:t>
            </a:r>
          </a:p>
          <a:p>
            <a:pPr marL="0" indent="447675" algn="just">
              <a:lnSpc>
                <a:spcPct val="120000"/>
              </a:lnSpc>
              <a:spcBef>
                <a:spcPts val="0"/>
              </a:spcBef>
              <a:buNone/>
            </a:pPr>
            <a:r>
              <a:rPr lang="ru-RU" dirty="0" smtClean="0">
                <a:latin typeface="Times New Roman" pitchFamily="18" charset="0"/>
                <a:cs typeface="Times New Roman" pitchFamily="18" charset="0"/>
              </a:rPr>
              <a:t>Сучасна літографічна техніка </a:t>
            </a:r>
            <a:r>
              <a:rPr lang="uk-UA" dirty="0" smtClean="0">
                <a:latin typeface="Times New Roman" pitchFamily="18" charset="0"/>
                <a:cs typeface="Times New Roman" pitchFamily="18" charset="0"/>
              </a:rPr>
              <a:t>до</a:t>
            </a:r>
            <a:r>
              <a:rPr lang="ru-RU" dirty="0" smtClean="0">
                <a:latin typeface="Times New Roman" pitchFamily="18" charset="0"/>
                <a:cs typeface="Times New Roman" pitchFamily="18" charset="0"/>
              </a:rPr>
              <a:t>зволяє порівняно легко створювати напівпровідникові наноструктури, розміри яких (в одному або двох вимірах) менші за величину </a:t>
            </a:r>
            <a:r>
              <a:rPr lang="ru-RU" i="1" dirty="0" smtClean="0">
                <a:latin typeface="Times New Roman" pitchFamily="18" charset="0"/>
                <a:cs typeface="Times New Roman" pitchFamily="18" charset="0"/>
              </a:rPr>
              <a:t>λ</a:t>
            </a:r>
            <a:r>
              <a:rPr lang="ru-RU" i="1" baseline="-25000" dirty="0" smtClean="0">
                <a:latin typeface="Times New Roman" pitchFamily="18" charset="0"/>
                <a:cs typeface="Times New Roman" pitchFamily="18" charset="0"/>
              </a:rPr>
              <a:t>В</a:t>
            </a:r>
            <a:r>
              <a:rPr lang="ru-RU" dirty="0" smtClean="0">
                <a:latin typeface="Times New Roman" pitchFamily="18" charset="0"/>
                <a:cs typeface="Times New Roman" pitchFamily="18" charset="0"/>
              </a:rPr>
              <a:t>.</a:t>
            </a:r>
            <a:endParaRPr lang="uk-UA" dirty="0" smtClean="0">
              <a:latin typeface="Times New Roman" pitchFamily="18" charset="0"/>
              <a:cs typeface="Times New Roman" pitchFamily="18" charset="0"/>
            </a:endParaRPr>
          </a:p>
          <a:p>
            <a:pPr marL="0" indent="0">
              <a:lnSpc>
                <a:spcPct val="120000"/>
              </a:lnSpc>
              <a:spcBef>
                <a:spcPts val="0"/>
              </a:spcBef>
              <a:buNone/>
            </a:pPr>
            <a:endParaRPr lang="ru-RU" dirty="0" smtClean="0">
              <a:latin typeface="Times New Roman" pitchFamily="18" charset="0"/>
              <a:cs typeface="Times New Roman" pitchFamily="18" charset="0"/>
            </a:endParaRPr>
          </a:p>
          <a:p>
            <a:endParaRPr lang="ru-RU" dirty="0"/>
          </a:p>
        </p:txBody>
      </p:sp>
      <p:sp>
        <p:nvSpPr>
          <p:cNvPr id="1351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35169"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571868" y="3071810"/>
            <a:ext cx="1503504" cy="652464"/>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uk-UA" sz="2800" b="1" dirty="0" smtClean="0">
                <a:solidFill>
                  <a:schemeClr val="accent5">
                    <a:lumMod val="75000"/>
                  </a:schemeClr>
                </a:solidFill>
                <a:latin typeface="Times New Roman" pitchFamily="18" charset="0"/>
                <a:cs typeface="Times New Roman" pitchFamily="18" charset="0"/>
              </a:rPr>
              <a:t>Характеристичні довжини в мезоскопічних системах</a:t>
            </a:r>
            <a:endParaRPr lang="ru-RU" sz="2800" dirty="0"/>
          </a:p>
        </p:txBody>
      </p:sp>
      <p:sp>
        <p:nvSpPr>
          <p:cNvPr id="3" name="Content Placeholder 2"/>
          <p:cNvSpPr>
            <a:spLocks noGrp="1"/>
          </p:cNvSpPr>
          <p:nvPr>
            <p:ph idx="1"/>
          </p:nvPr>
        </p:nvSpPr>
        <p:spPr/>
        <p:txBody>
          <a:bodyPr>
            <a:normAutofit fontScale="62500" lnSpcReduction="20000"/>
          </a:bodyPr>
          <a:lstStyle/>
          <a:p>
            <a:pPr marL="0" indent="342900" algn="just">
              <a:lnSpc>
                <a:spcPct val="120000"/>
              </a:lnSpc>
              <a:spcBef>
                <a:spcPts val="0"/>
              </a:spcBef>
              <a:buNone/>
            </a:pPr>
            <a:r>
              <a:rPr lang="uk-UA" b="1" dirty="0" smtClean="0">
                <a:solidFill>
                  <a:srgbClr val="C00000"/>
                </a:solidFill>
                <a:latin typeface="Times New Roman" pitchFamily="18" charset="0"/>
                <a:cs typeface="Times New Roman" pitchFamily="18" charset="0"/>
              </a:rPr>
              <a:t>2. Середній вільний пробіг електрона,</a:t>
            </a:r>
            <a:r>
              <a:rPr lang="uk-UA" b="1" i="1" dirty="0" smtClean="0">
                <a:solidFill>
                  <a:srgbClr val="C00000"/>
                </a:solidFill>
                <a:latin typeface="Times New Roman" pitchFamily="18" charset="0"/>
                <a:cs typeface="Times New Roman" pitchFamily="18" charset="0"/>
              </a:rPr>
              <a:t> </a:t>
            </a:r>
            <a:r>
              <a:rPr lang="en-US" b="1" i="1" dirty="0" smtClean="0">
                <a:solidFill>
                  <a:srgbClr val="C00000"/>
                </a:solidFill>
                <a:latin typeface="Times New Roman" pitchFamily="18" charset="0"/>
                <a:cs typeface="Times New Roman" pitchFamily="18" charset="0"/>
              </a:rPr>
              <a:t>l</a:t>
            </a:r>
            <a:endParaRPr lang="ru-RU" b="1" i="1" dirty="0" smtClean="0">
              <a:solidFill>
                <a:srgbClr val="C00000"/>
              </a:solidFill>
              <a:latin typeface="Times New Roman" pitchFamily="18" charset="0"/>
              <a:cs typeface="Times New Roman" pitchFamily="18" charset="0"/>
            </a:endParaRPr>
          </a:p>
          <a:p>
            <a:pPr marL="0" indent="342900" algn="just">
              <a:lnSpc>
                <a:spcPct val="120000"/>
              </a:lnSpc>
              <a:spcBef>
                <a:spcPts val="0"/>
              </a:spcBef>
              <a:buNone/>
            </a:pPr>
            <a:r>
              <a:rPr lang="uk-UA" dirty="0" smtClean="0">
                <a:latin typeface="Times New Roman" pitchFamily="18" charset="0"/>
                <a:cs typeface="Times New Roman" pitchFamily="18" charset="0"/>
              </a:rPr>
              <a:t>Електрон, що рухається в твердому тілі, зазвичай відчуває розсіювання при взаємодії з дефектами, наприклад, домішками, протяжними дефектами, коливаннями решітки (фононами) та ін.</a:t>
            </a:r>
          </a:p>
          <a:p>
            <a:pPr marL="0" indent="342900" algn="just">
              <a:lnSpc>
                <a:spcPct val="120000"/>
              </a:lnSpc>
              <a:spcBef>
                <a:spcPts val="0"/>
              </a:spcBef>
              <a:buNone/>
            </a:pPr>
            <a:r>
              <a:rPr lang="uk-UA" dirty="0" smtClean="0">
                <a:latin typeface="Times New Roman" pitchFamily="18" charset="0"/>
                <a:cs typeface="Times New Roman" pitchFamily="18" charset="0"/>
              </a:rPr>
              <a:t> Зазвичай такі процеси розсіювання або «зіткнення» є непружними, в результаті чого змінюються значення енергії й імпульсу. </a:t>
            </a:r>
            <a:r>
              <a:rPr lang="ru-RU" dirty="0" smtClean="0">
                <a:latin typeface="Times New Roman" pitchFamily="18" charset="0"/>
                <a:cs typeface="Times New Roman" pitchFamily="18" charset="0"/>
              </a:rPr>
              <a:t>Відстань, яку проходить електроном між двома такими непружними процесами взаємодії, прийнято називати середнім вільним пробігом електрона  в даному твердому тілі, який дорівнює</a:t>
            </a:r>
          </a:p>
          <a:p>
            <a:pPr marL="0" indent="342900" algn="just">
              <a:lnSpc>
                <a:spcPct val="120000"/>
              </a:lnSpc>
              <a:spcBef>
                <a:spcPts val="0"/>
              </a:spcBef>
              <a:buNone/>
            </a:pPr>
            <a:r>
              <a:rPr lang="ru-RU" i="1" dirty="0" smtClean="0">
                <a:latin typeface="Times New Roman" pitchFamily="18" charset="0"/>
                <a:cs typeface="Times New Roman" pitchFamily="18" charset="0"/>
              </a:rPr>
              <a:t>			</a:t>
            </a:r>
            <a:r>
              <a:rPr lang="uk-UA" i="1" dirty="0" smtClean="0">
                <a:latin typeface="Times New Roman" pitchFamily="18" charset="0"/>
                <a:cs typeface="Times New Roman" pitchFamily="18" charset="0"/>
              </a:rPr>
              <a:t>		</a:t>
            </a:r>
            <a:r>
              <a:rPr lang="ru-RU" i="1" dirty="0" smtClean="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pPr marL="0" indent="342900" algn="just">
              <a:lnSpc>
                <a:spcPct val="120000"/>
              </a:lnSpc>
              <a:spcBef>
                <a:spcPts val="0"/>
              </a:spcBef>
              <a:buNone/>
            </a:pPr>
            <a:r>
              <a:rPr lang="uk-UA" i="1" dirty="0" smtClean="0">
                <a:latin typeface="Times New Roman" pitchFamily="18" charset="0"/>
                <a:cs typeface="Times New Roman" pitchFamily="18" charset="0"/>
              </a:rPr>
              <a:t> </a:t>
            </a:r>
            <a:endParaRPr lang="ru-RU" dirty="0" smtClean="0">
              <a:latin typeface="Times New Roman" pitchFamily="18" charset="0"/>
              <a:cs typeface="Times New Roman" pitchFamily="18" charset="0"/>
            </a:endParaRPr>
          </a:p>
          <a:p>
            <a:pPr marL="0" indent="342900" algn="just">
              <a:lnSpc>
                <a:spcPct val="120000"/>
              </a:lnSpc>
              <a:spcBef>
                <a:spcPts val="0"/>
              </a:spcBef>
              <a:buNone/>
            </a:pPr>
            <a:endParaRPr lang="uk-UA" dirty="0" smtClean="0">
              <a:latin typeface="Times New Roman" pitchFamily="18" charset="0"/>
              <a:cs typeface="Times New Roman" pitchFamily="18" charset="0"/>
            </a:endParaRPr>
          </a:p>
          <a:p>
            <a:pPr marL="0" indent="342900" algn="just">
              <a:lnSpc>
                <a:spcPct val="120000"/>
              </a:lnSpc>
              <a:spcBef>
                <a:spcPts val="0"/>
              </a:spcBef>
              <a:buNone/>
            </a:pPr>
            <a:r>
              <a:rPr lang="uk-UA" dirty="0" smtClean="0">
                <a:latin typeface="Times New Roman" pitchFamily="18" charset="0"/>
                <a:cs typeface="Times New Roman" pitchFamily="18" charset="0"/>
              </a:rPr>
              <a:t>д</a:t>
            </a:r>
            <a:r>
              <a:rPr lang="ru-RU" dirty="0" smtClean="0">
                <a:latin typeface="Times New Roman" pitchFamily="18" charset="0"/>
                <a:cs typeface="Times New Roman" pitchFamily="18" charset="0"/>
              </a:rPr>
              <a:t>е через  </a:t>
            </a:r>
            <a:r>
              <a:rPr lang="el-GR" i="1" dirty="0" smtClean="0">
                <a:latin typeface="Times New Roman" pitchFamily="18" charset="0"/>
                <a:cs typeface="Times New Roman" pitchFamily="18" charset="0"/>
              </a:rPr>
              <a:t>υ</a:t>
            </a:r>
            <a:r>
              <a:rPr lang="uk-UA"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позначена швидкість електрона, а величина </a:t>
            </a:r>
            <a:r>
              <a:rPr lang="ru-RU" i="1" dirty="0" smtClean="0">
                <a:latin typeface="Times New Roman" pitchFamily="18" charset="0"/>
                <a:cs typeface="Times New Roman" pitchFamily="18" charset="0"/>
              </a:rPr>
              <a:t>τ</a:t>
            </a:r>
            <a:r>
              <a:rPr lang="ru-RU" i="1" baseline="-25000" dirty="0" smtClean="0">
                <a:latin typeface="Times New Roman" pitchFamily="18" charset="0"/>
                <a:cs typeface="Times New Roman" pitchFamily="18" charset="0"/>
              </a:rPr>
              <a:t>е</a:t>
            </a:r>
            <a:r>
              <a:rPr lang="ru-RU" dirty="0" smtClean="0">
                <a:latin typeface="Times New Roman" pitchFamily="18" charset="0"/>
                <a:cs typeface="Times New Roman" pitchFamily="18" charset="0"/>
              </a:rPr>
              <a:t> позначає так </a:t>
            </a:r>
            <a:r>
              <a:rPr lang="uk-UA" dirty="0" smtClean="0">
                <a:latin typeface="Times New Roman" pitchFamily="18" charset="0"/>
                <a:cs typeface="Times New Roman" pitchFamily="18" charset="0"/>
              </a:rPr>
              <a:t>званий час</a:t>
            </a:r>
            <a:r>
              <a:rPr lang="ru-RU" dirty="0" smtClean="0">
                <a:latin typeface="Times New Roman" pitchFamily="18" charset="0"/>
                <a:cs typeface="Times New Roman" pitchFamily="18" charset="0"/>
              </a:rPr>
              <a:t> релаксації.</a:t>
            </a:r>
          </a:p>
          <a:p>
            <a:endParaRPr lang="ru-RU" dirty="0"/>
          </a:p>
        </p:txBody>
      </p:sp>
      <p:sp>
        <p:nvSpPr>
          <p:cNvPr id="136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36193"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901562" y="4500570"/>
            <a:ext cx="1456256" cy="478174"/>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uk-UA" sz="2800" b="1" dirty="0" smtClean="0">
                <a:solidFill>
                  <a:schemeClr val="accent5">
                    <a:lumMod val="75000"/>
                  </a:schemeClr>
                </a:solidFill>
                <a:latin typeface="Times New Roman" pitchFamily="18" charset="0"/>
                <a:cs typeface="Times New Roman" pitchFamily="18" charset="0"/>
              </a:rPr>
              <a:t>Характеристичні довжини в мезоскопічних системах</a:t>
            </a:r>
            <a:endParaRPr lang="ru-RU" sz="2800" dirty="0"/>
          </a:p>
        </p:txBody>
      </p:sp>
      <p:sp>
        <p:nvSpPr>
          <p:cNvPr id="3" name="Content Placeholder 2"/>
          <p:cNvSpPr>
            <a:spLocks noGrp="1"/>
          </p:cNvSpPr>
          <p:nvPr>
            <p:ph idx="1"/>
          </p:nvPr>
        </p:nvSpPr>
        <p:spPr>
          <a:xfrm>
            <a:off x="428596" y="1428736"/>
            <a:ext cx="8501122" cy="4525963"/>
          </a:xfrm>
        </p:spPr>
        <p:txBody>
          <a:bodyPr>
            <a:noAutofit/>
          </a:bodyPr>
          <a:lstStyle/>
          <a:p>
            <a:pPr marL="0" indent="342900">
              <a:lnSpc>
                <a:spcPct val="120000"/>
              </a:lnSpc>
              <a:spcBef>
                <a:spcPts val="0"/>
              </a:spcBef>
              <a:buNone/>
            </a:pPr>
            <a:r>
              <a:rPr lang="uk-UA" sz="1800" b="1" dirty="0" smtClean="0">
                <a:solidFill>
                  <a:srgbClr val="C00000"/>
                </a:solidFill>
                <a:latin typeface="Times New Roman" pitchFamily="18" charset="0"/>
                <a:cs typeface="Times New Roman" pitchFamily="18" charset="0"/>
              </a:rPr>
              <a:t>3. Дифузійна довжина, </a:t>
            </a:r>
            <a:r>
              <a:rPr lang="ru-RU" sz="1800" b="1" i="1" dirty="0" smtClean="0">
                <a:solidFill>
                  <a:srgbClr val="C00000"/>
                </a:solidFill>
                <a:latin typeface="Times New Roman" pitchFamily="18" charset="0"/>
                <a:cs typeface="Times New Roman" pitchFamily="18" charset="0"/>
              </a:rPr>
              <a:t>L</a:t>
            </a:r>
            <a:r>
              <a:rPr lang="ru-RU" sz="1800" b="1" i="1" baseline="-25000" dirty="0" smtClean="0">
                <a:solidFill>
                  <a:srgbClr val="C00000"/>
                </a:solidFill>
                <a:latin typeface="Times New Roman" pitchFamily="18" charset="0"/>
                <a:cs typeface="Times New Roman" pitchFamily="18" charset="0"/>
              </a:rPr>
              <a:t>e</a:t>
            </a:r>
            <a:endParaRPr lang="ru-RU" sz="1800" b="1" dirty="0" smtClean="0">
              <a:solidFill>
                <a:srgbClr val="C00000"/>
              </a:solidFill>
              <a:latin typeface="Times New Roman" pitchFamily="18" charset="0"/>
              <a:cs typeface="Times New Roman" pitchFamily="18" charset="0"/>
            </a:endParaRPr>
          </a:p>
          <a:p>
            <a:pPr marL="0" indent="342900">
              <a:lnSpc>
                <a:spcPct val="120000"/>
              </a:lnSpc>
              <a:spcBef>
                <a:spcPts val="0"/>
              </a:spcBef>
              <a:buNone/>
            </a:pPr>
            <a:r>
              <a:rPr lang="uk-UA" sz="1400" dirty="0" smtClean="0">
                <a:latin typeface="Times New Roman" pitchFamily="18" charset="0"/>
                <a:cs typeface="Times New Roman" pitchFamily="18" charset="0"/>
              </a:rPr>
              <a:t>У мезоскопических системах (з характерним розміром </a:t>
            </a:r>
            <a:r>
              <a:rPr lang="ru-RU" sz="1400" dirty="0" smtClean="0">
                <a:latin typeface="Times New Roman" pitchFamily="18" charset="0"/>
                <a:cs typeface="Times New Roman" pitchFamily="18" charset="0"/>
              </a:rPr>
              <a:t>L</a:t>
            </a:r>
            <a:r>
              <a:rPr lang="uk-UA" sz="1400" dirty="0" smtClean="0">
                <a:latin typeface="Times New Roman" pitchFamily="18" charset="0"/>
                <a:cs typeface="Times New Roman" pitchFamily="18" charset="0"/>
              </a:rPr>
              <a:t>) електрони можуть рухатися або за звичним дифузійним механізмом (від латинського </a:t>
            </a:r>
            <a:r>
              <a:rPr lang="ru-RU" sz="1400" dirty="0" smtClean="0">
                <a:latin typeface="Times New Roman" pitchFamily="18" charset="0"/>
                <a:cs typeface="Times New Roman" pitchFamily="18" charset="0"/>
              </a:rPr>
              <a:t>diffusio</a:t>
            </a:r>
            <a:r>
              <a:rPr lang="uk-UA" sz="1400" dirty="0" smtClean="0">
                <a:latin typeface="Times New Roman" pitchFamily="18" charset="0"/>
                <a:cs typeface="Times New Roman" pitchFamily="18" charset="0"/>
              </a:rPr>
              <a:t> - поширення, розтікання, розсіювання), або балістично. </a:t>
            </a:r>
          </a:p>
          <a:p>
            <a:pPr marL="0" indent="342900">
              <a:lnSpc>
                <a:spcPct val="120000"/>
              </a:lnSpc>
              <a:spcBef>
                <a:spcPts val="0"/>
              </a:spcBef>
              <a:buNone/>
            </a:pPr>
            <a:r>
              <a:rPr lang="ru-RU" sz="1400" dirty="0" smtClean="0">
                <a:latin typeface="Times New Roman" pitchFamily="18" charset="0"/>
                <a:cs typeface="Times New Roman" pitchFamily="18" charset="0"/>
              </a:rPr>
              <a:t>Балістичним механізмом перенесення носіїв заряду називають рух в системах, де середня довжина вільного пробігу є значно більшою за значення характерного розміру структури L, в результаті чого рух відбувається фактично без розсіювання і основним фактором розсіювання </a:t>
            </a:r>
            <a:r>
              <a:rPr lang="uk-UA" sz="1400" dirty="0" smtClean="0">
                <a:latin typeface="Times New Roman" pitchFamily="18" charset="0"/>
                <a:cs typeface="Times New Roman" pitchFamily="18" charset="0"/>
              </a:rPr>
              <a:t>виступає</a:t>
            </a:r>
            <a:r>
              <a:rPr lang="ru-RU" sz="1400" dirty="0" smtClean="0">
                <a:latin typeface="Times New Roman" pitchFamily="18" charset="0"/>
                <a:cs typeface="Times New Roman" pitchFamily="18" charset="0"/>
              </a:rPr>
              <a:t> поверхн</a:t>
            </a:r>
            <a:r>
              <a:rPr lang="uk-UA" sz="1400" dirty="0" smtClean="0">
                <a:latin typeface="Times New Roman" pitchFamily="18" charset="0"/>
                <a:cs typeface="Times New Roman" pitchFamily="18" charset="0"/>
              </a:rPr>
              <a:t>я</a:t>
            </a:r>
            <a:r>
              <a:rPr lang="ru-RU" sz="1400" dirty="0" smtClean="0">
                <a:latin typeface="Times New Roman" pitchFamily="18" charset="0"/>
                <a:cs typeface="Times New Roman" pitchFamily="18" charset="0"/>
              </a:rPr>
              <a:t> самої структури. </a:t>
            </a:r>
          </a:p>
          <a:p>
            <a:pPr marL="0" indent="342900">
              <a:lnSpc>
                <a:spcPct val="120000"/>
              </a:lnSpc>
              <a:spcBef>
                <a:spcPts val="0"/>
              </a:spcBef>
              <a:buNone/>
            </a:pPr>
            <a:r>
              <a:rPr lang="ru-RU" sz="1400" dirty="0" smtClean="0">
                <a:latin typeface="Times New Roman" pitchFamily="18" charset="0"/>
                <a:cs typeface="Times New Roman" pitchFamily="18" charset="0"/>
              </a:rPr>
              <a:t>У транзисторах з гарячими електронами перенесення електронів відбувається саме за балістичним механізмом, у результаті чого вони і можуть </a:t>
            </a:r>
            <a:r>
              <a:rPr lang="uk-UA" sz="1400" dirty="0" smtClean="0">
                <a:latin typeface="Times New Roman" pitchFamily="18" charset="0"/>
                <a:cs typeface="Times New Roman" pitchFamily="18" charset="0"/>
              </a:rPr>
              <a:t>набувати </a:t>
            </a:r>
            <a:r>
              <a:rPr lang="ru-RU" sz="1400" dirty="0" smtClean="0">
                <a:latin typeface="Times New Roman" pitchFamily="18" charset="0"/>
                <a:cs typeface="Times New Roman" pitchFamily="18" charset="0"/>
              </a:rPr>
              <a:t>енергію, що значно перевищує ту, яка відповідає тепловій енергії решітки. У зворотному випадку (</a:t>
            </a:r>
            <a:r>
              <a:rPr lang="uk-UA" sz="1400" dirty="0" smtClean="0">
                <a:latin typeface="Times New Roman" pitchFamily="18" charset="0"/>
                <a:cs typeface="Times New Roman" pitchFamily="18" charset="0"/>
              </a:rPr>
              <a:t>тобто коли</a:t>
            </a:r>
            <a:r>
              <a:rPr lang="ru-RU" sz="1400" dirty="0" smtClean="0">
                <a:latin typeface="Times New Roman" pitchFamily="18" charset="0"/>
                <a:cs typeface="Times New Roman" pitchFamily="18" charset="0"/>
              </a:rPr>
              <a:t>  </a:t>
            </a:r>
            <a:r>
              <a:rPr lang="en-US" sz="1400" i="1" dirty="0" smtClean="0">
                <a:latin typeface="Times New Roman" pitchFamily="18" charset="0"/>
                <a:cs typeface="Times New Roman" pitchFamily="18" charset="0"/>
              </a:rPr>
              <a:t>l</a:t>
            </a:r>
            <a:r>
              <a:rPr lang="uk-UA" sz="1400" i="1" baseline="-25000" dirty="0" smtClean="0">
                <a:latin typeface="Times New Roman" pitchFamily="18" charset="0"/>
                <a:cs typeface="Times New Roman" pitchFamily="18" charset="0"/>
              </a:rPr>
              <a:t>е</a:t>
            </a:r>
            <a:r>
              <a:rPr lang="ru-RU" sz="1400" dirty="0" smtClean="0">
                <a:latin typeface="Times New Roman" pitchFamily="18" charset="0"/>
                <a:cs typeface="Times New Roman" pitchFamily="18" charset="0"/>
              </a:rPr>
              <a:t>&lt;&lt; L) рух електронів в системі описується коефіцієнтом дифузії </a:t>
            </a:r>
            <a:r>
              <a:rPr lang="ru-RU" sz="1400" i="1" dirty="0" smtClean="0">
                <a:latin typeface="Times New Roman" pitchFamily="18" charset="0"/>
                <a:cs typeface="Times New Roman" pitchFamily="18" charset="0"/>
              </a:rPr>
              <a:t>D</a:t>
            </a:r>
            <a:r>
              <a:rPr lang="ru-RU" sz="1400" dirty="0" smtClean="0">
                <a:latin typeface="Times New Roman" pitchFamily="18" charset="0"/>
                <a:cs typeface="Times New Roman" pitchFamily="18" charset="0"/>
              </a:rPr>
              <a:t>, який пов'язаний з так званою дифузійною довжиною </a:t>
            </a:r>
            <a:r>
              <a:rPr lang="ru-RU" sz="1400" i="1" dirty="0" smtClean="0">
                <a:latin typeface="Times New Roman" pitchFamily="18" charset="0"/>
                <a:cs typeface="Times New Roman" pitchFamily="18" charset="0"/>
              </a:rPr>
              <a:t>L</a:t>
            </a:r>
            <a:r>
              <a:rPr lang="ru-RU" sz="1400" i="1" baseline="-25000" dirty="0" smtClean="0">
                <a:latin typeface="Times New Roman" pitchFamily="18" charset="0"/>
                <a:cs typeface="Times New Roman" pitchFamily="18" charset="0"/>
              </a:rPr>
              <a:t>e</a:t>
            </a:r>
            <a:r>
              <a:rPr lang="ru-RU" sz="1400" dirty="0" smtClean="0">
                <a:latin typeface="Times New Roman" pitchFamily="18" charset="0"/>
                <a:cs typeface="Times New Roman" pitchFamily="18" charset="0"/>
              </a:rPr>
              <a:t> співвідношенням</a:t>
            </a:r>
          </a:p>
          <a:p>
            <a:pPr marL="0" indent="342900">
              <a:lnSpc>
                <a:spcPct val="120000"/>
              </a:lnSpc>
              <a:spcBef>
                <a:spcPts val="0"/>
              </a:spcBef>
              <a:buNone/>
            </a:pPr>
            <a:r>
              <a:rPr lang="ru-RU" sz="1400" dirty="0" smtClean="0">
                <a:latin typeface="Times New Roman" pitchFamily="18" charset="0"/>
                <a:cs typeface="Times New Roman" pitchFamily="18" charset="0"/>
              </a:rPr>
              <a:t> </a:t>
            </a:r>
          </a:p>
          <a:p>
            <a:pPr marL="0" indent="342900" algn="ctr">
              <a:lnSpc>
                <a:spcPct val="120000"/>
              </a:lnSpc>
              <a:spcBef>
                <a:spcPts val="0"/>
              </a:spcBef>
              <a:buNone/>
            </a:pPr>
            <a:r>
              <a:rPr lang="ru-RU" sz="2000" i="1" dirty="0" smtClean="0">
                <a:latin typeface="Times New Roman" pitchFamily="18" charset="0"/>
                <a:cs typeface="Times New Roman" pitchFamily="18" charset="0"/>
              </a:rPr>
              <a:t>L</a:t>
            </a:r>
            <a:r>
              <a:rPr lang="ru-RU" sz="2000" i="1" baseline="-25000" dirty="0" smtClean="0">
                <a:latin typeface="Times New Roman" pitchFamily="18" charset="0"/>
                <a:cs typeface="Times New Roman" pitchFamily="18" charset="0"/>
              </a:rPr>
              <a:t>e</a:t>
            </a:r>
            <a:r>
              <a:rPr lang="ru-RU" sz="2000" baseline="-25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 (</a:t>
            </a:r>
            <a:r>
              <a:rPr lang="ru-RU" sz="2000" i="1" dirty="0" smtClean="0">
                <a:latin typeface="Times New Roman" pitchFamily="18" charset="0"/>
                <a:cs typeface="Times New Roman" pitchFamily="18" charset="0"/>
              </a:rPr>
              <a:t>Dτ</a:t>
            </a:r>
            <a:r>
              <a:rPr lang="ru-RU" sz="2000" i="1" baseline="-25000" dirty="0" smtClean="0">
                <a:latin typeface="Times New Roman" pitchFamily="18" charset="0"/>
                <a:cs typeface="Times New Roman" pitchFamily="18" charset="0"/>
              </a:rPr>
              <a:t>e</a:t>
            </a:r>
            <a:r>
              <a:rPr lang="ru-RU" sz="2000" dirty="0" smtClean="0">
                <a:latin typeface="Times New Roman" pitchFamily="18" charset="0"/>
                <a:cs typeface="Times New Roman" pitchFamily="18" charset="0"/>
              </a:rPr>
              <a:t>) </a:t>
            </a:r>
            <a:r>
              <a:rPr lang="ru-RU" sz="2000" baseline="30000" dirty="0" smtClean="0">
                <a:latin typeface="Times New Roman" pitchFamily="18" charset="0"/>
                <a:cs typeface="Times New Roman" pitchFamily="18" charset="0"/>
              </a:rPr>
              <a:t>1/2</a:t>
            </a:r>
            <a:r>
              <a:rPr lang="ru-RU" sz="2000" dirty="0" smtClean="0">
                <a:latin typeface="Times New Roman" pitchFamily="18" charset="0"/>
                <a:cs typeface="Times New Roman" pitchFamily="18" charset="0"/>
              </a:rPr>
              <a:t>, 					</a:t>
            </a:r>
          </a:p>
          <a:p>
            <a:pPr marL="0" indent="342900">
              <a:lnSpc>
                <a:spcPct val="120000"/>
              </a:lnSpc>
              <a:spcBef>
                <a:spcPts val="0"/>
              </a:spcBef>
              <a:buNone/>
            </a:pPr>
            <a:r>
              <a:rPr lang="ru-RU" sz="1400" dirty="0" smtClean="0">
                <a:latin typeface="Times New Roman" pitchFamily="18" charset="0"/>
                <a:cs typeface="Times New Roman" pitchFamily="18" charset="0"/>
              </a:rPr>
              <a:t> </a:t>
            </a:r>
          </a:p>
          <a:p>
            <a:pPr marL="0" indent="342900">
              <a:lnSpc>
                <a:spcPct val="120000"/>
              </a:lnSpc>
              <a:spcBef>
                <a:spcPts val="0"/>
              </a:spcBef>
              <a:buNone/>
            </a:pPr>
            <a:r>
              <a:rPr lang="ru-RU" sz="1400" dirty="0" smtClean="0">
                <a:latin typeface="Times New Roman" pitchFamily="18" charset="0"/>
                <a:cs typeface="Times New Roman" pitchFamily="18" charset="0"/>
              </a:rPr>
              <a:t> де </a:t>
            </a:r>
            <a:r>
              <a:rPr lang="ru-RU" sz="1400" i="1" dirty="0" smtClean="0">
                <a:latin typeface="Times New Roman" pitchFamily="18" charset="0"/>
                <a:cs typeface="Times New Roman" pitchFamily="18" charset="0"/>
              </a:rPr>
              <a:t>τ</a:t>
            </a:r>
            <a:r>
              <a:rPr lang="ru-RU" sz="1400" i="1" baseline="-25000" dirty="0" smtClean="0">
                <a:latin typeface="Times New Roman" pitchFamily="18" charset="0"/>
                <a:cs typeface="Times New Roman" pitchFamily="18" charset="0"/>
              </a:rPr>
              <a:t>e</a:t>
            </a:r>
            <a:r>
              <a:rPr lang="ru-RU" sz="1400" i="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 час релаксації. </a:t>
            </a:r>
          </a:p>
          <a:p>
            <a:pPr marL="0" indent="342900">
              <a:lnSpc>
                <a:spcPct val="120000"/>
              </a:lnSpc>
              <a:spcBef>
                <a:spcPts val="0"/>
              </a:spcBef>
              <a:buNone/>
            </a:pPr>
            <a:r>
              <a:rPr lang="ru-RU" sz="1400" dirty="0" smtClean="0">
                <a:latin typeface="Times New Roman" pitchFamily="18" charset="0"/>
                <a:cs typeface="Times New Roman" pitchFamily="18" charset="0"/>
              </a:rPr>
              <a:t>У теорії напівпровідників поняття дифузійної довжини використовується дуже широко і часто. Наприклад, при дифузії електронів в напівпровіднику p-типу їх концентрація експоненціально зменшується з відстанню, причому коефіцієнтом загасання в експоненті виступає саме параметр </a:t>
            </a:r>
            <a:r>
              <a:rPr lang="ru-RU" sz="1400" i="1" dirty="0" smtClean="0">
                <a:latin typeface="Times New Roman" pitchFamily="18" charset="0"/>
                <a:cs typeface="Times New Roman" pitchFamily="18" charset="0"/>
              </a:rPr>
              <a:t>L</a:t>
            </a:r>
            <a:r>
              <a:rPr lang="ru-RU" sz="1400" i="1" baseline="-25000" dirty="0" smtClean="0">
                <a:latin typeface="Times New Roman" pitchFamily="18" charset="0"/>
                <a:cs typeface="Times New Roman" pitchFamily="18" charset="0"/>
              </a:rPr>
              <a:t>e</a:t>
            </a:r>
            <a:r>
              <a:rPr lang="ru-RU" sz="1400" dirty="0" smtClean="0">
                <a:latin typeface="Times New Roman" pitchFamily="18" charset="0"/>
                <a:cs typeface="Times New Roman" pitchFamily="18" charset="0"/>
              </a:rPr>
              <a:t>.</a:t>
            </a:r>
          </a:p>
          <a:p>
            <a:pPr marL="0" indent="342900">
              <a:lnSpc>
                <a:spcPct val="120000"/>
              </a:lnSpc>
              <a:spcBef>
                <a:spcPts val="0"/>
              </a:spcBef>
              <a:buNone/>
            </a:pPr>
            <a:endParaRPr lang="ru-RU" sz="1400" dirty="0">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uk-UA" sz="2800" b="1" dirty="0" smtClean="0">
                <a:solidFill>
                  <a:schemeClr val="accent5">
                    <a:lumMod val="75000"/>
                  </a:schemeClr>
                </a:solidFill>
                <a:latin typeface="Times New Roman" pitchFamily="18" charset="0"/>
                <a:cs typeface="Times New Roman" pitchFamily="18" charset="0"/>
              </a:rPr>
              <a:t>Характеристичні довжини в мезоскопічних системах</a:t>
            </a:r>
            <a:endParaRPr lang="ru-RU" sz="2800" dirty="0"/>
          </a:p>
        </p:txBody>
      </p:sp>
      <p:sp>
        <p:nvSpPr>
          <p:cNvPr id="3" name="Content Placeholder 2"/>
          <p:cNvSpPr>
            <a:spLocks noGrp="1"/>
          </p:cNvSpPr>
          <p:nvPr>
            <p:ph idx="1"/>
          </p:nvPr>
        </p:nvSpPr>
        <p:spPr>
          <a:xfrm>
            <a:off x="428596" y="1428737"/>
            <a:ext cx="8501122" cy="2714644"/>
          </a:xfrm>
        </p:spPr>
        <p:txBody>
          <a:bodyPr>
            <a:noAutofit/>
          </a:bodyPr>
          <a:lstStyle/>
          <a:p>
            <a:pPr marL="0" indent="342900" algn="just">
              <a:spcBef>
                <a:spcPts val="0"/>
              </a:spcBef>
              <a:buNone/>
            </a:pPr>
            <a:r>
              <a:rPr lang="ru-RU" sz="1600" b="1" dirty="0" smtClean="0">
                <a:solidFill>
                  <a:srgbClr val="C00000"/>
                </a:solidFill>
                <a:latin typeface="Times New Roman" pitchFamily="18" charset="0"/>
                <a:cs typeface="Times New Roman" pitchFamily="18" charset="0"/>
              </a:rPr>
              <a:t>4</a:t>
            </a:r>
            <a:r>
              <a:rPr lang="uk-UA" sz="1600" b="1" dirty="0" smtClean="0">
                <a:solidFill>
                  <a:srgbClr val="C00000"/>
                </a:solidFill>
                <a:latin typeface="Times New Roman" pitchFamily="18" charset="0"/>
                <a:cs typeface="Times New Roman" pitchFamily="18" charset="0"/>
              </a:rPr>
              <a:t>. Довжина екранування, </a:t>
            </a:r>
            <a:r>
              <a:rPr lang="en-US" sz="1600" b="1" i="1" dirty="0" smtClean="0">
                <a:solidFill>
                  <a:srgbClr val="C00000"/>
                </a:solidFill>
                <a:latin typeface="Times New Roman" pitchFamily="18" charset="0"/>
                <a:cs typeface="Times New Roman" pitchFamily="18" charset="0"/>
              </a:rPr>
              <a:t>l</a:t>
            </a:r>
            <a:r>
              <a:rPr lang="ru-RU" sz="1600" b="1" i="1" baseline="-25000" dirty="0" smtClean="0">
                <a:solidFill>
                  <a:srgbClr val="C00000"/>
                </a:solidFill>
                <a:latin typeface="Times New Roman" pitchFamily="18" charset="0"/>
                <a:cs typeface="Times New Roman" pitchFamily="18" charset="0"/>
              </a:rPr>
              <a:t>екр</a:t>
            </a:r>
          </a:p>
          <a:p>
            <a:pPr marL="0" indent="342900" algn="just">
              <a:spcBef>
                <a:spcPts val="0"/>
              </a:spcBef>
              <a:buNone/>
            </a:pPr>
            <a:r>
              <a:rPr lang="ru-RU" sz="1600" dirty="0" smtClean="0">
                <a:latin typeface="Times New Roman" pitchFamily="18" charset="0"/>
                <a:cs typeface="Times New Roman" pitchFamily="18" charset="0"/>
              </a:rPr>
              <a:t>У напівпровідниках легуючі домішки зазвичай іонізовані і виступають в якості основного фактора процесів розсіювання електронів. Такі заряджені центри розсіювання часто «екрануються» вільними зарядами зворотного знака, в результаті чого вплив домішок виявляється ослабленим. При цьому використовується параметр - довжина екранування, </a:t>
            </a:r>
            <a:r>
              <a:rPr lang="uk-UA" sz="1600" dirty="0" smtClean="0">
                <a:latin typeface="Times New Roman" pitchFamily="18" charset="0"/>
                <a:cs typeface="Times New Roman" pitchFamily="18" charset="0"/>
              </a:rPr>
              <a:t> який </a:t>
            </a:r>
            <a:r>
              <a:rPr lang="ru-RU" sz="1600" dirty="0" smtClean="0">
                <a:latin typeface="Times New Roman" pitchFamily="18" charset="0"/>
                <a:cs typeface="Times New Roman" pitchFamily="18" charset="0"/>
              </a:rPr>
              <a:t>залежить від: </a:t>
            </a:r>
            <a:r>
              <a:rPr lang="ru-RU" sz="1600" i="1" dirty="0" smtClean="0">
                <a:latin typeface="Times New Roman" pitchFamily="18" charset="0"/>
                <a:cs typeface="Times New Roman" pitchFamily="18" charset="0"/>
              </a:rPr>
              <a:t>е</a:t>
            </a:r>
            <a:r>
              <a:rPr lang="ru-RU" sz="1600" dirty="0" smtClean="0">
                <a:latin typeface="Times New Roman" pitchFamily="18" charset="0"/>
                <a:cs typeface="Times New Roman" pitchFamily="18" charset="0"/>
              </a:rPr>
              <a:t> </a:t>
            </a:r>
            <a:r>
              <a:rPr lang="uk-UA" sz="1600" dirty="0" smtClean="0">
                <a:latin typeface="Times New Roman" pitchFamily="18" charset="0"/>
                <a:cs typeface="Times New Roman" pitchFamily="18" charset="0"/>
              </a:rPr>
              <a:t>–</a:t>
            </a:r>
            <a:r>
              <a:rPr lang="ru-RU" sz="1600" dirty="0" smtClean="0">
                <a:latin typeface="Times New Roman" pitchFamily="18" charset="0"/>
                <a:cs typeface="Times New Roman" pitchFamily="18" charset="0"/>
              </a:rPr>
              <a:t> заряду електрона; </a:t>
            </a:r>
            <a:r>
              <a:rPr lang="ru-RU" sz="1600" i="1" dirty="0" smtClean="0">
                <a:latin typeface="Times New Roman" pitchFamily="18" charset="0"/>
                <a:cs typeface="Times New Roman" pitchFamily="18" charset="0"/>
              </a:rPr>
              <a:t>ε</a:t>
            </a:r>
            <a:r>
              <a:rPr lang="ru-RU" sz="1600" dirty="0" smtClean="0">
                <a:latin typeface="Times New Roman" pitchFamily="18" charset="0"/>
                <a:cs typeface="Times New Roman" pitchFamily="18" charset="0"/>
              </a:rPr>
              <a:t> </a:t>
            </a:r>
            <a:r>
              <a:rPr lang="uk-UA" sz="1600" dirty="0" smtClean="0">
                <a:latin typeface="Times New Roman" pitchFamily="18" charset="0"/>
                <a:cs typeface="Times New Roman" pitchFamily="18" charset="0"/>
              </a:rPr>
              <a:t>–</a:t>
            </a:r>
            <a:r>
              <a:rPr lang="ru-RU" sz="1600" dirty="0" smtClean="0">
                <a:latin typeface="Times New Roman" pitchFamily="18" charset="0"/>
                <a:cs typeface="Times New Roman" pitchFamily="18" charset="0"/>
              </a:rPr>
              <a:t> діелектричної постійної напівпровідника; </a:t>
            </a:r>
            <a:r>
              <a:rPr lang="en-US" sz="1600" dirty="0" smtClean="0">
                <a:latin typeface="Times New Roman" pitchFamily="18" charset="0"/>
                <a:cs typeface="Times New Roman" pitchFamily="18" charset="0"/>
              </a:rPr>
              <a:t>n</a:t>
            </a:r>
            <a:r>
              <a:rPr lang="uk-UA" sz="1600"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 середньої концентрації носіїв заряду</a:t>
            </a:r>
            <a:r>
              <a:rPr lang="uk-UA" sz="1600" dirty="0" smtClean="0">
                <a:latin typeface="Times New Roman" pitchFamily="18" charset="0"/>
                <a:cs typeface="Times New Roman" pitchFamily="18" charset="0"/>
              </a:rPr>
              <a:t> згідно рівнянню:</a:t>
            </a:r>
          </a:p>
          <a:p>
            <a:pPr marL="0" indent="342900" algn="just">
              <a:spcBef>
                <a:spcPts val="0"/>
              </a:spcBef>
              <a:buNone/>
            </a:pPr>
            <a:r>
              <a:rPr lang="ru-RU" sz="1600" dirty="0" smtClean="0">
                <a:latin typeface="Times New Roman" pitchFamily="18" charset="0"/>
                <a:cs typeface="Times New Roman" pitchFamily="18" charset="0"/>
              </a:rPr>
              <a:t>	</a:t>
            </a:r>
            <a:r>
              <a:rPr lang="uk-UA" sz="1600"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	</a:t>
            </a:r>
            <a:r>
              <a:rPr lang="uk-UA" sz="1600" dirty="0" smtClean="0">
                <a:latin typeface="Times New Roman" pitchFamily="18" charset="0"/>
                <a:cs typeface="Times New Roman" pitchFamily="18" charset="0"/>
              </a:rPr>
              <a:t> </a:t>
            </a:r>
            <a:endParaRPr lang="ru-RU" sz="1600" dirty="0" smtClean="0">
              <a:latin typeface="Times New Roman" pitchFamily="18" charset="0"/>
              <a:cs typeface="Times New Roman" pitchFamily="18" charset="0"/>
            </a:endParaRPr>
          </a:p>
          <a:p>
            <a:pPr marL="0" indent="342900" algn="just">
              <a:spcBef>
                <a:spcPts val="0"/>
              </a:spcBef>
              <a:buNone/>
            </a:pPr>
            <a:r>
              <a:rPr lang="ru-RU" sz="1600" dirty="0" smtClean="0">
                <a:latin typeface="Times New Roman" pitchFamily="18" charset="0"/>
                <a:cs typeface="Times New Roman" pitchFamily="18" charset="0"/>
              </a:rPr>
              <a:t> </a:t>
            </a:r>
          </a:p>
          <a:p>
            <a:pPr marL="0" indent="342900" algn="just">
              <a:spcBef>
                <a:spcPts val="0"/>
              </a:spcBef>
              <a:buNone/>
            </a:pPr>
            <a:endParaRPr lang="ru-RU" sz="1600" dirty="0" smtClean="0">
              <a:latin typeface="Times New Roman" pitchFamily="18" charset="0"/>
              <a:cs typeface="Times New Roman" pitchFamily="18" charset="0"/>
            </a:endParaRPr>
          </a:p>
          <a:p>
            <a:pPr marL="0" indent="342900" algn="just">
              <a:spcBef>
                <a:spcPts val="0"/>
              </a:spcBef>
              <a:buNone/>
            </a:pPr>
            <a:r>
              <a:rPr lang="uk-UA" sz="1600" dirty="0" smtClean="0">
                <a:latin typeface="Times New Roman" pitchFamily="18" charset="0"/>
                <a:cs typeface="Times New Roman" pitchFamily="18" charset="0"/>
              </a:rPr>
              <a:t>					</a:t>
            </a:r>
            <a:endParaRPr lang="ru-RU" sz="1600" dirty="0" smtClean="0">
              <a:latin typeface="Times New Roman" pitchFamily="18" charset="0"/>
              <a:cs typeface="Times New Roman" pitchFamily="18" charset="0"/>
            </a:endParaRPr>
          </a:p>
          <a:p>
            <a:pPr marL="0" indent="342900" algn="just">
              <a:spcBef>
                <a:spcPts val="0"/>
              </a:spcBef>
              <a:buNone/>
            </a:pPr>
            <a:r>
              <a:rPr lang="uk-UA" sz="1600" dirty="0" smtClean="0">
                <a:latin typeface="Times New Roman" pitchFamily="18" charset="0"/>
                <a:cs typeface="Times New Roman" pitchFamily="18" charset="0"/>
              </a:rPr>
              <a:t> </a:t>
            </a:r>
            <a:endParaRPr lang="ru-RU" sz="1600" dirty="0" smtClean="0">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3571868" y="3107529"/>
          <a:ext cx="1643074" cy="821537"/>
        </p:xfrm>
        <a:graphic>
          <a:graphicData uri="http://schemas.openxmlformats.org/presentationml/2006/ole">
            <p:oleObj spid="_x0000_s137218" name="Equation" r:id="rId3" imgW="888840" imgH="444240" progId="Equation.3">
              <p:embed/>
            </p:oleObj>
          </a:graphicData>
        </a:graphic>
      </p:graphicFrame>
      <p:pic>
        <p:nvPicPr>
          <p:cNvPr id="6" name="Изображение1"/>
          <p:cNvPicPr/>
          <p:nvPr/>
        </p:nvPicPr>
        <p:blipFill>
          <a:blip r:embed="rId4"/>
          <a:srcRect/>
          <a:stretch>
            <a:fillRect/>
          </a:stretch>
        </p:blipFill>
        <p:spPr bwMode="auto">
          <a:xfrm>
            <a:off x="4975573" y="3714752"/>
            <a:ext cx="3954145" cy="3039745"/>
          </a:xfrm>
          <a:prstGeom prst="rect">
            <a:avLst/>
          </a:prstGeom>
          <a:noFill/>
          <a:ln w="9525">
            <a:noFill/>
            <a:miter lim="800000"/>
            <a:headEnd/>
            <a:tailEnd/>
          </a:ln>
        </p:spPr>
      </p:pic>
      <p:sp>
        <p:nvSpPr>
          <p:cNvPr id="7" name="Rectangle 6"/>
          <p:cNvSpPr/>
          <p:nvPr/>
        </p:nvSpPr>
        <p:spPr>
          <a:xfrm>
            <a:off x="285720" y="4786322"/>
            <a:ext cx="4572000" cy="1569660"/>
          </a:xfrm>
          <a:prstGeom prst="rect">
            <a:avLst/>
          </a:prstGeom>
        </p:spPr>
        <p:txBody>
          <a:bodyPr>
            <a:spAutoFit/>
          </a:bodyPr>
          <a:lstStyle/>
          <a:p>
            <a:pPr indent="342900" algn="just"/>
            <a:r>
              <a:rPr lang="ru-RU" sz="1600" dirty="0" smtClean="0">
                <a:latin typeface="Times New Roman" pitchFamily="18" charset="0"/>
                <a:cs typeface="Times New Roman" pitchFamily="18" charset="0"/>
              </a:rPr>
              <a:t>У звичайних напівпровідниках величина </a:t>
            </a:r>
            <a:r>
              <a:rPr lang="en-US" sz="1600" b="1" i="1" dirty="0" smtClean="0">
                <a:solidFill>
                  <a:srgbClr val="C00000"/>
                </a:solidFill>
                <a:latin typeface="Times New Roman" pitchFamily="18" charset="0"/>
                <a:cs typeface="Times New Roman" pitchFamily="18" charset="0"/>
              </a:rPr>
              <a:t>l</a:t>
            </a:r>
            <a:r>
              <a:rPr lang="ru-RU" sz="1600" b="1" i="1" baseline="-25000" dirty="0" smtClean="0">
                <a:solidFill>
                  <a:srgbClr val="C00000"/>
                </a:solidFill>
                <a:latin typeface="Times New Roman" pitchFamily="18" charset="0"/>
                <a:cs typeface="Times New Roman" pitchFamily="18" charset="0"/>
              </a:rPr>
              <a:t>екр  </a:t>
            </a:r>
            <a:r>
              <a:rPr lang="ru-RU" sz="1600" dirty="0" smtClean="0">
                <a:latin typeface="Times New Roman" pitchFamily="18" charset="0"/>
                <a:cs typeface="Times New Roman" pitchFamily="18" charset="0"/>
              </a:rPr>
              <a:t>становить від 10 до 100 нм, а її значення характеризує ступінь придушення флуктуації заряду в напівпровіднику. На рисунку схематично представлені звичайний кулонівський і відповідний йому екранований потенціал.</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1000108"/>
          </a:xfrm>
        </p:spPr>
        <p:txBody>
          <a:bodyPr>
            <a:normAutofit/>
          </a:bodyPr>
          <a:lstStyle/>
          <a:p>
            <a:r>
              <a:rPr lang="uk-UA" sz="2800" b="1" dirty="0" smtClean="0">
                <a:solidFill>
                  <a:schemeClr val="accent5">
                    <a:lumMod val="75000"/>
                  </a:schemeClr>
                </a:solidFill>
                <a:latin typeface="Times New Roman" pitchFamily="18" charset="0"/>
                <a:cs typeface="Times New Roman" pitchFamily="18" charset="0"/>
              </a:rPr>
              <a:t>Характеристичні довжини в мезоскопічних системах</a:t>
            </a:r>
            <a:endParaRPr lang="ru-RU" sz="2800" dirty="0"/>
          </a:p>
        </p:txBody>
      </p:sp>
      <p:sp>
        <p:nvSpPr>
          <p:cNvPr id="3" name="Content Placeholder 2"/>
          <p:cNvSpPr>
            <a:spLocks noGrp="1"/>
          </p:cNvSpPr>
          <p:nvPr>
            <p:ph idx="1"/>
          </p:nvPr>
        </p:nvSpPr>
        <p:spPr>
          <a:xfrm>
            <a:off x="428596" y="785794"/>
            <a:ext cx="8501122" cy="2857520"/>
          </a:xfrm>
        </p:spPr>
        <p:txBody>
          <a:bodyPr>
            <a:noAutofit/>
          </a:bodyPr>
          <a:lstStyle/>
          <a:p>
            <a:pPr marL="0" indent="342900">
              <a:spcBef>
                <a:spcPts val="0"/>
              </a:spcBef>
              <a:buNone/>
            </a:pPr>
            <a:r>
              <a:rPr lang="uk-UA" sz="1800" b="1" dirty="0" smtClean="0">
                <a:solidFill>
                  <a:srgbClr val="C00000"/>
                </a:solidFill>
                <a:latin typeface="Times New Roman" pitchFamily="18" charset="0"/>
                <a:cs typeface="Times New Roman" pitchFamily="18" charset="0"/>
              </a:rPr>
              <a:t>5. Довжина локалізації, </a:t>
            </a:r>
            <a:r>
              <a:rPr lang="el-GR" altLang="zh-CN" sz="1800" dirty="0" smtClean="0">
                <a:solidFill>
                  <a:srgbClr val="C00000"/>
                </a:solidFill>
                <a:latin typeface="Times New Roman" pitchFamily="18" charset="0"/>
                <a:ea typeface="SimSun" pitchFamily="2" charset="-122"/>
                <a:cs typeface="Times New Roman" pitchFamily="18" charset="0"/>
              </a:rPr>
              <a:t>λ</a:t>
            </a:r>
            <a:r>
              <a:rPr lang="en-US" altLang="zh-CN" sz="1800" baseline="-30000" dirty="0" smtClean="0">
                <a:solidFill>
                  <a:srgbClr val="C00000"/>
                </a:solidFill>
                <a:latin typeface="Times New Roman" pitchFamily="18" charset="0"/>
                <a:ea typeface="SimSun" pitchFamily="2" charset="-122"/>
                <a:cs typeface="Times New Roman" pitchFamily="18" charset="0"/>
              </a:rPr>
              <a:t>loc</a:t>
            </a:r>
            <a:r>
              <a:rPr lang="uk-UA" altLang="zh-CN" sz="1800" dirty="0" smtClean="0">
                <a:solidFill>
                  <a:srgbClr val="C00000"/>
                </a:solidFill>
                <a:latin typeface="Times New Roman" pitchFamily="18" charset="0"/>
                <a:ea typeface="SimSun" pitchFamily="2" charset="-122"/>
                <a:cs typeface="Times New Roman" pitchFamily="18" charset="0"/>
              </a:rPr>
              <a:t> </a:t>
            </a:r>
            <a:endParaRPr lang="ru-RU" sz="1800" b="1" dirty="0" smtClean="0">
              <a:solidFill>
                <a:srgbClr val="C00000"/>
              </a:solidFill>
              <a:latin typeface="Times New Roman" pitchFamily="18" charset="0"/>
              <a:cs typeface="Times New Roman" pitchFamily="18" charset="0"/>
            </a:endParaRPr>
          </a:p>
          <a:p>
            <a:pPr marL="0" indent="342900" algn="just">
              <a:spcBef>
                <a:spcPts val="0"/>
              </a:spcBef>
              <a:buNone/>
            </a:pPr>
            <a:r>
              <a:rPr lang="uk-UA" sz="1400" dirty="0" smtClean="0">
                <a:latin typeface="Times New Roman" pitchFamily="18" charset="0"/>
                <a:cs typeface="Times New Roman" pitchFamily="18" charset="0"/>
              </a:rPr>
              <a:t>Уявлення про довжину локалізації можна пояснити, розглядаючи процеси перенесення в невпорядкованому середовищі, де крім блохівських протяжних (делокалізованих) станів можуть існувати також локалізовані стани. </a:t>
            </a:r>
          </a:p>
          <a:p>
            <a:pPr marL="0" indent="342900" algn="just">
              <a:spcBef>
                <a:spcPts val="0"/>
              </a:spcBef>
              <a:buNone/>
            </a:pPr>
            <a:r>
              <a:rPr lang="uk-UA" sz="1400" dirty="0" smtClean="0">
                <a:latin typeface="Times New Roman" pitchFamily="18" charset="0"/>
                <a:cs typeface="Times New Roman" pitchFamily="18" charset="0"/>
              </a:rPr>
              <a:t>У невпорядкованому середовищі електрони переміщаються в результаті «перескоків» між локалізованими станами (або між локалізованими і зв'язаними станами). </a:t>
            </a:r>
          </a:p>
          <a:p>
            <a:pPr marL="0" indent="342900" algn="just">
              <a:spcBef>
                <a:spcPts val="0"/>
              </a:spcBef>
              <a:buNone/>
            </a:pPr>
            <a:r>
              <a:rPr lang="uk-UA" sz="1400" dirty="0" smtClean="0">
                <a:latin typeface="Times New Roman" pitchFamily="18" charset="0"/>
                <a:cs typeface="Times New Roman" pitchFamily="18" charset="0"/>
              </a:rPr>
              <a:t>Часткове розупорядкування кристала може виникати через точкові дефекти (типу атомів домішки), через структурні неоднорідності, що приводять до флуктуацій електростатичних іонних потенціалів або через процеси розсіювання на шорсткуватих поверхнях розділу в разі гетеропереходів. </a:t>
            </a:r>
          </a:p>
          <a:p>
            <a:pPr marL="0" indent="342900" algn="just">
              <a:spcBef>
                <a:spcPts val="0"/>
              </a:spcBef>
              <a:buNone/>
            </a:pPr>
            <a:r>
              <a:rPr lang="uk-UA" sz="1400" dirty="0" smtClean="0">
                <a:latin typeface="Times New Roman" pitchFamily="18" charset="0"/>
                <a:cs typeface="Times New Roman" pitchFamily="18" charset="0"/>
              </a:rPr>
              <a:t>На рисунку показана функція густиини станів, де видно блохівські протяжні стани поблизу піків з енергією Е = (</a:t>
            </a:r>
            <a:r>
              <a:rPr lang="en-US" sz="1400" dirty="0" smtClean="0">
                <a:latin typeface="Times New Roman" pitchFamily="18" charset="0"/>
                <a:cs typeface="Times New Roman" pitchFamily="18" charset="0"/>
              </a:rPr>
              <a:t>n</a:t>
            </a:r>
            <a:r>
              <a:rPr lang="uk-UA" sz="1400" dirty="0" smtClean="0">
                <a:latin typeface="Times New Roman" pitchFamily="18" charset="0"/>
                <a:cs typeface="Times New Roman" pitchFamily="18" charset="0"/>
              </a:rPr>
              <a:t> + S) hω</a:t>
            </a:r>
            <a:r>
              <a:rPr lang="uk-UA" sz="1400" baseline="-25000" dirty="0" smtClean="0">
                <a:latin typeface="Times New Roman" pitchFamily="18" charset="0"/>
                <a:cs typeface="Times New Roman" pitchFamily="18" charset="0"/>
              </a:rPr>
              <a:t>с</a:t>
            </a:r>
            <a:r>
              <a:rPr lang="uk-UA" sz="1400" dirty="0" smtClean="0">
                <a:latin typeface="Times New Roman" pitchFamily="18" charset="0"/>
                <a:cs typeface="Times New Roman" pitchFamily="18" charset="0"/>
              </a:rPr>
              <a:t>, що відповідають рухомим електронам і локалізованим непровідним станам. На рисунку вказані також «границі рухливості», що розділяють протяжні і локалізовані стани.</a:t>
            </a:r>
            <a:endParaRPr lang="ru-RU" sz="1400" dirty="0">
              <a:latin typeface="Times New Roman" pitchFamily="18" charset="0"/>
              <a:cs typeface="Times New Roman" pitchFamily="18" charset="0"/>
            </a:endParaRPr>
          </a:p>
        </p:txBody>
      </p:sp>
      <p:pic>
        <p:nvPicPr>
          <p:cNvPr id="4" name="Изображение2"/>
          <p:cNvPicPr/>
          <p:nvPr/>
        </p:nvPicPr>
        <p:blipFill>
          <a:blip r:embed="rId2"/>
          <a:srcRect l="10378" r="14758"/>
          <a:stretch>
            <a:fillRect/>
          </a:stretch>
        </p:blipFill>
        <p:spPr bwMode="auto">
          <a:xfrm>
            <a:off x="-32" y="3571876"/>
            <a:ext cx="4286280" cy="3214686"/>
          </a:xfrm>
          <a:prstGeom prst="rect">
            <a:avLst/>
          </a:prstGeom>
          <a:noFill/>
          <a:ln w="9525">
            <a:noFill/>
            <a:miter lim="800000"/>
            <a:headEnd/>
            <a:tailEnd/>
          </a:ln>
        </p:spPr>
      </p:pic>
      <p:pic>
        <p:nvPicPr>
          <p:cNvPr id="138243"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643570" y="4500570"/>
            <a:ext cx="2182106" cy="571504"/>
          </a:xfrm>
          <a:prstGeom prst="rect">
            <a:avLst/>
          </a:prstGeom>
          <a:noFill/>
        </p:spPr>
      </p:pic>
      <p:sp>
        <p:nvSpPr>
          <p:cNvPr id="7" name="Rectangle 6"/>
          <p:cNvSpPr>
            <a:spLocks noChangeArrowheads="1"/>
          </p:cNvSpPr>
          <p:nvPr/>
        </p:nvSpPr>
        <p:spPr bwMode="auto">
          <a:xfrm>
            <a:off x="4286216" y="3643314"/>
            <a:ext cx="4857784" cy="26058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uk-UA" sz="1400" dirty="0" smtClean="0">
                <a:latin typeface="Times New Roman" pitchFamily="18" charset="0"/>
                <a:cs typeface="Times New Roman" pitchFamily="18" charset="0"/>
              </a:rPr>
              <a:t>Для описання параметрів «стрибкового» переносу й інших мезоскопічних локалізованих станів зручно користуватися хвильовою функцією електрона у вигляді</a:t>
            </a:r>
          </a:p>
          <a:p>
            <a:pPr lvl="0" algn="just" fontAlgn="base">
              <a:spcBef>
                <a:spcPct val="0"/>
              </a:spcBef>
              <a:spcAft>
                <a:spcPct val="0"/>
              </a:spcAft>
            </a:pPr>
            <a:endParaRPr lang="uk-UA" sz="1400" dirty="0" smtClean="0">
              <a:latin typeface="Times New Roman" pitchFamily="18" charset="0"/>
              <a:cs typeface="Times New Roman" pitchFamily="18" charset="0"/>
            </a:endParaRPr>
          </a:p>
          <a:p>
            <a:pPr lvl="0" fontAlgn="base">
              <a:spcBef>
                <a:spcPct val="0"/>
              </a:spcBef>
              <a:spcAft>
                <a:spcPct val="0"/>
              </a:spcAft>
            </a:pPr>
            <a:endParaRPr kumimoji="0" lang="uk-UA" altLang="zh-CN" sz="1400" b="0" i="0" u="none" strike="noStrike" cap="none" normalizeH="0" baseline="-30000" dirty="0" smtClean="0">
              <a:ln>
                <a:noFill/>
              </a:ln>
              <a:solidFill>
                <a:schemeClr val="tx1"/>
              </a:solidFill>
              <a:effectLst/>
              <a:latin typeface="Times New Roman" pitchFamily="18" charset="0"/>
              <a:ea typeface="SimSun" pitchFamily="2" charset="-122"/>
              <a:cs typeface="Times New Roman" pitchFamily="18" charset="0"/>
            </a:endParaRPr>
          </a:p>
          <a:p>
            <a:pPr lvl="0" fontAlgn="base">
              <a:spcBef>
                <a:spcPct val="0"/>
              </a:spcBef>
              <a:spcAft>
                <a:spcPct val="0"/>
              </a:spcAft>
            </a:pPr>
            <a:endParaRPr lang="uk-UA" altLang="zh-CN" sz="1400" baseline="-30000" dirty="0" smtClean="0">
              <a:latin typeface="Times New Roman" pitchFamily="18" charset="0"/>
              <a:ea typeface="SimSun" pitchFamily="2" charset="-122"/>
              <a:cs typeface="Times New Roman" pitchFamily="18" charset="0"/>
            </a:endParaRPr>
          </a:p>
          <a:p>
            <a:pPr lvl="0" fontAlgn="base">
              <a:spcBef>
                <a:spcPct val="0"/>
              </a:spcBef>
              <a:spcAft>
                <a:spcPct val="0"/>
              </a:spcAft>
            </a:pPr>
            <a:endParaRPr kumimoji="0" lang="uk-UA" altLang="zh-CN" sz="1400" b="0" i="0" u="none" strike="noStrike" cap="none" normalizeH="0" baseline="-30000" dirty="0" smtClean="0">
              <a:ln>
                <a:noFill/>
              </a:ln>
              <a:solidFill>
                <a:schemeClr val="tx1"/>
              </a:solidFill>
              <a:effectLst/>
              <a:latin typeface="Times New Roman" pitchFamily="18" charset="0"/>
              <a:ea typeface="SimSun" pitchFamily="2" charset="-122"/>
              <a:cs typeface="Times New Roman" pitchFamily="18" charset="0"/>
            </a:endParaRPr>
          </a:p>
          <a:p>
            <a:pPr lvl="0" fontAlgn="base">
              <a:spcBef>
                <a:spcPct val="0"/>
              </a:spcBef>
              <a:spcAft>
                <a:spcPct val="0"/>
              </a:spcAft>
            </a:pPr>
            <a:endParaRPr kumimoji="0" lang="uk-UA" altLang="zh-CN" sz="1400" b="0" i="0" u="none" strike="noStrike" cap="none" normalizeH="0" baseline="-30000" dirty="0" smtClean="0">
              <a:ln>
                <a:noFill/>
              </a:ln>
              <a:solidFill>
                <a:schemeClr val="tx1"/>
              </a:solidFill>
              <a:effectLst/>
              <a:latin typeface="Times New Roman" pitchFamily="18" charset="0"/>
              <a:ea typeface="SimSun" pitchFamily="2" charset="-122"/>
              <a:cs typeface="Times New Roman" pitchFamily="18" charset="0"/>
            </a:endParaRPr>
          </a:p>
          <a:p>
            <a:pPr lvl="0" algn="just" fontAlgn="base">
              <a:spcBef>
                <a:spcPct val="0"/>
              </a:spcBef>
              <a:spcAft>
                <a:spcPct val="0"/>
              </a:spcAft>
            </a:pPr>
            <a:r>
              <a:rPr lang="el-GR" altLang="zh-CN" sz="1400" dirty="0" smtClean="0">
                <a:latin typeface="Times New Roman" pitchFamily="18" charset="0"/>
                <a:ea typeface="SimSun" pitchFamily="2" charset="-122"/>
                <a:cs typeface="Times New Roman" pitchFamily="18" charset="0"/>
              </a:rPr>
              <a:t>λ</a:t>
            </a:r>
            <a:r>
              <a:rPr kumimoji="0" lang="en-US" altLang="zh-CN" sz="1400" b="0" i="0" u="none" strike="noStrike" cap="none" normalizeH="0" baseline="-30000" dirty="0" smtClean="0">
                <a:ln>
                  <a:noFill/>
                </a:ln>
                <a:solidFill>
                  <a:schemeClr val="tx1"/>
                </a:solidFill>
                <a:effectLst/>
                <a:latin typeface="Times New Roman" pitchFamily="18" charset="0"/>
                <a:ea typeface="SimSun" pitchFamily="2" charset="-122"/>
                <a:cs typeface="Times New Roman" pitchFamily="18" charset="0"/>
              </a:rPr>
              <a:t>loc</a:t>
            </a:r>
            <a:r>
              <a:rPr kumimoji="0" lang="uk-UA" altLang="zh-CN"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називають довжиною локалізації. </a:t>
            </a:r>
            <a:r>
              <a:rPr kumimoji="0" lang="ru-RU" altLang="zh-CN"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Очевидно, що електропровідність будь-якого матеріалу повинна бути пропорційна перекри</a:t>
            </a:r>
            <a:r>
              <a:rPr kumimoji="0" lang="uk-UA" altLang="zh-CN"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ттю</a:t>
            </a:r>
            <a:r>
              <a:rPr kumimoji="0" lang="ru-RU" altLang="zh-CN"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хвильових функцій. Якщо розміри зразка мають порядок</a:t>
            </a:r>
            <a:r>
              <a:rPr kumimoji="0" lang="uk-UA" altLang="zh-CN"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 </a:t>
            </a:r>
            <a:r>
              <a:rPr lang="el-GR" altLang="zh-CN" sz="1400" dirty="0" smtClean="0">
                <a:latin typeface="Times New Roman" pitchFamily="18" charset="0"/>
                <a:ea typeface="SimSun" pitchFamily="2" charset="-122"/>
                <a:cs typeface="Times New Roman" pitchFamily="18" charset="0"/>
              </a:rPr>
              <a:t>λ</a:t>
            </a:r>
            <a:r>
              <a:rPr lang="en-US" altLang="zh-CN" sz="1400" baseline="-30000" dirty="0" smtClean="0">
                <a:latin typeface="Times New Roman" pitchFamily="18" charset="0"/>
                <a:ea typeface="SimSun" pitchFamily="2" charset="-122"/>
                <a:cs typeface="Times New Roman" pitchFamily="18" charset="0"/>
              </a:rPr>
              <a:t>loc</a:t>
            </a:r>
            <a:r>
              <a:rPr lang="ru-RU" altLang="zh-CN" sz="1400" dirty="0" smtClean="0">
                <a:latin typeface="Times New Roman" pitchFamily="18" charset="0"/>
                <a:ea typeface="SimSun" pitchFamily="2" charset="-122"/>
                <a:cs typeface="Times New Roman" pitchFamily="18" charset="0"/>
              </a:rPr>
              <a:t>, то можна вважати систему мезоскоп</a:t>
            </a:r>
            <a:r>
              <a:rPr lang="uk-UA" altLang="zh-CN" sz="1400" dirty="0" smtClean="0">
                <a:latin typeface="Times New Roman" pitchFamily="18" charset="0"/>
                <a:ea typeface="SimSun" pitchFamily="2" charset="-122"/>
                <a:cs typeface="Times New Roman" pitchFamily="18" charset="0"/>
              </a:rPr>
              <a:t>і</a:t>
            </a:r>
            <a:r>
              <a:rPr lang="ru-RU" altLang="zh-CN" sz="1400" dirty="0" smtClean="0">
                <a:latin typeface="Times New Roman" pitchFamily="18" charset="0"/>
                <a:ea typeface="SimSun" pitchFamily="2" charset="-122"/>
                <a:cs typeface="Times New Roman" pitchFamily="18" charset="0"/>
              </a:rPr>
              <a:t>ч</a:t>
            </a:r>
            <a:r>
              <a:rPr lang="uk-UA" altLang="zh-CN" sz="1400" dirty="0" smtClean="0">
                <a:latin typeface="Times New Roman" pitchFamily="18" charset="0"/>
                <a:ea typeface="SimSun" pitchFamily="2" charset="-122"/>
                <a:cs typeface="Times New Roman" pitchFamily="18" charset="0"/>
              </a:rPr>
              <a:t>ною</a:t>
            </a:r>
            <a:r>
              <a:rPr lang="ru-RU" altLang="zh-CN" sz="1400" dirty="0" smtClean="0">
                <a:latin typeface="Times New Roman" pitchFamily="18" charset="0"/>
                <a:ea typeface="SimSun" pitchFamily="2" charset="-122"/>
                <a:cs typeface="Times New Roman" pitchFamily="18" charset="0"/>
              </a:rPr>
              <a:t>. </a:t>
            </a:r>
            <a:endParaRPr kumimoji="0" lang="uk-UA" altLang="zh-CN"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normAutofit fontScale="90000"/>
          </a:bodyPr>
          <a:lstStyle/>
          <a:p>
            <a:r>
              <a:rPr lang="ru-RU" sz="2800" b="1" dirty="0" smtClean="0">
                <a:solidFill>
                  <a:schemeClr val="accent5">
                    <a:lumMod val="75000"/>
                  </a:schemeClr>
                </a:solidFill>
                <a:latin typeface="Times New Roman" pitchFamily="18" charset="0"/>
                <a:cs typeface="Times New Roman" pitchFamily="18" charset="0"/>
              </a:rPr>
              <a:t>Классические и квантовые законы движения электронов</a:t>
            </a:r>
            <a:endParaRPr lang="ru-RU" sz="2800" b="1" dirty="0">
              <a:solidFill>
                <a:schemeClr val="accent5">
                  <a:lumMod val="75000"/>
                </a:schemeClr>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55000" lnSpcReduction="20000"/>
          </a:bodyPr>
          <a:lstStyle/>
          <a:p>
            <a:pPr marL="0" indent="342900" algn="just">
              <a:lnSpc>
                <a:spcPct val="120000"/>
              </a:lnSpc>
              <a:spcBef>
                <a:spcPts val="0"/>
              </a:spcBef>
            </a:pPr>
            <a:r>
              <a:rPr lang="ru-RU" dirty="0" smtClean="0">
                <a:latin typeface="Times New Roman" pitchFamily="18" charset="0"/>
                <a:cs typeface="Times New Roman" pitchFamily="18" charset="0"/>
              </a:rPr>
              <a:t>С позиции квантовой механики электрон может быть представлен волной, описываемой соответствующей волновой функцией. Распространение этой волны в наноразмерных твердотельных структурах контролируется эффектами, связанными с квантовым ограничением, интерференцией и возможностью туннелирования через потенциальные барьеры. Волновая функция (Ψ-функция) дает вероятностное, статистическое описание электрона в пространстве.</a:t>
            </a:r>
          </a:p>
          <a:p>
            <a:pPr marL="0" indent="342900" algn="just">
              <a:lnSpc>
                <a:spcPct val="120000"/>
              </a:lnSpc>
              <a:spcBef>
                <a:spcPts val="0"/>
              </a:spcBef>
            </a:pPr>
            <a:endParaRPr lang="ru-RU" dirty="0" smtClean="0">
              <a:latin typeface="Times New Roman" pitchFamily="18" charset="0"/>
              <a:cs typeface="Times New Roman" pitchFamily="18" charset="0"/>
            </a:endParaRPr>
          </a:p>
          <a:p>
            <a:pPr marL="0" indent="342900" algn="just">
              <a:lnSpc>
                <a:spcPct val="120000"/>
              </a:lnSpc>
              <a:spcBef>
                <a:spcPts val="0"/>
              </a:spcBef>
            </a:pPr>
            <a:r>
              <a:rPr lang="ru-RU" dirty="0" smtClean="0">
                <a:latin typeface="Times New Roman" pitchFamily="18" charset="0"/>
                <a:cs typeface="Times New Roman" pitchFamily="18" charset="0"/>
              </a:rPr>
              <a:t> Волна, соответствующая свободному электрону в твердом теле, может беспрепятственно распространяться в любом направлении. Ситуация кардинально меняется, когда электрон попадает в твердотельную структуру, размер которой L, по крайней мере в одном направлении, ограничен и по своей величине сравним с длиной электронной волны. </a:t>
            </a:r>
          </a:p>
          <a:p>
            <a:pPr marL="0" indent="342900" algn="just">
              <a:lnSpc>
                <a:spcPct val="120000"/>
              </a:lnSpc>
              <a:spcBef>
                <a:spcPts val="0"/>
              </a:spcBef>
            </a:pPr>
            <a:endParaRPr lang="ru-RU" dirty="0" smtClean="0">
              <a:latin typeface="Times New Roman" pitchFamily="18" charset="0"/>
              <a:cs typeface="Times New Roman" pitchFamily="18" charset="0"/>
            </a:endParaRPr>
          </a:p>
          <a:p>
            <a:pPr marL="0" indent="342900" algn="just">
              <a:lnSpc>
                <a:spcPct val="120000"/>
              </a:lnSpc>
              <a:spcBef>
                <a:spcPts val="0"/>
              </a:spcBef>
            </a:pPr>
            <a:r>
              <a:rPr lang="ru-RU" dirty="0" smtClean="0">
                <a:latin typeface="Times New Roman" pitchFamily="18" charset="0"/>
                <a:cs typeface="Times New Roman" pitchFamily="18" charset="0"/>
              </a:rPr>
              <a:t>Классическим аналогом такой структуры является струна с жестко закрепленными концами. Колебания струны могут происходить только в режиме стоячих волн с длиной волны , где n = 1, 2,…</a:t>
            </a:r>
          </a:p>
          <a:p>
            <a:pPr marL="0" indent="342900" algn="just">
              <a:lnSpc>
                <a:spcPct val="120000"/>
              </a:lnSpc>
              <a:spcBef>
                <a:spcPts val="0"/>
              </a:spcBef>
            </a:pPr>
            <a:endParaRPr lang="ru-RU" dirty="0">
              <a:latin typeface="Times New Roman" pitchFamily="18" charset="0"/>
              <a:cs typeface="Times New Roman" pitchFamily="18" charset="0"/>
            </a:endParaRPr>
          </a:p>
        </p:txBody>
      </p:sp>
      <p:graphicFrame>
        <p:nvGraphicFramePr>
          <p:cNvPr id="140292" name="Object 4"/>
          <p:cNvGraphicFramePr>
            <a:graphicFrameLocks noChangeAspect="1"/>
          </p:cNvGraphicFramePr>
          <p:nvPr/>
        </p:nvGraphicFramePr>
        <p:xfrm>
          <a:off x="5286380" y="5890863"/>
          <a:ext cx="857256" cy="681409"/>
        </p:xfrm>
        <a:graphic>
          <a:graphicData uri="http://schemas.openxmlformats.org/presentationml/2006/ole">
            <p:oleObj spid="_x0000_s140292" name="Equation" r:id="rId3" imgW="495000" imgH="393480" progId="Equation.3">
              <p:embed/>
            </p:oleObj>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0308" y="71414"/>
            <a:ext cx="6543692" cy="571504"/>
          </a:xfrm>
        </p:spPr>
        <p:txBody>
          <a:bodyPr>
            <a:normAutofit fontScale="90000"/>
          </a:bodyPr>
          <a:lstStyle/>
          <a:p>
            <a:r>
              <a:rPr lang="ru-RU" sz="2800" b="1" dirty="0" smtClean="0">
                <a:solidFill>
                  <a:schemeClr val="accent5">
                    <a:lumMod val="75000"/>
                  </a:schemeClr>
                </a:solidFill>
                <a:latin typeface="Times New Roman" pitchFamily="18" charset="0"/>
                <a:cs typeface="Times New Roman" pitchFamily="18" charset="0"/>
              </a:rPr>
              <a:t>Квантовые законы движения электронов</a:t>
            </a:r>
            <a:endParaRPr lang="ru-RU" sz="2800" dirty="0"/>
          </a:p>
        </p:txBody>
      </p:sp>
      <p:pic>
        <p:nvPicPr>
          <p:cNvPr id="4" name="Picture 3"/>
          <p:cNvPicPr>
            <a:picLocks noChangeAspect="1" noChangeArrowheads="1"/>
          </p:cNvPicPr>
          <p:nvPr/>
        </p:nvPicPr>
        <p:blipFill>
          <a:blip r:embed="rId3"/>
          <a:srcRect l="14732" t="35000" r="52679" b="12143"/>
          <a:stretch>
            <a:fillRect/>
          </a:stretch>
        </p:blipFill>
        <p:spPr bwMode="auto">
          <a:xfrm>
            <a:off x="0" y="500042"/>
            <a:ext cx="4369303" cy="4429156"/>
          </a:xfrm>
          <a:prstGeom prst="rect">
            <a:avLst/>
          </a:prstGeom>
          <a:noFill/>
          <a:ln w="9525">
            <a:noFill/>
            <a:miter lim="800000"/>
            <a:headEnd/>
            <a:tailEnd/>
          </a:ln>
          <a:effectLst/>
        </p:spPr>
      </p:pic>
      <p:pic>
        <p:nvPicPr>
          <p:cNvPr id="141314" name="Picture 2" descr="img064"/>
          <p:cNvPicPr>
            <a:picLocks noChangeAspect="1" noChangeArrowheads="1"/>
          </p:cNvPicPr>
          <p:nvPr/>
        </p:nvPicPr>
        <p:blipFill>
          <a:blip r:embed="rId4"/>
          <a:srcRect/>
          <a:stretch>
            <a:fillRect/>
          </a:stretch>
        </p:blipFill>
        <p:spPr bwMode="auto">
          <a:xfrm>
            <a:off x="5143504" y="1357298"/>
            <a:ext cx="3416294" cy="1641596"/>
          </a:xfrm>
          <a:prstGeom prst="rect">
            <a:avLst/>
          </a:prstGeom>
          <a:noFill/>
          <a:ln w="9525">
            <a:noFill/>
            <a:miter lim="800000"/>
            <a:headEnd/>
            <a:tailEnd/>
          </a:ln>
        </p:spPr>
      </p:pic>
      <p:sp>
        <p:nvSpPr>
          <p:cNvPr id="6" name="Rectangle 5"/>
          <p:cNvSpPr/>
          <p:nvPr/>
        </p:nvSpPr>
        <p:spPr>
          <a:xfrm>
            <a:off x="4857752" y="3143248"/>
            <a:ext cx="3571868" cy="830997"/>
          </a:xfrm>
          <a:prstGeom prst="rect">
            <a:avLst/>
          </a:prstGeom>
        </p:spPr>
        <p:txBody>
          <a:bodyPr wrap="square">
            <a:spAutoFit/>
          </a:bodyPr>
          <a:lstStyle/>
          <a:p>
            <a:pPr algn="ctr"/>
            <a:r>
              <a:rPr lang="ru-RU" sz="1600" dirty="0" smtClean="0">
                <a:latin typeface="Times New Roman" pitchFamily="18" charset="0"/>
                <a:cs typeface="Times New Roman" pitchFamily="18" charset="0"/>
              </a:rPr>
              <a:t>Возможности для движения электронов в наноразмерной структуре.</a:t>
            </a:r>
            <a:endParaRPr lang="ru-RU" sz="1600" dirty="0">
              <a:latin typeface="Times New Roman" pitchFamily="18" charset="0"/>
              <a:cs typeface="Times New Roman" pitchFamily="18" charset="0"/>
            </a:endParaRPr>
          </a:p>
        </p:txBody>
      </p:sp>
      <p:sp>
        <p:nvSpPr>
          <p:cNvPr id="141316" name="Rectangle 4"/>
          <p:cNvSpPr>
            <a:spLocks noChangeArrowheads="1"/>
          </p:cNvSpPr>
          <p:nvPr/>
        </p:nvSpPr>
        <p:spPr bwMode="auto">
          <a:xfrm>
            <a:off x="4357686" y="4286256"/>
            <a:ext cx="4786314"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ctr" defTabSz="914400" rtl="0" eaLnBrk="1" fontAlgn="base" latinLnBrk="0" hangingPunct="1">
              <a:lnSpc>
                <a:spcPct val="100000"/>
              </a:lnSpc>
              <a:spcBef>
                <a:spcPct val="0"/>
              </a:spcBef>
              <a:spcAft>
                <a:spcPct val="0"/>
              </a:spcAft>
              <a:buClrTx/>
              <a:buSzTx/>
              <a:buFontTx/>
              <a:buNone/>
              <a:tabLst/>
            </a:pPr>
            <a:r>
              <a:rPr kumimoji="0" lang="ru-RU" altLang="ja-JP" sz="1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Разрешенные значения волнового вектора для одного направления задаются соотношением </a:t>
            </a:r>
            <a:endParaRPr kumimoji="0" lang="ru-RU" altLang="ja-JP"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41315" name="Object 3"/>
          <p:cNvGraphicFramePr>
            <a:graphicFrameLocks noChangeAspect="1"/>
          </p:cNvGraphicFramePr>
          <p:nvPr/>
        </p:nvGraphicFramePr>
        <p:xfrm>
          <a:off x="6500826" y="5000636"/>
          <a:ext cx="962025" cy="495300"/>
        </p:xfrm>
        <a:graphic>
          <a:graphicData uri="http://schemas.openxmlformats.org/presentationml/2006/ole">
            <p:oleObj spid="_x0000_s141315" name="Equation" r:id="rId5" imgW="964781" imgH="495085" progId="Equation.3">
              <p:embed/>
            </p:oleObj>
          </a:graphicData>
        </a:graphic>
      </p:graphicFrame>
      <p:sp>
        <p:nvSpPr>
          <p:cNvPr id="141317" name="Rectangle 5"/>
          <p:cNvSpPr>
            <a:spLocks noChangeArrowheads="1"/>
          </p:cNvSpPr>
          <p:nvPr/>
        </p:nvSpPr>
        <p:spPr bwMode="auto">
          <a:xfrm rot="10800000" flipV="1">
            <a:off x="357158" y="5580727"/>
            <a:ext cx="8786842"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altLang="ja-JP" sz="1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где L может принимать значения, равные a или b. Для соответствующих им электронов это означает, что они могут иметь только определенные фиксированные значения энергии, то есть имеет место дополнительное квантование энергетических уровней. Энергия электрона имеет строго определенные, дискретные значения.</a:t>
            </a: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altLang="ja-JP" sz="1400" b="0" i="0" u="none" strike="noStrike" cap="none" normalizeH="0" baseline="0" dirty="0" smtClean="0">
                <a:ln>
                  <a:noFill/>
                </a:ln>
                <a:solidFill>
                  <a:schemeClr val="tx1"/>
                </a:solidFill>
                <a:effectLst/>
                <a:latin typeface="Times New Roman" pitchFamily="18" charset="0"/>
                <a:ea typeface="MS Mincho" pitchFamily="49" charset="-128"/>
                <a:cs typeface="Times New Roman" pitchFamily="18" charset="0"/>
              </a:rPr>
              <a:t>Это явление получило название квантового ограничения. Вдоль шнура могут двигаться электроны с любой энергией. </a:t>
            </a:r>
            <a:endParaRPr kumimoji="0" lang="ru-RU" altLang="ja-JP"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0" name="Object 9"/>
          <p:cNvGraphicFramePr>
            <a:graphicFrameLocks noChangeAspect="1"/>
          </p:cNvGraphicFramePr>
          <p:nvPr/>
        </p:nvGraphicFramePr>
        <p:xfrm>
          <a:off x="1071537" y="4857761"/>
          <a:ext cx="2086435" cy="730252"/>
        </p:xfrm>
        <a:graphic>
          <a:graphicData uri="http://schemas.openxmlformats.org/presentationml/2006/ole">
            <p:oleObj spid="_x0000_s141318" name="Equation" r:id="rId6" imgW="1269720" imgH="444240" progId="Equation.3">
              <p:embed/>
            </p:oleObj>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2800" b="1" dirty="0" smtClean="0">
                <a:solidFill>
                  <a:schemeClr val="accent5">
                    <a:lumMod val="75000"/>
                  </a:schemeClr>
                </a:solidFill>
                <a:latin typeface="Times New Roman" pitchFamily="18" charset="0"/>
                <a:cs typeface="Times New Roman" pitchFamily="18" charset="0"/>
              </a:rPr>
              <a:t>Квантовые законы движения электронов</a:t>
            </a:r>
            <a:endParaRPr lang="ru-RU" sz="2800" dirty="0"/>
          </a:p>
        </p:txBody>
      </p:sp>
      <p:sp>
        <p:nvSpPr>
          <p:cNvPr id="3" name="Content Placeholder 2"/>
          <p:cNvSpPr>
            <a:spLocks noGrp="1"/>
          </p:cNvSpPr>
          <p:nvPr>
            <p:ph idx="1"/>
          </p:nvPr>
        </p:nvSpPr>
        <p:spPr/>
        <p:txBody>
          <a:bodyPr>
            <a:normAutofit/>
          </a:bodyPr>
          <a:lstStyle/>
          <a:p>
            <a:pPr marL="0" indent="342900" algn="just">
              <a:spcBef>
                <a:spcPts val="0"/>
              </a:spcBef>
              <a:buNone/>
            </a:pPr>
            <a:r>
              <a:rPr lang="ru-RU" sz="1600" dirty="0" smtClean="0">
                <a:latin typeface="Times New Roman" pitchFamily="18" charset="0"/>
                <a:cs typeface="Times New Roman" pitchFamily="18" charset="0"/>
              </a:rPr>
              <a:t>Запирание электрона с эффективной массой m*, по крайней мере в одном из направлений, в соответствии с принципом неопределенности приводит к увеличению его импульса на величину:</a:t>
            </a:r>
          </a:p>
          <a:p>
            <a:pPr marL="0" indent="342900">
              <a:spcBef>
                <a:spcPts val="0"/>
              </a:spcBef>
              <a:buNone/>
            </a:pPr>
            <a:endParaRPr lang="ru-RU" sz="1600" dirty="0" smtClean="0">
              <a:latin typeface="Times New Roman" pitchFamily="18" charset="0"/>
              <a:cs typeface="Times New Roman" pitchFamily="18" charset="0"/>
            </a:endParaRPr>
          </a:p>
          <a:p>
            <a:pPr marL="0" indent="342900">
              <a:spcBef>
                <a:spcPts val="0"/>
              </a:spcBef>
              <a:buNone/>
            </a:pPr>
            <a:endParaRPr lang="ru-RU" sz="1600" dirty="0" smtClean="0">
              <a:latin typeface="Times New Roman" pitchFamily="18" charset="0"/>
              <a:cs typeface="Times New Roman" pitchFamily="18" charset="0"/>
            </a:endParaRPr>
          </a:p>
          <a:p>
            <a:pPr marL="0" indent="342900">
              <a:spcBef>
                <a:spcPts val="0"/>
              </a:spcBef>
              <a:buNone/>
            </a:pPr>
            <a:r>
              <a:rPr lang="ru-RU" sz="1600" dirty="0" smtClean="0">
                <a:latin typeface="Times New Roman" pitchFamily="18" charset="0"/>
                <a:cs typeface="Times New Roman" pitchFamily="18" charset="0"/>
              </a:rPr>
              <a:t>  </a:t>
            </a:r>
          </a:p>
          <a:p>
            <a:pPr marL="0" indent="342900">
              <a:spcBef>
                <a:spcPts val="0"/>
              </a:spcBef>
              <a:buNone/>
            </a:pPr>
            <a:r>
              <a:rPr lang="ru-RU" sz="1600" dirty="0" smtClean="0">
                <a:latin typeface="Times New Roman" pitchFamily="18" charset="0"/>
                <a:cs typeface="Times New Roman" pitchFamily="18" charset="0"/>
              </a:rPr>
              <a:t>Соответственно увеличивается и кинетическая энергия электрона на величину:</a:t>
            </a:r>
          </a:p>
          <a:p>
            <a:pPr marL="0" indent="342900">
              <a:spcBef>
                <a:spcPts val="0"/>
              </a:spcBef>
              <a:buNone/>
            </a:pPr>
            <a:endParaRPr lang="ru-RU" sz="1600" dirty="0" smtClean="0">
              <a:latin typeface="Times New Roman" pitchFamily="18" charset="0"/>
              <a:cs typeface="Times New Roman" pitchFamily="18" charset="0"/>
            </a:endParaRPr>
          </a:p>
          <a:p>
            <a:pPr marL="0" indent="342900">
              <a:spcBef>
                <a:spcPts val="0"/>
              </a:spcBef>
              <a:buNone/>
            </a:pPr>
            <a:endParaRPr lang="ru-RU" sz="1600" dirty="0" smtClean="0">
              <a:latin typeface="Times New Roman" pitchFamily="18" charset="0"/>
              <a:cs typeface="Times New Roman" pitchFamily="18" charset="0"/>
            </a:endParaRPr>
          </a:p>
          <a:p>
            <a:pPr marL="0" indent="342900">
              <a:spcBef>
                <a:spcPts val="0"/>
              </a:spcBef>
              <a:buNone/>
            </a:pPr>
            <a:endParaRPr lang="ru-RU" sz="1600" dirty="0" smtClean="0">
              <a:latin typeface="Times New Roman" pitchFamily="18" charset="0"/>
              <a:cs typeface="Times New Roman" pitchFamily="18" charset="0"/>
            </a:endParaRPr>
          </a:p>
          <a:p>
            <a:pPr marL="0" indent="342900">
              <a:spcBef>
                <a:spcPts val="0"/>
              </a:spcBef>
              <a:buNone/>
            </a:pPr>
            <a:r>
              <a:rPr lang="ru-RU" sz="1600" dirty="0" smtClean="0">
                <a:latin typeface="Times New Roman" pitchFamily="18" charset="0"/>
                <a:cs typeface="Times New Roman" pitchFamily="18" charset="0"/>
              </a:rPr>
              <a:t> </a:t>
            </a:r>
          </a:p>
          <a:p>
            <a:pPr marL="0" indent="342900">
              <a:spcBef>
                <a:spcPts val="0"/>
              </a:spcBef>
              <a:buNone/>
            </a:pPr>
            <a:r>
              <a:rPr lang="ru-RU" sz="1600" dirty="0" smtClean="0">
                <a:latin typeface="Times New Roman" pitchFamily="18" charset="0"/>
                <a:cs typeface="Times New Roman" pitchFamily="18" charset="0"/>
              </a:rPr>
              <a:t>Таким образом, квантовое ограничение сопровождается как увеличением минимальной энергии запертого электрона, так и дополнительным квантованием энергетических уровней, соответствующих его возбужденному состоянию. </a:t>
            </a:r>
          </a:p>
          <a:p>
            <a:pPr marL="0" indent="342900" algn="just">
              <a:spcBef>
                <a:spcPts val="0"/>
              </a:spcBef>
              <a:buNone/>
            </a:pPr>
            <a:r>
              <a:rPr lang="ru-RU" sz="1600" dirty="0" smtClean="0">
                <a:latin typeface="Times New Roman" pitchFamily="18" charset="0"/>
                <a:cs typeface="Times New Roman" pitchFamily="18" charset="0"/>
              </a:rPr>
              <a:t>Это приводит к тому, что </a:t>
            </a:r>
            <a:r>
              <a:rPr lang="ru-RU" sz="1600" b="1" dirty="0" smtClean="0">
                <a:solidFill>
                  <a:srgbClr val="C00000"/>
                </a:solidFill>
                <a:latin typeface="Times New Roman" pitchFamily="18" charset="0"/>
                <a:cs typeface="Times New Roman" pitchFamily="18" charset="0"/>
              </a:rPr>
              <a:t>электронные свойства наноразмерных структур отличаются от известных объемных свойств материала</a:t>
            </a:r>
            <a:r>
              <a:rPr lang="ru-RU" sz="1600" dirty="0" smtClean="0">
                <a:latin typeface="Times New Roman" pitchFamily="18" charset="0"/>
                <a:cs typeface="Times New Roman" pitchFamily="18" charset="0"/>
              </a:rPr>
              <a:t>, из которого они сделаны.</a:t>
            </a:r>
            <a:endParaRPr lang="ru-RU" sz="1600" dirty="0">
              <a:latin typeface="Times New Roman" pitchFamily="18" charset="0"/>
              <a:cs typeface="Times New Roman" pitchFamily="18" charset="0"/>
            </a:endParaRPr>
          </a:p>
        </p:txBody>
      </p:sp>
      <p:graphicFrame>
        <p:nvGraphicFramePr>
          <p:cNvPr id="142338" name="Object 2"/>
          <p:cNvGraphicFramePr>
            <a:graphicFrameLocks noChangeAspect="1"/>
          </p:cNvGraphicFramePr>
          <p:nvPr/>
        </p:nvGraphicFramePr>
        <p:xfrm>
          <a:off x="4143372" y="2141159"/>
          <a:ext cx="285752" cy="681409"/>
        </p:xfrm>
        <a:graphic>
          <a:graphicData uri="http://schemas.openxmlformats.org/presentationml/2006/ole">
            <p:oleObj spid="_x0000_s142338" name="Equation" r:id="rId3" imgW="164880" imgH="393480" progId="Equation.3">
              <p:embed/>
            </p:oleObj>
          </a:graphicData>
        </a:graphic>
      </p:graphicFrame>
      <p:graphicFrame>
        <p:nvGraphicFramePr>
          <p:cNvPr id="142339" name="Object 3"/>
          <p:cNvGraphicFramePr>
            <a:graphicFrameLocks noChangeAspect="1"/>
          </p:cNvGraphicFramePr>
          <p:nvPr/>
        </p:nvGraphicFramePr>
        <p:xfrm>
          <a:off x="3015518" y="3482578"/>
          <a:ext cx="2485176" cy="732240"/>
        </p:xfrm>
        <a:graphic>
          <a:graphicData uri="http://schemas.openxmlformats.org/presentationml/2006/ole">
            <p:oleObj spid="_x0000_s142339" name="Equation" r:id="rId4" imgW="1422360" imgH="419040" progId="Equation.3">
              <p:embed/>
            </p:oleObj>
          </a:graphicData>
        </a:graphic>
      </p:graphicFrame>
      <p:graphicFrame>
        <p:nvGraphicFramePr>
          <p:cNvPr id="142340" name="Object 4"/>
          <p:cNvGraphicFramePr>
            <a:graphicFrameLocks noChangeAspect="1"/>
          </p:cNvGraphicFramePr>
          <p:nvPr/>
        </p:nvGraphicFramePr>
        <p:xfrm>
          <a:off x="2814638" y="5775325"/>
          <a:ext cx="2571750" cy="754063"/>
        </p:xfrm>
        <a:graphic>
          <a:graphicData uri="http://schemas.openxmlformats.org/presentationml/2006/ole">
            <p:oleObj spid="_x0000_s142340" name="Equation" r:id="rId5" imgW="1473120" imgH="431640" progId="Equation.3">
              <p:embed/>
            </p:oleObj>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r>
              <a:rPr lang="uk-UA" sz="3800" b="1" dirty="0">
                <a:solidFill>
                  <a:schemeClr val="accent5">
                    <a:lumMod val="75000"/>
                  </a:schemeClr>
                </a:solidFill>
                <a:latin typeface="Times New Roman" pitchFamily="18" charset="0"/>
                <a:cs typeface="Times New Roman" pitchFamily="18" charset="0"/>
              </a:rPr>
              <a:t>Електронний розмірний ефект в металах</a:t>
            </a:r>
            <a:r>
              <a:rPr lang="ru-RU" sz="3800" dirty="0">
                <a:solidFill>
                  <a:schemeClr val="accent5">
                    <a:lumMod val="75000"/>
                  </a:schemeClr>
                </a:solidFill>
                <a:latin typeface="Times New Roman" pitchFamily="18" charset="0"/>
                <a:cs typeface="Times New Roman" pitchFamily="18" charset="0"/>
              </a:rPr>
              <a:t> </a:t>
            </a:r>
          </a:p>
        </p:txBody>
      </p:sp>
      <p:sp>
        <p:nvSpPr>
          <p:cNvPr id="18435" name="Rectangle 3"/>
          <p:cNvSpPr>
            <a:spLocks noGrp="1" noChangeArrowheads="1"/>
          </p:cNvSpPr>
          <p:nvPr>
            <p:ph type="body" idx="1"/>
          </p:nvPr>
        </p:nvSpPr>
        <p:spPr>
          <a:xfrm>
            <a:off x="500034" y="1500174"/>
            <a:ext cx="8229600" cy="796921"/>
          </a:xfrm>
        </p:spPr>
        <p:txBody>
          <a:bodyPr>
            <a:normAutofit/>
          </a:bodyPr>
          <a:lstStyle/>
          <a:p>
            <a:pPr algn="ctr">
              <a:buFont typeface="Wingdings" pitchFamily="2" charset="2"/>
              <a:buNone/>
            </a:pPr>
            <a:r>
              <a:rPr lang="uk-UA" sz="1600" dirty="0">
                <a:latin typeface="Times New Roman" pitchFamily="18" charset="0"/>
                <a:cs typeface="Times New Roman" pitchFamily="18" charset="0"/>
              </a:rPr>
              <a:t>  </a:t>
            </a:r>
            <a:r>
              <a:rPr lang="uk-UA" sz="1600" b="1" dirty="0">
                <a:latin typeface="Times New Roman" pitchFamily="18" charset="0"/>
                <a:cs typeface="Times New Roman" pitchFamily="18" charset="0"/>
              </a:rPr>
              <a:t>полягає в тому, що при досягненні деякого критичного розміру металева частинка утрачає свої металеві властивості</a:t>
            </a:r>
            <a:r>
              <a:rPr lang="en-US" sz="1600" b="1" dirty="0">
                <a:latin typeface="Times New Roman" pitchFamily="18" charset="0"/>
                <a:cs typeface="Times New Roman" pitchFamily="18" charset="0"/>
              </a:rPr>
              <a:t> </a:t>
            </a:r>
            <a:r>
              <a:rPr lang="ru-RU" sz="1600" b="1" dirty="0" smtClean="0">
                <a:latin typeface="Times New Roman" pitchFamily="18" charset="0"/>
                <a:cs typeface="Times New Roman" pitchFamily="18" charset="0"/>
              </a:rPr>
              <a:t> </a:t>
            </a:r>
            <a:r>
              <a:rPr lang="en-US" sz="1600" b="1" dirty="0" smtClean="0">
                <a:latin typeface="Times New Roman" pitchFamily="18" charset="0"/>
                <a:cs typeface="Times New Roman" pitchFamily="18" charset="0"/>
              </a:rPr>
              <a:t>(</a:t>
            </a:r>
            <a:r>
              <a:rPr lang="uk-UA" sz="1600" b="1" dirty="0">
                <a:latin typeface="Times New Roman" pitchFamily="18" charset="0"/>
                <a:cs typeface="Times New Roman" pitchFamily="18" charset="0"/>
              </a:rPr>
              <a:t>стає діелектриком)</a:t>
            </a:r>
            <a:r>
              <a:rPr lang="ru-RU" sz="1600" dirty="0">
                <a:latin typeface="Times New Roman" pitchFamily="18" charset="0"/>
                <a:cs typeface="Times New Roman" pitchFamily="18" charset="0"/>
              </a:rPr>
              <a:t> </a:t>
            </a:r>
          </a:p>
        </p:txBody>
      </p:sp>
      <p:sp>
        <p:nvSpPr>
          <p:cNvPr id="5" name="Rectangle 3"/>
          <p:cNvSpPr txBox="1">
            <a:spLocks noChangeArrowheads="1"/>
          </p:cNvSpPr>
          <p:nvPr/>
        </p:nvSpPr>
        <p:spPr>
          <a:xfrm>
            <a:off x="0" y="1600200"/>
            <a:ext cx="9144000" cy="4530725"/>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Wingdings" pitchFamily="2" charset="2"/>
              <a:buNone/>
              <a:tabLst/>
              <a:defRPr/>
            </a:pPr>
            <a:r>
              <a:rPr kumimoji="0" lang="uk-UA" sz="1800" b="1" i="0" u="none" strike="noStrike" kern="1200" cap="none" spc="0" normalizeH="0" baseline="0" noProof="0" dirty="0" smtClean="0">
                <a:ln>
                  <a:noFill/>
                </a:ln>
                <a:solidFill>
                  <a:schemeClr val="tx1"/>
                </a:solidFill>
                <a:effectLst/>
                <a:uLnTx/>
                <a:uFillTx/>
                <a:latin typeface="+mn-lt"/>
                <a:ea typeface="+mn-ea"/>
                <a:cs typeface="+mn-cs"/>
              </a:rPr>
              <a:t>	</a:t>
            </a:r>
            <a:endParaRPr kumimoji="0" lang="ru-RU" sz="1800" b="1"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6" name="Object 4"/>
          <p:cNvGraphicFramePr>
            <a:graphicFrameLocks noChangeAspect="1"/>
          </p:cNvGraphicFramePr>
          <p:nvPr/>
        </p:nvGraphicFramePr>
        <p:xfrm>
          <a:off x="1216458" y="2500306"/>
          <a:ext cx="6927410" cy="3214710"/>
        </p:xfrm>
        <a:graphic>
          <a:graphicData uri="http://schemas.openxmlformats.org/presentationml/2006/ole">
            <p:oleObj spid="_x0000_s23553" name="Drawing" r:id="rId4" imgW="7970520" imgH="4610100" progId="">
              <p:embed/>
            </p:oleObj>
          </a:graphicData>
        </a:graphic>
      </p:graphicFrame>
      <p:sp>
        <p:nvSpPr>
          <p:cNvPr id="7" name="Rectangle 6"/>
          <p:cNvSpPr>
            <a:spLocks noChangeArrowheads="1"/>
          </p:cNvSpPr>
          <p:nvPr/>
        </p:nvSpPr>
        <p:spPr bwMode="auto">
          <a:xfrm>
            <a:off x="1857356" y="5857892"/>
            <a:ext cx="5500726" cy="646331"/>
          </a:xfrm>
          <a:prstGeom prst="rect">
            <a:avLst/>
          </a:prstGeom>
          <a:noFill/>
          <a:ln w="9525">
            <a:noFill/>
            <a:miter lim="800000"/>
            <a:headEnd/>
            <a:tailEnd/>
          </a:ln>
          <a:effectLst/>
        </p:spPr>
        <p:txBody>
          <a:bodyPr wrap="square" anchor="ctr">
            <a:spAutoFit/>
          </a:bodyPr>
          <a:lstStyle/>
          <a:p>
            <a:pPr indent="457200" algn="ctr"/>
            <a:r>
              <a:rPr lang="uk-UA" b="1" dirty="0" smtClean="0">
                <a:latin typeface="Times New Roman" pitchFamily="18" charset="0"/>
                <a:cs typeface="Times New Roman" pitchFamily="18" charset="0"/>
              </a:rPr>
              <a:t> </a:t>
            </a:r>
            <a:r>
              <a:rPr lang="uk-UA" b="1" dirty="0">
                <a:latin typeface="Times New Roman" pitchFamily="18" charset="0"/>
                <a:cs typeface="Times New Roman" pitchFamily="18" charset="0"/>
              </a:rPr>
              <a:t>Зонна схема </a:t>
            </a:r>
            <a:r>
              <a:rPr lang="uk-UA" b="1" dirty="0" smtClean="0">
                <a:latin typeface="Times New Roman" pitchFamily="18" charset="0"/>
                <a:cs typeface="Times New Roman" pitchFamily="18" charset="0"/>
              </a:rPr>
              <a:t> об’ємного метала і металевої </a:t>
            </a:r>
            <a:r>
              <a:rPr lang="uk-UA" b="1" dirty="0">
                <a:latin typeface="Times New Roman" pitchFamily="18" charset="0"/>
                <a:cs typeface="Times New Roman" pitchFamily="18" charset="0"/>
              </a:rPr>
              <a:t>наночастинки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2800" b="1" dirty="0" smtClean="0">
                <a:solidFill>
                  <a:schemeClr val="accent5">
                    <a:lumMod val="75000"/>
                  </a:schemeClr>
                </a:solidFill>
                <a:latin typeface="Times New Roman" pitchFamily="18" charset="0"/>
                <a:cs typeface="Times New Roman" pitchFamily="18" charset="0"/>
              </a:rPr>
              <a:t>Классические и квантовые законы движения электронов</a:t>
            </a:r>
            <a:endParaRPr lang="ru-RU" sz="2800" dirty="0"/>
          </a:p>
        </p:txBody>
      </p:sp>
      <p:pic>
        <p:nvPicPr>
          <p:cNvPr id="143362" name="Picture 2" descr="img065"/>
          <p:cNvPicPr>
            <a:picLocks noChangeAspect="1" noChangeArrowheads="1"/>
          </p:cNvPicPr>
          <p:nvPr/>
        </p:nvPicPr>
        <p:blipFill>
          <a:blip r:embed="rId2"/>
          <a:srcRect/>
          <a:stretch>
            <a:fillRect/>
          </a:stretch>
        </p:blipFill>
        <p:spPr bwMode="auto">
          <a:xfrm>
            <a:off x="928662" y="2090372"/>
            <a:ext cx="3700467" cy="3181710"/>
          </a:xfrm>
          <a:prstGeom prst="rect">
            <a:avLst/>
          </a:prstGeom>
          <a:noFill/>
          <a:ln w="9525">
            <a:noFill/>
            <a:miter lim="800000"/>
            <a:headEnd/>
            <a:tailEnd/>
          </a:ln>
        </p:spPr>
      </p:pic>
      <p:sp>
        <p:nvSpPr>
          <p:cNvPr id="5" name="Rectangle 4"/>
          <p:cNvSpPr/>
          <p:nvPr/>
        </p:nvSpPr>
        <p:spPr>
          <a:xfrm>
            <a:off x="285720" y="5715016"/>
            <a:ext cx="4786346" cy="646331"/>
          </a:xfrm>
          <a:prstGeom prst="rect">
            <a:avLst/>
          </a:prstGeom>
        </p:spPr>
        <p:txBody>
          <a:bodyPr wrap="square">
            <a:spAutoFit/>
          </a:bodyPr>
          <a:lstStyle/>
          <a:p>
            <a:pPr algn="ctr"/>
            <a:r>
              <a:rPr lang="ru-RU" dirty="0" smtClean="0">
                <a:latin typeface="Times New Roman" pitchFamily="18" charset="0"/>
                <a:cs typeface="Times New Roman" pitchFamily="18" charset="0"/>
              </a:rPr>
              <a:t>Туннелирование электрона с энергией E через потенциальный барьер высотой U, U &gt; E.</a:t>
            </a:r>
            <a:endParaRPr lang="ru-RU" dirty="0">
              <a:latin typeface="Times New Roman" pitchFamily="18" charset="0"/>
              <a:cs typeface="Times New Roman" pitchFamily="18" charset="0"/>
            </a:endParaRPr>
          </a:p>
        </p:txBody>
      </p:sp>
      <p:sp>
        <p:nvSpPr>
          <p:cNvPr id="6" name="Rectangle 5"/>
          <p:cNvSpPr/>
          <p:nvPr/>
        </p:nvSpPr>
        <p:spPr>
          <a:xfrm>
            <a:off x="4929190" y="2428868"/>
            <a:ext cx="4071934" cy="2585323"/>
          </a:xfrm>
          <a:prstGeom prst="rect">
            <a:avLst/>
          </a:prstGeom>
        </p:spPr>
        <p:txBody>
          <a:bodyPr wrap="square">
            <a:spAutoFit/>
          </a:bodyPr>
          <a:lstStyle/>
          <a:p>
            <a:pPr indent="457200" algn="just"/>
            <a:r>
              <a:rPr lang="ru-RU" dirty="0" smtClean="0">
                <a:latin typeface="Times New Roman" pitchFamily="18" charset="0"/>
                <a:cs typeface="Times New Roman" pitchFamily="18" charset="0"/>
              </a:rPr>
              <a:t>Будь электрон классической частицей, обладающей энергией E, он, встретив на своем пути преграду, требующую для преодоления большей энергии U, должен был бы отразиться от этой преграды.</a:t>
            </a:r>
          </a:p>
          <a:p>
            <a:pPr indent="457200" algn="just"/>
            <a:r>
              <a:rPr lang="ru-RU" dirty="0" smtClean="0">
                <a:latin typeface="Times New Roman" pitchFamily="18" charset="0"/>
                <a:cs typeface="Times New Roman" pitchFamily="18" charset="0"/>
              </a:rPr>
              <a:t> Однако, как волна он хотя и с потерей энергии, но проходит через эту преграду.</a:t>
            </a:r>
            <a:endParaRPr lang="ru-RU"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68313" y="0"/>
            <a:ext cx="8229600" cy="1139825"/>
          </a:xfrm>
        </p:spPr>
        <p:txBody>
          <a:bodyPr>
            <a:normAutofit/>
          </a:bodyPr>
          <a:lstStyle/>
          <a:p>
            <a:r>
              <a:rPr lang="uk-UA" sz="2400" b="1" dirty="0">
                <a:solidFill>
                  <a:schemeClr val="accent5">
                    <a:lumMod val="75000"/>
                  </a:schemeClr>
                </a:solidFill>
                <a:latin typeface="Times New Roman" pitchFamily="18" charset="0"/>
                <a:cs typeface="Times New Roman" pitchFamily="18" charset="0"/>
              </a:rPr>
              <a:t>Електронний розмірний ефект</a:t>
            </a:r>
            <a:endParaRPr lang="ru-RU" sz="2400" b="1" dirty="0">
              <a:solidFill>
                <a:schemeClr val="accent5">
                  <a:lumMod val="75000"/>
                </a:schemeClr>
              </a:solidFill>
              <a:latin typeface="Times New Roman" pitchFamily="18" charset="0"/>
              <a:cs typeface="Times New Roman" pitchFamily="18" charset="0"/>
            </a:endParaRPr>
          </a:p>
        </p:txBody>
      </p:sp>
      <p:sp>
        <p:nvSpPr>
          <p:cNvPr id="22540" name="Rectangle 12"/>
          <p:cNvSpPr>
            <a:spLocks noGrp="1" noChangeArrowheads="1"/>
          </p:cNvSpPr>
          <p:nvPr>
            <p:ph type="body" idx="1"/>
          </p:nvPr>
        </p:nvSpPr>
        <p:spPr>
          <a:xfrm>
            <a:off x="395288" y="981075"/>
            <a:ext cx="8507412" cy="3097213"/>
          </a:xfrm>
        </p:spPr>
        <p:txBody>
          <a:bodyPr/>
          <a:lstStyle/>
          <a:p>
            <a:pPr algn="just">
              <a:lnSpc>
                <a:spcPct val="80000"/>
              </a:lnSpc>
            </a:pPr>
            <a:r>
              <a:rPr lang="uk-UA" sz="2000" b="1" dirty="0">
                <a:latin typeface="Times New Roman" pitchFamily="18" charset="0"/>
                <a:cs typeface="Times New Roman" pitchFamily="18" charset="0"/>
              </a:rPr>
              <a:t>У провідності можуть брати участь  лише ті електрони, енергія яких близька до </a:t>
            </a:r>
            <a:r>
              <a:rPr lang="uk-UA" sz="2400" b="1" i="1" dirty="0">
                <a:effectLst/>
                <a:latin typeface="Times New Roman" pitchFamily="18" charset="0"/>
                <a:cs typeface="Times New Roman" pitchFamily="18" charset="0"/>
              </a:rPr>
              <a:t>Е</a:t>
            </a:r>
            <a:r>
              <a:rPr lang="en-US" sz="2400" b="1" i="1" baseline="-25000" dirty="0">
                <a:effectLst/>
                <a:latin typeface="Times New Roman" pitchFamily="18" charset="0"/>
                <a:cs typeface="Times New Roman" pitchFamily="18" charset="0"/>
              </a:rPr>
              <a:t>F</a:t>
            </a:r>
            <a:r>
              <a:rPr lang="uk-UA" b="1" baseline="-25000" dirty="0">
                <a:effectLst/>
                <a:latin typeface="Times New Roman" pitchFamily="18" charset="0"/>
                <a:cs typeface="Times New Roman" pitchFamily="18" charset="0"/>
              </a:rPr>
              <a:t> </a:t>
            </a:r>
            <a:r>
              <a:rPr lang="uk-UA" sz="2000" b="1" dirty="0">
                <a:latin typeface="Times New Roman" pitchFamily="18" charset="0"/>
                <a:cs typeface="Times New Roman" pitchFamily="18" charset="0"/>
              </a:rPr>
              <a:t>тобто лише ті, рівні яких лежать в інтервалі теплової енергії </a:t>
            </a:r>
            <a:r>
              <a:rPr lang="en-US" sz="2000" b="1" dirty="0" smtClean="0">
                <a:latin typeface="Times New Roman" pitchFamily="18" charset="0"/>
                <a:cs typeface="Times New Roman" pitchFamily="18" charset="0"/>
              </a:rPr>
              <a:t> </a:t>
            </a:r>
            <a:r>
              <a:rPr lang="en-GB" sz="2400" b="1" i="1" dirty="0" err="1" smtClean="0">
                <a:solidFill>
                  <a:srgbClr val="C00000"/>
                </a:solidFill>
                <a:latin typeface="Times New Roman" pitchFamily="18" charset="0"/>
                <a:cs typeface="Times New Roman" pitchFamily="18" charset="0"/>
              </a:rPr>
              <a:t>kT</a:t>
            </a:r>
            <a:r>
              <a:rPr lang="uk-UA" sz="2400" b="1" dirty="0" smtClean="0">
                <a:solidFill>
                  <a:srgbClr val="C00000"/>
                </a:solidFill>
                <a:latin typeface="Times New Roman" pitchFamily="18" charset="0"/>
                <a:cs typeface="Times New Roman" pitchFamily="18" charset="0"/>
              </a:rPr>
              <a:t> </a:t>
            </a:r>
            <a:endParaRPr lang="uk-UA" sz="2400" b="1" dirty="0">
              <a:solidFill>
                <a:srgbClr val="C00000"/>
              </a:solidFill>
              <a:latin typeface="Times New Roman" pitchFamily="18" charset="0"/>
              <a:cs typeface="Times New Roman" pitchFamily="18" charset="0"/>
            </a:endParaRPr>
          </a:p>
          <a:p>
            <a:pPr algn="just">
              <a:lnSpc>
                <a:spcPct val="80000"/>
              </a:lnSpc>
              <a:buFont typeface="Wingdings" pitchFamily="2" charset="2"/>
              <a:buNone/>
            </a:pPr>
            <a:r>
              <a:rPr lang="ru-RU" dirty="0">
                <a:latin typeface="Times New Roman" pitchFamily="18" charset="0"/>
                <a:cs typeface="Times New Roman" pitchFamily="18" charset="0"/>
              </a:rPr>
              <a:t> </a:t>
            </a:r>
            <a:endParaRPr lang="en-GB" dirty="0">
              <a:latin typeface="Times New Roman" pitchFamily="18" charset="0"/>
              <a:cs typeface="Times New Roman" pitchFamily="18" charset="0"/>
            </a:endParaRPr>
          </a:p>
          <a:p>
            <a:pPr algn="just">
              <a:lnSpc>
                <a:spcPct val="80000"/>
              </a:lnSpc>
            </a:pPr>
            <a:r>
              <a:rPr lang="uk-UA" sz="2000" b="1" dirty="0">
                <a:latin typeface="Times New Roman" pitchFamily="18" charset="0"/>
                <a:cs typeface="Times New Roman" pitchFamily="18" charset="0"/>
              </a:rPr>
              <a:t>Якщо число атомів в ізольованій металевій частинці мало, то може статися</a:t>
            </a:r>
            <a:r>
              <a:rPr lang="en-GB" sz="2000" b="1" dirty="0">
                <a:latin typeface="Times New Roman" pitchFamily="18" charset="0"/>
                <a:cs typeface="Times New Roman" pitchFamily="18" charset="0"/>
              </a:rPr>
              <a:t> </a:t>
            </a:r>
            <a:r>
              <a:rPr lang="uk-UA" sz="2000" b="1" dirty="0">
                <a:latin typeface="Times New Roman" pitchFamily="18" charset="0"/>
                <a:cs typeface="Times New Roman" pitchFamily="18" charset="0"/>
              </a:rPr>
              <a:t>так, що відстань між енергетичними рівнями </a:t>
            </a:r>
            <a:r>
              <a:rPr lang="el-GR" sz="2400" b="1" dirty="0">
                <a:latin typeface="Times New Roman" pitchFamily="18" charset="0"/>
                <a:cs typeface="Times New Roman" pitchFamily="18" charset="0"/>
              </a:rPr>
              <a:t>σ</a:t>
            </a:r>
            <a:r>
              <a:rPr lang="en-US" sz="2400" b="1" dirty="0">
                <a:latin typeface="Times New Roman" pitchFamily="18" charset="0"/>
                <a:cs typeface="Times New Roman" pitchFamily="18" charset="0"/>
              </a:rPr>
              <a:t>~ </a:t>
            </a:r>
            <a:r>
              <a:rPr lang="uk-UA" sz="2400" b="1" i="1" dirty="0">
                <a:effectLst/>
                <a:latin typeface="Times New Roman" pitchFamily="18" charset="0"/>
                <a:cs typeface="Times New Roman" pitchFamily="18" charset="0"/>
              </a:rPr>
              <a:t>Е</a:t>
            </a:r>
            <a:r>
              <a:rPr lang="en-US" sz="2400" b="1" i="1" baseline="-25000" dirty="0">
                <a:effectLst/>
                <a:latin typeface="Times New Roman" pitchFamily="18" charset="0"/>
                <a:cs typeface="Times New Roman" pitchFamily="18" charset="0"/>
              </a:rPr>
              <a:t>F</a:t>
            </a:r>
            <a:r>
              <a:rPr lang="ru-RU" sz="2400" b="1" i="1" dirty="0">
                <a:effectLst/>
                <a:latin typeface="Times New Roman" pitchFamily="18" charset="0"/>
                <a:cs typeface="Times New Roman" pitchFamily="18" charset="0"/>
              </a:rPr>
              <a:t>/</a:t>
            </a:r>
            <a:r>
              <a:rPr lang="en-GB" sz="2400" b="1" i="1" dirty="0">
                <a:effectLst/>
                <a:latin typeface="Times New Roman" pitchFamily="18" charset="0"/>
                <a:cs typeface="Times New Roman" pitchFamily="18" charset="0"/>
              </a:rPr>
              <a:t>N</a:t>
            </a:r>
            <a:r>
              <a:rPr lang="uk-UA" sz="2000" b="1" dirty="0">
                <a:latin typeface="Times New Roman" pitchFamily="18" charset="0"/>
                <a:cs typeface="Times New Roman" pitchFamily="18" charset="0"/>
              </a:rPr>
              <a:t> (де </a:t>
            </a:r>
            <a:r>
              <a:rPr lang="en-GB" sz="2400" b="1" i="1" dirty="0">
                <a:effectLst/>
                <a:latin typeface="Times New Roman" pitchFamily="18" charset="0"/>
                <a:cs typeface="Times New Roman" pitchFamily="18" charset="0"/>
              </a:rPr>
              <a:t>N</a:t>
            </a:r>
            <a:r>
              <a:rPr lang="uk-UA" sz="2000" b="1" dirty="0">
                <a:latin typeface="Times New Roman" pitchFamily="18" charset="0"/>
                <a:cs typeface="Times New Roman" pitchFamily="18" charset="0"/>
              </a:rPr>
              <a:t> - число </a:t>
            </a:r>
            <a:r>
              <a:rPr lang="uk-UA" sz="2000" b="1" dirty="0" smtClean="0">
                <a:latin typeface="Times New Roman" pitchFamily="18" charset="0"/>
                <a:cs typeface="Times New Roman" pitchFamily="18" charset="0"/>
              </a:rPr>
              <a:t>рівнів) </a:t>
            </a:r>
            <a:r>
              <a:rPr lang="uk-UA" sz="2000" b="1" dirty="0">
                <a:latin typeface="Times New Roman" pitchFamily="18" charset="0"/>
                <a:cs typeface="Times New Roman" pitchFamily="18" charset="0"/>
              </a:rPr>
              <a:t>буде більше, ніж величина </a:t>
            </a:r>
            <a:r>
              <a:rPr lang="en-GB" sz="2400" b="1" i="1" dirty="0" err="1">
                <a:latin typeface="Times New Roman" pitchFamily="18" charset="0"/>
                <a:cs typeface="Times New Roman" pitchFamily="18" charset="0"/>
              </a:rPr>
              <a:t>kT</a:t>
            </a:r>
            <a:r>
              <a:rPr lang="uk-UA" sz="2000" b="1" dirty="0">
                <a:latin typeface="Times New Roman" pitchFamily="18" charset="0"/>
                <a:cs typeface="Times New Roman" pitchFamily="18" charset="0"/>
              </a:rPr>
              <a:t>, що приведе до утворення енергетичної щілини і втрати металевих </a:t>
            </a:r>
            <a:r>
              <a:rPr lang="uk-UA" sz="2000" b="1" dirty="0" smtClean="0">
                <a:latin typeface="Times New Roman" pitchFamily="18" charset="0"/>
                <a:cs typeface="Times New Roman" pitchFamily="18" charset="0"/>
              </a:rPr>
              <a:t>властивостей</a:t>
            </a:r>
            <a:r>
              <a:rPr lang="en-US" sz="2000" b="1" dirty="0" smtClean="0">
                <a:latin typeface="Times New Roman" pitchFamily="18" charset="0"/>
                <a:cs typeface="Times New Roman" pitchFamily="18" charset="0"/>
              </a:rPr>
              <a:t>.</a:t>
            </a:r>
            <a:r>
              <a:rPr lang="ru-RU" sz="2000" b="1" dirty="0" smtClean="0">
                <a:latin typeface="Times New Roman" pitchFamily="18" charset="0"/>
                <a:cs typeface="Times New Roman" pitchFamily="18" charset="0"/>
              </a:rPr>
              <a:t> </a:t>
            </a:r>
            <a:endParaRPr lang="ru-RU" sz="2000" b="1" dirty="0">
              <a:latin typeface="Times New Roman" pitchFamily="18" charset="0"/>
              <a:cs typeface="Times New Roman" pitchFamily="18" charset="0"/>
            </a:endParaRPr>
          </a:p>
        </p:txBody>
      </p:sp>
      <p:graphicFrame>
        <p:nvGraphicFramePr>
          <p:cNvPr id="22532" name="Object 4"/>
          <p:cNvGraphicFramePr>
            <a:graphicFrameLocks noChangeAspect="1"/>
          </p:cNvGraphicFramePr>
          <p:nvPr>
            <p:ph idx="4294967295"/>
          </p:nvPr>
        </p:nvGraphicFramePr>
        <p:xfrm>
          <a:off x="4867275" y="4384675"/>
          <a:ext cx="4276725" cy="2473325"/>
        </p:xfrm>
        <a:graphic>
          <a:graphicData uri="http://schemas.openxmlformats.org/presentationml/2006/ole">
            <p:oleObj spid="_x0000_s3074" name="Drawing" r:id="rId4" imgW="7970520" imgH="4610100" progId="">
              <p:embed/>
            </p:oleObj>
          </a:graphicData>
        </a:graphic>
      </p:graphicFrame>
      <p:sp>
        <p:nvSpPr>
          <p:cNvPr id="22542" name="Rectangle 1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ru-RU"/>
          </a:p>
        </p:txBody>
      </p:sp>
      <p:sp>
        <p:nvSpPr>
          <p:cNvPr id="22544" name="Rectangle 16"/>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ru-RU"/>
          </a:p>
        </p:txBody>
      </p:sp>
      <p:sp>
        <p:nvSpPr>
          <p:cNvPr id="22549" name="Rectangle 21"/>
          <p:cNvSpPr>
            <a:spLocks noChangeArrowheads="1"/>
          </p:cNvSpPr>
          <p:nvPr/>
        </p:nvSpPr>
        <p:spPr bwMode="auto">
          <a:xfrm>
            <a:off x="0" y="0"/>
            <a:ext cx="9144000" cy="0"/>
          </a:xfrm>
          <a:prstGeom prst="rect">
            <a:avLst/>
          </a:prstGeom>
          <a:noFill/>
          <a:ln w="9525">
            <a:noFill/>
            <a:miter lim="800000"/>
            <a:headEnd/>
            <a:tailEnd/>
          </a:ln>
          <a:effectLst/>
        </p:spPr>
        <p:txBody>
          <a:bodyPr anchor="ctr">
            <a:spAutoFit/>
          </a:bodyPr>
          <a:lstStyle/>
          <a:p>
            <a:endParaRPr lang="ru-RU"/>
          </a:p>
        </p:txBody>
      </p:sp>
      <p:sp>
        <p:nvSpPr>
          <p:cNvPr id="22551" name="Rectangle 23"/>
          <p:cNvSpPr>
            <a:spLocks noChangeArrowheads="1"/>
          </p:cNvSpPr>
          <p:nvPr/>
        </p:nvSpPr>
        <p:spPr bwMode="auto">
          <a:xfrm>
            <a:off x="214282" y="4286256"/>
            <a:ext cx="4716463" cy="1646605"/>
          </a:xfrm>
          <a:prstGeom prst="rect">
            <a:avLst/>
          </a:prstGeom>
          <a:noFill/>
          <a:ln w="9525">
            <a:noFill/>
            <a:miter lim="800000"/>
            <a:headEnd/>
            <a:tailEnd/>
          </a:ln>
          <a:effectLst/>
        </p:spPr>
        <p:txBody>
          <a:bodyPr anchor="ctr">
            <a:spAutoFit/>
          </a:bodyPr>
          <a:lstStyle/>
          <a:p>
            <a:pPr algn="ctr">
              <a:lnSpc>
                <a:spcPct val="150000"/>
              </a:lnSpc>
            </a:pPr>
            <a:r>
              <a:rPr lang="uk-UA" dirty="0">
                <a:latin typeface="Times New Roman" pitchFamily="18" charset="0"/>
                <a:cs typeface="Times New Roman" pitchFamily="18" charset="0"/>
              </a:rPr>
              <a:t>Для металів  </a:t>
            </a:r>
            <a:r>
              <a:rPr lang="uk-UA" i="1" dirty="0">
                <a:solidFill>
                  <a:srgbClr val="C00000"/>
                </a:solidFill>
                <a:latin typeface="Times New Roman" pitchFamily="18" charset="0"/>
                <a:cs typeface="Times New Roman" pitchFamily="18" charset="0"/>
              </a:rPr>
              <a:t>Е</a:t>
            </a:r>
            <a:r>
              <a:rPr lang="en-US" i="1" baseline="-25000" dirty="0">
                <a:solidFill>
                  <a:srgbClr val="C00000"/>
                </a:solidFill>
                <a:latin typeface="Times New Roman" pitchFamily="18" charset="0"/>
                <a:cs typeface="Times New Roman" pitchFamily="18" charset="0"/>
              </a:rPr>
              <a:t>F</a:t>
            </a:r>
            <a:r>
              <a:rPr lang="uk-UA" baseline="-25000" dirty="0">
                <a:latin typeface="Times New Roman" pitchFamily="18" charset="0"/>
                <a:cs typeface="Times New Roman" pitchFamily="18" charset="0"/>
              </a:rPr>
              <a:t>   </a:t>
            </a:r>
            <a:r>
              <a:rPr lang="uk-UA" dirty="0">
                <a:latin typeface="Times New Roman" pitchFamily="18" charset="0"/>
                <a:cs typeface="Times New Roman" pitchFamily="18" charset="0"/>
              </a:rPr>
              <a:t>складає близько  </a:t>
            </a:r>
            <a:r>
              <a:rPr lang="uk-UA" dirty="0">
                <a:solidFill>
                  <a:srgbClr val="C00000"/>
                </a:solidFill>
                <a:latin typeface="Times New Roman" pitchFamily="18" charset="0"/>
                <a:cs typeface="Times New Roman" pitchFamily="18" charset="0"/>
              </a:rPr>
              <a:t>10 еВ</a:t>
            </a:r>
          </a:p>
          <a:p>
            <a:pPr algn="ctr">
              <a:lnSpc>
                <a:spcPct val="150000"/>
              </a:lnSpc>
            </a:pPr>
            <a:r>
              <a:rPr lang="uk-UA" dirty="0">
                <a:latin typeface="Times New Roman" pitchFamily="18" charset="0"/>
                <a:cs typeface="Times New Roman" pitchFamily="18" charset="0"/>
              </a:rPr>
              <a:t>при кімнатній температурі </a:t>
            </a:r>
            <a:r>
              <a:rPr lang="en-US" dirty="0" smtClean="0">
                <a:latin typeface="Times New Roman" pitchFamily="18" charset="0"/>
                <a:cs typeface="Times New Roman" pitchFamily="18" charset="0"/>
              </a:rPr>
              <a:t> </a:t>
            </a:r>
            <a:r>
              <a:rPr lang="uk-UA" dirty="0" smtClean="0">
                <a:latin typeface="Times New Roman" pitchFamily="18" charset="0"/>
                <a:cs typeface="Times New Roman" pitchFamily="18" charset="0"/>
              </a:rPr>
              <a:t>~</a:t>
            </a:r>
            <a:r>
              <a:rPr lang="uk-UA" dirty="0">
                <a:latin typeface="Times New Roman" pitchFamily="18" charset="0"/>
                <a:cs typeface="Times New Roman" pitchFamily="18" charset="0"/>
              </a:rPr>
              <a:t>300 К величина </a:t>
            </a:r>
            <a:r>
              <a:rPr lang="en-GB" i="1" dirty="0" err="1">
                <a:solidFill>
                  <a:srgbClr val="C00000"/>
                </a:solidFill>
                <a:latin typeface="Times New Roman" pitchFamily="18" charset="0"/>
                <a:cs typeface="Times New Roman" pitchFamily="18" charset="0"/>
              </a:rPr>
              <a:t>kT</a:t>
            </a:r>
            <a:r>
              <a:rPr lang="uk-UA" dirty="0">
                <a:solidFill>
                  <a:srgbClr val="C00000"/>
                </a:solidFill>
                <a:latin typeface="Times New Roman" pitchFamily="18" charset="0"/>
                <a:cs typeface="Times New Roman" pitchFamily="18" charset="0"/>
              </a:rPr>
              <a:t> </a:t>
            </a:r>
            <a:r>
              <a:rPr lang="en-US" dirty="0">
                <a:solidFill>
                  <a:srgbClr val="C00000"/>
                </a:solidFill>
                <a:latin typeface="Times New Roman" pitchFamily="18" charset="0"/>
                <a:cs typeface="Times New Roman" pitchFamily="18" charset="0"/>
              </a:rPr>
              <a:t>~</a:t>
            </a:r>
            <a:r>
              <a:rPr lang="uk-UA" dirty="0">
                <a:solidFill>
                  <a:srgbClr val="C00000"/>
                </a:solidFill>
                <a:latin typeface="Times New Roman" pitchFamily="18" charset="0"/>
                <a:cs typeface="Times New Roman" pitchFamily="18" charset="0"/>
              </a:rPr>
              <a:t> </a:t>
            </a:r>
            <a:r>
              <a:rPr lang="en-US" dirty="0" smtClean="0">
                <a:solidFill>
                  <a:srgbClr val="C00000"/>
                </a:solidFill>
                <a:latin typeface="Times New Roman" pitchFamily="18" charset="0"/>
                <a:cs typeface="Times New Roman" pitchFamily="18" charset="0"/>
              </a:rPr>
              <a:t> </a:t>
            </a:r>
            <a:r>
              <a:rPr lang="uk-UA" i="1" dirty="0">
                <a:solidFill>
                  <a:srgbClr val="C00000"/>
                </a:solidFill>
                <a:latin typeface="Times New Roman" pitchFamily="18" charset="0"/>
                <a:cs typeface="Times New Roman" pitchFamily="18" charset="0"/>
              </a:rPr>
              <a:t>Е</a:t>
            </a:r>
            <a:r>
              <a:rPr lang="en-US" i="1" baseline="-25000" dirty="0">
                <a:solidFill>
                  <a:srgbClr val="C00000"/>
                </a:solidFill>
                <a:latin typeface="Times New Roman" pitchFamily="18" charset="0"/>
                <a:cs typeface="Times New Roman" pitchFamily="18" charset="0"/>
              </a:rPr>
              <a:t>F</a:t>
            </a:r>
            <a:r>
              <a:rPr lang="ru-RU" i="1" dirty="0">
                <a:solidFill>
                  <a:srgbClr val="C00000"/>
                </a:solidFill>
                <a:latin typeface="Times New Roman" pitchFamily="18" charset="0"/>
                <a:cs typeface="Times New Roman" pitchFamily="18" charset="0"/>
              </a:rPr>
              <a:t>/</a:t>
            </a:r>
            <a:r>
              <a:rPr lang="en-GB" i="1" dirty="0">
                <a:solidFill>
                  <a:srgbClr val="C00000"/>
                </a:solidFill>
                <a:latin typeface="Times New Roman" pitchFamily="18" charset="0"/>
                <a:cs typeface="Times New Roman" pitchFamily="18" charset="0"/>
              </a:rPr>
              <a:t>N</a:t>
            </a:r>
            <a:r>
              <a:rPr lang="uk-UA" dirty="0">
                <a:solidFill>
                  <a:srgbClr val="C00000"/>
                </a:solidFill>
                <a:latin typeface="Times New Roman" pitchFamily="18" charset="0"/>
                <a:cs typeface="Times New Roman" pitchFamily="18" charset="0"/>
              </a:rPr>
              <a:t> =0,025 еВ, </a:t>
            </a:r>
            <a:r>
              <a:rPr lang="uk-UA" dirty="0">
                <a:latin typeface="Times New Roman" pitchFamily="18" charset="0"/>
                <a:cs typeface="Times New Roman" pitchFamily="18" charset="0"/>
              </a:rPr>
              <a:t>звідки </a:t>
            </a:r>
            <a:r>
              <a:rPr lang="en-GB" i="1" dirty="0">
                <a:solidFill>
                  <a:srgbClr val="C00000"/>
                </a:solidFill>
                <a:latin typeface="Times New Roman" pitchFamily="18" charset="0"/>
                <a:cs typeface="Times New Roman" pitchFamily="18" charset="0"/>
              </a:rPr>
              <a:t>N</a:t>
            </a:r>
            <a:r>
              <a:rPr lang="uk-UA" dirty="0">
                <a:solidFill>
                  <a:srgbClr val="C00000"/>
                </a:solidFill>
                <a:latin typeface="Times New Roman" pitchFamily="18" charset="0"/>
                <a:cs typeface="Times New Roman" pitchFamily="18" charset="0"/>
              </a:rPr>
              <a:t> = </a:t>
            </a:r>
            <a:r>
              <a:rPr lang="uk-UA" dirty="0" smtClean="0">
                <a:solidFill>
                  <a:srgbClr val="C00000"/>
                </a:solidFill>
                <a:latin typeface="Times New Roman" pitchFamily="18" charset="0"/>
                <a:cs typeface="Times New Roman" pitchFamily="18" charset="0"/>
              </a:rPr>
              <a:t>400</a:t>
            </a:r>
            <a:r>
              <a:rPr lang="en-US" dirty="0" smtClean="0">
                <a:solidFill>
                  <a:srgbClr val="C00000"/>
                </a:solidFill>
                <a:latin typeface="Times New Roman" pitchFamily="18" charset="0"/>
                <a:cs typeface="Times New Roman" pitchFamily="18" charset="0"/>
              </a:rPr>
              <a:t>.</a:t>
            </a:r>
            <a:endParaRPr lang="uk-UA" dirty="0">
              <a:solidFill>
                <a:srgbClr val="C00000"/>
              </a:solidFill>
              <a:latin typeface="Times New Roman" pitchFamily="18" charset="0"/>
              <a:cs typeface="Times New Roman" pitchFamily="18" charset="0"/>
            </a:endParaRPr>
          </a:p>
          <a:p>
            <a:endParaRPr lang="ru-RU" sz="2000" b="1" dirty="0">
              <a:latin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28596" y="0"/>
            <a:ext cx="8229600" cy="714356"/>
          </a:xfrm>
        </p:spPr>
        <p:txBody>
          <a:bodyPr>
            <a:normAutofit/>
          </a:bodyPr>
          <a:lstStyle/>
          <a:p>
            <a:r>
              <a:rPr lang="uk-UA" sz="2800" b="1" dirty="0">
                <a:solidFill>
                  <a:schemeClr val="accent5">
                    <a:lumMod val="75000"/>
                  </a:schemeClr>
                </a:solidFill>
                <a:latin typeface="Times New Roman" pitchFamily="18" charset="0"/>
                <a:cs typeface="Times New Roman" pitchFamily="18" charset="0"/>
              </a:rPr>
              <a:t>Електронний розмірний ефект</a:t>
            </a:r>
            <a:endParaRPr lang="ru-RU" sz="2800" b="1" dirty="0">
              <a:solidFill>
                <a:schemeClr val="accent5">
                  <a:lumMod val="75000"/>
                </a:schemeClr>
              </a:solidFill>
              <a:latin typeface="Times New Roman" pitchFamily="18" charset="0"/>
              <a:cs typeface="Times New Roman" pitchFamily="18" charset="0"/>
            </a:endParaRPr>
          </a:p>
        </p:txBody>
      </p:sp>
      <p:sp>
        <p:nvSpPr>
          <p:cNvPr id="27651" name="Rectangle 3"/>
          <p:cNvSpPr>
            <a:spLocks noGrp="1" noChangeArrowheads="1"/>
          </p:cNvSpPr>
          <p:nvPr>
            <p:ph type="body" idx="1"/>
          </p:nvPr>
        </p:nvSpPr>
        <p:spPr>
          <a:xfrm>
            <a:off x="285720" y="785794"/>
            <a:ext cx="8215370" cy="3303595"/>
          </a:xfrm>
        </p:spPr>
        <p:txBody>
          <a:bodyPr/>
          <a:lstStyle/>
          <a:p>
            <a:pPr marL="0" indent="354013" algn="just">
              <a:spcBef>
                <a:spcPts val="600"/>
              </a:spcBef>
              <a:buFont typeface="Wingdings" pitchFamily="2" charset="2"/>
              <a:buNone/>
            </a:pPr>
            <a:r>
              <a:rPr lang="uk-UA" sz="1800" dirty="0" smtClean="0">
                <a:latin typeface="Times New Roman" pitchFamily="18" charset="0"/>
                <a:cs typeface="Times New Roman" pitchFamily="18" charset="0"/>
              </a:rPr>
              <a:t>Дійсно</a:t>
            </a:r>
            <a:r>
              <a:rPr lang="uk-UA" sz="1800" dirty="0">
                <a:latin typeface="Times New Roman" pitchFamily="18" charset="0"/>
                <a:cs typeface="Times New Roman" pitchFamily="18" charset="0"/>
              </a:rPr>
              <a:t>, більшість експериментальних даних підтверджують, що фізичні властивості матеріалів починають суттєво змінюватися при досягненні частинками розміру 2-8 </a:t>
            </a:r>
            <a:r>
              <a:rPr lang="uk-UA" sz="1800" dirty="0" smtClean="0">
                <a:latin typeface="Times New Roman" pitchFamily="18" charset="0"/>
                <a:cs typeface="Times New Roman" pitchFamily="18" charset="0"/>
              </a:rPr>
              <a:t>нм</a:t>
            </a:r>
            <a:r>
              <a:rPr lang="en-US" sz="1800" dirty="0" smtClean="0">
                <a:latin typeface="Times New Roman" pitchFamily="18" charset="0"/>
                <a:cs typeface="Times New Roman" pitchFamily="18" charset="0"/>
              </a:rPr>
              <a:t>.</a:t>
            </a:r>
            <a:r>
              <a:rPr lang="ru-RU" sz="1800" dirty="0" smtClean="0">
                <a:latin typeface="Times New Roman" pitchFamily="18" charset="0"/>
                <a:cs typeface="Times New Roman" pitchFamily="18" charset="0"/>
              </a:rPr>
              <a:t> </a:t>
            </a:r>
            <a:endParaRPr lang="uk-UA" sz="1800" dirty="0" smtClean="0">
              <a:latin typeface="Times New Roman" pitchFamily="18" charset="0"/>
              <a:cs typeface="Times New Roman" pitchFamily="18" charset="0"/>
            </a:endParaRPr>
          </a:p>
          <a:p>
            <a:pPr marL="0" indent="354013" algn="just">
              <a:spcBef>
                <a:spcPts val="600"/>
              </a:spcBef>
              <a:buFont typeface="Wingdings" pitchFamily="2" charset="2"/>
              <a:buNone/>
            </a:pPr>
            <a:r>
              <a:rPr lang="uk-UA" sz="1800" dirty="0" smtClean="0">
                <a:latin typeface="Times New Roman" pitchFamily="18" charset="0"/>
                <a:cs typeface="Times New Roman" pitchFamily="18" charset="0"/>
              </a:rPr>
              <a:t>Виникнення </a:t>
            </a:r>
            <a:r>
              <a:rPr lang="uk-UA" sz="1800" dirty="0">
                <a:latin typeface="Times New Roman" pitchFamily="18" charset="0"/>
                <a:cs typeface="Times New Roman" pitchFamily="18" charset="0"/>
              </a:rPr>
              <a:t>електронного розмірного ефекту пояснюється тим, що мінімальна енергія, необхідна для відриву валентного електрона й переходу його в зону провідності, залежить   не  тільки  від  заряду  атомного  ядра,  але  й від оточуючих електрон інших  атомів. Чим більше навколо атомів, тим легше відірвати електрон, адже ядра сусідніх атомів теж притягають його до себе. </a:t>
            </a:r>
          </a:p>
          <a:p>
            <a:pPr marL="0" indent="354013" algn="just">
              <a:spcBef>
                <a:spcPts val="600"/>
              </a:spcBef>
              <a:buFont typeface="Wingdings" pitchFamily="2" charset="2"/>
              <a:buNone/>
            </a:pPr>
            <a:r>
              <a:rPr lang="uk-UA" sz="1800" dirty="0">
                <a:latin typeface="Times New Roman" pitchFamily="18" charset="0"/>
                <a:cs typeface="Times New Roman" pitchFamily="18" charset="0"/>
              </a:rPr>
              <a:t>Цей же висновок справедливий і для іонізації атомів металів.</a:t>
            </a:r>
            <a:endParaRPr lang="ru-RU" sz="1800" dirty="0">
              <a:latin typeface="Times New Roman" pitchFamily="18" charset="0"/>
              <a:cs typeface="Times New Roman" pitchFamily="18" charset="0"/>
            </a:endParaRPr>
          </a:p>
        </p:txBody>
      </p:sp>
      <p:pic>
        <p:nvPicPr>
          <p:cNvPr id="5" name="Picture 7" descr="закрыть"/>
          <p:cNvPicPr>
            <a:picLocks noChangeAspect="1" noChangeArrowheads="1"/>
          </p:cNvPicPr>
          <p:nvPr/>
        </p:nvPicPr>
        <p:blipFill>
          <a:blip r:embed="rId3"/>
          <a:srcRect/>
          <a:stretch>
            <a:fillRect/>
          </a:stretch>
        </p:blipFill>
        <p:spPr bwMode="auto">
          <a:xfrm>
            <a:off x="285721" y="3643314"/>
            <a:ext cx="3929090" cy="3078997"/>
          </a:xfrm>
          <a:prstGeom prst="rect">
            <a:avLst/>
          </a:prstGeom>
          <a:noFill/>
          <a:ln w="9525">
            <a:noFill/>
            <a:miter lim="800000"/>
            <a:headEnd/>
            <a:tailEnd/>
          </a:ln>
        </p:spPr>
      </p:pic>
      <p:sp>
        <p:nvSpPr>
          <p:cNvPr id="6" name="Rectangle 5"/>
          <p:cNvSpPr/>
          <p:nvPr/>
        </p:nvSpPr>
        <p:spPr>
          <a:xfrm>
            <a:off x="4357686" y="4572008"/>
            <a:ext cx="4572000" cy="1661993"/>
          </a:xfrm>
          <a:prstGeom prst="rect">
            <a:avLst/>
          </a:prstGeom>
        </p:spPr>
        <p:txBody>
          <a:bodyPr>
            <a:spAutoFit/>
          </a:bodyPr>
          <a:lstStyle/>
          <a:p>
            <a:pPr algn="ctr"/>
            <a:r>
              <a:rPr lang="uk-UA" b="1" dirty="0" smtClean="0">
                <a:latin typeface="Times New Roman" pitchFamily="18" charset="0"/>
                <a:cs typeface="Times New Roman" pitchFamily="18" charset="0"/>
              </a:rPr>
              <a:t>Залежність роботи виходу електронів (в еВ) від кількості атомів заліза в НЧ.</a:t>
            </a:r>
          </a:p>
          <a:p>
            <a:pPr algn="ctr"/>
            <a:endParaRPr lang="uk-UA" b="1" dirty="0" smtClean="0">
              <a:latin typeface="Times New Roman" pitchFamily="18" charset="0"/>
              <a:cs typeface="Times New Roman" pitchFamily="18" charset="0"/>
            </a:endParaRPr>
          </a:p>
          <a:p>
            <a:pPr algn="ctr"/>
            <a:r>
              <a:rPr lang="uk-UA" sz="1600" dirty="0" smtClean="0">
                <a:solidFill>
                  <a:schemeClr val="tx2"/>
                </a:solidFill>
                <a:latin typeface="Times New Roman" pitchFamily="18" charset="0"/>
                <a:cs typeface="Times New Roman" pitchFamily="18" charset="0"/>
              </a:rPr>
              <a:t>Видно, що при збільшенні </a:t>
            </a:r>
            <a:r>
              <a:rPr lang="uk-UA" sz="1600" i="1" dirty="0" smtClean="0">
                <a:solidFill>
                  <a:schemeClr val="tx2"/>
                </a:solidFill>
                <a:latin typeface="Times New Roman" pitchFamily="18" charset="0"/>
                <a:cs typeface="Times New Roman" pitchFamily="18" charset="0"/>
              </a:rPr>
              <a:t>N </a:t>
            </a:r>
            <a:r>
              <a:rPr lang="uk-UA" sz="1600" dirty="0" smtClean="0">
                <a:solidFill>
                  <a:schemeClr val="tx2"/>
                </a:solidFill>
                <a:latin typeface="Times New Roman" pitchFamily="18" charset="0"/>
                <a:cs typeface="Times New Roman" pitchFamily="18" charset="0"/>
              </a:rPr>
              <a:t>робота виходу падає, прагнучи до граничного значення, що відповідає роботі виходу для зразків звичайних розмірів.</a:t>
            </a:r>
            <a:endParaRPr lang="ru-RU"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fontScale="90000"/>
          </a:bodyPr>
          <a:lstStyle/>
          <a:p>
            <a:r>
              <a:rPr lang="uk-UA" sz="2400" b="1" dirty="0" smtClean="0">
                <a:latin typeface="Times New Roman" pitchFamily="18" charset="0"/>
              </a:rPr>
              <a:t>Залежність </a:t>
            </a:r>
            <a:r>
              <a:rPr lang="uk-UA" sz="2400" b="1" dirty="0">
                <a:latin typeface="Times New Roman" pitchFamily="18" charset="0"/>
              </a:rPr>
              <a:t>середнього числа найближчих сусідів в атома платіни (ордината) </a:t>
            </a:r>
            <a:br>
              <a:rPr lang="uk-UA" sz="2400" b="1" dirty="0">
                <a:latin typeface="Times New Roman" pitchFamily="18" charset="0"/>
              </a:rPr>
            </a:br>
            <a:r>
              <a:rPr lang="uk-UA" sz="2400" b="1" dirty="0">
                <a:latin typeface="Times New Roman" pitchFamily="18" charset="0"/>
              </a:rPr>
              <a:t>від діаметра частинки (абсциса) в ангстремах</a:t>
            </a:r>
            <a:endParaRPr lang="ru-RU" sz="2400" b="1" dirty="0">
              <a:latin typeface="Times New Roman" pitchFamily="18" charset="0"/>
            </a:endParaRPr>
          </a:p>
        </p:txBody>
      </p:sp>
      <p:pic>
        <p:nvPicPr>
          <p:cNvPr id="28676" name="Picture 4" descr="закрыть"/>
          <p:cNvPicPr>
            <a:picLocks noGrp="1" noChangeAspect="1" noChangeArrowheads="1"/>
          </p:cNvPicPr>
          <p:nvPr>
            <p:ph type="body" idx="1"/>
          </p:nvPr>
        </p:nvPicPr>
        <p:blipFill>
          <a:blip r:embed="rId3"/>
          <a:srcRect l="3969" b="3429"/>
          <a:stretch>
            <a:fillRect/>
          </a:stretch>
        </p:blipFill>
        <p:spPr>
          <a:xfrm>
            <a:off x="4700588" y="1557338"/>
            <a:ext cx="4443412" cy="4408487"/>
          </a:xfrm>
          <a:noFill/>
          <a:ln/>
        </p:spPr>
      </p:pic>
      <p:sp>
        <p:nvSpPr>
          <p:cNvPr id="28677" name="Rectangle 5"/>
          <p:cNvSpPr>
            <a:spLocks noChangeArrowheads="1"/>
          </p:cNvSpPr>
          <p:nvPr/>
        </p:nvSpPr>
        <p:spPr bwMode="auto">
          <a:xfrm>
            <a:off x="179387" y="1714488"/>
            <a:ext cx="4392613" cy="3785652"/>
          </a:xfrm>
          <a:prstGeom prst="rect">
            <a:avLst/>
          </a:prstGeom>
          <a:noFill/>
          <a:ln w="9525">
            <a:noFill/>
            <a:miter lim="800000"/>
            <a:headEnd/>
            <a:tailEnd/>
          </a:ln>
          <a:effectLst/>
        </p:spPr>
        <p:txBody>
          <a:bodyPr anchor="ctr">
            <a:spAutoFit/>
          </a:bodyPr>
          <a:lstStyle/>
          <a:p>
            <a:pPr algn="just"/>
            <a:r>
              <a:rPr lang="uk-UA" sz="1600" b="1" dirty="0">
                <a:solidFill>
                  <a:schemeClr val="folHlink"/>
                </a:solidFill>
                <a:latin typeface="Verdana" pitchFamily="34" charset="0"/>
              </a:rPr>
              <a:t>На рис. </a:t>
            </a:r>
            <a:r>
              <a:rPr lang="uk-UA" sz="1600" b="1" dirty="0" smtClean="0">
                <a:solidFill>
                  <a:schemeClr val="folHlink"/>
                </a:solidFill>
                <a:latin typeface="Verdana" pitchFamily="34" charset="0"/>
              </a:rPr>
              <a:t>показано</a:t>
            </a:r>
            <a:r>
              <a:rPr lang="uk-UA" sz="1600" b="1" dirty="0">
                <a:solidFill>
                  <a:schemeClr val="folHlink"/>
                </a:solidFill>
                <a:latin typeface="Verdana" pitchFamily="34" charset="0"/>
              </a:rPr>
              <a:t>, як змінюється середнє число найближчих сусідів в атома платіни при збільшенні діаметра частинки. Коли кількість атомів у частинці є невеликою, значна їхня частина розташована на поверхні, і виходить, що середнє число найближчих сусідів набагато менше того, котре відповідає кристалічній ґратці платини. При збільшенні розмірів частинки середнє число найближчих сусідів наближається до межі, що відповідає даній кристалічній </a:t>
            </a:r>
            <a:r>
              <a:rPr lang="uk-UA" sz="1600" b="1" dirty="0" smtClean="0">
                <a:solidFill>
                  <a:schemeClr val="folHlink"/>
                </a:solidFill>
                <a:latin typeface="Verdana" pitchFamily="34" charset="0"/>
              </a:rPr>
              <a:t>ґратці.</a:t>
            </a:r>
            <a:r>
              <a:rPr lang="ru-RU" sz="1600" b="1" dirty="0" smtClean="0">
                <a:latin typeface="Verdana" pitchFamily="34" charset="0"/>
              </a:rPr>
              <a:t> </a:t>
            </a:r>
            <a:endParaRPr lang="ru-RU" sz="1600" b="1" dirty="0">
              <a:latin typeface="Verdana" pitchFamily="34" charset="0"/>
            </a:endParaRPr>
          </a:p>
        </p:txBody>
      </p:sp>
      <p:sp>
        <p:nvSpPr>
          <p:cNvPr id="28678" name="Rectangle 6"/>
          <p:cNvSpPr>
            <a:spLocks noChangeArrowheads="1"/>
          </p:cNvSpPr>
          <p:nvPr/>
        </p:nvSpPr>
        <p:spPr bwMode="auto">
          <a:xfrm>
            <a:off x="17965738" y="5805488"/>
            <a:ext cx="4464050" cy="1465262"/>
          </a:xfrm>
          <a:prstGeom prst="rect">
            <a:avLst/>
          </a:prstGeom>
          <a:noFill/>
          <a:ln w="9525">
            <a:noFill/>
            <a:miter lim="800000"/>
            <a:headEnd/>
            <a:tailEnd/>
          </a:ln>
          <a:effectLst/>
        </p:spPr>
        <p:txBody>
          <a:bodyPr>
            <a:spAutoFit/>
          </a:bodyPr>
          <a:lstStyle/>
          <a:p>
            <a:r>
              <a:rPr lang="uk-UA"/>
              <a:t>З рис. 1.2 випливає, що іонізувати атом (відірвати електрон) важче, якщо він перебуває в частинці малих розмірів, тому що в середньому в такого атома мало найближчих сусідів</a:t>
            </a:r>
            <a:endParaRPr lang="ru-RU"/>
          </a:p>
        </p:txBody>
      </p:sp>
      <p:sp>
        <p:nvSpPr>
          <p:cNvPr id="28679" name="Rectangle 7"/>
          <p:cNvSpPr>
            <a:spLocks noChangeArrowheads="1"/>
          </p:cNvSpPr>
          <p:nvPr/>
        </p:nvSpPr>
        <p:spPr bwMode="auto">
          <a:xfrm>
            <a:off x="214282" y="6032500"/>
            <a:ext cx="8786874" cy="584775"/>
          </a:xfrm>
          <a:prstGeom prst="rect">
            <a:avLst/>
          </a:prstGeom>
          <a:noFill/>
          <a:ln w="9525">
            <a:noFill/>
            <a:miter lim="800000"/>
            <a:headEnd/>
            <a:tailEnd/>
          </a:ln>
          <a:effectLst/>
        </p:spPr>
        <p:txBody>
          <a:bodyPr wrap="square">
            <a:spAutoFit/>
          </a:bodyPr>
          <a:lstStyle/>
          <a:p>
            <a:pPr algn="just">
              <a:spcBef>
                <a:spcPct val="30000"/>
              </a:spcBef>
            </a:pPr>
            <a:r>
              <a:rPr lang="uk-UA" sz="1600" b="1" dirty="0" smtClean="0"/>
              <a:t>Іонізувати </a:t>
            </a:r>
            <a:r>
              <a:rPr lang="uk-UA" sz="1600" b="1" dirty="0"/>
              <a:t>атом (відірвати електрон) важче, якщо він знаходиться в частинці малих розмірів, тому що в середньому в такого атома мало найближчих </a:t>
            </a:r>
            <a:r>
              <a:rPr lang="uk-UA" sz="1600" b="1" dirty="0" smtClean="0"/>
              <a:t>сусідів</a:t>
            </a:r>
            <a:r>
              <a:rPr lang="ru-RU" sz="1600" b="1" dirty="0" smtClean="0"/>
              <a:t>.</a:t>
            </a:r>
            <a:endParaRPr lang="ru-RU" sz="16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68313" y="260351"/>
            <a:ext cx="8229600" cy="811195"/>
          </a:xfrm>
        </p:spPr>
        <p:txBody>
          <a:bodyPr>
            <a:normAutofit/>
          </a:bodyPr>
          <a:lstStyle/>
          <a:p>
            <a:r>
              <a:rPr lang="uk-UA" sz="2400" b="1" dirty="0">
                <a:solidFill>
                  <a:schemeClr val="accent5">
                    <a:lumMod val="75000"/>
                  </a:schemeClr>
                </a:solidFill>
                <a:latin typeface="Times New Roman" pitchFamily="18" charset="0"/>
                <a:cs typeface="Times New Roman" pitchFamily="18" charset="0"/>
              </a:rPr>
              <a:t>Залежність роботи вихода електронів від кількості атомів</a:t>
            </a:r>
            <a:endParaRPr lang="ru-RU" sz="2400" b="1" dirty="0">
              <a:solidFill>
                <a:schemeClr val="accent5">
                  <a:lumMod val="75000"/>
                </a:schemeClr>
              </a:solidFill>
              <a:latin typeface="Times New Roman" pitchFamily="18" charset="0"/>
              <a:cs typeface="Times New Roman" pitchFamily="18" charset="0"/>
            </a:endParaRPr>
          </a:p>
        </p:txBody>
      </p:sp>
      <p:sp>
        <p:nvSpPr>
          <p:cNvPr id="31747" name="Rectangle 3"/>
          <p:cNvSpPr>
            <a:spLocks noGrp="1" noChangeArrowheads="1"/>
          </p:cNvSpPr>
          <p:nvPr>
            <p:ph type="body" idx="1"/>
          </p:nvPr>
        </p:nvSpPr>
        <p:spPr/>
        <p:txBody>
          <a:bodyPr/>
          <a:lstStyle/>
          <a:p>
            <a:pPr algn="just">
              <a:lnSpc>
                <a:spcPct val="90000"/>
              </a:lnSpc>
              <a:buFont typeface="Wingdings" pitchFamily="2" charset="2"/>
              <a:buNone/>
            </a:pPr>
            <a:r>
              <a:rPr lang="uk-UA" sz="2800" dirty="0"/>
              <a:t>  </a:t>
            </a:r>
            <a:r>
              <a:rPr lang="uk-UA" sz="2400" dirty="0">
                <a:latin typeface="Times New Roman" pitchFamily="18" charset="0"/>
                <a:cs typeface="Times New Roman" pitchFamily="18" charset="0"/>
              </a:rPr>
              <a:t>Залежність </a:t>
            </a:r>
            <a:r>
              <a:rPr lang="uk-UA" sz="2400" b="1" i="1" dirty="0">
                <a:solidFill>
                  <a:srgbClr val="C00000"/>
                </a:solidFill>
                <a:latin typeface="Times New Roman" pitchFamily="18" charset="0"/>
                <a:cs typeface="Times New Roman" pitchFamily="18" charset="0"/>
              </a:rPr>
              <a:t>А</a:t>
            </a:r>
            <a:r>
              <a:rPr lang="uk-UA" sz="2400" b="1" baseline="-25000" dirty="0">
                <a:solidFill>
                  <a:srgbClr val="C00000"/>
                </a:solidFill>
                <a:latin typeface="Times New Roman" pitchFamily="18" charset="0"/>
                <a:cs typeface="Times New Roman" pitchFamily="18" charset="0"/>
              </a:rPr>
              <a:t>вих</a:t>
            </a:r>
            <a:r>
              <a:rPr lang="uk-UA" sz="2400" dirty="0">
                <a:latin typeface="Times New Roman" pitchFamily="18" charset="0"/>
                <a:cs typeface="Times New Roman" pitchFamily="18" charset="0"/>
              </a:rPr>
              <a:t> від діаметру частинки </a:t>
            </a:r>
            <a:r>
              <a:rPr lang="uk-UA" sz="2400" b="1" i="1" dirty="0">
                <a:solidFill>
                  <a:srgbClr val="C00000"/>
                </a:solidFill>
                <a:latin typeface="Times New Roman" pitchFamily="18" charset="0"/>
                <a:cs typeface="Times New Roman" pitchFamily="18" charset="0"/>
              </a:rPr>
              <a:t>D</a:t>
            </a:r>
            <a:r>
              <a:rPr lang="uk-UA" sz="2400" b="1" i="1" dirty="0">
                <a:latin typeface="Times New Roman" pitchFamily="18" charset="0"/>
                <a:cs typeface="Times New Roman" pitchFamily="18" charset="0"/>
              </a:rPr>
              <a:t> </a:t>
            </a:r>
            <a:r>
              <a:rPr lang="uk-UA" sz="2400" dirty="0">
                <a:latin typeface="Times New Roman" pitchFamily="18" charset="0"/>
                <a:cs typeface="Times New Roman" pitchFamily="18" charset="0"/>
              </a:rPr>
              <a:t>можна досить добре описати формулою:</a:t>
            </a:r>
          </a:p>
          <a:p>
            <a:pPr algn="just">
              <a:lnSpc>
                <a:spcPct val="90000"/>
              </a:lnSpc>
            </a:pPr>
            <a:endParaRPr lang="uk-UA" sz="2400" dirty="0">
              <a:latin typeface="Times New Roman" pitchFamily="18" charset="0"/>
              <a:cs typeface="Times New Roman" pitchFamily="18" charset="0"/>
            </a:endParaRPr>
          </a:p>
          <a:p>
            <a:pPr algn="just">
              <a:lnSpc>
                <a:spcPct val="90000"/>
              </a:lnSpc>
            </a:pPr>
            <a:endParaRPr lang="uk-UA" sz="2400" dirty="0">
              <a:latin typeface="Times New Roman" pitchFamily="18" charset="0"/>
              <a:cs typeface="Times New Roman" pitchFamily="18" charset="0"/>
            </a:endParaRPr>
          </a:p>
          <a:p>
            <a:pPr algn="just">
              <a:lnSpc>
                <a:spcPct val="90000"/>
              </a:lnSpc>
              <a:buFont typeface="Wingdings" pitchFamily="2" charset="2"/>
              <a:buNone/>
            </a:pPr>
            <a:endParaRPr lang="uk-UA" sz="2400" dirty="0">
              <a:latin typeface="Times New Roman" pitchFamily="18" charset="0"/>
              <a:cs typeface="Times New Roman" pitchFamily="18" charset="0"/>
            </a:endParaRPr>
          </a:p>
          <a:p>
            <a:pPr algn="just">
              <a:lnSpc>
                <a:spcPct val="90000"/>
              </a:lnSpc>
            </a:pPr>
            <a:r>
              <a:rPr lang="uk-UA" sz="2400" b="1" i="1" dirty="0">
                <a:solidFill>
                  <a:srgbClr val="C00000"/>
                </a:solidFill>
                <a:latin typeface="Times New Roman" pitchFamily="18" charset="0"/>
                <a:cs typeface="Times New Roman" pitchFamily="18" charset="0"/>
              </a:rPr>
              <a:t>А</a:t>
            </a:r>
            <a:r>
              <a:rPr lang="uk-UA" sz="2400" b="1" baseline="-25000" dirty="0">
                <a:solidFill>
                  <a:srgbClr val="C00000"/>
                </a:solidFill>
                <a:latin typeface="Times New Roman" pitchFamily="18" charset="0"/>
                <a:cs typeface="Times New Roman" pitchFamily="18" charset="0"/>
              </a:rPr>
              <a:t>вих0</a:t>
            </a:r>
            <a:r>
              <a:rPr lang="uk-UA" sz="2400" dirty="0">
                <a:latin typeface="Times New Roman" pitchFamily="18" charset="0"/>
                <a:cs typeface="Times New Roman" pitchFamily="18" charset="0"/>
              </a:rPr>
              <a:t> - робота виходу для зразків </a:t>
            </a:r>
            <a:r>
              <a:rPr lang="uk-UA" sz="2400" dirty="0" smtClean="0">
                <a:latin typeface="Times New Roman" pitchFamily="18" charset="0"/>
                <a:cs typeface="Times New Roman" pitchFamily="18" charset="0"/>
              </a:rPr>
              <a:t>звичайних              </a:t>
            </a:r>
            <a:r>
              <a:rPr lang="uk-UA" sz="2400" dirty="0">
                <a:latin typeface="Times New Roman" pitchFamily="18" charset="0"/>
                <a:cs typeface="Times New Roman" pitchFamily="18" charset="0"/>
              </a:rPr>
              <a:t>розмірів;</a:t>
            </a:r>
          </a:p>
          <a:p>
            <a:pPr algn="just">
              <a:lnSpc>
                <a:spcPct val="90000"/>
              </a:lnSpc>
            </a:pPr>
            <a:r>
              <a:rPr lang="uk-UA" sz="2400" b="1" i="1" dirty="0">
                <a:solidFill>
                  <a:srgbClr val="C00000"/>
                </a:solidFill>
                <a:latin typeface="Times New Roman" pitchFamily="18" charset="0"/>
                <a:cs typeface="Times New Roman" pitchFamily="18" charset="0"/>
              </a:rPr>
              <a:t>Z</a:t>
            </a:r>
            <a:r>
              <a:rPr lang="uk-UA" sz="2400" b="1" i="1" dirty="0">
                <a:solidFill>
                  <a:srgbClr val="FF9900"/>
                </a:solidFill>
                <a:latin typeface="Times New Roman" pitchFamily="18" charset="0"/>
                <a:cs typeface="Times New Roman" pitchFamily="18" charset="0"/>
              </a:rPr>
              <a:t> </a:t>
            </a:r>
            <a:r>
              <a:rPr lang="uk-UA" sz="2400" i="1" dirty="0">
                <a:latin typeface="Times New Roman" pitchFamily="18" charset="0"/>
                <a:cs typeface="Times New Roman" pitchFamily="18" charset="0"/>
              </a:rPr>
              <a:t>    </a:t>
            </a:r>
            <a:r>
              <a:rPr lang="uk-UA" sz="2400" dirty="0">
                <a:latin typeface="Times New Roman" pitchFamily="18" charset="0"/>
                <a:cs typeface="Times New Roman" pitchFamily="18" charset="0"/>
              </a:rPr>
              <a:t>– заряд атомного ядра;</a:t>
            </a:r>
          </a:p>
          <a:p>
            <a:pPr algn="just">
              <a:lnSpc>
                <a:spcPct val="90000"/>
              </a:lnSpc>
            </a:pPr>
            <a:r>
              <a:rPr lang="uk-UA" sz="2400" b="1" i="1" dirty="0">
                <a:solidFill>
                  <a:srgbClr val="C00000"/>
                </a:solidFill>
                <a:latin typeface="Times New Roman" pitchFamily="18" charset="0"/>
                <a:cs typeface="Times New Roman" pitchFamily="18" charset="0"/>
              </a:rPr>
              <a:t>е</a:t>
            </a:r>
            <a:r>
              <a:rPr lang="uk-UA" sz="2400" b="1" i="1" dirty="0">
                <a:solidFill>
                  <a:srgbClr val="FF9900"/>
                </a:solidFill>
                <a:latin typeface="Times New Roman" pitchFamily="18" charset="0"/>
                <a:cs typeface="Times New Roman" pitchFamily="18" charset="0"/>
              </a:rPr>
              <a:t> </a:t>
            </a:r>
            <a:r>
              <a:rPr lang="uk-UA" sz="2400" i="1" dirty="0">
                <a:latin typeface="Times New Roman" pitchFamily="18" charset="0"/>
                <a:cs typeface="Times New Roman" pitchFamily="18" charset="0"/>
              </a:rPr>
              <a:t>    </a:t>
            </a:r>
            <a:r>
              <a:rPr lang="uk-UA" sz="2400" dirty="0">
                <a:latin typeface="Times New Roman" pitchFamily="18" charset="0"/>
                <a:cs typeface="Times New Roman" pitchFamily="18" charset="0"/>
              </a:rPr>
              <a:t>– заряд </a:t>
            </a:r>
            <a:r>
              <a:rPr lang="uk-UA" sz="2400" dirty="0" smtClean="0">
                <a:latin typeface="Times New Roman" pitchFamily="18" charset="0"/>
                <a:cs typeface="Times New Roman" pitchFamily="18" charset="0"/>
              </a:rPr>
              <a:t>електрона.</a:t>
            </a:r>
            <a:r>
              <a:rPr lang="ru-RU" sz="2400" dirty="0" smtClean="0">
                <a:latin typeface="Times New Roman" pitchFamily="18" charset="0"/>
                <a:cs typeface="Times New Roman" pitchFamily="18" charset="0"/>
              </a:rPr>
              <a:t>  </a:t>
            </a:r>
            <a:endParaRPr lang="uk-UA" sz="2400" dirty="0">
              <a:latin typeface="Times New Roman" pitchFamily="18" charset="0"/>
              <a:cs typeface="Times New Roman" pitchFamily="18" charset="0"/>
            </a:endParaRPr>
          </a:p>
          <a:p>
            <a:pPr algn="just">
              <a:lnSpc>
                <a:spcPct val="90000"/>
              </a:lnSpc>
            </a:pPr>
            <a:endParaRPr lang="ru-RU" sz="2800" dirty="0"/>
          </a:p>
        </p:txBody>
      </p:sp>
      <p:sp>
        <p:nvSpPr>
          <p:cNvPr id="31748" name="Rectangle 4"/>
          <p:cNvSpPr>
            <a:spLocks noChangeArrowheads="1"/>
          </p:cNvSpPr>
          <p:nvPr/>
        </p:nvSpPr>
        <p:spPr bwMode="auto">
          <a:xfrm>
            <a:off x="2428860" y="2786058"/>
            <a:ext cx="3557384" cy="830997"/>
          </a:xfrm>
          <a:prstGeom prst="rect">
            <a:avLst/>
          </a:prstGeom>
          <a:noFill/>
          <a:ln w="9525">
            <a:noFill/>
            <a:miter lim="800000"/>
            <a:headEnd/>
            <a:tailEnd/>
          </a:ln>
          <a:effectLst/>
        </p:spPr>
        <p:txBody>
          <a:bodyPr wrap="none" anchor="ctr">
            <a:spAutoFit/>
          </a:bodyPr>
          <a:lstStyle/>
          <a:p>
            <a:r>
              <a:rPr lang="uk-UA" sz="2800" b="1" i="1" dirty="0">
                <a:solidFill>
                  <a:srgbClr val="C00000"/>
                </a:solidFill>
                <a:latin typeface="Times New Roman" pitchFamily="18" charset="0"/>
                <a:cs typeface="Times New Roman" pitchFamily="18" charset="0"/>
              </a:rPr>
              <a:t>А</a:t>
            </a:r>
            <a:r>
              <a:rPr lang="uk-UA" sz="2800" b="1" baseline="-25000" dirty="0">
                <a:solidFill>
                  <a:srgbClr val="C00000"/>
                </a:solidFill>
                <a:latin typeface="Times New Roman" pitchFamily="18" charset="0"/>
                <a:cs typeface="Times New Roman" pitchFamily="18" charset="0"/>
              </a:rPr>
              <a:t>вих</a:t>
            </a:r>
            <a:r>
              <a:rPr lang="uk-UA" sz="2800" b="1" dirty="0">
                <a:solidFill>
                  <a:srgbClr val="C00000"/>
                </a:solidFill>
                <a:latin typeface="Times New Roman" pitchFamily="18" charset="0"/>
                <a:cs typeface="Times New Roman" pitchFamily="18" charset="0"/>
              </a:rPr>
              <a:t> = </a:t>
            </a:r>
            <a:r>
              <a:rPr lang="uk-UA" sz="2800" b="1" i="1" dirty="0">
                <a:solidFill>
                  <a:srgbClr val="C00000"/>
                </a:solidFill>
                <a:latin typeface="Times New Roman" pitchFamily="18" charset="0"/>
                <a:cs typeface="Times New Roman" pitchFamily="18" charset="0"/>
              </a:rPr>
              <a:t>А</a:t>
            </a:r>
            <a:r>
              <a:rPr lang="uk-UA" sz="2800" b="1" baseline="-25000" dirty="0">
                <a:solidFill>
                  <a:srgbClr val="C00000"/>
                </a:solidFill>
                <a:latin typeface="Times New Roman" pitchFamily="18" charset="0"/>
                <a:cs typeface="Times New Roman" pitchFamily="18" charset="0"/>
              </a:rPr>
              <a:t>вих0</a:t>
            </a:r>
            <a:r>
              <a:rPr lang="uk-UA" sz="2800" b="1" dirty="0">
                <a:solidFill>
                  <a:srgbClr val="C00000"/>
                </a:solidFill>
                <a:latin typeface="Times New Roman" pitchFamily="18" charset="0"/>
                <a:cs typeface="Times New Roman" pitchFamily="18" charset="0"/>
              </a:rPr>
              <a:t> + 2</a:t>
            </a:r>
            <a:r>
              <a:rPr lang="uk-UA" sz="2800" b="1" i="1" dirty="0">
                <a:solidFill>
                  <a:srgbClr val="C00000"/>
                </a:solidFill>
                <a:latin typeface="Times New Roman" pitchFamily="18" charset="0"/>
                <a:cs typeface="Times New Roman" pitchFamily="18" charset="0"/>
              </a:rPr>
              <a:t>Z</a:t>
            </a:r>
            <a:r>
              <a:rPr lang="uk-UA" sz="2800" b="1" dirty="0">
                <a:solidFill>
                  <a:srgbClr val="C00000"/>
                </a:solidFill>
                <a:latin typeface="Times New Roman" pitchFamily="18" charset="0"/>
                <a:cs typeface="Times New Roman" pitchFamily="18" charset="0"/>
              </a:rPr>
              <a:t>e</a:t>
            </a:r>
            <a:r>
              <a:rPr lang="uk-UA" sz="2800" b="1" baseline="30000" dirty="0">
                <a:solidFill>
                  <a:srgbClr val="C00000"/>
                </a:solidFill>
                <a:latin typeface="Times New Roman" pitchFamily="18" charset="0"/>
                <a:cs typeface="Times New Roman" pitchFamily="18" charset="0"/>
              </a:rPr>
              <a:t>2</a:t>
            </a:r>
            <a:r>
              <a:rPr lang="uk-UA" sz="2800" b="1" dirty="0">
                <a:solidFill>
                  <a:srgbClr val="C00000"/>
                </a:solidFill>
                <a:latin typeface="Times New Roman" pitchFamily="18" charset="0"/>
                <a:cs typeface="Times New Roman" pitchFamily="18" charset="0"/>
              </a:rPr>
              <a:t>/</a:t>
            </a:r>
            <a:r>
              <a:rPr lang="uk-UA" sz="2800" b="1" i="1" dirty="0">
                <a:solidFill>
                  <a:srgbClr val="C00000"/>
                </a:solidFill>
                <a:latin typeface="Times New Roman" pitchFamily="18" charset="0"/>
                <a:cs typeface="Times New Roman" pitchFamily="18" charset="0"/>
              </a:rPr>
              <a:t>D</a:t>
            </a:r>
            <a:r>
              <a:rPr lang="uk-UA" sz="2000" b="1" dirty="0">
                <a:solidFill>
                  <a:srgbClr val="C00000"/>
                </a:solidFill>
                <a:latin typeface="Times New Roman" pitchFamily="18" charset="0"/>
                <a:cs typeface="Times New Roman" pitchFamily="18" charset="0"/>
              </a:rPr>
              <a:t>   </a:t>
            </a:r>
          </a:p>
          <a:p>
            <a:r>
              <a:rPr lang="uk-UA" sz="2000" b="1" dirty="0">
                <a:solidFill>
                  <a:srgbClr val="FF9900"/>
                </a:solidFill>
              </a:rPr>
              <a:t>                                           </a:t>
            </a:r>
            <a:r>
              <a:rPr lang="ru-RU" sz="2000" b="1" dirty="0">
                <a:solidFill>
                  <a:srgbClr val="FF9900"/>
                </a:solidFill>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274638"/>
            <a:ext cx="8229600" cy="796908"/>
          </a:xfrm>
        </p:spPr>
        <p:txBody>
          <a:bodyPr>
            <a:normAutofit/>
          </a:bodyPr>
          <a:lstStyle/>
          <a:p>
            <a:r>
              <a:rPr lang="uk-UA" sz="2800" b="1" dirty="0">
                <a:solidFill>
                  <a:schemeClr val="accent5">
                    <a:lumMod val="75000"/>
                  </a:schemeClr>
                </a:solidFill>
                <a:latin typeface="Times New Roman" pitchFamily="18" charset="0"/>
                <a:cs typeface="Times New Roman" pitchFamily="18" charset="0"/>
              </a:rPr>
              <a:t>Оптичний розмірний ефект у напівпровідиках</a:t>
            </a:r>
            <a:endParaRPr lang="ru-RU" sz="2800" b="1" dirty="0">
              <a:solidFill>
                <a:schemeClr val="accent5">
                  <a:lumMod val="75000"/>
                </a:schemeClr>
              </a:solidFill>
              <a:latin typeface="Times New Roman" pitchFamily="18" charset="0"/>
              <a:cs typeface="Times New Roman" pitchFamily="18" charset="0"/>
            </a:endParaRPr>
          </a:p>
        </p:txBody>
      </p:sp>
      <p:sp>
        <p:nvSpPr>
          <p:cNvPr id="32771" name="Rectangle 3"/>
          <p:cNvSpPr>
            <a:spLocks noGrp="1" noChangeArrowheads="1"/>
          </p:cNvSpPr>
          <p:nvPr>
            <p:ph type="body" idx="1"/>
          </p:nvPr>
        </p:nvSpPr>
        <p:spPr>
          <a:xfrm>
            <a:off x="500034" y="1142985"/>
            <a:ext cx="8229600" cy="2071702"/>
          </a:xfrm>
        </p:spPr>
        <p:txBody>
          <a:bodyPr/>
          <a:lstStyle/>
          <a:p>
            <a:pPr algn="ctr">
              <a:buFont typeface="Wingdings" pitchFamily="2" charset="2"/>
              <a:buNone/>
            </a:pPr>
            <a:r>
              <a:rPr lang="uk-UA" dirty="0"/>
              <a:t>  </a:t>
            </a:r>
            <a:r>
              <a:rPr lang="uk-UA" sz="2000" dirty="0">
                <a:latin typeface="Times New Roman" pitchFamily="18" charset="0"/>
                <a:cs typeface="Times New Roman" pitchFamily="18" charset="0"/>
              </a:rPr>
              <a:t>Ширина «забороненої зони» ∆</a:t>
            </a:r>
            <a:r>
              <a:rPr lang="uk-UA" sz="2000" i="1" dirty="0">
                <a:latin typeface="Times New Roman" pitchFamily="18" charset="0"/>
                <a:cs typeface="Times New Roman" pitchFamily="18" charset="0"/>
              </a:rPr>
              <a:t>Е </a:t>
            </a:r>
            <a:r>
              <a:rPr lang="uk-UA" sz="2000" dirty="0">
                <a:latin typeface="Times New Roman" pitchFamily="18" charset="0"/>
                <a:cs typeface="Times New Roman" pitchFamily="18" charset="0"/>
              </a:rPr>
              <a:t>напівпровідникової частинки </a:t>
            </a:r>
            <a:endParaRPr lang="en-GB" sz="2000" dirty="0">
              <a:latin typeface="Times New Roman" pitchFamily="18" charset="0"/>
              <a:cs typeface="Times New Roman" pitchFamily="18" charset="0"/>
            </a:endParaRPr>
          </a:p>
          <a:p>
            <a:pPr algn="ctr">
              <a:buFont typeface="Wingdings" pitchFamily="2" charset="2"/>
              <a:buNone/>
            </a:pPr>
            <a:r>
              <a:rPr lang="uk-UA" sz="2000" dirty="0">
                <a:latin typeface="Times New Roman" pitchFamily="18" charset="0"/>
                <a:cs typeface="Times New Roman" pitchFamily="18" charset="0"/>
              </a:rPr>
              <a:t>залежить від розмірів </a:t>
            </a:r>
            <a:endParaRPr lang="en-GB" sz="2000" dirty="0">
              <a:latin typeface="Times New Roman" pitchFamily="18" charset="0"/>
              <a:cs typeface="Times New Roman" pitchFamily="18" charset="0"/>
            </a:endParaRPr>
          </a:p>
          <a:p>
            <a:pPr algn="ctr">
              <a:buFont typeface="Wingdings" pitchFamily="2" charset="2"/>
              <a:buNone/>
            </a:pPr>
            <a:r>
              <a:rPr lang="uk-UA" sz="2000" dirty="0">
                <a:latin typeface="Times New Roman" pitchFamily="18" charset="0"/>
                <a:cs typeface="Times New Roman" pitchFamily="18" charset="0"/>
              </a:rPr>
              <a:t>в такий же спосіб, як і </a:t>
            </a:r>
            <a:endParaRPr lang="en-GB" sz="2000" dirty="0">
              <a:latin typeface="Times New Roman" pitchFamily="18" charset="0"/>
              <a:cs typeface="Times New Roman" pitchFamily="18" charset="0"/>
            </a:endParaRPr>
          </a:p>
          <a:p>
            <a:pPr algn="ctr">
              <a:buFont typeface="Wingdings" pitchFamily="2" charset="2"/>
              <a:buNone/>
            </a:pPr>
            <a:r>
              <a:rPr lang="uk-UA" sz="2000" dirty="0">
                <a:latin typeface="Times New Roman" pitchFamily="18" charset="0"/>
                <a:cs typeface="Times New Roman" pitchFamily="18" charset="0"/>
              </a:rPr>
              <a:t>робота виходу з металевих частинок, тобто зменшується з ростом </a:t>
            </a:r>
            <a:endParaRPr lang="en-GB" sz="2000" dirty="0">
              <a:latin typeface="Times New Roman" pitchFamily="18" charset="0"/>
              <a:cs typeface="Times New Roman" pitchFamily="18" charset="0"/>
            </a:endParaRPr>
          </a:p>
          <a:p>
            <a:pPr algn="ctr">
              <a:buFont typeface="Wingdings" pitchFamily="2" charset="2"/>
              <a:buNone/>
            </a:pPr>
            <a:r>
              <a:rPr lang="uk-UA" sz="2000" dirty="0">
                <a:latin typeface="Times New Roman" pitchFamily="18" charset="0"/>
                <a:cs typeface="Times New Roman" pitchFamily="18" charset="0"/>
              </a:rPr>
              <a:t>діаметра частинки</a:t>
            </a:r>
            <a:r>
              <a:rPr lang="ru-RU" sz="2000" dirty="0">
                <a:latin typeface="Times New Roman" pitchFamily="18" charset="0"/>
                <a:cs typeface="Times New Roman" pitchFamily="18" charset="0"/>
              </a:rPr>
              <a:t> </a:t>
            </a:r>
          </a:p>
        </p:txBody>
      </p:sp>
      <p:sp>
        <p:nvSpPr>
          <p:cNvPr id="5" name="Rectangle 3"/>
          <p:cNvSpPr txBox="1">
            <a:spLocks noChangeArrowheads="1"/>
          </p:cNvSpPr>
          <p:nvPr/>
        </p:nvSpPr>
        <p:spPr>
          <a:xfrm>
            <a:off x="214282" y="3429000"/>
            <a:ext cx="5878513" cy="3221055"/>
          </a:xfrm>
          <a:prstGeom prst="rect">
            <a:avLst/>
          </a:prstGeom>
        </p:spPr>
        <p:txBody>
          <a:bodyPr vert="horz" lIns="91440" tIns="45720" rIns="91440" bIns="45720" rtlCol="0">
            <a:normAutofit/>
          </a:bodyPr>
          <a:lstStyle/>
          <a:p>
            <a:pPr marR="0" lvl="0" indent="342900" algn="just" defTabSz="914400" rtl="0" eaLnBrk="1" fontAlgn="auto" latinLnBrk="0" hangingPunct="1">
              <a:spcAft>
                <a:spcPts val="0"/>
              </a:spcAft>
              <a:buClrTx/>
              <a:buSzTx/>
              <a:buFont typeface="Wingdings" pitchFamily="2" charset="2"/>
              <a:buNone/>
              <a:tabLst/>
              <a:defRPr/>
            </a:pPr>
            <a:r>
              <a:rPr kumimoji="0" lang="en-GB" sz="1800" b="0" i="0" u="none" strike="noStrike" kern="1200" cap="none" spc="0" normalizeH="0" baseline="0" noProof="0" dirty="0" smtClean="0">
                <a:ln>
                  <a:noFill/>
                </a:ln>
                <a:solidFill>
                  <a:schemeClr val="tx1"/>
                </a:solidFill>
                <a:effectLst/>
                <a:uLnTx/>
                <a:uFillTx/>
                <a:latin typeface="+mn-lt"/>
                <a:ea typeface="+mn-ea"/>
                <a:cs typeface="+mn-cs"/>
              </a:rPr>
              <a:t>   </a:t>
            </a:r>
            <a:r>
              <a:rPr kumimoji="0" lang="uk-UA" i="0" u="none" strike="noStrike" kern="1200" cap="none" spc="0" normalizeH="0" baseline="0" noProof="0" dirty="0" smtClean="0">
                <a:ln>
                  <a:noFill/>
                </a:ln>
                <a:effectLst/>
                <a:uLnTx/>
                <a:uFillTx/>
                <a:latin typeface="Times New Roman" pitchFamily="18" charset="0"/>
                <a:cs typeface="Times New Roman" pitchFamily="18" charset="0"/>
              </a:rPr>
              <a:t>Колір матеріалу визначається довжиною світлових хвиль, які він поглинає. При поглинанні фотонів падаючого світла електрони переходять з нижніх заповнених енергетичних рівнів матеріалу на незаповнені верхні. </a:t>
            </a:r>
          </a:p>
          <a:p>
            <a:pPr marR="0" lvl="0" indent="342900" algn="just" defTabSz="914400" rtl="0" eaLnBrk="1" fontAlgn="auto" latinLnBrk="0" hangingPunct="1">
              <a:spcAft>
                <a:spcPts val="0"/>
              </a:spcAft>
              <a:buClrTx/>
              <a:buSzTx/>
              <a:buFont typeface="Wingdings" pitchFamily="2" charset="2"/>
              <a:buNone/>
              <a:tabLst/>
              <a:defRPr/>
            </a:pPr>
            <a:r>
              <a:rPr kumimoji="0" lang="uk-UA" i="0" u="none" strike="noStrike" kern="1200" cap="none" spc="0" normalizeH="0" baseline="0" noProof="0" dirty="0" smtClean="0">
                <a:ln>
                  <a:noFill/>
                </a:ln>
                <a:effectLst/>
                <a:uLnTx/>
                <a:uFillTx/>
                <a:latin typeface="Times New Roman" pitchFamily="18" charset="0"/>
                <a:cs typeface="Times New Roman" pitchFamily="18" charset="0"/>
              </a:rPr>
              <a:t>На рису</a:t>
            </a:r>
            <a:r>
              <a:rPr lang="uk-UA" baseline="0" dirty="0" smtClean="0">
                <a:latin typeface="Times New Roman" pitchFamily="18" charset="0"/>
                <a:cs typeface="Times New Roman" pitchFamily="18" charset="0"/>
              </a:rPr>
              <a:t>нку</a:t>
            </a:r>
            <a:r>
              <a:rPr lang="uk-UA" dirty="0" smtClean="0">
                <a:latin typeface="Times New Roman" pitchFamily="18" charset="0"/>
                <a:cs typeface="Times New Roman" pitchFamily="18" charset="0"/>
              </a:rPr>
              <a:t> </a:t>
            </a:r>
            <a:r>
              <a:rPr kumimoji="0" lang="uk-UA" i="0" u="none" strike="noStrike" kern="1200" cap="none" spc="0" normalizeH="0" baseline="0" noProof="0" dirty="0" smtClean="0">
                <a:ln>
                  <a:noFill/>
                </a:ln>
                <a:effectLst/>
                <a:uLnTx/>
                <a:uFillTx/>
                <a:latin typeface="Times New Roman" pitchFamily="18" charset="0"/>
                <a:cs typeface="Times New Roman" pitchFamily="18" charset="0"/>
              </a:rPr>
              <a:t>показаний перехід електрона (білий кружок) з валентної зони у зону провідності під дією синього світла у напівпровіднику. Через деякий час електрон опускається на самий нижній енергетичний рівень цієї зони й, випускаючи квант червоного світла, переходить назад у валентну зону.</a:t>
            </a:r>
            <a:endParaRPr kumimoji="0" lang="ru-RU" i="0" u="none" strike="noStrike" kern="1200" cap="none" spc="0" normalizeH="0" baseline="0" noProof="0" dirty="0">
              <a:ln>
                <a:noFill/>
              </a:ln>
              <a:effectLst/>
              <a:uLnTx/>
              <a:uFillTx/>
              <a:latin typeface="Times New Roman" pitchFamily="18" charset="0"/>
              <a:cs typeface="Times New Roman" pitchFamily="18" charset="0"/>
            </a:endParaRPr>
          </a:p>
        </p:txBody>
      </p:sp>
      <p:pic>
        <p:nvPicPr>
          <p:cNvPr id="6" name="Picture 4" descr="закрыть"/>
          <p:cNvPicPr>
            <a:picLocks noChangeAspect="1" noChangeArrowheads="1"/>
          </p:cNvPicPr>
          <p:nvPr/>
        </p:nvPicPr>
        <p:blipFill>
          <a:blip r:embed="rId3"/>
          <a:srcRect l="5559" t="3362" r="49329" b="3362"/>
          <a:stretch>
            <a:fillRect/>
          </a:stretch>
        </p:blipFill>
        <p:spPr bwMode="auto">
          <a:xfrm>
            <a:off x="6305580" y="3278210"/>
            <a:ext cx="2624138" cy="3365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277813"/>
            <a:ext cx="8229600" cy="865171"/>
          </a:xfrm>
        </p:spPr>
        <p:txBody>
          <a:bodyPr>
            <a:normAutofit/>
          </a:bodyPr>
          <a:lstStyle/>
          <a:p>
            <a:r>
              <a:rPr lang="uk-UA" sz="2800" b="1" dirty="0">
                <a:solidFill>
                  <a:schemeClr val="accent5">
                    <a:lumMod val="75000"/>
                  </a:schemeClr>
                </a:solidFill>
                <a:latin typeface="Times New Roman" pitchFamily="18" charset="0"/>
                <a:cs typeface="Times New Roman" pitchFamily="18" charset="0"/>
              </a:rPr>
              <a:t>Оптичний розмірний ефект</a:t>
            </a:r>
            <a:endParaRPr lang="ru-RU" sz="2800" b="1" dirty="0">
              <a:solidFill>
                <a:schemeClr val="accent5">
                  <a:lumMod val="75000"/>
                </a:schemeClr>
              </a:solidFill>
              <a:latin typeface="Times New Roman" pitchFamily="18" charset="0"/>
              <a:cs typeface="Times New Roman" pitchFamily="18" charset="0"/>
            </a:endParaRPr>
          </a:p>
        </p:txBody>
      </p:sp>
      <p:sp>
        <p:nvSpPr>
          <p:cNvPr id="35843" name="Rectangle 3"/>
          <p:cNvSpPr>
            <a:spLocks noGrp="1" noChangeArrowheads="1"/>
          </p:cNvSpPr>
          <p:nvPr>
            <p:ph type="body" sz="half" idx="1"/>
          </p:nvPr>
        </p:nvSpPr>
        <p:spPr>
          <a:xfrm>
            <a:off x="457200" y="1600200"/>
            <a:ext cx="8218488" cy="4900634"/>
          </a:xfrm>
        </p:spPr>
        <p:txBody>
          <a:bodyPr/>
          <a:lstStyle/>
          <a:p>
            <a:pPr algn="just">
              <a:lnSpc>
                <a:spcPct val="90000"/>
              </a:lnSpc>
              <a:buFont typeface="Wingdings" pitchFamily="2" charset="2"/>
              <a:buNone/>
            </a:pPr>
            <a:r>
              <a:rPr lang="en-GB" sz="2400" dirty="0"/>
              <a:t>  </a:t>
            </a:r>
            <a:r>
              <a:rPr lang="uk-UA" sz="2000" dirty="0">
                <a:latin typeface="Times New Roman" pitchFamily="18" charset="0"/>
                <a:cs typeface="Times New Roman" pitchFamily="18" charset="0"/>
              </a:rPr>
              <a:t>Отже, кожен кластер буде випромінювати світло лише певної довжини хвилі, яку можна визначити із </a:t>
            </a:r>
            <a:r>
              <a:rPr lang="uk-UA" sz="2000" dirty="0" smtClean="0">
                <a:latin typeface="Times New Roman" pitchFamily="18" charset="0"/>
                <a:cs typeface="Times New Roman" pitchFamily="18" charset="0"/>
              </a:rPr>
              <a:t>співвідношення:</a:t>
            </a:r>
          </a:p>
          <a:p>
            <a:pPr algn="just">
              <a:lnSpc>
                <a:spcPct val="90000"/>
              </a:lnSpc>
              <a:buFont typeface="Wingdings" pitchFamily="2" charset="2"/>
              <a:buNone/>
            </a:pPr>
            <a:r>
              <a:rPr lang="uk-UA" sz="2000" dirty="0" smtClean="0">
                <a:latin typeface="Times New Roman" pitchFamily="18" charset="0"/>
                <a:cs typeface="Times New Roman" pitchFamily="18" charset="0"/>
              </a:rPr>
              <a:t> </a:t>
            </a:r>
            <a:endParaRPr lang="en-GB" sz="2000" dirty="0">
              <a:latin typeface="Times New Roman" pitchFamily="18" charset="0"/>
              <a:cs typeface="Times New Roman" pitchFamily="18" charset="0"/>
            </a:endParaRPr>
          </a:p>
          <a:p>
            <a:pPr algn="ctr">
              <a:lnSpc>
                <a:spcPct val="90000"/>
              </a:lnSpc>
              <a:buFont typeface="Wingdings" pitchFamily="2" charset="2"/>
              <a:buNone/>
            </a:pPr>
            <a:r>
              <a:rPr lang="uk-UA" sz="2000" dirty="0">
                <a:latin typeface="Times New Roman" pitchFamily="18" charset="0"/>
                <a:cs typeface="Times New Roman" pitchFamily="18" charset="0"/>
              </a:rPr>
              <a:t>∆</a:t>
            </a:r>
            <a:r>
              <a:rPr lang="uk-UA" sz="2000" i="1" dirty="0">
                <a:latin typeface="Times New Roman" pitchFamily="18" charset="0"/>
                <a:cs typeface="Times New Roman" pitchFamily="18" charset="0"/>
              </a:rPr>
              <a:t>Е </a:t>
            </a:r>
            <a:r>
              <a:rPr lang="uk-UA" sz="2000" dirty="0">
                <a:latin typeface="Times New Roman" pitchFamily="18" charset="0"/>
                <a:cs typeface="Times New Roman" pitchFamily="18" charset="0"/>
              </a:rPr>
              <a:t>~</a:t>
            </a:r>
            <a:r>
              <a:rPr lang="en-GB" sz="2000" dirty="0">
                <a:latin typeface="Times New Roman" pitchFamily="18" charset="0"/>
                <a:cs typeface="Times New Roman" pitchFamily="18" charset="0"/>
              </a:rPr>
              <a:t> </a:t>
            </a:r>
            <a:r>
              <a:rPr lang="en-GB" sz="2000" i="1" dirty="0" err="1">
                <a:latin typeface="Times New Roman" pitchFamily="18" charset="0"/>
                <a:cs typeface="Times New Roman" pitchFamily="18" charset="0"/>
              </a:rPr>
              <a:t>hc</a:t>
            </a:r>
            <a:r>
              <a:rPr lang="en-GB" sz="2000" i="1" dirty="0">
                <a:latin typeface="Times New Roman" pitchFamily="18" charset="0"/>
                <a:cs typeface="Times New Roman" pitchFamily="18" charset="0"/>
              </a:rPr>
              <a:t>/</a:t>
            </a:r>
            <a:r>
              <a:rPr lang="el-GR" sz="2000" i="1" dirty="0">
                <a:latin typeface="Times New Roman" pitchFamily="18" charset="0"/>
                <a:cs typeface="Times New Roman" pitchFamily="18" charset="0"/>
              </a:rPr>
              <a:t>λ</a:t>
            </a:r>
            <a:r>
              <a:rPr lang="uk-UA" sz="2000" dirty="0">
                <a:latin typeface="Times New Roman" pitchFamily="18" charset="0"/>
                <a:cs typeface="Times New Roman" pitchFamily="18" charset="0"/>
              </a:rPr>
              <a:t>  </a:t>
            </a:r>
            <a:endParaRPr lang="en-GB" sz="2000" dirty="0">
              <a:latin typeface="Times New Roman" pitchFamily="18" charset="0"/>
              <a:cs typeface="Times New Roman" pitchFamily="18" charset="0"/>
            </a:endParaRPr>
          </a:p>
          <a:p>
            <a:pPr algn="ctr">
              <a:lnSpc>
                <a:spcPct val="90000"/>
              </a:lnSpc>
              <a:buFont typeface="Wingdings" pitchFamily="2" charset="2"/>
              <a:buNone/>
            </a:pPr>
            <a:endParaRPr lang="uk-UA" sz="2000" dirty="0" smtClean="0">
              <a:latin typeface="Times New Roman" pitchFamily="18" charset="0"/>
              <a:cs typeface="Times New Roman" pitchFamily="18" charset="0"/>
            </a:endParaRPr>
          </a:p>
          <a:p>
            <a:pPr algn="ctr">
              <a:lnSpc>
                <a:spcPct val="90000"/>
              </a:lnSpc>
              <a:buFont typeface="Wingdings" pitchFamily="2" charset="2"/>
              <a:buNone/>
            </a:pPr>
            <a:r>
              <a:rPr lang="uk-UA" sz="2000" dirty="0" smtClean="0">
                <a:latin typeface="Times New Roman" pitchFamily="18" charset="0"/>
                <a:cs typeface="Times New Roman" pitchFamily="18" charset="0"/>
              </a:rPr>
              <a:t>Таким </a:t>
            </a:r>
            <a:r>
              <a:rPr lang="uk-UA" sz="2000" dirty="0">
                <a:latin typeface="Times New Roman" pitchFamily="18" charset="0"/>
                <a:cs typeface="Times New Roman" pitchFamily="18" charset="0"/>
              </a:rPr>
              <a:t>чином, колір кластера залежить від </a:t>
            </a:r>
            <a:endParaRPr lang="en-GB" sz="2000" dirty="0">
              <a:latin typeface="Times New Roman" pitchFamily="18" charset="0"/>
              <a:cs typeface="Times New Roman" pitchFamily="18" charset="0"/>
            </a:endParaRPr>
          </a:p>
          <a:p>
            <a:pPr algn="ctr">
              <a:lnSpc>
                <a:spcPct val="90000"/>
              </a:lnSpc>
              <a:buFont typeface="Wingdings" pitchFamily="2" charset="2"/>
              <a:buNone/>
            </a:pPr>
            <a:r>
              <a:rPr lang="uk-UA" sz="2000" dirty="0">
                <a:latin typeface="Times New Roman" pitchFamily="18" charset="0"/>
                <a:cs typeface="Times New Roman" pitchFamily="18" charset="0"/>
              </a:rPr>
              <a:t>відстані між енергетичними рівнями </a:t>
            </a:r>
          </a:p>
          <a:p>
            <a:pPr algn="ctr">
              <a:lnSpc>
                <a:spcPct val="90000"/>
              </a:lnSpc>
              <a:buFont typeface="Wingdings" pitchFamily="2" charset="2"/>
              <a:buNone/>
            </a:pPr>
            <a:r>
              <a:rPr lang="uk-UA" sz="2000" dirty="0">
                <a:latin typeface="Times New Roman" pitchFamily="18" charset="0"/>
                <a:cs typeface="Times New Roman" pitchFamily="18" charset="0"/>
              </a:rPr>
              <a:t>(ширини забороненої зони), яка, </a:t>
            </a:r>
            <a:endParaRPr lang="en-GB" sz="2000" dirty="0">
              <a:latin typeface="Times New Roman" pitchFamily="18" charset="0"/>
              <a:cs typeface="Times New Roman" pitchFamily="18" charset="0"/>
            </a:endParaRPr>
          </a:p>
          <a:p>
            <a:pPr algn="ctr">
              <a:lnSpc>
                <a:spcPct val="90000"/>
              </a:lnSpc>
              <a:buFont typeface="Wingdings" pitchFamily="2" charset="2"/>
              <a:buNone/>
            </a:pPr>
            <a:r>
              <a:rPr lang="uk-UA" sz="2000" dirty="0">
                <a:latin typeface="Times New Roman" pitchFamily="18" charset="0"/>
                <a:cs typeface="Times New Roman" pitchFamily="18" charset="0"/>
              </a:rPr>
              <a:t>як було показано раніше, залежить від </a:t>
            </a:r>
          </a:p>
          <a:p>
            <a:pPr algn="ctr">
              <a:lnSpc>
                <a:spcPct val="90000"/>
              </a:lnSpc>
              <a:buFont typeface="Wingdings" pitchFamily="2" charset="2"/>
              <a:buNone/>
            </a:pPr>
            <a:r>
              <a:rPr lang="uk-UA" sz="2000" dirty="0">
                <a:latin typeface="Times New Roman" pitchFamily="18" charset="0"/>
                <a:cs typeface="Times New Roman" pitchFamily="18" charset="0"/>
              </a:rPr>
              <a:t>кількості атомів у </a:t>
            </a:r>
            <a:r>
              <a:rPr lang="uk-UA" sz="2000" dirty="0" smtClean="0">
                <a:latin typeface="Times New Roman" pitchFamily="18" charset="0"/>
                <a:cs typeface="Times New Roman" pitchFamily="18" charset="0"/>
              </a:rPr>
              <a:t>кластері.</a:t>
            </a:r>
          </a:p>
          <a:p>
            <a:pPr algn="ctr">
              <a:lnSpc>
                <a:spcPct val="90000"/>
              </a:lnSpc>
              <a:buFont typeface="Wingdings" pitchFamily="2" charset="2"/>
              <a:buNone/>
            </a:pPr>
            <a:endParaRPr lang="uk-UA" sz="2000" dirty="0">
              <a:latin typeface="Times New Roman" pitchFamily="18" charset="0"/>
              <a:cs typeface="Times New Roman" pitchFamily="18" charset="0"/>
            </a:endParaRPr>
          </a:p>
          <a:p>
            <a:pPr algn="ctr">
              <a:lnSpc>
                <a:spcPct val="90000"/>
              </a:lnSpc>
              <a:buFont typeface="Wingdings" pitchFamily="2" charset="2"/>
              <a:buNone/>
            </a:pPr>
            <a:r>
              <a:rPr lang="uk-UA" sz="2000" dirty="0">
                <a:latin typeface="Times New Roman" pitchFamily="18" charset="0"/>
                <a:cs typeface="Times New Roman" pitchFamily="18" charset="0"/>
              </a:rPr>
              <a:t>Кластери різних розмірів мають різну кількість атомів і, відповідно, різну відстань між рівнями.</a:t>
            </a:r>
          </a:p>
          <a:p>
            <a:pPr algn="ctr">
              <a:lnSpc>
                <a:spcPct val="90000"/>
              </a:lnSpc>
              <a:buFont typeface="Wingdings" pitchFamily="2" charset="2"/>
              <a:buNone/>
            </a:pPr>
            <a:r>
              <a:rPr lang="uk-UA" sz="2000" dirty="0">
                <a:latin typeface="Times New Roman" pitchFamily="18" charset="0"/>
                <a:cs typeface="Times New Roman" pitchFamily="18" charset="0"/>
              </a:rPr>
              <a:t>Це означає, що кластери різних розмірів будуть відрізнятися за </a:t>
            </a:r>
            <a:r>
              <a:rPr lang="uk-UA" sz="2000" dirty="0" smtClean="0">
                <a:latin typeface="Times New Roman" pitchFamily="18" charset="0"/>
                <a:cs typeface="Times New Roman" pitchFamily="18" charset="0"/>
              </a:rPr>
              <a:t>кольором. </a:t>
            </a:r>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605</TotalTime>
  <Words>2918</Words>
  <Application>Microsoft Office PowerPoint</Application>
  <PresentationFormat>Экран (4:3)</PresentationFormat>
  <Paragraphs>249</Paragraphs>
  <Slides>30</Slides>
  <Notes>8</Notes>
  <HiddenSlides>0</HiddenSlides>
  <MMClips>0</MMClips>
  <ScaleCrop>false</ScaleCrop>
  <HeadingPairs>
    <vt:vector size="6" baseType="variant">
      <vt:variant>
        <vt:lpstr>Тема</vt:lpstr>
      </vt:variant>
      <vt:variant>
        <vt:i4>1</vt:i4>
      </vt:variant>
      <vt:variant>
        <vt:lpstr>Внедренные серверы OLE</vt:lpstr>
      </vt:variant>
      <vt:variant>
        <vt:i4>2</vt:i4>
      </vt:variant>
      <vt:variant>
        <vt:lpstr>Заголовки слайдов</vt:lpstr>
      </vt:variant>
      <vt:variant>
        <vt:i4>30</vt:i4>
      </vt:variant>
    </vt:vector>
  </HeadingPairs>
  <TitlesOfParts>
    <vt:vector size="33" baseType="lpstr">
      <vt:lpstr>Тема Office</vt:lpstr>
      <vt:lpstr>Drawing</vt:lpstr>
      <vt:lpstr>Equation</vt:lpstr>
      <vt:lpstr>Размерные эффекты и условия их проявления </vt:lpstr>
      <vt:lpstr>Металлическая связь. Зонная модель электронной проводимости металлов</vt:lpstr>
      <vt:lpstr>Електронний розмірний ефект в металах </vt:lpstr>
      <vt:lpstr>Електронний розмірний ефект</vt:lpstr>
      <vt:lpstr>Електронний розмірний ефект</vt:lpstr>
      <vt:lpstr>Залежність середнього числа найближчих сусідів в атома платіни (ордината)  від діаметра частинки (абсциса) в ангстремах</vt:lpstr>
      <vt:lpstr>Залежність роботи вихода електронів від кількості атомів</vt:lpstr>
      <vt:lpstr>Оптичний розмірний ефект у напівпровідиках</vt:lpstr>
      <vt:lpstr>Оптичний розмірний ефект</vt:lpstr>
      <vt:lpstr>Флюоресценція розчинів колоїдних частинок CdTe в залежності від їхнього розміру (від 2 до 5 нм). Всі колби опромінюються зверху синім кольором однакової довжини хвилі </vt:lpstr>
      <vt:lpstr>Размерный эффект</vt:lpstr>
      <vt:lpstr>Слайд 12</vt:lpstr>
      <vt:lpstr>Размерный эффект</vt:lpstr>
      <vt:lpstr>Термодинамические свойсва наночастиц</vt:lpstr>
      <vt:lpstr>Электрические свойсва наночастиц</vt:lpstr>
      <vt:lpstr>Прочностные свойсва наночастиц</vt:lpstr>
      <vt:lpstr>Прочностные свойсва наночастиц</vt:lpstr>
      <vt:lpstr>Прочностные свойсва наночастиц</vt:lpstr>
      <vt:lpstr>Прочностные свойсва наночастиц. Роль дислокаций.  </vt:lpstr>
      <vt:lpstr>Прочностные свойсва наночастиц. Границы зерен.  </vt:lpstr>
      <vt:lpstr>Прочностные свойсва наночастиц. Границы зерен.  </vt:lpstr>
      <vt:lpstr>Характеристичні довжини в мезоскопічних системах</vt:lpstr>
      <vt:lpstr>Характеристичні довжини в мезоскопічних системах</vt:lpstr>
      <vt:lpstr>Характеристичні довжини в мезоскопічних системах</vt:lpstr>
      <vt:lpstr>Характеристичні довжини в мезоскопічних системах</vt:lpstr>
      <vt:lpstr>Характеристичні довжини в мезоскопічних системах</vt:lpstr>
      <vt:lpstr>Классические и квантовые законы движения электронов</vt:lpstr>
      <vt:lpstr>Квантовые законы движения электронов</vt:lpstr>
      <vt:lpstr>Квантовые законы движения электронов</vt:lpstr>
      <vt:lpstr>Классические и квантовые законы движения электронов</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Размерные эффекты и условия их проявления</dc:title>
  <dc:creator>ananina</dc:creator>
  <cp:lastModifiedBy>ananina</cp:lastModifiedBy>
  <cp:revision>79</cp:revision>
  <dcterms:created xsi:type="dcterms:W3CDTF">2018-02-01T11:16:21Z</dcterms:created>
  <dcterms:modified xsi:type="dcterms:W3CDTF">2018-03-29T10:54:33Z</dcterms:modified>
</cp:coreProperties>
</file>