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78" r:id="rId3"/>
    <p:sldId id="271" r:id="rId4"/>
    <p:sldId id="273" r:id="rId5"/>
    <p:sldId id="284" r:id="rId6"/>
    <p:sldId id="27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43" y="67"/>
      </p:cViewPr>
      <p:guideLst>
        <p:guide orient="horz" pos="212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7A0F4-7784-4BCA-B20C-7CFD65A8418C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3D1A9-B8FE-493A-86DA-50D6E66284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788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ADDB-69D5-4A10-8283-A59BF54C2072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E191-C7C2-4D17-8738-F57DF91AC6B5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C345-23E9-4B01-9760-7248723AC617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35443" y="1752601"/>
            <a:ext cx="9045297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ctr">
              <a:defRPr sz="3600" b="1">
                <a:solidFill>
                  <a:srgbClr val="0033CC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Arial Black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35443" y="3611607"/>
            <a:ext cx="9045297" cy="1199704"/>
          </a:xfrm>
        </p:spPr>
        <p:txBody>
          <a:bodyPr lIns="45720" rIns="45720"/>
          <a:lstStyle>
            <a:lvl1pPr marL="0" marR="64135" indent="0" algn="ctr">
              <a:buNone/>
              <a:defRPr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dirty="0"/>
              <a:t>Образец подзаголовка</a:t>
            </a:r>
            <a:endParaRPr kumimoji="0"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D40F97-7336-4016-AB11-53A51B4FCD6F}" type="datetime1">
              <a:rPr lang="ru-RU" smtClean="0"/>
              <a:t>14.10.2024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67544" y="6237312"/>
            <a:ext cx="4248472" cy="365125"/>
          </a:xfrm>
        </p:spPr>
        <p:txBody>
          <a:bodyPr/>
          <a:lstStyle>
            <a:lvl1pPr algn="ctr">
              <a:defRPr sz="16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err="1"/>
              <a:t>Презентація</a:t>
            </a:r>
            <a:r>
              <a:rPr lang="ru-RU" dirty="0"/>
              <a:t> курсу  </a:t>
            </a:r>
          </a:p>
          <a:p>
            <a:r>
              <a:rPr lang="ru-RU" dirty="0"/>
              <a:t>«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"</a:t>
            </a: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973388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5778"/>
            <a:ext cx="2314143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4" y="5933033"/>
            <a:ext cx="3133725" cy="89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740" y="5778"/>
            <a:ext cx="15240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4EDD0-7792-4166-A92B-3646A9A592D5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B1C0-0229-408D-ACF5-3E0769DEE3B4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7D56C-2A55-40CE-A9A7-7F2B69CBFE57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C4F24-F837-4E92-A0DE-A6C0BBBD5010}" type="datetime1">
              <a:rPr lang="ru-RU" smtClean="0"/>
              <a:t>14.10.2024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4C1D3-0090-450B-994A-AF9349ABD92F}" type="datetime1">
              <a:rPr lang="ru-RU" smtClean="0"/>
              <a:t>14.10.2024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81E3D-DC9F-43D0-97DE-F9110A184726}" type="datetime1">
              <a:rPr lang="ru-RU" smtClean="0"/>
              <a:t>14.10.2024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9412376-62F5-4521-96B3-2348253657B1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9FE35-D304-4E52-9112-08C06C9FEB54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 hasCustomPrompt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4C52EDF-610B-427D-AB0F-089D6A14F148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2611D-99D2-4686-8637-27314B9DFC95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56BD-9A95-41C8-A3DB-26D1340F99C3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6940"/>
            <a:ext cx="8928992" cy="4525963"/>
          </a:xfrm>
        </p:spPr>
        <p:txBody>
          <a:bodyPr/>
          <a:lstStyle/>
          <a:p>
            <a:pPr lvl="0" eaLnBrk="1" latinLnBrk="0" hangingPunct="1"/>
            <a:r>
              <a:rPr lang="ru-RU" dirty="0"/>
              <a:t>Образец текста</a:t>
            </a:r>
          </a:p>
          <a:p>
            <a:pPr lvl="1" eaLnBrk="1" latinLnBrk="0" hangingPunct="1"/>
            <a:r>
              <a:rPr lang="ru-RU" dirty="0"/>
              <a:t>Второй уровень</a:t>
            </a:r>
          </a:p>
          <a:p>
            <a:pPr lvl="2" eaLnBrk="1" latinLnBrk="0" hangingPunct="1"/>
            <a:r>
              <a:rPr lang="ru-RU" dirty="0"/>
              <a:t>Третий уровень</a:t>
            </a:r>
          </a:p>
          <a:p>
            <a:pPr lvl="3" eaLnBrk="1" latinLnBrk="0" hangingPunct="1"/>
            <a:r>
              <a:rPr lang="ru-RU" dirty="0"/>
              <a:t>Четвертый уровень</a:t>
            </a:r>
          </a:p>
          <a:p>
            <a:pPr lvl="4" eaLnBrk="1" latinLnBrk="0" hangingPunct="1"/>
            <a:r>
              <a:rPr lang="ru-RU" dirty="0"/>
              <a:t>Пятый уровень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5280-8E4E-4230-9382-8439040327EF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-2069055" y="6494522"/>
            <a:ext cx="6840760" cy="365125"/>
          </a:xfrm>
        </p:spPr>
        <p:txBody>
          <a:bodyPr/>
          <a:lstStyle>
            <a:lvl1pPr>
              <a:defRPr sz="900" b="1">
                <a:solidFill>
                  <a:srgbClr val="FFFF00"/>
                </a:solidFill>
              </a:defRPr>
            </a:lvl1pPr>
          </a:lstStyle>
          <a:p>
            <a:pPr algn="ctr"/>
            <a:r>
              <a:rPr lang="ru-RU" dirty="0" err="1"/>
              <a:t>Презентація</a:t>
            </a:r>
            <a:r>
              <a:rPr lang="ru-RU" dirty="0"/>
              <a:t> курсу </a:t>
            </a:r>
          </a:p>
          <a:p>
            <a:pPr algn="ctr"/>
            <a:r>
              <a:rPr lang="ru-RU" dirty="0"/>
              <a:t> «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проектної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"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>
          <a:xfrm>
            <a:off x="1619672" y="188640"/>
            <a:ext cx="7524328" cy="1143000"/>
          </a:xfrm>
        </p:spPr>
        <p:txBody>
          <a:bodyPr rtlCol="0">
            <a:normAutofit/>
          </a:bodyPr>
          <a:lstStyle>
            <a:lvl1pPr algn="ctr">
              <a:defRPr sz="2800">
                <a:solidFill>
                  <a:srgbClr val="0033CC"/>
                </a:solidFill>
                <a:latin typeface="Arial Black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3248025"/>
            <a:ext cx="365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3248025"/>
            <a:ext cx="365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9" t="7309" r="9316" b="16200"/>
          <a:stretch>
            <a:fillRect/>
          </a:stretch>
        </p:blipFill>
        <p:spPr>
          <a:xfrm>
            <a:off x="3500" y="3012"/>
            <a:ext cx="1616172" cy="1603928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966147"/>
            <a:ext cx="3131840" cy="89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02E2-3F99-41FC-ABDD-8A2E9078412B}" type="datetime1">
              <a:rPr lang="ru-RU" smtClean="0"/>
              <a:t>14.10.2024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133F-1A74-4593-8827-0068F09C3DC0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BDAAA-08B0-4825-B0F9-4195DEFC4270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B4B7-F6D5-4AB6-AFC0-CDDA066EF8AA}" type="datetime1">
              <a:rPr lang="ru-RU" smtClean="0"/>
              <a:t>14.10.2024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579E2-BC0B-485B-A825-C68A6B80AD45}" type="datetime1">
              <a:rPr lang="ru-RU" smtClean="0"/>
              <a:t>14.10.2024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7A88-73B5-45B6-98DD-DBEACBEDD2F4}" type="datetime1">
              <a:rPr lang="ru-RU" smtClean="0"/>
              <a:t>14.10.2024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3308-0972-40F1-B53C-76115552B186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CB279-4FA7-4E7F-A7FF-7A216AFEF878}" type="datetime1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5C58-9FEE-4850-9184-45BF5DBE138F}" type="datetime1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CFF4BF61-BCD2-4B3A-9ACA-DEFFCE9801D2}" type="datetime1">
              <a:rPr lang="ru-RU" smtClean="0"/>
              <a:t>14.10.2024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ru-RU"/>
              <a:t>Презентація курсу  «Основи європейської проектної діяльності"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E0A1343-4148-4342-AE8B-EC48B015F3D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259632" y="16679"/>
            <a:ext cx="7524115" cy="144399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sz="2400" dirty="0"/>
              <a:t>Модуль </a:t>
            </a:r>
            <a:r>
              <a:rPr lang="en-US" sz="2400" dirty="0"/>
              <a:t>VII</a:t>
            </a:r>
            <a:r>
              <a:rPr lang="uk-UA" sz="2400" dirty="0"/>
              <a:t> </a:t>
            </a:r>
            <a:r>
              <a:rPr lang="ru-RU" sz="2400" dirty="0" err="1"/>
              <a:t>Актуалізація</a:t>
            </a:r>
            <a:r>
              <a:rPr lang="ru-RU" sz="2400" dirty="0"/>
              <a:t> </a:t>
            </a:r>
            <a:r>
              <a:rPr lang="ru-RU" sz="2400" dirty="0" err="1"/>
              <a:t>проектних</a:t>
            </a:r>
            <a:r>
              <a:rPr lang="ru-RU" sz="2400" dirty="0"/>
              <a:t> компетентностей</a:t>
            </a:r>
            <a:endParaRPr lang="ru-RU" sz="1600" dirty="0">
              <a:solidFill>
                <a:schemeClr val="accent1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2" name="Замещающее 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x-none" altLang="ru-RU" dirty="0">
                <a:latin typeface="Arial" charset="0"/>
              </a:rPr>
              <a:t>Форма роботи - гра</a:t>
            </a:r>
          </a:p>
          <a:p>
            <a:endParaRPr lang="x-none" altLang="ru-RU" dirty="0">
              <a:latin typeface="Arial" charset="0"/>
            </a:endParaRPr>
          </a:p>
          <a:p>
            <a:pPr algn="just"/>
            <a:r>
              <a:rPr lang="x-none" altLang="ru-RU" sz="1800" b="1" dirty="0">
                <a:latin typeface="Arial" charset="0"/>
              </a:rPr>
              <a:t>Теоретична складова</a:t>
            </a:r>
            <a:r>
              <a:rPr lang="x-none" altLang="ru-RU" sz="1800" dirty="0">
                <a:latin typeface="Arial" charset="0"/>
              </a:rPr>
              <a:t> - передбачає аналіз і обговорення основних методологічних принципів проектної діяльності. Визначення й усвідомлення особливостей організації індивідуальної і групової роботи над проектами; форм, методів та технологій наукового пошуку; групових механізмів актуалізації рефлексії й творчості. Результатами теоретичної складової є формування орієнтовної основи дій (ООД), яка забезпечує основу для практичної складової (групової роботи).</a:t>
            </a:r>
          </a:p>
          <a:p>
            <a:pPr algn="just"/>
            <a:endParaRPr lang="x-none" altLang="ru-RU" sz="1800" dirty="0">
              <a:latin typeface="Arial" charset="0"/>
            </a:endParaRPr>
          </a:p>
          <a:p>
            <a:pPr algn="just"/>
            <a:r>
              <a:rPr lang="x-none" altLang="ru-RU" sz="1800" b="1" dirty="0">
                <a:latin typeface="Arial" charset="0"/>
              </a:rPr>
              <a:t>Практична складова</a:t>
            </a:r>
            <a:r>
              <a:rPr lang="x-none" altLang="ru-RU" sz="1800" dirty="0">
                <a:latin typeface="Arial" charset="0"/>
              </a:rPr>
              <a:t> передбачає безпосередньо створення проекту, що забезпечує умови для відпрацювання компетенцій (умінь, навичок) щодо розробки і презентації проектів, аналізу результатів власної та групової роботи, визначення індивідуальних стратегій подальшого розвитку.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548765" y="128270"/>
            <a:ext cx="7524115" cy="144399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uk-UA" sz="2400" dirty="0"/>
              <a:t>Модуль І</a:t>
            </a:r>
            <a:r>
              <a:rPr lang="en-US" sz="2400" dirty="0"/>
              <a:t>V</a:t>
            </a:r>
            <a:r>
              <a:rPr lang="uk-UA" sz="2400" dirty="0"/>
              <a:t> </a:t>
            </a:r>
            <a:r>
              <a:rPr lang="ru-RU" sz="2400" dirty="0" err="1"/>
              <a:t>Актуалізація</a:t>
            </a:r>
            <a:r>
              <a:rPr lang="ru-RU" sz="2400" dirty="0"/>
              <a:t> </a:t>
            </a:r>
            <a:r>
              <a:rPr lang="ru-RU" sz="2400" dirty="0" err="1"/>
              <a:t>проектних</a:t>
            </a:r>
            <a:r>
              <a:rPr lang="ru-RU" sz="2400" dirty="0"/>
              <a:t> компетентностей</a:t>
            </a:r>
            <a:br>
              <a:rPr lang="ru-RU" sz="2400" dirty="0"/>
            </a:br>
            <a:r>
              <a:rPr lang="ru-RU" sz="1600" dirty="0">
                <a:solidFill>
                  <a:schemeClr val="accent1">
                    <a:lumMod val="75000"/>
                  </a:schemeClr>
                </a:solidFill>
                <a:latin typeface="Times New Roman" charset="0"/>
              </a:rPr>
              <a:t>в процесі групової роботи над проектом «Інтеграція Запорізького національного університету до Європейського науково-освітнього простору»</a:t>
            </a:r>
          </a:p>
        </p:txBody>
      </p:sp>
      <p:sp>
        <p:nvSpPr>
          <p:cNvPr id="2" name="Замещающее 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ru-RU" altLang="en-US" sz="1600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252730" y="1749425"/>
            <a:ext cx="8691245" cy="3973830"/>
            <a:chOff x="285" y="2755"/>
            <a:chExt cx="13687" cy="6258"/>
          </a:xfrm>
        </p:grpSpPr>
        <p:sp>
          <p:nvSpPr>
            <p:cNvPr id="4" name="Блок-схема: сопоставление 3"/>
            <p:cNvSpPr/>
            <p:nvPr/>
          </p:nvSpPr>
          <p:spPr>
            <a:xfrm>
              <a:off x="285" y="2755"/>
              <a:ext cx="3077" cy="6196"/>
            </a:xfrm>
            <a:prstGeom prst="flowChartCol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140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</a:rPr>
                <a:t>БЛОК 1 </a:t>
              </a:r>
            </a:p>
            <a:p>
              <a:pPr algn="ctr"/>
              <a:r>
                <a:rPr lang="x-none" altLang="ru-RU" sz="140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</a:rPr>
                <a:t>6 ГОДИН</a:t>
              </a:r>
            </a:p>
            <a:p>
              <a:pPr algn="ctr"/>
              <a:endParaRPr lang="x-none" altLang="ru-RU" sz="140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endParaRPr>
            </a:p>
            <a:p>
              <a:pPr algn="ctr"/>
              <a:endParaRPr lang="x-none" altLang="ru-RU">
                <a:solidFill>
                  <a:schemeClr val="tx1"/>
                </a:solidFill>
                <a:latin typeface="Arial Black" pitchFamily="34" charset="0"/>
              </a:endParaRPr>
            </a:p>
            <a:p>
              <a:pPr algn="ctr"/>
              <a:endParaRPr lang="x-none" altLang="ru-RU">
                <a:solidFill>
                  <a:schemeClr val="tx1"/>
                </a:solidFill>
                <a:latin typeface="Arial Black" pitchFamily="34" charset="0"/>
              </a:endParaRPr>
            </a:p>
            <a:p>
              <a:pPr algn="ctr"/>
              <a:endParaRPr lang="x-none" altLang="ru-RU">
                <a:solidFill>
                  <a:schemeClr val="tx1"/>
                </a:solidFill>
                <a:latin typeface="Arial Black" pitchFamily="34" charset="0"/>
              </a:endParaRPr>
            </a:p>
            <a:p>
              <a:pPr algn="ctr"/>
              <a:endParaRPr lang="x-none" altLang="ru-RU">
                <a:solidFill>
                  <a:schemeClr val="tx1"/>
                </a:solidFill>
                <a:latin typeface="Arial Black" pitchFamily="34" charset="0"/>
              </a:endParaRPr>
            </a:p>
            <a:p>
              <a:pPr algn="ctr"/>
              <a:endParaRPr lang="x-none" altLang="ru-RU">
                <a:solidFill>
                  <a:schemeClr val="tx1"/>
                </a:solidFill>
                <a:latin typeface="Arial Black" pitchFamily="34" charset="0"/>
              </a:endParaRPr>
            </a:p>
            <a:p>
              <a:pPr algn="ctr"/>
              <a:endParaRPr lang="x-none" altLang="ru-RU">
                <a:solidFill>
                  <a:schemeClr val="tx1"/>
                </a:solidFill>
                <a:latin typeface="Arial Black" pitchFamily="34" charset="0"/>
              </a:endParaRPr>
            </a:p>
            <a:p>
              <a:pPr algn="ctr"/>
              <a:r>
                <a:rPr lang="x-none" altLang="ru-RU" sz="140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</a:rPr>
                <a:t>БЛОК 2 </a:t>
              </a:r>
            </a:p>
            <a:p>
              <a:pPr algn="ctr"/>
              <a:r>
                <a:rPr lang="x-none" altLang="ru-RU" sz="1400">
                  <a:solidFill>
                    <a:schemeClr val="tx2">
                      <a:lumMod val="75000"/>
                    </a:schemeClr>
                  </a:solidFill>
                  <a:latin typeface="Arial Black" pitchFamily="34" charset="0"/>
                </a:rPr>
                <a:t>6 ГОДИН</a:t>
              </a:r>
            </a:p>
          </p:txBody>
        </p:sp>
        <p:sp>
          <p:nvSpPr>
            <p:cNvPr id="7" name="Пятиугольник 6"/>
            <p:cNvSpPr/>
            <p:nvPr/>
          </p:nvSpPr>
          <p:spPr>
            <a:xfrm>
              <a:off x="3350" y="2795"/>
              <a:ext cx="3125" cy="120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altLang="en-US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Робота в групах </a:t>
              </a:r>
              <a:r>
                <a:rPr lang="x-none" altLang="ru-RU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над проектом</a:t>
              </a:r>
            </a:p>
          </p:txBody>
        </p:sp>
        <p:sp>
          <p:nvSpPr>
            <p:cNvPr id="8" name="Пятиугольник 7"/>
            <p:cNvSpPr/>
            <p:nvPr/>
          </p:nvSpPr>
          <p:spPr>
            <a:xfrm>
              <a:off x="6524" y="7784"/>
              <a:ext cx="2983" cy="1229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altLang="en-US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Презентація групових результатів</a:t>
              </a:r>
            </a:p>
          </p:txBody>
        </p:sp>
        <p:sp>
          <p:nvSpPr>
            <p:cNvPr id="9" name="Пятиугольник 8"/>
            <p:cNvSpPr/>
            <p:nvPr/>
          </p:nvSpPr>
          <p:spPr>
            <a:xfrm>
              <a:off x="9588" y="7782"/>
              <a:ext cx="2941" cy="1210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Загальне обговорення </a:t>
              </a:r>
            </a:p>
          </p:txBody>
        </p:sp>
        <p:sp>
          <p:nvSpPr>
            <p:cNvPr id="11" name="Пятиугольник 10"/>
            <p:cNvSpPr/>
            <p:nvPr/>
          </p:nvSpPr>
          <p:spPr>
            <a:xfrm>
              <a:off x="6527" y="2792"/>
              <a:ext cx="2983" cy="122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altLang="en-US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Презентація групових результатів</a:t>
              </a:r>
            </a:p>
          </p:txBody>
        </p:sp>
        <p:sp>
          <p:nvSpPr>
            <p:cNvPr id="12" name="Пятиугольник 11"/>
            <p:cNvSpPr/>
            <p:nvPr/>
          </p:nvSpPr>
          <p:spPr>
            <a:xfrm>
              <a:off x="9589" y="2792"/>
              <a:ext cx="2941" cy="118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Загальне обговорення </a:t>
              </a:r>
            </a:p>
          </p:txBody>
        </p:sp>
        <p:sp>
          <p:nvSpPr>
            <p:cNvPr id="14" name="Пятиугольник 13"/>
            <p:cNvSpPr/>
            <p:nvPr/>
          </p:nvSpPr>
          <p:spPr>
            <a:xfrm>
              <a:off x="3349" y="7783"/>
              <a:ext cx="3125" cy="1229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altLang="en-US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Робота в групах </a:t>
              </a:r>
              <a:r>
                <a:rPr lang="x-none" altLang="ru-RU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над проектом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3344" y="4493"/>
              <a:ext cx="9185" cy="26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b="1">
                  <a:latin typeface="Arial" charset="0"/>
                </a:rPr>
                <a:t>Обговорення т</a:t>
              </a:r>
              <a:r>
                <a:rPr lang="ru-RU" altLang="en-US" b="1">
                  <a:latin typeface="Arial" charset="0"/>
                </a:rPr>
                <a:t>еоретичн</a:t>
              </a:r>
              <a:r>
                <a:rPr lang="x-none" altLang="ru-RU" b="1">
                  <a:latin typeface="Arial" charset="0"/>
                </a:rPr>
                <a:t>их</a:t>
              </a:r>
              <a:r>
                <a:rPr lang="ru-RU" altLang="en-US" b="1">
                  <a:latin typeface="Arial" charset="0"/>
                </a:rPr>
                <a:t> </a:t>
              </a:r>
              <a:r>
                <a:rPr lang="x-none" altLang="ru-RU" b="1">
                  <a:latin typeface="Arial" charset="0"/>
                </a:rPr>
                <a:t>питань:</a:t>
              </a:r>
              <a:r>
                <a:rPr lang="ru-RU" altLang="en-US" b="1">
                  <a:latin typeface="Arial" charset="0"/>
                </a:rPr>
                <a:t> </a:t>
              </a:r>
            </a:p>
            <a:p>
              <a:pPr algn="ctr"/>
              <a:endParaRPr lang="ru-RU" altLang="en-US" sz="1600" b="1">
                <a:latin typeface="Arial" charset="0"/>
              </a:endParaRPr>
            </a:p>
            <a:p>
              <a:pPr algn="ctr"/>
              <a:r>
                <a:rPr lang="ru-RU" altLang="en-US" sz="1600" b="1">
                  <a:latin typeface="Arial" charset="0"/>
                </a:rPr>
                <a:t>Проблематизація. Самовизначення. Діяльність. Структура діяльності. Ціль. Цілепокладання. Рефлексія. Миследіяльність. </a:t>
              </a:r>
              <a:r>
                <a:rPr lang="ru-RU" altLang="en-US" sz="1600" b="1">
                  <a:latin typeface="Arial" charset="0"/>
                  <a:sym typeface="+mn-ea"/>
                </a:rPr>
                <a:t>Самооорганізація.</a:t>
              </a:r>
              <a:endParaRPr lang="ru-RU" altLang="en-US" sz="1600" b="1">
                <a:latin typeface="Arial" charset="0"/>
              </a:endParaRPr>
            </a:p>
            <a:p>
              <a:pPr algn="ctr"/>
              <a:r>
                <a:rPr lang="ru-RU" altLang="en-US" b="1">
                  <a:latin typeface="Arial" charset="0"/>
                </a:rPr>
                <a:t>Проектування.</a:t>
              </a:r>
              <a:r>
                <a:rPr lang="ru-RU" altLang="en-US" sz="1600" b="1">
                  <a:latin typeface="Arial" charset="0"/>
                </a:rPr>
                <a:t> 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2757" y="2792"/>
              <a:ext cx="1215" cy="6185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cs typeface="Arial" charset="0"/>
                </a:rPr>
                <a:t>П</a:t>
              </a:r>
            </a:p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cs typeface="Arial" charset="0"/>
                </a:rPr>
                <a:t>Р</a:t>
              </a:r>
            </a:p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cs typeface="Arial" charset="0"/>
                </a:rPr>
                <a:t>О</a:t>
              </a:r>
            </a:p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cs typeface="Arial" charset="0"/>
                </a:rPr>
                <a:t>Е</a:t>
              </a:r>
            </a:p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cs typeface="Arial" charset="0"/>
                </a:rPr>
                <a:t>К</a:t>
              </a:r>
            </a:p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cs typeface="Arial" charset="0"/>
                </a:rPr>
                <a:t>Т</a:t>
              </a:r>
            </a:p>
            <a:p>
              <a:pPr algn="ctr"/>
              <a:endParaRPr lang="x-none" altLang="ru-RU" sz="2800" b="1">
                <a:solidFill>
                  <a:schemeClr val="accent1">
                    <a:lumMod val="50000"/>
                  </a:schemeClr>
                </a:solidFill>
                <a:cs typeface="Arial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x-none" altLang="uk-UA" dirty="0">
                <a:latin typeface="Times New Roman" charset="0"/>
              </a:rPr>
              <a:t>Перший блок (день):  </a:t>
            </a:r>
            <a:br>
              <a:rPr lang="x-none" altLang="uk-UA" dirty="0">
                <a:latin typeface="Times New Roman" charset="0"/>
              </a:rPr>
            </a:br>
            <a:r>
              <a:rPr lang="x-none" altLang="ru-RU" dirty="0">
                <a:latin typeface="Times New Roman" charset="0"/>
              </a:rPr>
              <a:t>алогоритм і логіка роботи</a:t>
            </a:r>
          </a:p>
        </p:txBody>
      </p:sp>
      <p:sp>
        <p:nvSpPr>
          <p:cNvPr id="2" name="Замещающее 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en-US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184150" y="1623695"/>
            <a:ext cx="8547100" cy="4173855"/>
            <a:chOff x="290" y="2557"/>
            <a:chExt cx="13460" cy="6573"/>
          </a:xfrm>
        </p:grpSpPr>
        <p:sp>
          <p:nvSpPr>
            <p:cNvPr id="7" name="Пятиугольник 6"/>
            <p:cNvSpPr/>
            <p:nvPr/>
          </p:nvSpPr>
          <p:spPr>
            <a:xfrm>
              <a:off x="1531" y="7441"/>
              <a:ext cx="3125" cy="120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altLang="en-US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Робота в групах </a:t>
              </a:r>
              <a:r>
                <a:rPr lang="x-none" altLang="ru-RU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над проектом</a:t>
              </a:r>
            </a:p>
          </p:txBody>
        </p:sp>
        <p:sp>
          <p:nvSpPr>
            <p:cNvPr id="11" name="Пятиугольник 10"/>
            <p:cNvSpPr/>
            <p:nvPr/>
          </p:nvSpPr>
          <p:spPr>
            <a:xfrm>
              <a:off x="5612" y="6080"/>
              <a:ext cx="2983" cy="122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altLang="en-US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Презентація групових результатів</a:t>
              </a:r>
            </a:p>
          </p:txBody>
        </p:sp>
        <p:sp>
          <p:nvSpPr>
            <p:cNvPr id="12" name="Пятиугольник 11"/>
            <p:cNvSpPr/>
            <p:nvPr/>
          </p:nvSpPr>
          <p:spPr>
            <a:xfrm>
              <a:off x="9579" y="4720"/>
              <a:ext cx="2941" cy="118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Загальне обговорення 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2536" y="2632"/>
              <a:ext cx="1215" cy="6499"/>
            </a:xfrm>
            <a:prstGeom prst="rect">
              <a:avLst/>
            </a:prstGeom>
            <a:solidFill>
              <a:srgbClr val="FFC000"/>
            </a:solidFill>
            <a:scene3d>
              <a:camera prst="orthographicFront">
                <a:rot lat="0" lon="30000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uk-UA" altLang="ru-RU" sz="2800" b="1" dirty="0">
                <a:solidFill>
                  <a:schemeClr val="accent1">
                    <a:lumMod val="50000"/>
                  </a:schemeClr>
                </a:solidFill>
                <a:cs typeface="Arial" charset="0"/>
              </a:endParaRPr>
            </a:p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cs typeface="Arial" charset="0"/>
                </a:rPr>
                <a:t>Рефлекс</a:t>
              </a:r>
              <a:r>
                <a:rPr lang="uk-UA" altLang="ru-RU" sz="2800" b="1" dirty="0" err="1">
                  <a:solidFill>
                    <a:schemeClr val="accent1">
                      <a:lumMod val="50000"/>
                    </a:schemeClr>
                  </a:solidFill>
                  <a:cs typeface="Arial" charset="0"/>
                </a:rPr>
                <a:t>ія</a:t>
              </a:r>
              <a:endParaRPr lang="x-none" altLang="ru-RU" sz="2800" b="1">
                <a:solidFill>
                  <a:schemeClr val="accent1">
                    <a:lumMod val="50000"/>
                  </a:schemeClr>
                </a:solidFill>
                <a:cs typeface="Arial" charset="0"/>
              </a:endParaRPr>
            </a:p>
            <a:p>
              <a:pPr algn="ctr"/>
              <a:endParaRPr lang="x-none" altLang="ru-RU" sz="2800" b="1">
                <a:solidFill>
                  <a:schemeClr val="accent1">
                    <a:lumMod val="50000"/>
                  </a:schemeClr>
                </a:solidFill>
                <a:cs typeface="Arial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90" y="2580"/>
              <a:ext cx="1172" cy="6063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pPr algn="ctr" fontAlgn="ctr">
                <a:lnSpc>
                  <a:spcPct val="100000"/>
                </a:lnSpc>
              </a:pPr>
              <a:endParaRPr lang="x-none" altLang="ru-RU"/>
            </a:p>
            <a:p>
              <a:pPr algn="ctr" fontAlgn="ctr">
                <a:lnSpc>
                  <a:spcPct val="100000"/>
                </a:lnSpc>
              </a:pPr>
              <a:r>
                <a:rPr lang="x-none" altLang="ru-RU" sz="2000" b="1">
                  <a:solidFill>
                    <a:srgbClr val="FFFF00"/>
                  </a:solidFill>
                  <a:latin typeface="Times New Roman" charset="0"/>
                </a:rPr>
                <a:t>Самовизначення</a:t>
              </a:r>
            </a:p>
            <a:p>
              <a:pPr algn="ctr" fontAlgn="auto">
                <a:lnSpc>
                  <a:spcPct val="100000"/>
                </a:lnSpc>
              </a:pPr>
              <a:r>
                <a:rPr lang="x-none" altLang="ru-RU" sz="2000" b="1">
                  <a:solidFill>
                    <a:srgbClr val="FFFF00"/>
                  </a:solidFill>
                  <a:latin typeface="Times New Roman" charset="0"/>
                </a:rPr>
                <a:t>Теоретичні питання</a:t>
              </a:r>
            </a:p>
            <a:p>
              <a:pPr algn="ctr"/>
              <a:endParaRPr lang="x-none" alt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707" y="2557"/>
              <a:ext cx="907" cy="551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pPr algn="ctr" fontAlgn="ctr">
                <a:lnSpc>
                  <a:spcPct val="100000"/>
                </a:lnSpc>
              </a:pPr>
              <a:endParaRPr lang="x-none" altLang="ru-RU"/>
            </a:p>
            <a:p>
              <a:pPr algn="ctr" fontAlgn="auto">
                <a:lnSpc>
                  <a:spcPct val="100000"/>
                </a:lnSpc>
              </a:pPr>
              <a:r>
                <a:rPr lang="x-none" altLang="ru-RU" sz="2000" b="1">
                  <a:solidFill>
                    <a:srgbClr val="FFFF00"/>
                  </a:solidFill>
                  <a:latin typeface="Times New Roman" charset="0"/>
                </a:rPr>
                <a:t>Теоретичні питання</a:t>
              </a:r>
            </a:p>
            <a:p>
              <a:pPr algn="ctr"/>
              <a:endParaRPr lang="x-none" alt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8674" y="2618"/>
              <a:ext cx="907" cy="409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pPr algn="ctr" fontAlgn="ctr">
                <a:lnSpc>
                  <a:spcPct val="100000"/>
                </a:lnSpc>
              </a:pPr>
              <a:endParaRPr lang="x-none" altLang="ru-RU"/>
            </a:p>
            <a:p>
              <a:pPr algn="ctr" fontAlgn="auto">
                <a:lnSpc>
                  <a:spcPct val="100000"/>
                </a:lnSpc>
              </a:pPr>
              <a:r>
                <a:rPr lang="x-none" altLang="ru-RU" sz="2000" b="1">
                  <a:solidFill>
                    <a:srgbClr val="FFFF00"/>
                  </a:solidFill>
                  <a:latin typeface="Times New Roman" charset="0"/>
                </a:rPr>
                <a:t>Теоретичні питання</a:t>
              </a:r>
            </a:p>
            <a:p>
              <a:pPr algn="ctr"/>
              <a:endParaRPr lang="x-none" alt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619885" y="188595"/>
            <a:ext cx="7119620" cy="11430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x-none" altLang="uk-UA" dirty="0">
                <a:latin typeface="Times New Roman" charset="0"/>
              </a:rPr>
              <a:t>Другий блок (другий день):  </a:t>
            </a:r>
            <a:br>
              <a:rPr lang="x-none" altLang="uk-UA" dirty="0">
                <a:latin typeface="Times New Roman" charset="0"/>
              </a:rPr>
            </a:br>
            <a:r>
              <a:rPr lang="x-none" altLang="ru-RU" dirty="0">
                <a:latin typeface="Times New Roman" charset="0"/>
              </a:rPr>
              <a:t>алогоритм і логіка роботи</a:t>
            </a:r>
          </a:p>
        </p:txBody>
      </p:sp>
      <p:sp>
        <p:nvSpPr>
          <p:cNvPr id="2" name="Замещающее содержимое 1"/>
          <p:cNvSpPr>
            <a:spLocks noGrp="1"/>
          </p:cNvSpPr>
          <p:nvPr>
            <p:ph idx="1"/>
          </p:nvPr>
        </p:nvSpPr>
        <p:spPr>
          <a:xfrm>
            <a:off x="107504" y="1628530"/>
            <a:ext cx="8928992" cy="4525963"/>
          </a:xfrm>
        </p:spPr>
        <p:txBody>
          <a:bodyPr/>
          <a:lstStyle/>
          <a:p>
            <a:endParaRPr lang="ru-RU" altLang="en-US"/>
          </a:p>
        </p:txBody>
      </p:sp>
      <p:grpSp>
        <p:nvGrpSpPr>
          <p:cNvPr id="14" name="Группа 13"/>
          <p:cNvGrpSpPr/>
          <p:nvPr/>
        </p:nvGrpSpPr>
        <p:grpSpPr>
          <a:xfrm>
            <a:off x="184150" y="1553210"/>
            <a:ext cx="8732520" cy="4086860"/>
            <a:chOff x="290" y="2446"/>
            <a:chExt cx="13752" cy="6436"/>
          </a:xfrm>
        </p:grpSpPr>
        <p:sp>
          <p:nvSpPr>
            <p:cNvPr id="7" name="Пятиугольник 6"/>
            <p:cNvSpPr/>
            <p:nvPr/>
          </p:nvSpPr>
          <p:spPr>
            <a:xfrm>
              <a:off x="1530" y="2679"/>
              <a:ext cx="3125" cy="120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altLang="en-US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Робота в групах </a:t>
              </a:r>
              <a:r>
                <a:rPr lang="x-none" altLang="ru-RU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над проектом</a:t>
              </a:r>
            </a:p>
          </p:txBody>
        </p:sp>
        <p:sp>
          <p:nvSpPr>
            <p:cNvPr id="11" name="Пятиугольник 10"/>
            <p:cNvSpPr/>
            <p:nvPr/>
          </p:nvSpPr>
          <p:spPr>
            <a:xfrm>
              <a:off x="5613" y="3927"/>
              <a:ext cx="2983" cy="122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altLang="en-US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Презентація групових результатів</a:t>
              </a:r>
            </a:p>
          </p:txBody>
        </p:sp>
        <p:sp>
          <p:nvSpPr>
            <p:cNvPr id="12" name="Пятиугольник 11"/>
            <p:cNvSpPr/>
            <p:nvPr/>
          </p:nvSpPr>
          <p:spPr>
            <a:xfrm>
              <a:off x="9579" y="5398"/>
              <a:ext cx="3112" cy="118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1600">
                  <a:solidFill>
                    <a:schemeClr val="accent1">
                      <a:lumMod val="50000"/>
                    </a:schemeClr>
                  </a:solidFill>
                  <a:latin typeface="Arial" charset="0"/>
                </a:rPr>
                <a:t>Доопрацювання проекту </a:t>
              </a: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90" y="2580"/>
              <a:ext cx="1172" cy="6063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pPr algn="ctr" fontAlgn="ctr">
                <a:lnSpc>
                  <a:spcPct val="100000"/>
                </a:lnSpc>
              </a:pPr>
              <a:endParaRPr lang="x-none" altLang="ru-RU"/>
            </a:p>
            <a:p>
              <a:pPr algn="ctr" fontAlgn="auto">
                <a:lnSpc>
                  <a:spcPct val="100000"/>
                </a:lnSpc>
              </a:pPr>
              <a:r>
                <a:rPr lang="x-none" altLang="ru-RU" sz="2000" b="1">
                  <a:solidFill>
                    <a:srgbClr val="FFFF00"/>
                  </a:solidFill>
                  <a:latin typeface="Times New Roman" charset="0"/>
                </a:rPr>
                <a:t>Теоретичні питання</a:t>
              </a:r>
            </a:p>
            <a:p>
              <a:pPr algn="ctr"/>
              <a:endParaRPr lang="x-none" alt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707" y="3235"/>
              <a:ext cx="907" cy="5515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pPr algn="ctr" fontAlgn="ctr">
                <a:lnSpc>
                  <a:spcPct val="100000"/>
                </a:lnSpc>
              </a:pPr>
              <a:endParaRPr lang="x-none" altLang="ru-RU"/>
            </a:p>
            <a:p>
              <a:pPr algn="ctr" fontAlgn="auto">
                <a:lnSpc>
                  <a:spcPct val="100000"/>
                </a:lnSpc>
              </a:pPr>
              <a:r>
                <a:rPr lang="x-none" altLang="ru-RU" sz="2000" b="1">
                  <a:solidFill>
                    <a:srgbClr val="FFFF00"/>
                  </a:solidFill>
                  <a:latin typeface="Times New Roman" charset="0"/>
                </a:rPr>
                <a:t>Теоретичні питання</a:t>
              </a:r>
            </a:p>
            <a:p>
              <a:pPr algn="ctr"/>
              <a:endParaRPr lang="x-none" alt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8676" y="4540"/>
              <a:ext cx="907" cy="4148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pPr algn="ctr" fontAlgn="ctr">
                <a:lnSpc>
                  <a:spcPct val="100000"/>
                </a:lnSpc>
              </a:pPr>
              <a:endParaRPr lang="x-none" altLang="ru-RU"/>
            </a:p>
            <a:p>
              <a:pPr algn="ctr" fontAlgn="auto">
                <a:lnSpc>
                  <a:spcPct val="100000"/>
                </a:lnSpc>
              </a:pPr>
              <a:r>
                <a:rPr lang="x-none" altLang="ru-RU" sz="2000" b="1">
                  <a:solidFill>
                    <a:srgbClr val="FFFF00"/>
                  </a:solidFill>
                  <a:latin typeface="Times New Roman" charset="0"/>
                </a:rPr>
                <a:t>Теоретичні питання</a:t>
              </a:r>
            </a:p>
            <a:p>
              <a:pPr algn="ctr"/>
              <a:endParaRPr lang="x-none" alt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2650" y="2446"/>
              <a:ext cx="1393" cy="6436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  <a:cs typeface="Arial" charset="0"/>
                </a:rPr>
                <a:t>Презентація ПРОЕКТУ</a:t>
              </a:r>
            </a:p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  <a:cs typeface="Arial" charset="0"/>
                </a:rPr>
                <a:t>і Оцінювання роботи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548765" y="128270"/>
            <a:ext cx="7524115" cy="144399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t>Загальні вимоги до оцінювання результатів навчальної роботи студентів</a:t>
            </a:r>
          </a:p>
        </p:txBody>
      </p:sp>
      <p:sp>
        <p:nvSpPr>
          <p:cNvPr id="2" name="Замещающее 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ru-RU" altLang="en-US" sz="1600"/>
          </a:p>
        </p:txBody>
      </p:sp>
      <p:grpSp>
        <p:nvGrpSpPr>
          <p:cNvPr id="7" name="Группа 6"/>
          <p:cNvGrpSpPr/>
          <p:nvPr/>
        </p:nvGrpSpPr>
        <p:grpSpPr>
          <a:xfrm>
            <a:off x="185420" y="1774190"/>
            <a:ext cx="8758555" cy="3926840"/>
            <a:chOff x="292" y="2794"/>
            <a:chExt cx="13793" cy="6184"/>
          </a:xfrm>
        </p:grpSpPr>
        <p:sp>
          <p:nvSpPr>
            <p:cNvPr id="8" name="Пятиугольник 7"/>
            <p:cNvSpPr/>
            <p:nvPr/>
          </p:nvSpPr>
          <p:spPr>
            <a:xfrm>
              <a:off x="4252" y="4607"/>
              <a:ext cx="3730" cy="2885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М</a:t>
              </a:r>
              <a:r>
                <a:rPr lang="ru-RU" altLang="en-US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іжгрупове взаємооцінювання </a:t>
              </a:r>
              <a:r>
                <a:rPr lang="x-none" altLang="ru-RU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(роботи групи)</a:t>
              </a:r>
              <a:r>
                <a:rPr lang="ru-RU" altLang="en-US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 - в межах </a:t>
              </a:r>
              <a:r>
                <a:rPr lang="ru-RU" altLang="en-US" sz="32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30 </a:t>
              </a:r>
              <a:r>
                <a:rPr lang="ru-RU" altLang="en-US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балів</a:t>
              </a:r>
            </a:p>
          </p:txBody>
        </p:sp>
        <p:sp>
          <p:nvSpPr>
            <p:cNvPr id="9" name="Пятиугольник 8"/>
            <p:cNvSpPr/>
            <p:nvPr/>
          </p:nvSpPr>
          <p:spPr>
            <a:xfrm>
              <a:off x="8005" y="4051"/>
              <a:ext cx="4652" cy="3844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Оцінювання експертами підготовки і захисту результатів групової роботи (складової загального проекту) - в межах </a:t>
              </a:r>
              <a:r>
                <a:rPr lang="x-none" altLang="ru-RU" sz="32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30</a:t>
              </a:r>
              <a:r>
                <a:rPr lang="x-none" altLang="ru-RU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 балів</a:t>
              </a:r>
            </a:p>
          </p:txBody>
        </p:sp>
        <p:sp>
          <p:nvSpPr>
            <p:cNvPr id="14" name="Пятиугольник 13"/>
            <p:cNvSpPr/>
            <p:nvPr/>
          </p:nvSpPr>
          <p:spPr>
            <a:xfrm>
              <a:off x="292" y="4657"/>
              <a:ext cx="3905" cy="2727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Г</a:t>
              </a:r>
              <a:r>
                <a:rPr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рупове оцінювання роботи </a:t>
              </a:r>
              <a:r>
                <a:rPr lang="x-none"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учасника</a:t>
              </a:r>
              <a:r>
                <a:rPr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 - в межах </a:t>
              </a:r>
              <a:r>
                <a:rPr sz="32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40</a:t>
              </a:r>
              <a:r>
                <a:rPr sz="3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 </a:t>
              </a:r>
              <a:r>
                <a:rPr sz="16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</a:rPr>
                <a:t>балів</a:t>
              </a:r>
              <a:endParaRPr sz="1600" b="1">
                <a:solidFill>
                  <a:schemeClr val="accent1">
                    <a:lumMod val="50000"/>
                  </a:schemeClr>
                </a:solidFill>
                <a:latin typeface="Arial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2677" y="2794"/>
              <a:ext cx="1408" cy="6185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x-none" altLang="ru-RU" sz="2800" b="1">
                  <a:solidFill>
                    <a:schemeClr val="accent1">
                      <a:lumMod val="50000"/>
                    </a:schemeClr>
                  </a:solidFill>
                  <a:latin typeface="Times New Roman" charset="0"/>
                  <a:cs typeface="Arial" charset="0"/>
                </a:rPr>
                <a:t>100</a:t>
              </a:r>
            </a:p>
          </p:txBody>
        </p:sp>
      </p:grp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шаблон для презентацій за проектом Жана Мон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ткрыт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для презентацій за проектом Жана Моне</Template>
  <TotalTime>11</TotalTime>
  <Words>301</Words>
  <Application>Microsoft Office PowerPoint</Application>
  <PresentationFormat>Экран (4:3)</PresentationFormat>
  <Paragraphs>64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15" baseType="lpstr">
      <vt:lpstr>Arial</vt:lpstr>
      <vt:lpstr>Arial Black</vt:lpstr>
      <vt:lpstr>Calibri</vt:lpstr>
      <vt:lpstr>Lucida Sans Unicode</vt:lpstr>
      <vt:lpstr>Times New Roman</vt:lpstr>
      <vt:lpstr>Verdana</vt:lpstr>
      <vt:lpstr>Wingdings 2</vt:lpstr>
      <vt:lpstr>Wingdings 3</vt:lpstr>
      <vt:lpstr>шаблон для презентацій за проектом Жана Моне</vt:lpstr>
      <vt:lpstr>Открытая</vt:lpstr>
      <vt:lpstr>Модуль VII Актуалізація проектних компетентностей</vt:lpstr>
      <vt:lpstr>Модуль ІV Актуалізація проектних компетентностей в процесі групової роботи над проектом «Інтеграція Запорізького національного університету до Європейського науково-освітнього простору»</vt:lpstr>
      <vt:lpstr>Перший блок (день):   алогоритм і логіка роботи</vt:lpstr>
      <vt:lpstr>Другий блок (другий день):   алогоритм і логіка роботи</vt:lpstr>
      <vt:lpstr>Загальні вимоги до оцінювання результатів навчальної роботи студентів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про проект, проектну культуру, проектну діяльність</dc:title>
  <dc:creator>Пользователь Windows</dc:creator>
  <cp:lastModifiedBy>x</cp:lastModifiedBy>
  <cp:revision>20</cp:revision>
  <dcterms:created xsi:type="dcterms:W3CDTF">2018-02-06T15:28:47Z</dcterms:created>
  <dcterms:modified xsi:type="dcterms:W3CDTF">2024-10-14T15:48:36Z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1049-10.1.0.5503</vt:lpwstr>
  </property>
</Properties>
</file>