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82" r:id="rId2"/>
    <p:sldId id="257" r:id="rId3"/>
    <p:sldId id="258" r:id="rId4"/>
    <p:sldId id="259" r:id="rId5"/>
    <p:sldId id="275" r:id="rId6"/>
    <p:sldId id="260" r:id="rId7"/>
    <p:sldId id="261" r:id="rId8"/>
    <p:sldId id="262" r:id="rId9"/>
    <p:sldId id="266" r:id="rId10"/>
    <p:sldId id="263" r:id="rId11"/>
    <p:sldId id="264" r:id="rId12"/>
    <p:sldId id="265" r:id="rId13"/>
    <p:sldId id="267" r:id="rId14"/>
    <p:sldId id="268" r:id="rId15"/>
    <p:sldId id="269" r:id="rId16"/>
    <p:sldId id="270" r:id="rId17"/>
    <p:sldId id="271" r:id="rId18"/>
    <p:sldId id="272" r:id="rId19"/>
    <p:sldId id="273" r:id="rId20"/>
    <p:sldId id="276" r:id="rId21"/>
    <p:sldId id="277" r:id="rId22"/>
    <p:sldId id="278" r:id="rId23"/>
    <p:sldId id="283" r:id="rId24"/>
    <p:sldId id="280" r:id="rId25"/>
    <p:sldId id="281" r:id="rId26"/>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77"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6"/>
          <p:cNvSpPr>
            <a:spLocks noChangeAspect="1"/>
          </p:cNvSpPr>
          <p:nvPr/>
        </p:nvSpPr>
        <p:spPr>
          <a:xfrm>
            <a:off x="231775" y="244475"/>
            <a:ext cx="11723688" cy="6376988"/>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p:cNvCxnSpPr/>
          <p:nvPr/>
        </p:nvCxnSpPr>
        <p:spPr>
          <a:xfrm>
            <a:off x="1978025" y="3733800"/>
            <a:ext cx="82296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smtClean="0">
                <a:solidFill>
                  <a:srgbClr val="FFFFFF"/>
                </a:solidFill>
              </a:defRPr>
            </a:lvl1pPr>
          </a:lstStyle>
          <a:p>
            <a:pPr>
              <a:defRPr/>
            </a:pPr>
            <a:fld id="{D24C3985-B096-4359-A370-D36D11DE0B62}" type="datetimeFigureOut">
              <a:rPr lang="ru-RU"/>
              <a:pPr>
                <a:defRPr/>
              </a:pPr>
              <a:t>28.04.2024</a:t>
            </a:fld>
            <a:endParaRPr lang="ru-RU"/>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ru-RU"/>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16BE8025-064B-4225-A4CC-F9536A29BF6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D24290F-2467-4ABB-B162-FA1803921B5E}" type="datetimeFigureOut">
              <a:rPr lang="ru-RU"/>
              <a:pPr>
                <a:defRPr/>
              </a:pPr>
              <a:t>28.04.2024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3EE917-A30E-4407-AC5F-C1ED6E01032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3AE7A85-FD8B-4894-B4D7-D482B31A0390}" type="datetimeFigureOut">
              <a:rPr lang="ru-RU"/>
              <a:pPr>
                <a:defRPr/>
              </a:pPr>
              <a:t>28.04.2024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3658B7E-32A4-4770-A213-FC0BD3BD133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1AA043AD-73DA-4330-A572-2C73B6BFDBE9}" type="datetimeFigureOut">
              <a:rPr lang="ru-RU"/>
              <a:pPr>
                <a:defRPr/>
              </a:pPr>
              <a:t>28.04.2024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A531E2D-E20C-45F2-A912-EDD0BFF4B34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6"/>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39919AE-3CE2-4384-B5E3-9E1A2C5CACBA}" type="datetimeFigureOut">
              <a:rPr lang="ru-RU"/>
              <a:pPr>
                <a:defRPr/>
              </a:pPr>
              <a:t>28.04.2024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AE48CAB-89D0-4234-B616-2E67D159DDB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B0353B7-4543-4B0E-A260-C53128DCBFE4}" type="datetimeFigureOut">
              <a:rPr lang="ru-RU"/>
              <a:pPr>
                <a:defRPr/>
              </a:pPr>
              <a:t>28.04.2024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DE5F09C-135A-4C81-AD76-F2E57D22FE2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5117FA48-A8A9-4CB4-A72C-A748E7CCF889}" type="datetimeFigureOut">
              <a:rPr lang="ru-RU"/>
              <a:pPr>
                <a:defRPr/>
              </a:pPr>
              <a:t>28.04.2024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5500E3F1-182D-460B-BAD2-7A4F5A6C87A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C4AAA100-0239-4D3B-ADB8-B6F4EBC2022B}" type="datetimeFigureOut">
              <a:rPr lang="ru-RU"/>
              <a:pPr>
                <a:defRPr/>
              </a:pPr>
              <a:t>28.04.2024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8F672212-AA5B-4F83-BF9A-5EDA749906B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CEF6EB-22EF-43D9-9106-DA0E61F8AB60}" type="datetimeFigureOut">
              <a:rPr lang="ru-RU"/>
              <a:pPr>
                <a:defRPr/>
              </a:pPr>
              <a:t>28.04.2024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6A648F53-474A-45C2-83D3-A90F1DC048C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206F4DE-CDB8-4A2A-9914-1F9E9F35D90F}" type="datetimeFigureOut">
              <a:rPr lang="ru-RU"/>
              <a:pPr>
                <a:defRPr/>
              </a:pPr>
              <a:t>28.04.2024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5E63121-D5D5-42CA-A69E-6B2048EC207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5261E96-F47D-4FD5-A8CB-6B23442C15D7}" type="datetimeFigureOut">
              <a:rPr lang="ru-RU"/>
              <a:pPr>
                <a:defRPr/>
              </a:pPr>
              <a:t>28.04.2024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FB024B8-1CFD-4FA0-8A65-817D17749AC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775" y="244475"/>
            <a:ext cx="11723688" cy="63769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p:cNvSpPr>
            <a:spLocks noGrp="1"/>
          </p:cNvSpPr>
          <p:nvPr>
            <p:ph type="title"/>
          </p:nvPr>
        </p:nvSpPr>
        <p:spPr bwMode="auto">
          <a:xfrm>
            <a:off x="1143000" y="609600"/>
            <a:ext cx="9875838" cy="1355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1143000" y="2057400"/>
            <a:ext cx="9872663"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1143000" y="6224588"/>
            <a:ext cx="2328863"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accent1"/>
                </a:solidFill>
                <a:latin typeface="+mn-lt"/>
                <a:cs typeface="+mn-cs"/>
              </a:defRPr>
            </a:lvl1pPr>
          </a:lstStyle>
          <a:p>
            <a:pPr>
              <a:defRPr/>
            </a:pPr>
            <a:fld id="{9FBF8A25-A5BF-460B-BFE6-A3EA9CD5FDF9}" type="datetimeFigureOut">
              <a:rPr lang="ru-RU"/>
              <a:pPr>
                <a:defRPr/>
              </a:pPr>
              <a:t>28.04.2024</a:t>
            </a:fld>
            <a:endParaRPr lang="ru-RU"/>
          </a:p>
        </p:txBody>
      </p:sp>
      <p:sp>
        <p:nvSpPr>
          <p:cNvPr id="5" name="Footer Placeholder 4"/>
          <p:cNvSpPr>
            <a:spLocks noGrp="1"/>
          </p:cNvSpPr>
          <p:nvPr>
            <p:ph type="ftr" sz="quarter" idx="3"/>
          </p:nvPr>
        </p:nvSpPr>
        <p:spPr>
          <a:xfrm>
            <a:off x="3949700" y="6224588"/>
            <a:ext cx="4716463" cy="365125"/>
          </a:xfrm>
          <a:prstGeom prst="rect">
            <a:avLst/>
          </a:prstGeom>
        </p:spPr>
        <p:txBody>
          <a:bodyPr vert="horz" lIns="91440" tIns="45720" rIns="91440" bIns="45720" rtlCol="0" anchor="ctr"/>
          <a:lstStyle>
            <a:lvl1pPr algn="ctr" fontAlgn="auto">
              <a:spcBef>
                <a:spcPts val="0"/>
              </a:spcBef>
              <a:spcAft>
                <a:spcPts val="0"/>
              </a:spcAft>
              <a:defRPr sz="1200">
                <a:solidFill>
                  <a:schemeClr val="accent1"/>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9329738" y="6224588"/>
            <a:ext cx="170656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mn-lt"/>
                <a:cs typeface="+mn-cs"/>
              </a:defRPr>
            </a:lvl1pPr>
          </a:lstStyle>
          <a:p>
            <a:pPr>
              <a:defRPr/>
            </a:pPr>
            <a:fld id="{AD4C8F14-3150-4B26-B716-F2AE0EF58E4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2" r:id="rId1"/>
    <p:sldLayoutId id="2147483743" r:id="rId2"/>
    <p:sldLayoutId id="214748375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fontAlgn="base">
        <a:lnSpc>
          <a:spcPct val="90000"/>
        </a:lnSpc>
        <a:spcBef>
          <a:spcPct val="0"/>
        </a:spcBef>
        <a:spcAft>
          <a:spcPct val="0"/>
        </a:spcAft>
        <a:defRPr sz="4400" kern="1200">
          <a:solidFill>
            <a:schemeClr val="accent1"/>
          </a:solidFill>
          <a:latin typeface="+mj-lt"/>
          <a:ea typeface="+mj-ea"/>
          <a:cs typeface="+mj-cs"/>
        </a:defRPr>
      </a:lvl1pPr>
      <a:lvl2pPr algn="l" rtl="0" fontAlgn="base">
        <a:lnSpc>
          <a:spcPct val="90000"/>
        </a:lnSpc>
        <a:spcBef>
          <a:spcPct val="0"/>
        </a:spcBef>
        <a:spcAft>
          <a:spcPct val="0"/>
        </a:spcAft>
        <a:defRPr sz="4400">
          <a:solidFill>
            <a:schemeClr val="accent1"/>
          </a:solidFill>
          <a:latin typeface="Corbel" pitchFamily="34" charset="0"/>
        </a:defRPr>
      </a:lvl2pPr>
      <a:lvl3pPr algn="l" rtl="0" fontAlgn="base">
        <a:lnSpc>
          <a:spcPct val="90000"/>
        </a:lnSpc>
        <a:spcBef>
          <a:spcPct val="0"/>
        </a:spcBef>
        <a:spcAft>
          <a:spcPct val="0"/>
        </a:spcAft>
        <a:defRPr sz="4400">
          <a:solidFill>
            <a:schemeClr val="accent1"/>
          </a:solidFill>
          <a:latin typeface="Corbel" pitchFamily="34" charset="0"/>
        </a:defRPr>
      </a:lvl3pPr>
      <a:lvl4pPr algn="l" rtl="0" fontAlgn="base">
        <a:lnSpc>
          <a:spcPct val="90000"/>
        </a:lnSpc>
        <a:spcBef>
          <a:spcPct val="0"/>
        </a:spcBef>
        <a:spcAft>
          <a:spcPct val="0"/>
        </a:spcAft>
        <a:defRPr sz="4400">
          <a:solidFill>
            <a:schemeClr val="accent1"/>
          </a:solidFill>
          <a:latin typeface="Corbel" pitchFamily="34" charset="0"/>
        </a:defRPr>
      </a:lvl4pPr>
      <a:lvl5pPr algn="l" rtl="0" fontAlgn="base">
        <a:lnSpc>
          <a:spcPct val="90000"/>
        </a:lnSpc>
        <a:spcBef>
          <a:spcPct val="0"/>
        </a:spcBef>
        <a:spcAft>
          <a:spcPct val="0"/>
        </a:spcAft>
        <a:defRPr sz="4400">
          <a:solidFill>
            <a:schemeClr val="accent1"/>
          </a:solidFill>
          <a:latin typeface="Corbel" pitchFamily="34" charset="0"/>
        </a:defRPr>
      </a:lvl5pPr>
      <a:lvl6pPr marL="457200" algn="l" rtl="0" fontAlgn="base">
        <a:lnSpc>
          <a:spcPct val="90000"/>
        </a:lnSpc>
        <a:spcBef>
          <a:spcPct val="0"/>
        </a:spcBef>
        <a:spcAft>
          <a:spcPct val="0"/>
        </a:spcAft>
        <a:defRPr sz="4400">
          <a:solidFill>
            <a:schemeClr val="accent1"/>
          </a:solidFill>
          <a:latin typeface="Corbel" pitchFamily="34" charset="0"/>
        </a:defRPr>
      </a:lvl6pPr>
      <a:lvl7pPr marL="914400" algn="l" rtl="0" fontAlgn="base">
        <a:lnSpc>
          <a:spcPct val="90000"/>
        </a:lnSpc>
        <a:spcBef>
          <a:spcPct val="0"/>
        </a:spcBef>
        <a:spcAft>
          <a:spcPct val="0"/>
        </a:spcAft>
        <a:defRPr sz="4400">
          <a:solidFill>
            <a:schemeClr val="accent1"/>
          </a:solidFill>
          <a:latin typeface="Corbel" pitchFamily="34" charset="0"/>
        </a:defRPr>
      </a:lvl7pPr>
      <a:lvl8pPr marL="1371600" algn="l" rtl="0" fontAlgn="base">
        <a:lnSpc>
          <a:spcPct val="90000"/>
        </a:lnSpc>
        <a:spcBef>
          <a:spcPct val="0"/>
        </a:spcBef>
        <a:spcAft>
          <a:spcPct val="0"/>
        </a:spcAft>
        <a:defRPr sz="4400">
          <a:solidFill>
            <a:schemeClr val="accent1"/>
          </a:solidFill>
          <a:latin typeface="Corbel" pitchFamily="34" charset="0"/>
        </a:defRPr>
      </a:lvl8pPr>
      <a:lvl9pPr marL="1828800" algn="l" rtl="0" fontAlgn="base">
        <a:lnSpc>
          <a:spcPct val="90000"/>
        </a:lnSpc>
        <a:spcBef>
          <a:spcPct val="0"/>
        </a:spcBef>
        <a:spcAft>
          <a:spcPct val="0"/>
        </a:spcAft>
        <a:defRPr sz="4400">
          <a:solidFill>
            <a:schemeClr val="accent1"/>
          </a:solidFill>
          <a:latin typeface="Corbel" pitchFamily="34" charset="0"/>
        </a:defRPr>
      </a:lvl9pPr>
    </p:titleStyle>
    <p:bodyStyle>
      <a:lvl1pPr marL="228600" indent="-182563" algn="l" rtl="0" fontAlgn="base">
        <a:lnSpc>
          <a:spcPct val="90000"/>
        </a:lnSpc>
        <a:spcBef>
          <a:spcPts val="1400"/>
        </a:spcBef>
        <a:spcAft>
          <a:spcPct val="0"/>
        </a:spcAft>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563" algn="l" rtl="0" fontAlgn="base">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0250" indent="-182563" algn="l" rtl="0" fontAlgn="base">
        <a:lnSpc>
          <a:spcPct val="90000"/>
        </a:lnSpc>
        <a:spcBef>
          <a:spcPts val="200"/>
        </a:spcBef>
        <a:spcAft>
          <a:spcPts val="400"/>
        </a:spcAft>
        <a:buClr>
          <a:schemeClr val="accent1"/>
        </a:buClr>
        <a:buSzPct val="80000"/>
        <a:buFont typeface="Corbel" pitchFamily="34" charset="0"/>
        <a:buChar char="•"/>
        <a:defRPr kern="1200">
          <a:solidFill>
            <a:schemeClr val="accent1"/>
          </a:solidFill>
          <a:latin typeface="+mn-lt"/>
          <a:ea typeface="+mn-ea"/>
          <a:cs typeface="+mn-cs"/>
        </a:defRPr>
      </a:lvl3pPr>
      <a:lvl4pPr marL="1004888" indent="-182563" algn="l" rtl="0" fontAlgn="base">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79525" indent="-182563" algn="l" rtl="0" fontAlgn="base">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png"/><Relationship Id="rId7"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28A0092B-C50C-407E-A947-70E740481C1C}">
                <a14:useLocalDpi xmlns="" xmlns:a14="http://schemas.microsoft.com/office/drawing/2010/main" val="0"/>
              </a:ext>
            </a:extLst>
          </a:blip>
          <a:srcRect b="14860"/>
          <a:stretch/>
        </p:blipFill>
        <p:spPr>
          <a:xfrm flipH="1">
            <a:off x="0" y="-21022"/>
            <a:ext cx="12192000" cy="6926855"/>
          </a:xfrm>
          <a:prstGeom prst="rect">
            <a:avLst/>
          </a:prstGeom>
        </p:spPr>
      </p:pic>
      <p:pic>
        <p:nvPicPr>
          <p:cNvPr id="10" name="Рисунок 9"/>
          <p:cNvPicPr>
            <a:picLocks noChangeAspect="1"/>
          </p:cNvPicPr>
          <p:nvPr/>
        </p:nvPicPr>
        <p:blipFill>
          <a:blip r:embed="rId3" cstate="print"/>
          <a:stretch>
            <a:fillRect/>
          </a:stretch>
        </p:blipFill>
        <p:spPr>
          <a:xfrm>
            <a:off x="635962" y="-21022"/>
            <a:ext cx="5041829" cy="6916344"/>
          </a:xfrm>
          <a:prstGeom prst="rect">
            <a:avLst/>
          </a:prstGeom>
          <a:solidFill>
            <a:srgbClr val="002176"/>
          </a:solidFill>
        </p:spPr>
      </p:pic>
      <p:sp>
        <p:nvSpPr>
          <p:cNvPr id="13" name="TextBox 12"/>
          <p:cNvSpPr txBox="1"/>
          <p:nvPr/>
        </p:nvSpPr>
        <p:spPr>
          <a:xfrm>
            <a:off x="9961626" y="423308"/>
            <a:ext cx="513410" cy="2527572"/>
          </a:xfrm>
          <a:prstGeom prst="rect">
            <a:avLst/>
          </a:prstGeom>
          <a:noFill/>
        </p:spPr>
        <p:txBody>
          <a:bodyPr vert="wordArtVert" wrap="square" rtlCol="0">
            <a:spAutoFit/>
          </a:bodyPr>
          <a:lstStyle/>
          <a:p>
            <a:pPr>
              <a:spcAft>
                <a:spcPts val="600"/>
              </a:spcAft>
            </a:pPr>
            <a:r>
              <a:rPr lang="en-US" dirty="0" smtClean="0">
                <a:solidFill>
                  <a:schemeClr val="bg1"/>
                </a:solidFill>
              </a:rPr>
              <a:t>NEWAGRO</a:t>
            </a:r>
            <a:endParaRPr lang="ru-RU" dirty="0">
              <a:solidFill>
                <a:schemeClr val="bg1"/>
              </a:solidFill>
            </a:endParaRPr>
          </a:p>
        </p:txBody>
      </p:sp>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565154" y="206138"/>
            <a:ext cx="1180997" cy="2523314"/>
          </a:xfrm>
          <a:prstGeom prst="rect">
            <a:avLst/>
          </a:prstGeom>
        </p:spPr>
      </p:pic>
      <p:pic>
        <p:nvPicPr>
          <p:cNvPr id="5" name="Рисунок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221796" y="0"/>
            <a:ext cx="3794574" cy="846617"/>
          </a:xfrm>
          <a:prstGeom prst="rect">
            <a:avLst/>
          </a:prstGeom>
        </p:spPr>
      </p:pic>
      <p:sp>
        <p:nvSpPr>
          <p:cNvPr id="4" name="Прямоугольник 3"/>
          <p:cNvSpPr/>
          <p:nvPr/>
        </p:nvSpPr>
        <p:spPr>
          <a:xfrm>
            <a:off x="680683" y="1062566"/>
            <a:ext cx="4876800" cy="4924425"/>
          </a:xfrm>
          <a:prstGeom prst="rect">
            <a:avLst/>
          </a:prstGeom>
        </p:spPr>
        <p:txBody>
          <a:bodyPr wrap="square">
            <a:spAutoFit/>
          </a:bodyPr>
          <a:lstStyle/>
          <a:p>
            <a:pPr algn="ctr">
              <a:spcBef>
                <a:spcPts val="600"/>
              </a:spcBef>
            </a:pPr>
            <a:r>
              <a:rPr lang="uk-UA" b="1" dirty="0" smtClean="0">
                <a:solidFill>
                  <a:srgbClr val="002060"/>
                </a:solidFill>
                <a:cs typeface="Times New Roman" panose="02020603050405020304" pitchFamily="18" charset="0"/>
              </a:rPr>
              <a:t>Євроінтеграція </a:t>
            </a:r>
            <a:r>
              <a:rPr lang="uk-UA" b="1" dirty="0">
                <a:solidFill>
                  <a:srgbClr val="002060"/>
                </a:solidFill>
                <a:cs typeface="Times New Roman" panose="02020603050405020304" pitchFamily="18" charset="0"/>
              </a:rPr>
              <a:t>та сталий </a:t>
            </a:r>
            <a:r>
              <a:rPr lang="uk-UA" b="1" dirty="0" smtClean="0">
                <a:solidFill>
                  <a:srgbClr val="002060"/>
                </a:solidFill>
                <a:cs typeface="Times New Roman" panose="02020603050405020304" pitchFamily="18" charset="0"/>
              </a:rPr>
              <a:t>розвиток</a:t>
            </a:r>
            <a:r>
              <a:rPr lang="en-US" b="1" dirty="0" smtClean="0">
                <a:solidFill>
                  <a:srgbClr val="002060"/>
                </a:solidFill>
                <a:cs typeface="Times New Roman" panose="02020603050405020304" pitchFamily="18" charset="0"/>
              </a:rPr>
              <a:t> </a:t>
            </a:r>
            <a:r>
              <a:rPr lang="uk-UA" b="1" dirty="0" smtClean="0">
                <a:solidFill>
                  <a:srgbClr val="002060"/>
                </a:solidFill>
                <a:cs typeface="Times New Roman" panose="02020603050405020304" pitchFamily="18" charset="0"/>
              </a:rPr>
              <a:t>сільських </a:t>
            </a:r>
            <a:r>
              <a:rPr lang="uk-UA" b="1" dirty="0">
                <a:solidFill>
                  <a:srgbClr val="002060"/>
                </a:solidFill>
                <a:cs typeface="Times New Roman" panose="02020603050405020304" pitchFamily="18" charset="0"/>
              </a:rPr>
              <a:t>територій  України </a:t>
            </a:r>
            <a:r>
              <a:rPr lang="uk-UA" b="1" dirty="0" smtClean="0">
                <a:solidFill>
                  <a:srgbClr val="002060"/>
                </a:solidFill>
                <a:cs typeface="Times New Roman" panose="02020603050405020304" pitchFamily="18" charset="0"/>
              </a:rPr>
              <a:t>як</a:t>
            </a:r>
            <a:r>
              <a:rPr lang="en-US" b="1" dirty="0" smtClean="0">
                <a:solidFill>
                  <a:srgbClr val="002060"/>
                </a:solidFill>
                <a:cs typeface="Times New Roman" panose="02020603050405020304" pitchFamily="18" charset="0"/>
              </a:rPr>
              <a:t> </a:t>
            </a:r>
            <a:r>
              <a:rPr lang="uk-UA" b="1" dirty="0" smtClean="0">
                <a:solidFill>
                  <a:srgbClr val="002060"/>
                </a:solidFill>
                <a:cs typeface="Times New Roman" panose="02020603050405020304" pitchFamily="18" charset="0"/>
              </a:rPr>
              <a:t>запорука </a:t>
            </a:r>
            <a:r>
              <a:rPr lang="uk-UA" b="1" dirty="0">
                <a:solidFill>
                  <a:srgbClr val="002060"/>
                </a:solidFill>
                <a:cs typeface="Times New Roman" panose="02020603050405020304" pitchFamily="18" charset="0"/>
              </a:rPr>
              <a:t>забезпечення </a:t>
            </a:r>
            <a:r>
              <a:rPr lang="uk-UA" b="1" dirty="0" smtClean="0">
                <a:solidFill>
                  <a:srgbClr val="002060"/>
                </a:solidFill>
                <a:cs typeface="Times New Roman" panose="02020603050405020304" pitchFamily="18" charset="0"/>
              </a:rPr>
              <a:t>продовольчої</a:t>
            </a:r>
            <a:r>
              <a:rPr lang="en-US" b="1" dirty="0" smtClean="0">
                <a:solidFill>
                  <a:srgbClr val="002060"/>
                </a:solidFill>
                <a:cs typeface="Times New Roman" panose="02020603050405020304" pitchFamily="18" charset="0"/>
              </a:rPr>
              <a:t> </a:t>
            </a:r>
            <a:r>
              <a:rPr lang="uk-UA" b="1" dirty="0" smtClean="0">
                <a:solidFill>
                  <a:srgbClr val="002060"/>
                </a:solidFill>
                <a:cs typeface="Times New Roman" panose="02020603050405020304" pitchFamily="18" charset="0"/>
              </a:rPr>
              <a:t>безпеки </a:t>
            </a:r>
            <a:r>
              <a:rPr lang="uk-UA" b="1" dirty="0">
                <a:solidFill>
                  <a:srgbClr val="002060"/>
                </a:solidFill>
                <a:cs typeface="Times New Roman" panose="02020603050405020304" pitchFamily="18" charset="0"/>
              </a:rPr>
              <a:t>в умовах </a:t>
            </a:r>
            <a:r>
              <a:rPr lang="uk-UA" b="1" dirty="0" smtClean="0">
                <a:solidFill>
                  <a:srgbClr val="002060"/>
                </a:solidFill>
                <a:cs typeface="Times New Roman" panose="02020603050405020304" pitchFamily="18" charset="0"/>
              </a:rPr>
              <a:t>повоєнного</a:t>
            </a:r>
            <a:r>
              <a:rPr lang="en-US" b="1" dirty="0" smtClean="0">
                <a:solidFill>
                  <a:srgbClr val="002060"/>
                </a:solidFill>
                <a:cs typeface="Times New Roman" panose="02020603050405020304" pitchFamily="18" charset="0"/>
              </a:rPr>
              <a:t> </a:t>
            </a:r>
            <a:r>
              <a:rPr lang="uk-UA" b="1" dirty="0" smtClean="0">
                <a:solidFill>
                  <a:srgbClr val="002060"/>
                </a:solidFill>
                <a:cs typeface="Times New Roman" panose="02020603050405020304" pitchFamily="18" charset="0"/>
              </a:rPr>
              <a:t>відновлення</a:t>
            </a:r>
            <a:endParaRPr lang="en-US" b="1" dirty="0" smtClean="0">
              <a:solidFill>
                <a:srgbClr val="002060"/>
              </a:solidFill>
              <a:cs typeface="Times New Roman" panose="02020603050405020304" pitchFamily="18" charset="0"/>
            </a:endParaRPr>
          </a:p>
          <a:p>
            <a:pPr>
              <a:spcBef>
                <a:spcPts val="600"/>
              </a:spcBef>
            </a:pPr>
            <a:endParaRPr lang="ru-RU" sz="2000" b="1" dirty="0"/>
          </a:p>
          <a:p>
            <a:pPr algn="ctr">
              <a:spcBef>
                <a:spcPts val="600"/>
              </a:spcBef>
            </a:pPr>
            <a:r>
              <a:rPr lang="ru-RU" sz="2400" b="1" dirty="0" smtClean="0">
                <a:solidFill>
                  <a:srgbClr val="002060"/>
                </a:solidFill>
              </a:rPr>
              <a:t>Правове регулювання органічного виробництва та переробки сільськогосподарської продукції в ЄС та Україні</a:t>
            </a:r>
            <a:endParaRPr lang="ru-RU" sz="2400" b="1" dirty="0" smtClean="0">
              <a:solidFill>
                <a:srgbClr val="002060"/>
              </a:solidFill>
            </a:endParaRPr>
          </a:p>
          <a:p>
            <a:pPr algn="ctr">
              <a:spcBef>
                <a:spcPts val="600"/>
              </a:spcBef>
            </a:pPr>
            <a:endParaRPr lang="ru-RU" sz="1600" b="1" dirty="0" smtClean="0">
              <a:solidFill>
                <a:srgbClr val="002060"/>
              </a:solidFill>
            </a:endParaRPr>
          </a:p>
          <a:p>
            <a:pPr algn="ctr">
              <a:spcBef>
                <a:spcPts val="600"/>
              </a:spcBef>
            </a:pPr>
            <a:r>
              <a:rPr lang="ru-RU" sz="1200" b="1" dirty="0" smtClean="0">
                <a:solidFill>
                  <a:srgbClr val="002060"/>
                </a:solidFill>
              </a:rPr>
              <a:t>д</a:t>
            </a:r>
            <a:r>
              <a:rPr lang="uk-UA" sz="1200" b="1" dirty="0" smtClean="0">
                <a:solidFill>
                  <a:srgbClr val="002060"/>
                </a:solidFill>
              </a:rPr>
              <a:t>.ю.н., доцент кафедри цивільного права Дмитро Федчишин</a:t>
            </a:r>
            <a:endParaRPr lang="ru-RU" sz="1200" dirty="0">
              <a:solidFill>
                <a:srgbClr val="002060"/>
              </a:solidFill>
            </a:endParaRPr>
          </a:p>
          <a:p>
            <a:pPr>
              <a:spcBef>
                <a:spcPts val="600"/>
              </a:spcBef>
            </a:pPr>
            <a:endParaRPr lang="uk-UA" sz="2000" b="1" dirty="0">
              <a:solidFill>
                <a:srgbClr val="002060"/>
              </a:solidFill>
              <a:latin typeface="Times New Roman" panose="02020603050405020304" pitchFamily="18" charset="0"/>
              <a:cs typeface="Times New Roman" panose="02020603050405020304" pitchFamily="18" charset="0"/>
            </a:endParaRPr>
          </a:p>
          <a:p>
            <a:pPr algn="ctr">
              <a:spcBef>
                <a:spcPts val="600"/>
              </a:spcBef>
            </a:pPr>
            <a:endParaRPr lang="en-US" sz="2400" b="1" dirty="0" smtClean="0">
              <a:solidFill>
                <a:srgbClr val="002060"/>
              </a:solidFill>
              <a:cs typeface="Times New Roman" panose="02020603050405020304" pitchFamily="18" charset="0"/>
            </a:endParaRPr>
          </a:p>
        </p:txBody>
      </p:sp>
      <p:pic>
        <p:nvPicPr>
          <p:cNvPr id="14" name="Рисунок 13"/>
          <p:cNvPicPr>
            <a:picLocks noChangeAspect="1"/>
          </p:cNvPicPr>
          <p:nvPr/>
        </p:nvPicPr>
        <p:blipFill>
          <a:blip r:embed="rId6" cstate="print"/>
          <a:stretch>
            <a:fillRect/>
          </a:stretch>
        </p:blipFill>
        <p:spPr>
          <a:xfrm>
            <a:off x="1039782" y="5288657"/>
            <a:ext cx="695391" cy="1569343"/>
          </a:xfrm>
          <a:prstGeom prst="rect">
            <a:avLst/>
          </a:prstGeom>
        </p:spPr>
      </p:pic>
      <p:sp>
        <p:nvSpPr>
          <p:cNvPr id="16" name="TextBox 15"/>
          <p:cNvSpPr txBox="1"/>
          <p:nvPr/>
        </p:nvSpPr>
        <p:spPr>
          <a:xfrm>
            <a:off x="599633" y="5305396"/>
            <a:ext cx="382999" cy="1600437"/>
          </a:xfrm>
          <a:prstGeom prst="rect">
            <a:avLst/>
          </a:prstGeom>
          <a:noFill/>
        </p:spPr>
        <p:txBody>
          <a:bodyPr wrap="square" rtlCol="0">
            <a:spAutoFit/>
          </a:bodyPr>
          <a:lstStyle/>
          <a:p>
            <a:pPr algn="ctr"/>
            <a:r>
              <a:rPr lang="en-US" sz="1400" b="1" dirty="0" smtClean="0">
                <a:solidFill>
                  <a:schemeClr val="accent5">
                    <a:lumMod val="75000"/>
                  </a:schemeClr>
                </a:solidFill>
              </a:rPr>
              <a:t>N</a:t>
            </a:r>
          </a:p>
          <a:p>
            <a:pPr algn="ctr"/>
            <a:r>
              <a:rPr lang="en-US" sz="1400" b="1" dirty="0" smtClean="0">
                <a:solidFill>
                  <a:schemeClr val="accent5">
                    <a:lumMod val="75000"/>
                  </a:schemeClr>
                </a:solidFill>
              </a:rPr>
              <a:t>E</a:t>
            </a:r>
          </a:p>
          <a:p>
            <a:pPr algn="ctr"/>
            <a:r>
              <a:rPr lang="en-US" sz="1400" b="1" dirty="0" smtClean="0">
                <a:solidFill>
                  <a:schemeClr val="accent5">
                    <a:lumMod val="75000"/>
                  </a:schemeClr>
                </a:solidFill>
              </a:rPr>
              <a:t>W</a:t>
            </a:r>
          </a:p>
          <a:p>
            <a:pPr algn="ctr"/>
            <a:r>
              <a:rPr lang="en-US" sz="1400" b="1" dirty="0" smtClean="0">
                <a:solidFill>
                  <a:schemeClr val="accent5">
                    <a:lumMod val="75000"/>
                  </a:schemeClr>
                </a:solidFill>
              </a:rPr>
              <a:t>A</a:t>
            </a:r>
          </a:p>
          <a:p>
            <a:pPr algn="ctr"/>
            <a:r>
              <a:rPr lang="en-US" sz="1400" b="1" dirty="0" smtClean="0">
                <a:solidFill>
                  <a:schemeClr val="accent5">
                    <a:lumMod val="75000"/>
                  </a:schemeClr>
                </a:solidFill>
              </a:rPr>
              <a:t>G</a:t>
            </a:r>
          </a:p>
          <a:p>
            <a:pPr algn="ctr"/>
            <a:r>
              <a:rPr lang="en-US" sz="1400" b="1" dirty="0" smtClean="0">
                <a:solidFill>
                  <a:schemeClr val="accent5">
                    <a:lumMod val="75000"/>
                  </a:schemeClr>
                </a:solidFill>
              </a:rPr>
              <a:t>R</a:t>
            </a:r>
          </a:p>
          <a:p>
            <a:pPr algn="ctr"/>
            <a:r>
              <a:rPr lang="en-US" sz="1400" b="1" dirty="0">
                <a:solidFill>
                  <a:schemeClr val="accent5">
                    <a:lumMod val="75000"/>
                  </a:schemeClr>
                </a:solidFill>
              </a:rPr>
              <a:t>O</a:t>
            </a:r>
            <a:endParaRPr lang="ru-RU" sz="1400" b="1" dirty="0">
              <a:solidFill>
                <a:schemeClr val="accent5">
                  <a:lumMod val="75000"/>
                </a:schemeClr>
              </a:solidFill>
            </a:endParaRPr>
          </a:p>
        </p:txBody>
      </p:sp>
      <p:pic>
        <p:nvPicPr>
          <p:cNvPr id="9" name="Рисунок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627146" y="5617753"/>
            <a:ext cx="1059463" cy="1056237"/>
          </a:xfrm>
          <a:prstGeom prst="rect">
            <a:avLst/>
          </a:prstGeom>
        </p:spPr>
      </p:pic>
      <p:pic>
        <p:nvPicPr>
          <p:cNvPr id="8" name="Рисунок 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426719" y="5002790"/>
            <a:ext cx="1130764" cy="2286159"/>
          </a:xfrm>
          <a:prstGeom prst="rect">
            <a:avLst/>
          </a:prstGeom>
        </p:spPr>
      </p:pic>
    </p:spTree>
    <p:extLst>
      <p:ext uri="{BB962C8B-B14F-4D97-AF65-F5344CB8AC3E}">
        <p14:creationId xmlns="" xmlns:p14="http://schemas.microsoft.com/office/powerpoint/2010/main" val="3015482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5075" y="895350"/>
            <a:ext cx="9875838" cy="360363"/>
          </a:xfrm>
        </p:spPr>
        <p:txBody>
          <a:bodyPr rtlCol="0">
            <a:normAutofit fontScale="90000"/>
          </a:bodyPr>
          <a:lstStyle/>
          <a:p>
            <a:pPr algn="ctr" fontAlgn="auto">
              <a:spcAft>
                <a:spcPts val="0"/>
              </a:spcAft>
              <a:defRPr/>
            </a:pPr>
            <a:r>
              <a:rPr lang="ru-RU" sz="3100" b="1" dirty="0">
                <a:solidFill>
                  <a:srgbClr val="000000"/>
                </a:solidFill>
                <a:latin typeface="Boita-ExtraBold"/>
              </a:rPr>
              <a:t>Етапи розвитку </a:t>
            </a:r>
            <a:r>
              <a:rPr lang="ru-RU" sz="3100" b="1" dirty="0" err="1">
                <a:solidFill>
                  <a:srgbClr val="000000"/>
                </a:solidFill>
                <a:latin typeface="Boita-ExtraBold"/>
              </a:rPr>
              <a:t>органічого</a:t>
            </a:r>
            <a:r>
              <a:rPr lang="ru-RU" sz="3100" b="1" dirty="0">
                <a:solidFill>
                  <a:srgbClr val="000000"/>
                </a:solidFill>
                <a:latin typeface="Boita-ExtraBold"/>
              </a:rPr>
              <a:t> </a:t>
            </a:r>
            <a:r>
              <a:rPr lang="ru-RU" sz="3100" b="1" dirty="0" smtClean="0">
                <a:solidFill>
                  <a:srgbClr val="000000"/>
                </a:solidFill>
                <a:latin typeface="Boita-ExtraBold"/>
              </a:rPr>
              <a:t>виробництва в </a:t>
            </a:r>
            <a:r>
              <a:rPr lang="ru-RU" sz="3100" b="1" dirty="0" err="1" smtClean="0">
                <a:solidFill>
                  <a:srgbClr val="000000"/>
                </a:solidFill>
                <a:latin typeface="Boita-ExtraBold"/>
              </a:rPr>
              <a:t>Укра</a:t>
            </a:r>
            <a:r>
              <a:rPr lang="uk-UA" sz="3100" b="1" dirty="0" err="1" smtClean="0">
                <a:solidFill>
                  <a:srgbClr val="000000"/>
                </a:solidFill>
                <a:latin typeface="Boita-ExtraBold"/>
              </a:rPr>
              <a:t>їні</a:t>
            </a:r>
            <a:r>
              <a:rPr lang="ru-RU" b="1" dirty="0">
                <a:solidFill>
                  <a:srgbClr val="000000"/>
                </a:solidFill>
                <a:latin typeface="Boita-ExtraBold"/>
              </a:rPr>
              <a:t/>
            </a:r>
            <a:br>
              <a:rPr lang="ru-RU" b="1" dirty="0">
                <a:solidFill>
                  <a:srgbClr val="000000"/>
                </a:solidFill>
                <a:latin typeface="Boita-ExtraBold"/>
              </a:rPr>
            </a:br>
            <a:endParaRPr lang="ru-RU" dirty="0"/>
          </a:p>
        </p:txBody>
      </p:sp>
      <p:sp>
        <p:nvSpPr>
          <p:cNvPr id="22530" name="TextBox 2"/>
          <p:cNvSpPr txBox="1">
            <a:spLocks noChangeArrowheads="1"/>
          </p:cNvSpPr>
          <p:nvPr/>
        </p:nvSpPr>
        <p:spPr bwMode="auto">
          <a:xfrm>
            <a:off x="628650" y="1255713"/>
            <a:ext cx="10714038" cy="4876800"/>
          </a:xfrm>
          <a:prstGeom prst="rect">
            <a:avLst/>
          </a:prstGeom>
          <a:noFill/>
          <a:ln w="9525">
            <a:noFill/>
            <a:miter lim="800000"/>
            <a:headEnd/>
            <a:tailEnd/>
          </a:ln>
        </p:spPr>
        <p:txBody>
          <a:bodyPr>
            <a:spAutoFit/>
          </a:bodyPr>
          <a:lstStyle/>
          <a:p>
            <a:endParaRPr lang="en-US">
              <a:latin typeface="Corbel" pitchFamily="34" charset="0"/>
            </a:endParaRPr>
          </a:p>
        </p:txBody>
      </p:sp>
      <p:sp>
        <p:nvSpPr>
          <p:cNvPr id="22531" name="TextBox 6"/>
          <p:cNvSpPr txBox="1">
            <a:spLocks noChangeArrowheads="1"/>
          </p:cNvSpPr>
          <p:nvPr/>
        </p:nvSpPr>
        <p:spPr bwMode="auto">
          <a:xfrm>
            <a:off x="323850" y="1085850"/>
            <a:ext cx="10714038" cy="5294313"/>
          </a:xfrm>
          <a:prstGeom prst="rect">
            <a:avLst/>
          </a:prstGeom>
          <a:noFill/>
          <a:ln w="9525">
            <a:noFill/>
            <a:miter lim="800000"/>
            <a:headEnd/>
            <a:tailEnd/>
          </a:ln>
        </p:spPr>
        <p:txBody>
          <a:bodyPr>
            <a:spAutoFit/>
          </a:bodyPr>
          <a:lstStyle/>
          <a:p>
            <a:pPr algn="ctr"/>
            <a:r>
              <a:rPr lang="ru-RU" sz="2000" b="1">
                <a:latin typeface="Corbel" pitchFamily="34" charset="0"/>
              </a:rPr>
              <a:t>2019</a:t>
            </a:r>
          </a:p>
          <a:p>
            <a:r>
              <a:rPr lang="ru-RU">
                <a:latin typeface="Corbel" pitchFamily="34" charset="0"/>
              </a:rPr>
              <a:t>Введення в дію “органічного” Закону України</a:t>
            </a:r>
          </a:p>
          <a:p>
            <a:pPr algn="ctr"/>
            <a:r>
              <a:rPr lang="ru-RU" sz="2000" b="1">
                <a:latin typeface="Corbel" pitchFamily="34" charset="0"/>
              </a:rPr>
              <a:t>2019</a:t>
            </a:r>
          </a:p>
          <a:p>
            <a:r>
              <a:rPr lang="ru-RU">
                <a:latin typeface="Corbel" pitchFamily="34" charset="0"/>
              </a:rPr>
              <a:t>Україна ввійшла до топ-5 постачальників органічної продукції до ЄС</a:t>
            </a:r>
          </a:p>
          <a:p>
            <a:pPr algn="ctr"/>
            <a:r>
              <a:rPr lang="ru-RU" sz="2000" b="1">
                <a:latin typeface="Corbel" pitchFamily="34" charset="0"/>
              </a:rPr>
              <a:t>2018</a:t>
            </a:r>
          </a:p>
          <a:p>
            <a:r>
              <a:rPr lang="ru-RU">
                <a:latin typeface="Corbel" pitchFamily="34" charset="0"/>
              </a:rPr>
              <a:t>Презентація першого офіційного відеоролику «</a:t>
            </a:r>
            <a:r>
              <a:rPr lang="en-US">
                <a:latin typeface="Corbel" pitchFamily="34" charset="0"/>
              </a:rPr>
              <a:t>Organic in Ukraine»</a:t>
            </a:r>
          </a:p>
          <a:p>
            <a:pPr algn="ctr"/>
            <a:r>
              <a:rPr lang="ru-RU" b="1">
                <a:latin typeface="Corbel" pitchFamily="34" charset="0"/>
              </a:rPr>
              <a:t>2017</a:t>
            </a:r>
          </a:p>
          <a:p>
            <a:r>
              <a:rPr lang="ru-RU">
                <a:latin typeface="Corbel" pitchFamily="34" charset="0"/>
              </a:rPr>
              <a:t>Зареєстровано «Український Органічний Кластер»</a:t>
            </a:r>
          </a:p>
          <a:p>
            <a:pPr algn="ctr"/>
            <a:r>
              <a:rPr lang="ru-RU" sz="2000" b="1">
                <a:solidFill>
                  <a:srgbClr val="000000"/>
                </a:solidFill>
                <a:latin typeface="Corbel" pitchFamily="34" charset="0"/>
              </a:rPr>
              <a:t>2016</a:t>
            </a:r>
          </a:p>
          <a:p>
            <a:r>
              <a:rPr lang="ru-RU">
                <a:solidFill>
                  <a:srgbClr val="000000"/>
                </a:solidFill>
                <a:latin typeface="Corbel" pitchFamily="34" charset="0"/>
              </a:rPr>
              <a:t>Презентовано Державний логотип України для маркування органічних продуктів</a:t>
            </a:r>
          </a:p>
          <a:p>
            <a:pPr algn="ctr"/>
            <a:r>
              <a:rPr lang="ru-RU" sz="2000" b="1">
                <a:solidFill>
                  <a:srgbClr val="000000"/>
                </a:solidFill>
                <a:latin typeface="Corbel" pitchFamily="34" charset="0"/>
              </a:rPr>
              <a:t>2016</a:t>
            </a:r>
          </a:p>
          <a:p>
            <a:r>
              <a:rPr lang="ru-RU">
                <a:solidFill>
                  <a:srgbClr val="000000"/>
                </a:solidFill>
                <a:latin typeface="Corbel" pitchFamily="34" charset="0"/>
              </a:rPr>
              <a:t>Запуск органічного порталу OrganicInfo</a:t>
            </a:r>
          </a:p>
          <a:p>
            <a:pPr algn="ctr"/>
            <a:r>
              <a:rPr lang="ru-RU" sz="2000" b="1">
                <a:solidFill>
                  <a:srgbClr val="000000"/>
                </a:solidFill>
                <a:latin typeface="Corbel" pitchFamily="34" charset="0"/>
              </a:rPr>
              <a:t>2015</a:t>
            </a:r>
          </a:p>
          <a:p>
            <a:r>
              <a:rPr lang="ru-RU">
                <a:solidFill>
                  <a:srgbClr val="000000"/>
                </a:solidFill>
                <a:latin typeface="Corbel" pitchFamily="34" charset="0"/>
              </a:rPr>
              <a:t>Органічне виробництво названо одним з пріоритетних напрямків розвитку АПК</a:t>
            </a:r>
          </a:p>
          <a:p>
            <a:pPr algn="ctr"/>
            <a:r>
              <a:rPr lang="ru-RU" sz="2000" b="1">
                <a:solidFill>
                  <a:srgbClr val="000000"/>
                </a:solidFill>
                <a:latin typeface="Corbel" pitchFamily="34" charset="0"/>
              </a:rPr>
              <a:t>2014</a:t>
            </a:r>
          </a:p>
          <a:p>
            <a:r>
              <a:rPr lang="ru-RU">
                <a:solidFill>
                  <a:srgbClr val="000000"/>
                </a:solidFill>
                <a:latin typeface="Corbel" pitchFamily="34" charset="0"/>
              </a:rPr>
              <a:t>Державна підтримка органічного виробництва вперше закладена в держбюджеті</a:t>
            </a:r>
          </a:p>
          <a:p>
            <a:endParaRPr lang="ru-RU">
              <a:latin typeface="Corbel" pitchFamily="34" charset="0"/>
            </a:endParaRPr>
          </a:p>
          <a:p>
            <a:endParaRPr lang="ru-RU">
              <a:latin typeface="Corbel" pitchFamily="34" charset="0"/>
            </a:endParaRPr>
          </a:p>
        </p:txBody>
      </p:sp>
      <p:pic>
        <p:nvPicPr>
          <p:cNvPr id="22532" name="Рисунок 7"/>
          <p:cNvPicPr>
            <a:picLocks noChangeAspect="1"/>
          </p:cNvPicPr>
          <p:nvPr/>
        </p:nvPicPr>
        <p:blipFill>
          <a:blip r:embed="rId2" cstate="print"/>
          <a:srcRect/>
          <a:stretch>
            <a:fillRect/>
          </a:stretch>
        </p:blipFill>
        <p:spPr bwMode="auto">
          <a:xfrm>
            <a:off x="8255000" y="1433513"/>
            <a:ext cx="1655763" cy="1612900"/>
          </a:xfrm>
          <a:prstGeom prst="rect">
            <a:avLst/>
          </a:prstGeom>
          <a:noFill/>
          <a:ln w="9525">
            <a:noFill/>
            <a:miter lim="800000"/>
            <a:headEnd/>
            <a:tailEnd/>
          </a:ln>
        </p:spPr>
      </p:pic>
      <p:pic>
        <p:nvPicPr>
          <p:cNvPr id="7" name="Picture 4" descr="вертикаль син"/>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48950" y="1100085"/>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1143000" y="609600"/>
            <a:ext cx="9875838" cy="711200"/>
          </a:xfrm>
        </p:spPr>
        <p:txBody>
          <a:bodyPr/>
          <a:lstStyle/>
          <a:p>
            <a:pPr algn="ctr"/>
            <a:r>
              <a:rPr lang="ru-RU" sz="2800" b="1" smtClean="0">
                <a:solidFill>
                  <a:srgbClr val="000000"/>
                </a:solidFill>
                <a:latin typeface="Boita-ExtraBold"/>
              </a:rPr>
              <a:t>Етапи розвитку органічого виробництва в Укра</a:t>
            </a:r>
            <a:r>
              <a:rPr lang="uk-UA" sz="2800" b="1" smtClean="0">
                <a:solidFill>
                  <a:srgbClr val="000000"/>
                </a:solidFill>
                <a:latin typeface="Boita-ExtraBold"/>
              </a:rPr>
              <a:t>їні</a:t>
            </a:r>
            <a:endParaRPr lang="ru-RU" smtClean="0"/>
          </a:p>
        </p:txBody>
      </p:sp>
      <p:sp>
        <p:nvSpPr>
          <p:cNvPr id="23554" name="TextBox 2"/>
          <p:cNvSpPr txBox="1">
            <a:spLocks noChangeArrowheads="1"/>
          </p:cNvSpPr>
          <p:nvPr/>
        </p:nvSpPr>
        <p:spPr bwMode="auto">
          <a:xfrm>
            <a:off x="508000" y="1154113"/>
            <a:ext cx="10714038" cy="5294312"/>
          </a:xfrm>
          <a:prstGeom prst="rect">
            <a:avLst/>
          </a:prstGeom>
          <a:noFill/>
          <a:ln w="9525">
            <a:noFill/>
            <a:miter lim="800000"/>
            <a:headEnd/>
            <a:tailEnd/>
          </a:ln>
        </p:spPr>
        <p:txBody>
          <a:bodyPr>
            <a:spAutoFit/>
          </a:bodyPr>
          <a:lstStyle/>
          <a:p>
            <a:pPr algn="ctr"/>
            <a:r>
              <a:rPr lang="ru-RU" sz="2000" b="1">
                <a:latin typeface="Corbel" pitchFamily="34" charset="0"/>
              </a:rPr>
              <a:t>2014</a:t>
            </a:r>
          </a:p>
          <a:p>
            <a:r>
              <a:rPr lang="ru-RU">
                <a:latin typeface="Corbel" pitchFamily="34" charset="0"/>
              </a:rPr>
              <a:t>Офіційне відкриття першого Національного павільйону України на БіоФах</a:t>
            </a:r>
          </a:p>
          <a:p>
            <a:pPr algn="ctr"/>
            <a:r>
              <a:rPr lang="ru-RU" sz="2000" b="1">
                <a:latin typeface="Corbel" pitchFamily="34" charset="0"/>
              </a:rPr>
              <a:t>2014</a:t>
            </a:r>
          </a:p>
          <a:p>
            <a:r>
              <a:rPr lang="ru-RU">
                <a:latin typeface="Corbel" pitchFamily="34" charset="0"/>
              </a:rPr>
              <a:t>Набрав чинності Закон «Про виробництво та обіг органічної сільськогосподарської продукції та сировини»</a:t>
            </a:r>
          </a:p>
          <a:p>
            <a:pPr algn="ctr"/>
            <a:r>
              <a:rPr lang="ru-RU" sz="2000" b="1">
                <a:latin typeface="Corbel" pitchFamily="34" charset="0"/>
              </a:rPr>
              <a:t>2013</a:t>
            </a:r>
          </a:p>
          <a:p>
            <a:r>
              <a:rPr lang="ru-RU">
                <a:latin typeface="Corbel" pitchFamily="34" charset="0"/>
              </a:rPr>
              <a:t>Зареєстровано Спілку виробників сертифікованих органічних продуктів «Органічна Україна»</a:t>
            </a:r>
          </a:p>
          <a:p>
            <a:pPr algn="ctr"/>
            <a:r>
              <a:rPr lang="ru-RU" sz="2000" b="1">
                <a:latin typeface="Corbel" pitchFamily="34" charset="0"/>
              </a:rPr>
              <a:t>2011</a:t>
            </a:r>
          </a:p>
          <a:p>
            <a:r>
              <a:rPr lang="ru-RU">
                <a:latin typeface="Corbel" pitchFamily="34" charset="0"/>
              </a:rPr>
              <a:t>Проведено перше суб-регіональне оглядове дослідження «зеленої економіки» для Вірменії, Молдови та України</a:t>
            </a:r>
          </a:p>
          <a:p>
            <a:pPr algn="ctr"/>
            <a:r>
              <a:rPr lang="ru-RU" sz="2000" b="1">
                <a:latin typeface="Corbel" pitchFamily="34" charset="0"/>
              </a:rPr>
              <a:t>2009</a:t>
            </a:r>
          </a:p>
          <a:p>
            <a:r>
              <a:rPr lang="ru-RU">
                <a:latin typeface="Corbel" pitchFamily="34" charset="0"/>
              </a:rPr>
              <a:t>Відбувся перший Всеукраїнський ярмарок органічних продуктів</a:t>
            </a:r>
          </a:p>
          <a:p>
            <a:pPr algn="ctr"/>
            <a:r>
              <a:rPr lang="ru-RU" sz="2000" b="1">
                <a:latin typeface="Corbel" pitchFamily="34" charset="0"/>
              </a:rPr>
              <a:t>2009</a:t>
            </a:r>
          </a:p>
          <a:p>
            <a:r>
              <a:rPr lang="ru-RU">
                <a:latin typeface="Corbel" pitchFamily="34" charset="0"/>
              </a:rPr>
              <a:t>Вперше українська органічна продукція презентована на БіоФах</a:t>
            </a:r>
          </a:p>
          <a:p>
            <a:pPr algn="ctr"/>
            <a:r>
              <a:rPr lang="ru-RU" sz="2000" b="1">
                <a:latin typeface="Corbel" pitchFamily="34" charset="0"/>
              </a:rPr>
              <a:t>2008</a:t>
            </a:r>
          </a:p>
          <a:p>
            <a:r>
              <a:rPr lang="ru-RU">
                <a:latin typeface="Corbel" pitchFamily="34" charset="0"/>
              </a:rPr>
              <a:t>Відкриття першого спеціалізованого магазину “Натур Бутік”</a:t>
            </a:r>
          </a:p>
          <a:p>
            <a:pPr algn="ctr"/>
            <a:r>
              <a:rPr lang="ru-RU" b="1">
                <a:latin typeface="Corbel" pitchFamily="34" charset="0"/>
              </a:rPr>
              <a:t>2007</a:t>
            </a:r>
          </a:p>
          <a:p>
            <a:r>
              <a:rPr lang="ru-RU">
                <a:latin typeface="Corbel" pitchFamily="34" charset="0"/>
              </a:rPr>
              <a:t>Перша органічна продукція українського виробництва з’явилась в торговельних мережах</a:t>
            </a:r>
          </a:p>
        </p:txBody>
      </p:sp>
      <p:pic>
        <p:nvPicPr>
          <p:cNvPr id="23555" name="Рисунок 3"/>
          <p:cNvPicPr>
            <a:picLocks noChangeAspect="1"/>
          </p:cNvPicPr>
          <p:nvPr/>
        </p:nvPicPr>
        <p:blipFill>
          <a:blip r:embed="rId2" cstate="print"/>
          <a:srcRect/>
          <a:stretch>
            <a:fillRect/>
          </a:stretch>
        </p:blipFill>
        <p:spPr bwMode="auto">
          <a:xfrm>
            <a:off x="8004175" y="4044950"/>
            <a:ext cx="2686050" cy="1704975"/>
          </a:xfrm>
          <a:prstGeom prst="rect">
            <a:avLst/>
          </a:prstGeom>
          <a:noFill/>
          <a:ln w="9525">
            <a:noFill/>
            <a:miter lim="800000"/>
            <a:headEnd/>
            <a:tailEnd/>
          </a:ln>
        </p:spPr>
      </p:pic>
      <p:pic>
        <p:nvPicPr>
          <p:cNvPr id="5" name="Picture 4" descr="вертикаль син"/>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1825" y="0"/>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498475"/>
            <a:ext cx="9875838" cy="1182688"/>
          </a:xfrm>
        </p:spPr>
        <p:txBody>
          <a:bodyPr rtlCol="0">
            <a:normAutofit fontScale="90000"/>
          </a:bodyPr>
          <a:lstStyle/>
          <a:p>
            <a:pPr algn="ctr" fontAlgn="auto">
              <a:spcAft>
                <a:spcPts val="0"/>
              </a:spcAft>
              <a:defRPr/>
            </a:pPr>
            <a:r>
              <a:rPr lang="ru-RU" sz="4000" b="1" dirty="0" err="1">
                <a:solidFill>
                  <a:srgbClr val="000000"/>
                </a:solidFill>
                <a:latin typeface="Boita-ExtraBold"/>
              </a:rPr>
              <a:t>Огляд</a:t>
            </a:r>
            <a:r>
              <a:rPr lang="ru-RU" sz="4000" b="1" dirty="0">
                <a:solidFill>
                  <a:srgbClr val="000000"/>
                </a:solidFill>
                <a:latin typeface="Boita-ExtraBold"/>
              </a:rPr>
              <a:t> органічного ринку </a:t>
            </a:r>
            <a:r>
              <a:rPr lang="ru-RU" sz="4000" b="1" dirty="0" smtClean="0">
                <a:solidFill>
                  <a:srgbClr val="000000"/>
                </a:solidFill>
                <a:latin typeface="Boita-ExtraBold"/>
              </a:rPr>
              <a:t>України</a:t>
            </a:r>
            <a:r>
              <a:rPr lang="ru-RU" b="1" dirty="0">
                <a:solidFill>
                  <a:srgbClr val="000000"/>
                </a:solidFill>
                <a:latin typeface="Boita-ExtraBold"/>
              </a:rPr>
              <a:t/>
            </a:r>
            <a:br>
              <a:rPr lang="ru-RU" b="1" dirty="0">
                <a:solidFill>
                  <a:srgbClr val="000000"/>
                </a:solidFill>
                <a:latin typeface="Boita-ExtraBold"/>
              </a:rPr>
            </a:br>
            <a:endParaRPr lang="ru-RU" dirty="0"/>
          </a:p>
        </p:txBody>
      </p:sp>
      <p:pic>
        <p:nvPicPr>
          <p:cNvPr id="24578" name="Рисунок 2"/>
          <p:cNvPicPr>
            <a:picLocks noChangeAspect="1"/>
          </p:cNvPicPr>
          <p:nvPr/>
        </p:nvPicPr>
        <p:blipFill>
          <a:blip r:embed="rId2" cstate="print"/>
          <a:srcRect b="10385"/>
          <a:stretch>
            <a:fillRect/>
          </a:stretch>
        </p:blipFill>
        <p:spPr bwMode="auto">
          <a:xfrm>
            <a:off x="339725" y="1081088"/>
            <a:ext cx="8675688" cy="5338762"/>
          </a:xfrm>
          <a:prstGeom prst="rect">
            <a:avLst/>
          </a:prstGeom>
          <a:noFill/>
          <a:ln w="9525">
            <a:noFill/>
            <a:miter lim="800000"/>
            <a:headEnd/>
            <a:tailEnd/>
          </a:ln>
        </p:spPr>
      </p:pic>
      <p:sp>
        <p:nvSpPr>
          <p:cNvPr id="24579" name="TextBox 3"/>
          <p:cNvSpPr txBox="1">
            <a:spLocks noChangeArrowheads="1"/>
          </p:cNvSpPr>
          <p:nvPr/>
        </p:nvSpPr>
        <p:spPr bwMode="auto">
          <a:xfrm>
            <a:off x="8894763" y="1436688"/>
            <a:ext cx="2835275" cy="4524375"/>
          </a:xfrm>
          <a:prstGeom prst="rect">
            <a:avLst/>
          </a:prstGeom>
          <a:noFill/>
          <a:ln w="9525">
            <a:noFill/>
            <a:miter lim="800000"/>
            <a:headEnd/>
            <a:tailEnd/>
          </a:ln>
        </p:spPr>
        <p:txBody>
          <a:bodyPr>
            <a:spAutoFit/>
          </a:bodyPr>
          <a:lstStyle/>
          <a:p>
            <a:r>
              <a:rPr lang="ru-RU">
                <a:latin typeface="Corbel" pitchFamily="34" charset="0"/>
              </a:rPr>
              <a:t>Дана інфографіка створена на основі дослідження органічного ринку, яке проведено Інформаційним центром «Зелене досьє», ТОВ «Органік Стандарт» та </a:t>
            </a:r>
            <a:r>
              <a:rPr lang="en-US">
                <a:latin typeface="Corbel" pitchFamily="34" charset="0"/>
              </a:rPr>
              <a:t>FiBL (</a:t>
            </a:r>
            <a:r>
              <a:rPr lang="ru-RU">
                <a:latin typeface="Corbel" pitchFamily="34" charset="0"/>
              </a:rPr>
              <a:t>Швейцарія) в рамках проекту «Дослідження органічного ринку та підтримка політичного розвитку, що впроваджується за фінансової підтримки Швейцарської Конфедерації.</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1208088" y="465138"/>
            <a:ext cx="9875837" cy="942975"/>
          </a:xfrm>
        </p:spPr>
        <p:txBody>
          <a:bodyPr/>
          <a:lstStyle/>
          <a:p>
            <a:pPr algn="ctr"/>
            <a:r>
              <a:rPr lang="uk-UA" sz="3600" b="1" smtClean="0">
                <a:solidFill>
                  <a:srgbClr val="000000"/>
                </a:solidFill>
                <a:latin typeface="inherit"/>
              </a:rPr>
              <a:t>Міжнародні ринки органічної продукції</a:t>
            </a:r>
            <a:endParaRPr lang="uk-UA" sz="3600" smtClean="0">
              <a:solidFill>
                <a:srgbClr val="000000"/>
              </a:solidFill>
              <a:latin typeface="e-Ukraine"/>
            </a:endParaRPr>
          </a:p>
        </p:txBody>
      </p:sp>
      <p:sp>
        <p:nvSpPr>
          <p:cNvPr id="3" name="TextBox 2"/>
          <p:cNvSpPr txBox="1"/>
          <p:nvPr/>
        </p:nvSpPr>
        <p:spPr>
          <a:xfrm>
            <a:off x="379413" y="1293813"/>
            <a:ext cx="10409237" cy="5035550"/>
          </a:xfrm>
          <a:prstGeom prst="rect">
            <a:avLst/>
          </a:prstGeom>
          <a:noFill/>
        </p:spPr>
        <p:txBody>
          <a:bodyPr>
            <a:spAutoFit/>
          </a:bodyPr>
          <a:lstStyle/>
          <a:p>
            <a:pPr fontAlgn="auto">
              <a:spcBef>
                <a:spcPts val="0"/>
              </a:spcBef>
              <a:spcAft>
                <a:spcPts val="0"/>
              </a:spcAft>
              <a:defRPr/>
            </a:pPr>
            <a:r>
              <a:rPr lang="ru-RU" i="1" dirty="0" err="1">
                <a:latin typeface="+mn-lt"/>
                <a:cs typeface="+mn-cs"/>
              </a:rPr>
              <a:t>Перші</a:t>
            </a:r>
            <a:r>
              <a:rPr lang="ru-RU" i="1" dirty="0">
                <a:latin typeface="+mn-lt"/>
                <a:cs typeface="+mn-cs"/>
              </a:rPr>
              <a:t> кроки до </a:t>
            </a:r>
            <a:r>
              <a:rPr lang="ru-RU" i="1" dirty="0" err="1">
                <a:latin typeface="+mn-lt"/>
                <a:cs typeface="+mn-cs"/>
              </a:rPr>
              <a:t>успішного</a:t>
            </a:r>
            <a:r>
              <a:rPr lang="ru-RU" i="1" dirty="0">
                <a:latin typeface="+mn-lt"/>
                <a:cs typeface="+mn-cs"/>
              </a:rPr>
              <a:t> експорту </a:t>
            </a:r>
            <a:r>
              <a:rPr lang="ru-RU" i="1" dirty="0" err="1">
                <a:latin typeface="+mn-lt"/>
                <a:cs typeface="+mn-cs"/>
              </a:rPr>
              <a:t>складаються</a:t>
            </a:r>
            <a:r>
              <a:rPr lang="ru-RU" i="1" dirty="0">
                <a:latin typeface="+mn-lt"/>
                <a:cs typeface="+mn-cs"/>
              </a:rPr>
              <a:t> як із </a:t>
            </a:r>
            <a:r>
              <a:rPr lang="ru-RU" i="1" dirty="0" err="1">
                <a:latin typeface="+mn-lt"/>
                <a:cs typeface="+mn-cs"/>
              </a:rPr>
              <a:t>внутрішнього</a:t>
            </a:r>
            <a:r>
              <a:rPr lang="ru-RU" i="1" dirty="0">
                <a:latin typeface="+mn-lt"/>
                <a:cs typeface="+mn-cs"/>
              </a:rPr>
              <a:t> </a:t>
            </a:r>
            <a:r>
              <a:rPr lang="ru-RU" i="1" dirty="0" err="1">
                <a:latin typeface="+mn-lt"/>
                <a:cs typeface="+mn-cs"/>
              </a:rPr>
              <a:t>аналізу</a:t>
            </a:r>
            <a:r>
              <a:rPr lang="ru-RU" i="1" dirty="0">
                <a:latin typeface="+mn-lt"/>
                <a:cs typeface="+mn-cs"/>
              </a:rPr>
              <a:t> </a:t>
            </a:r>
            <a:r>
              <a:rPr lang="ru-RU" i="1" dirty="0" err="1">
                <a:latin typeface="+mn-lt"/>
                <a:cs typeface="+mn-cs"/>
              </a:rPr>
              <a:t>готовності</a:t>
            </a:r>
            <a:r>
              <a:rPr lang="ru-RU" i="1" dirty="0">
                <a:latin typeface="+mn-lt"/>
                <a:cs typeface="+mn-cs"/>
              </a:rPr>
              <a:t> </a:t>
            </a:r>
            <a:r>
              <a:rPr lang="ru-RU" i="1" dirty="0" err="1">
                <a:latin typeface="+mn-lt"/>
                <a:cs typeface="+mn-cs"/>
              </a:rPr>
              <a:t>компанії</a:t>
            </a:r>
            <a:r>
              <a:rPr lang="ru-RU" i="1" dirty="0">
                <a:latin typeface="+mn-lt"/>
                <a:cs typeface="+mn-cs"/>
              </a:rPr>
              <a:t> до </a:t>
            </a:r>
            <a:r>
              <a:rPr lang="ru-RU" i="1" dirty="0" err="1">
                <a:latin typeface="+mn-lt"/>
                <a:cs typeface="+mn-cs"/>
              </a:rPr>
              <a:t>міжнародної</a:t>
            </a:r>
            <a:r>
              <a:rPr lang="ru-RU" i="1" dirty="0">
                <a:latin typeface="+mn-lt"/>
                <a:cs typeface="+mn-cs"/>
              </a:rPr>
              <a:t> </a:t>
            </a:r>
            <a:r>
              <a:rPr lang="ru-RU" i="1" dirty="0" err="1">
                <a:latin typeface="+mn-lt"/>
                <a:cs typeface="+mn-cs"/>
              </a:rPr>
              <a:t>діяльності</a:t>
            </a:r>
            <a:r>
              <a:rPr lang="ru-RU" i="1" dirty="0">
                <a:latin typeface="+mn-lt"/>
                <a:cs typeface="+mn-cs"/>
              </a:rPr>
              <a:t>, так і з досліджень </a:t>
            </a:r>
            <a:r>
              <a:rPr lang="ru-RU" i="1" dirty="0" err="1">
                <a:latin typeface="+mn-lt"/>
                <a:cs typeface="+mn-cs"/>
              </a:rPr>
              <a:t>іноземних</a:t>
            </a:r>
            <a:r>
              <a:rPr lang="ru-RU" i="1" dirty="0">
                <a:latin typeface="+mn-lt"/>
                <a:cs typeface="+mn-cs"/>
              </a:rPr>
              <a:t> ринків, на яких компанія буде </a:t>
            </a:r>
            <a:r>
              <a:rPr lang="ru-RU" i="1" dirty="0" err="1">
                <a:latin typeface="+mn-lt"/>
                <a:cs typeface="+mn-cs"/>
              </a:rPr>
              <a:t>реалізовувати</a:t>
            </a:r>
            <a:r>
              <a:rPr lang="ru-RU" i="1" dirty="0">
                <a:latin typeface="+mn-lt"/>
                <a:cs typeface="+mn-cs"/>
              </a:rPr>
              <a:t> свої </a:t>
            </a:r>
            <a:r>
              <a:rPr lang="ru-RU" i="1" dirty="0" err="1">
                <a:latin typeface="+mn-lt"/>
                <a:cs typeface="+mn-cs"/>
              </a:rPr>
              <a:t>товари</a:t>
            </a:r>
            <a:r>
              <a:rPr lang="ru-RU" i="1" dirty="0">
                <a:latin typeface="+mn-lt"/>
                <a:cs typeface="+mn-cs"/>
              </a:rPr>
              <a:t> та </a:t>
            </a:r>
            <a:r>
              <a:rPr lang="ru-RU" i="1" dirty="0" err="1">
                <a:latin typeface="+mn-lt"/>
                <a:cs typeface="+mn-cs"/>
              </a:rPr>
              <a:t>послуги</a:t>
            </a:r>
            <a:r>
              <a:rPr lang="ru-RU" i="1" dirty="0">
                <a:latin typeface="+mn-lt"/>
                <a:cs typeface="+mn-cs"/>
              </a:rPr>
              <a:t>.</a:t>
            </a:r>
          </a:p>
          <a:p>
            <a:pPr fontAlgn="auto">
              <a:spcBef>
                <a:spcPts val="0"/>
              </a:spcBef>
              <a:spcAft>
                <a:spcPts val="0"/>
              </a:spcAft>
              <a:defRPr/>
            </a:pPr>
            <a:r>
              <a:rPr lang="ru-RU" dirty="0">
                <a:latin typeface="+mn-lt"/>
                <a:cs typeface="+mn-cs"/>
              </a:rPr>
              <a:t>В </a:t>
            </a:r>
            <a:r>
              <a:rPr lang="ru-RU" dirty="0" err="1">
                <a:latin typeface="+mn-lt"/>
                <a:cs typeface="+mn-cs"/>
              </a:rPr>
              <a:t>аналізі</a:t>
            </a:r>
            <a:r>
              <a:rPr lang="ru-RU" dirty="0">
                <a:latin typeface="+mn-lt"/>
                <a:cs typeface="+mn-cs"/>
              </a:rPr>
              <a:t> міжнародного </a:t>
            </a:r>
            <a:r>
              <a:rPr lang="ru-RU" dirty="0" err="1">
                <a:latin typeface="+mn-lt"/>
                <a:cs typeface="+mn-cs"/>
              </a:rPr>
              <a:t>органік</a:t>
            </a:r>
            <a:r>
              <a:rPr lang="ru-RU" dirty="0">
                <a:latin typeface="+mn-lt"/>
                <a:cs typeface="+mn-cs"/>
              </a:rPr>
              <a:t>-середовища, </a:t>
            </a:r>
            <a:r>
              <a:rPr lang="ru-RU" dirty="0" err="1">
                <a:latin typeface="+mn-lt"/>
                <a:cs typeface="+mn-cs"/>
              </a:rPr>
              <a:t>крім</a:t>
            </a:r>
            <a:r>
              <a:rPr lang="ru-RU" dirty="0">
                <a:latin typeface="+mn-lt"/>
                <a:cs typeface="+mn-cs"/>
              </a:rPr>
              <a:t> </a:t>
            </a:r>
            <a:r>
              <a:rPr lang="ru-RU" dirty="0" err="1">
                <a:latin typeface="+mn-lt"/>
                <a:cs typeface="+mn-cs"/>
              </a:rPr>
              <a:t>пошуку</a:t>
            </a:r>
            <a:r>
              <a:rPr lang="ru-RU" dirty="0">
                <a:latin typeface="+mn-lt"/>
                <a:cs typeface="+mn-cs"/>
              </a:rPr>
              <a:t> </a:t>
            </a:r>
            <a:r>
              <a:rPr lang="ru-RU" dirty="0" err="1">
                <a:latin typeface="+mn-lt"/>
                <a:cs typeface="+mn-cs"/>
              </a:rPr>
              <a:t>інформації</a:t>
            </a:r>
            <a:r>
              <a:rPr lang="ru-RU" dirty="0">
                <a:latin typeface="+mn-lt"/>
                <a:cs typeface="+mn-cs"/>
              </a:rPr>
              <a:t> в </a:t>
            </a:r>
            <a:r>
              <a:rPr lang="en-US" dirty="0">
                <a:latin typeface="+mn-lt"/>
                <a:cs typeface="+mn-cs"/>
              </a:rPr>
              <a:t>Google, </a:t>
            </a:r>
            <a:r>
              <a:rPr lang="ru-RU" dirty="0">
                <a:latin typeface="+mn-lt"/>
                <a:cs typeface="+mn-cs"/>
              </a:rPr>
              <a:t>т </a:t>
            </a:r>
            <a:r>
              <a:rPr lang="ru-RU" dirty="0" err="1">
                <a:latin typeface="+mn-lt"/>
                <a:cs typeface="+mn-cs"/>
              </a:rPr>
              <a:t>помічниками</a:t>
            </a:r>
            <a:r>
              <a:rPr lang="ru-RU" dirty="0">
                <a:latin typeface="+mn-lt"/>
                <a:cs typeface="+mn-cs"/>
              </a:rPr>
              <a:t> </a:t>
            </a:r>
            <a:r>
              <a:rPr lang="ru-RU" dirty="0" err="1">
                <a:latin typeface="+mn-lt"/>
                <a:cs typeface="+mn-cs"/>
              </a:rPr>
              <a:t>стануть</a:t>
            </a:r>
            <a:r>
              <a:rPr lang="ru-RU" dirty="0">
                <a:latin typeface="+mn-lt"/>
                <a:cs typeface="+mn-cs"/>
              </a:rPr>
              <a:t> такі </a:t>
            </a:r>
            <a:r>
              <a:rPr lang="ru-RU" dirty="0" err="1">
                <a:latin typeface="+mn-lt"/>
                <a:cs typeface="+mn-cs"/>
              </a:rPr>
              <a:t>портали</a:t>
            </a:r>
            <a:r>
              <a:rPr lang="ru-RU" dirty="0">
                <a:latin typeface="+mn-lt"/>
                <a:cs typeface="+mn-cs"/>
              </a:rPr>
              <a:t>:</a:t>
            </a:r>
          </a:p>
          <a:p>
            <a:pPr marL="285750" indent="-285750" fontAlgn="auto">
              <a:spcBef>
                <a:spcPts val="0"/>
              </a:spcBef>
              <a:spcAft>
                <a:spcPts val="0"/>
              </a:spcAft>
              <a:buFont typeface="Arial" panose="020B0604020202020204" pitchFamily="34" charset="0"/>
              <a:buChar char="•"/>
              <a:defRPr/>
            </a:pPr>
            <a:r>
              <a:rPr lang="en-US" dirty="0">
                <a:latin typeface="+mn-lt"/>
                <a:cs typeface="+mn-cs"/>
              </a:rPr>
              <a:t>Global Organic Trade Guide</a:t>
            </a:r>
            <a:endParaRPr lang="uk-UA" dirty="0">
              <a:latin typeface="+mn-lt"/>
              <a:cs typeface="+mn-cs"/>
            </a:endParaRPr>
          </a:p>
          <a:p>
            <a:pPr marL="285750" indent="-285750" fontAlgn="auto">
              <a:spcBef>
                <a:spcPts val="0"/>
              </a:spcBef>
              <a:spcAft>
                <a:spcPts val="0"/>
              </a:spcAft>
              <a:buFont typeface="Arial" panose="020B0604020202020204" pitchFamily="34" charset="0"/>
              <a:buChar char="•"/>
              <a:defRPr/>
            </a:pPr>
            <a:r>
              <a:rPr lang="en-US" dirty="0">
                <a:latin typeface="+mn-lt"/>
                <a:cs typeface="+mn-cs"/>
              </a:rPr>
              <a:t>Organic World</a:t>
            </a:r>
            <a:endParaRPr lang="uk-UA" dirty="0">
              <a:latin typeface="+mn-lt"/>
              <a:cs typeface="+mn-cs"/>
            </a:endParaRPr>
          </a:p>
          <a:p>
            <a:pPr marL="285750" indent="-285750" fontAlgn="auto">
              <a:spcBef>
                <a:spcPts val="0"/>
              </a:spcBef>
              <a:spcAft>
                <a:spcPts val="0"/>
              </a:spcAft>
              <a:buFont typeface="Arial" panose="020B0604020202020204" pitchFamily="34" charset="0"/>
              <a:buChar char="•"/>
              <a:defRPr/>
            </a:pPr>
            <a:r>
              <a:rPr lang="ru-RU" dirty="0" err="1">
                <a:latin typeface="+mn-lt"/>
                <a:cs typeface="+mn-cs"/>
              </a:rPr>
              <a:t>Щорічний</a:t>
            </a:r>
            <a:r>
              <a:rPr lang="ru-RU" dirty="0">
                <a:latin typeface="+mn-lt"/>
                <a:cs typeface="+mn-cs"/>
              </a:rPr>
              <a:t> </a:t>
            </a:r>
            <a:r>
              <a:rPr lang="ru-RU" dirty="0" err="1">
                <a:latin typeface="+mn-lt"/>
                <a:cs typeface="+mn-cs"/>
              </a:rPr>
              <a:t>випуск</a:t>
            </a:r>
            <a:r>
              <a:rPr lang="ru-RU" dirty="0">
                <a:latin typeface="+mn-lt"/>
                <a:cs typeface="+mn-cs"/>
              </a:rPr>
              <a:t> «</a:t>
            </a:r>
            <a:r>
              <a:rPr lang="en-US" dirty="0">
                <a:latin typeface="+mn-lt"/>
                <a:cs typeface="+mn-cs"/>
              </a:rPr>
              <a:t>The World of Organic Agriculture» (</a:t>
            </a:r>
            <a:r>
              <a:rPr lang="en-US" dirty="0" err="1">
                <a:latin typeface="+mn-lt"/>
                <a:cs typeface="+mn-cs"/>
              </a:rPr>
              <a:t>FiBL</a:t>
            </a:r>
            <a:r>
              <a:rPr lang="en-US" dirty="0">
                <a:latin typeface="+mn-lt"/>
                <a:cs typeface="+mn-cs"/>
              </a:rPr>
              <a:t>, IFOAM Organics International)</a:t>
            </a:r>
            <a:endParaRPr lang="uk-UA" dirty="0">
              <a:latin typeface="+mn-lt"/>
              <a:cs typeface="+mn-cs"/>
            </a:endParaRPr>
          </a:p>
          <a:p>
            <a:pPr marL="285750" indent="-285750" fontAlgn="auto">
              <a:spcBef>
                <a:spcPts val="0"/>
              </a:spcBef>
              <a:spcAft>
                <a:spcPts val="0"/>
              </a:spcAft>
              <a:buFont typeface="Arial" panose="020B0604020202020204" pitchFamily="34" charset="0"/>
              <a:buChar char="•"/>
              <a:defRPr/>
            </a:pPr>
            <a:r>
              <a:rPr lang="en-US" dirty="0">
                <a:latin typeface="+mn-lt"/>
                <a:cs typeface="+mn-cs"/>
              </a:rPr>
              <a:t>Organic-market.info</a:t>
            </a:r>
            <a:endParaRPr lang="uk-UA" dirty="0">
              <a:latin typeface="+mn-lt"/>
              <a:cs typeface="+mn-cs"/>
            </a:endParaRPr>
          </a:p>
          <a:p>
            <a:pPr marL="285750" indent="-285750" fontAlgn="auto">
              <a:spcBef>
                <a:spcPts val="0"/>
              </a:spcBef>
              <a:spcAft>
                <a:spcPts val="0"/>
              </a:spcAft>
              <a:buFont typeface="Arial" panose="020B0604020202020204" pitchFamily="34" charset="0"/>
              <a:buChar char="•"/>
              <a:defRPr/>
            </a:pPr>
            <a:r>
              <a:rPr lang="ru-RU" dirty="0" err="1">
                <a:latin typeface="+mn-lt"/>
                <a:cs typeface="+mn-cs"/>
              </a:rPr>
              <a:t>Розділ</a:t>
            </a:r>
            <a:r>
              <a:rPr lang="ru-RU" dirty="0">
                <a:latin typeface="+mn-lt"/>
                <a:cs typeface="+mn-cs"/>
              </a:rPr>
              <a:t> сайту </a:t>
            </a:r>
            <a:r>
              <a:rPr lang="ru-RU" dirty="0" err="1">
                <a:latin typeface="+mn-lt"/>
                <a:cs typeface="+mn-cs"/>
              </a:rPr>
              <a:t>Єврокомісії</a:t>
            </a:r>
            <a:r>
              <a:rPr lang="ru-RU" dirty="0">
                <a:latin typeface="+mn-lt"/>
                <a:cs typeface="+mn-cs"/>
              </a:rPr>
              <a:t> щодо </a:t>
            </a:r>
            <a:r>
              <a:rPr lang="ru-RU" dirty="0" err="1">
                <a:latin typeface="+mn-lt"/>
                <a:cs typeface="+mn-cs"/>
              </a:rPr>
              <a:t>органік-напрямку</a:t>
            </a:r>
            <a:endParaRPr lang="ru-RU" dirty="0">
              <a:latin typeface="+mn-lt"/>
              <a:cs typeface="+mn-cs"/>
            </a:endParaRPr>
          </a:p>
          <a:p>
            <a:pPr marL="285750" indent="-285750" fontAlgn="auto">
              <a:spcBef>
                <a:spcPts val="0"/>
              </a:spcBef>
              <a:spcAft>
                <a:spcPts val="0"/>
              </a:spcAft>
              <a:buFont typeface="Arial" panose="020B0604020202020204" pitchFamily="34" charset="0"/>
              <a:buChar char="•"/>
              <a:defRPr/>
            </a:pPr>
            <a:r>
              <a:rPr lang="ru-RU" dirty="0" err="1">
                <a:latin typeface="+mn-lt"/>
                <a:cs typeface="+mn-cs"/>
              </a:rPr>
              <a:t>Публікації</a:t>
            </a:r>
            <a:r>
              <a:rPr lang="ru-RU" dirty="0">
                <a:latin typeface="+mn-lt"/>
                <a:cs typeface="+mn-cs"/>
              </a:rPr>
              <a:t> сайту </a:t>
            </a:r>
            <a:r>
              <a:rPr lang="ru-RU" dirty="0" err="1">
                <a:latin typeface="+mn-lt"/>
                <a:cs typeface="+mn-cs"/>
              </a:rPr>
              <a:t>Єврокомісії</a:t>
            </a:r>
            <a:r>
              <a:rPr lang="ru-RU" dirty="0">
                <a:latin typeface="+mn-lt"/>
                <a:cs typeface="+mn-cs"/>
              </a:rPr>
              <a:t>  по </a:t>
            </a:r>
            <a:r>
              <a:rPr lang="ru-RU" dirty="0" err="1">
                <a:latin typeface="+mn-lt"/>
                <a:cs typeface="+mn-cs"/>
              </a:rPr>
              <a:t>органік-напрямку</a:t>
            </a:r>
            <a:endParaRPr lang="ru-RU" dirty="0">
              <a:latin typeface="+mn-lt"/>
              <a:cs typeface="+mn-cs"/>
            </a:endParaRPr>
          </a:p>
          <a:p>
            <a:pPr marL="285750" indent="-285750" fontAlgn="auto">
              <a:spcBef>
                <a:spcPts val="0"/>
              </a:spcBef>
              <a:spcAft>
                <a:spcPts val="0"/>
              </a:spcAft>
              <a:buFont typeface="Arial" panose="020B0604020202020204" pitchFamily="34" charset="0"/>
              <a:buChar char="•"/>
              <a:defRPr/>
            </a:pPr>
            <a:r>
              <a:rPr lang="ru-RU" dirty="0">
                <a:latin typeface="+mn-lt"/>
                <a:cs typeface="+mn-cs"/>
              </a:rPr>
              <a:t>Сайт </a:t>
            </a:r>
            <a:r>
              <a:rPr lang="en-US" dirty="0">
                <a:latin typeface="+mn-lt"/>
                <a:cs typeface="+mn-cs"/>
              </a:rPr>
              <a:t>Eurostat (</a:t>
            </a:r>
            <a:r>
              <a:rPr lang="ru-RU" dirty="0">
                <a:latin typeface="+mn-lt"/>
                <a:cs typeface="+mn-cs"/>
              </a:rPr>
              <a:t>статистика з органічного виробництва: </a:t>
            </a:r>
            <a:r>
              <a:rPr lang="en-US" dirty="0">
                <a:latin typeface="+mn-lt"/>
                <a:cs typeface="+mn-cs"/>
              </a:rPr>
              <a:t>Agriculture, forestry and fisheries – Agriculture – Organic Farming (org)</a:t>
            </a:r>
            <a:endParaRPr lang="uk-UA" dirty="0">
              <a:latin typeface="+mn-lt"/>
              <a:cs typeface="+mn-cs"/>
            </a:endParaRPr>
          </a:p>
          <a:p>
            <a:pPr marL="285750" indent="-285750" fontAlgn="auto">
              <a:spcBef>
                <a:spcPts val="0"/>
              </a:spcBef>
              <a:spcAft>
                <a:spcPts val="0"/>
              </a:spcAft>
              <a:buFont typeface="Arial" panose="020B0604020202020204" pitchFamily="34" charset="0"/>
              <a:buChar char="•"/>
              <a:defRPr/>
            </a:pPr>
            <a:r>
              <a:rPr lang="ru-RU" dirty="0">
                <a:latin typeface="+mn-lt"/>
                <a:cs typeface="+mn-cs"/>
              </a:rPr>
              <a:t>Сайт </a:t>
            </a:r>
            <a:r>
              <a:rPr lang="ru-RU" dirty="0" err="1">
                <a:latin typeface="+mn-lt"/>
                <a:cs typeface="+mn-cs"/>
              </a:rPr>
              <a:t>Закордонної</a:t>
            </a:r>
            <a:r>
              <a:rPr lang="ru-RU" dirty="0">
                <a:latin typeface="+mn-lt"/>
                <a:cs typeface="+mn-cs"/>
              </a:rPr>
              <a:t> сільськогосподарської служби </a:t>
            </a:r>
            <a:r>
              <a:rPr lang="ru-RU" dirty="0" err="1">
                <a:latin typeface="+mn-lt"/>
                <a:cs typeface="+mn-cs"/>
              </a:rPr>
              <a:t>Міністерства</a:t>
            </a:r>
            <a:r>
              <a:rPr lang="ru-RU" dirty="0">
                <a:latin typeface="+mn-lt"/>
                <a:cs typeface="+mn-cs"/>
              </a:rPr>
              <a:t> </a:t>
            </a:r>
            <a:r>
              <a:rPr lang="ru-RU" dirty="0" err="1">
                <a:latin typeface="+mn-lt"/>
                <a:cs typeface="+mn-cs"/>
              </a:rPr>
              <a:t>сільського</a:t>
            </a:r>
            <a:r>
              <a:rPr lang="ru-RU" dirty="0">
                <a:latin typeface="+mn-lt"/>
                <a:cs typeface="+mn-cs"/>
              </a:rPr>
              <a:t> </a:t>
            </a:r>
            <a:r>
              <a:rPr lang="ru-RU" dirty="0" err="1">
                <a:latin typeface="+mn-lt"/>
                <a:cs typeface="+mn-cs"/>
              </a:rPr>
              <a:t>господарства</a:t>
            </a:r>
            <a:r>
              <a:rPr lang="ru-RU" dirty="0">
                <a:latin typeface="+mn-lt"/>
                <a:cs typeface="+mn-cs"/>
              </a:rPr>
              <a:t> США (</a:t>
            </a:r>
            <a:r>
              <a:rPr lang="en-US" dirty="0">
                <a:latin typeface="+mn-lt"/>
                <a:cs typeface="+mn-cs"/>
              </a:rPr>
              <a:t>USDA FAS (</a:t>
            </a:r>
            <a:r>
              <a:rPr lang="en-US" dirty="0" err="1">
                <a:latin typeface="+mn-lt"/>
                <a:cs typeface="+mn-cs"/>
              </a:rPr>
              <a:t>Data&amp;Analysis</a:t>
            </a:r>
            <a:r>
              <a:rPr lang="en-US" dirty="0">
                <a:latin typeface="+mn-lt"/>
                <a:cs typeface="+mn-cs"/>
              </a:rPr>
              <a:t>)</a:t>
            </a:r>
            <a:endParaRPr lang="uk-UA" dirty="0">
              <a:latin typeface="+mn-lt"/>
              <a:cs typeface="+mn-cs"/>
            </a:endParaRPr>
          </a:p>
          <a:p>
            <a:pPr marL="285750" indent="-285750" fontAlgn="auto">
              <a:spcBef>
                <a:spcPts val="0"/>
              </a:spcBef>
              <a:spcAft>
                <a:spcPts val="0"/>
              </a:spcAft>
              <a:buFont typeface="Arial" panose="020B0604020202020204" pitchFamily="34" charset="0"/>
              <a:buChar char="•"/>
              <a:defRPr/>
            </a:pPr>
            <a:r>
              <a:rPr lang="ru-RU" dirty="0">
                <a:latin typeface="+mn-lt"/>
                <a:cs typeface="+mn-cs"/>
              </a:rPr>
              <a:t>Сайт </a:t>
            </a:r>
            <a:r>
              <a:rPr lang="ru-RU" dirty="0" err="1">
                <a:latin typeface="+mn-lt"/>
                <a:cs typeface="+mn-cs"/>
              </a:rPr>
              <a:t>Асоціації</a:t>
            </a:r>
            <a:r>
              <a:rPr lang="ru-RU" dirty="0">
                <a:latin typeface="+mn-lt"/>
                <a:cs typeface="+mn-cs"/>
              </a:rPr>
              <a:t> </a:t>
            </a:r>
            <a:r>
              <a:rPr lang="ru-RU" dirty="0" err="1">
                <a:latin typeface="+mn-lt"/>
                <a:cs typeface="+mn-cs"/>
              </a:rPr>
              <a:t>Органічної</a:t>
            </a:r>
            <a:r>
              <a:rPr lang="ru-RU" dirty="0">
                <a:latin typeface="+mn-lt"/>
                <a:cs typeface="+mn-cs"/>
              </a:rPr>
              <a:t> Торгівлі (США)</a:t>
            </a:r>
          </a:p>
          <a:p>
            <a:pPr marL="285750" indent="-285750" fontAlgn="auto">
              <a:spcBef>
                <a:spcPts val="0"/>
              </a:spcBef>
              <a:spcAft>
                <a:spcPts val="0"/>
              </a:spcAft>
              <a:buFont typeface="Arial" panose="020B0604020202020204" pitchFamily="34" charset="0"/>
              <a:buChar char="•"/>
              <a:defRPr/>
            </a:pPr>
            <a:r>
              <a:rPr lang="ru-RU" dirty="0">
                <a:latin typeface="+mn-lt"/>
                <a:cs typeface="+mn-cs"/>
              </a:rPr>
              <a:t>Сайт Сільськогосподарської </a:t>
            </a:r>
            <a:r>
              <a:rPr lang="ru-RU" dirty="0" err="1">
                <a:latin typeface="+mn-lt"/>
                <a:cs typeface="+mn-cs"/>
              </a:rPr>
              <a:t>маркетингової</a:t>
            </a:r>
            <a:r>
              <a:rPr lang="ru-RU" dirty="0">
                <a:latin typeface="+mn-lt"/>
                <a:cs typeface="+mn-cs"/>
              </a:rPr>
              <a:t> служби </a:t>
            </a:r>
            <a:r>
              <a:rPr lang="ru-RU" dirty="0" err="1">
                <a:latin typeface="+mn-lt"/>
                <a:cs typeface="+mn-cs"/>
              </a:rPr>
              <a:t>Міністерства</a:t>
            </a:r>
            <a:r>
              <a:rPr lang="ru-RU" dirty="0">
                <a:latin typeface="+mn-lt"/>
                <a:cs typeface="+mn-cs"/>
              </a:rPr>
              <a:t> </a:t>
            </a:r>
            <a:r>
              <a:rPr lang="ru-RU" dirty="0" err="1">
                <a:latin typeface="+mn-lt"/>
                <a:cs typeface="+mn-cs"/>
              </a:rPr>
              <a:t>сільського</a:t>
            </a:r>
            <a:r>
              <a:rPr lang="ru-RU" dirty="0">
                <a:latin typeface="+mn-lt"/>
                <a:cs typeface="+mn-cs"/>
              </a:rPr>
              <a:t> </a:t>
            </a:r>
            <a:r>
              <a:rPr lang="ru-RU" dirty="0" err="1">
                <a:latin typeface="+mn-lt"/>
                <a:cs typeface="+mn-cs"/>
              </a:rPr>
              <a:t>господарства</a:t>
            </a:r>
            <a:r>
              <a:rPr lang="ru-RU" dirty="0">
                <a:latin typeface="+mn-lt"/>
                <a:cs typeface="+mn-cs"/>
              </a:rPr>
              <a:t> США (</a:t>
            </a:r>
            <a:r>
              <a:rPr lang="en-US" dirty="0">
                <a:latin typeface="+mn-lt"/>
                <a:cs typeface="+mn-cs"/>
              </a:rPr>
              <a:t>USDA AMS (Organic reports)</a:t>
            </a:r>
            <a:endParaRPr lang="ru-RU" dirty="0">
              <a:latin typeface="+mn-lt"/>
              <a:cs typeface="+mn-cs"/>
            </a:endParaRPr>
          </a:p>
        </p:txBody>
      </p:sp>
      <p:pic>
        <p:nvPicPr>
          <p:cNvPr id="25603" name="Рисунок 3"/>
          <p:cNvPicPr>
            <a:picLocks noChangeAspect="1"/>
          </p:cNvPicPr>
          <p:nvPr/>
        </p:nvPicPr>
        <p:blipFill>
          <a:blip r:embed="rId2" cstate="print"/>
          <a:srcRect/>
          <a:stretch>
            <a:fillRect/>
          </a:stretch>
        </p:blipFill>
        <p:spPr bwMode="auto">
          <a:xfrm>
            <a:off x="9499600" y="2767013"/>
            <a:ext cx="2174875" cy="1362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algn="ctr"/>
            <a:r>
              <a:rPr lang="uk-UA" sz="3600" b="1" smtClean="0">
                <a:solidFill>
                  <a:srgbClr val="000000"/>
                </a:solidFill>
                <a:latin typeface="Boita-ExtraBold"/>
              </a:rPr>
              <a:t>Чому органік?</a:t>
            </a:r>
            <a:r>
              <a:rPr lang="uk-UA" b="1" smtClean="0">
                <a:solidFill>
                  <a:srgbClr val="000000"/>
                </a:solidFill>
                <a:latin typeface="Boita-ExtraBold"/>
              </a:rPr>
              <a:t/>
            </a:r>
            <a:br>
              <a:rPr lang="uk-UA" b="1" smtClean="0">
                <a:solidFill>
                  <a:srgbClr val="000000"/>
                </a:solidFill>
                <a:latin typeface="Boita-ExtraBold"/>
              </a:rPr>
            </a:br>
            <a:endParaRPr lang="uk-UA" smtClean="0"/>
          </a:p>
        </p:txBody>
      </p:sp>
      <p:sp>
        <p:nvSpPr>
          <p:cNvPr id="26626" name="TextBox 2"/>
          <p:cNvSpPr txBox="1">
            <a:spLocks noChangeArrowheads="1"/>
          </p:cNvSpPr>
          <p:nvPr/>
        </p:nvSpPr>
        <p:spPr bwMode="auto">
          <a:xfrm>
            <a:off x="1311275" y="1965325"/>
            <a:ext cx="9513888" cy="3843338"/>
          </a:xfrm>
          <a:prstGeom prst="rect">
            <a:avLst/>
          </a:prstGeom>
          <a:noFill/>
          <a:ln w="9525">
            <a:noFill/>
            <a:miter lim="800000"/>
            <a:headEnd/>
            <a:tailEnd/>
          </a:ln>
        </p:spPr>
        <p:txBody>
          <a:bodyPr>
            <a:spAutoFit/>
          </a:bodyPr>
          <a:lstStyle/>
          <a:p>
            <a:pPr algn="ctr"/>
            <a:r>
              <a:rPr lang="ru-RU" sz="2400" b="1" dirty="0">
                <a:latin typeface="Corbel" pitchFamily="34" charset="0"/>
              </a:rPr>
              <a:t>Для </a:t>
            </a:r>
            <a:r>
              <a:rPr lang="uk-UA" sz="2400" b="1" dirty="0">
                <a:latin typeface="Corbel" pitchFamily="34" charset="0"/>
              </a:rPr>
              <a:t>людини</a:t>
            </a:r>
          </a:p>
          <a:p>
            <a:pPr algn="ctr"/>
            <a:endParaRPr lang="ru-RU" sz="2400" b="1" dirty="0">
              <a:latin typeface="Corbel" pitchFamily="34" charset="0"/>
            </a:endParaRPr>
          </a:p>
          <a:p>
            <a:r>
              <a:rPr lang="uk-UA" dirty="0">
                <a:latin typeface="Corbel" pitchFamily="34" charset="0"/>
              </a:rPr>
              <a:t>Органічні продукти не містять ГМО, трансжирів та інших токсичних сполук.</a:t>
            </a:r>
          </a:p>
          <a:p>
            <a:endParaRPr lang="uk-UA" dirty="0">
              <a:latin typeface="Corbel" pitchFamily="34" charset="0"/>
            </a:endParaRPr>
          </a:p>
          <a:p>
            <a:r>
              <a:rPr lang="uk-UA" dirty="0">
                <a:latin typeface="Corbel" pitchFamily="34" charset="0"/>
              </a:rPr>
              <a:t>Фермери в органічних господарствах не використовують традиційні пестициди та добрива, а тварини ростуть без постійного застосування антибіотиків і без гормонів росту. Як відомо, якщо ці речовини постійно потрапляють до нашого організму, то спричиняють багато хвороб.</a:t>
            </a:r>
          </a:p>
          <a:p>
            <a:endParaRPr lang="uk-UA" dirty="0">
              <a:latin typeface="Corbel" pitchFamily="34" charset="0"/>
            </a:endParaRPr>
          </a:p>
          <a:p>
            <a:r>
              <a:rPr lang="uk-UA" dirty="0">
                <a:latin typeface="Corbel" pitchFamily="34" charset="0"/>
              </a:rPr>
              <a:t>Також, коли тварини та рослини ростуть природнім шляхом — кількість вітамінів й антиоксидантів у продуктах значно збільшується. Тому органічне виробництво створює не лише безпечні продукти, але й корисні. Ми навіть відчуваємо особливий насичений смак такої їжі.</a:t>
            </a:r>
          </a:p>
        </p:txBody>
      </p:sp>
      <p:pic>
        <p:nvPicPr>
          <p:cNvPr id="26627" name="Рисунок 3"/>
          <p:cNvPicPr>
            <a:picLocks noChangeAspect="1"/>
          </p:cNvPicPr>
          <p:nvPr/>
        </p:nvPicPr>
        <p:blipFill>
          <a:blip r:embed="rId2" cstate="print"/>
          <a:srcRect/>
          <a:stretch>
            <a:fillRect/>
          </a:stretch>
        </p:blipFill>
        <p:spPr bwMode="auto">
          <a:xfrm>
            <a:off x="1311275" y="609600"/>
            <a:ext cx="2695575" cy="1695450"/>
          </a:xfrm>
          <a:prstGeom prst="rect">
            <a:avLst/>
          </a:prstGeom>
          <a:noFill/>
          <a:ln w="9525">
            <a:noFill/>
            <a:miter lim="800000"/>
            <a:headEnd/>
            <a:tailEnd/>
          </a:ln>
        </p:spPr>
      </p:pic>
      <p:pic>
        <p:nvPicPr>
          <p:cNvPr id="26628" name="Рисунок 4"/>
          <p:cNvPicPr>
            <a:picLocks noChangeAspect="1"/>
          </p:cNvPicPr>
          <p:nvPr/>
        </p:nvPicPr>
        <p:blipFill>
          <a:blip r:embed="rId3" cstate="print"/>
          <a:srcRect/>
          <a:stretch>
            <a:fillRect/>
          </a:stretch>
        </p:blipFill>
        <p:spPr bwMode="auto">
          <a:xfrm>
            <a:off x="8042275" y="677863"/>
            <a:ext cx="2609850" cy="1752600"/>
          </a:xfrm>
          <a:prstGeom prst="rect">
            <a:avLst/>
          </a:prstGeom>
          <a:noFill/>
          <a:ln w="9525">
            <a:noFill/>
            <a:miter lim="800000"/>
            <a:headEnd/>
            <a:tailEnd/>
          </a:ln>
        </p:spPr>
      </p:pic>
      <p:pic>
        <p:nvPicPr>
          <p:cNvPr id="6" name="Picture 4" descr="вертикаль син"/>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595260"/>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1688" y="1016000"/>
            <a:ext cx="9875837" cy="730250"/>
          </a:xfrm>
        </p:spPr>
        <p:txBody>
          <a:bodyPr rtlCol="0">
            <a:normAutofit fontScale="90000"/>
          </a:bodyPr>
          <a:lstStyle/>
          <a:p>
            <a:pPr algn="ctr" fontAlgn="auto">
              <a:spcAft>
                <a:spcPts val="0"/>
              </a:spcAft>
              <a:defRPr/>
            </a:pPr>
            <a:r>
              <a:rPr lang="ru-RU" sz="3600" b="1" dirty="0">
                <a:solidFill>
                  <a:srgbClr val="000000"/>
                </a:solidFill>
                <a:latin typeface="Boita-ExtraBold"/>
              </a:rPr>
              <a:t>Чому </a:t>
            </a:r>
            <a:r>
              <a:rPr lang="ru-RU" sz="3600" b="1" dirty="0" err="1">
                <a:solidFill>
                  <a:srgbClr val="000000"/>
                </a:solidFill>
                <a:latin typeface="Boita-ExtraBold"/>
              </a:rPr>
              <a:t>органік</a:t>
            </a:r>
            <a:r>
              <a:rPr lang="ru-RU" sz="3600" b="1" dirty="0">
                <a:solidFill>
                  <a:srgbClr val="000000"/>
                </a:solidFill>
                <a:latin typeface="Boita-ExtraBold"/>
              </a:rPr>
              <a:t>?</a:t>
            </a:r>
            <a:r>
              <a:rPr lang="ru-RU" b="1" dirty="0">
                <a:solidFill>
                  <a:srgbClr val="000000"/>
                </a:solidFill>
                <a:latin typeface="Boita-ExtraBold"/>
              </a:rPr>
              <a:t/>
            </a:r>
            <a:br>
              <a:rPr lang="ru-RU" b="1" dirty="0">
                <a:solidFill>
                  <a:srgbClr val="000000"/>
                </a:solidFill>
                <a:latin typeface="Boita-ExtraBold"/>
              </a:rPr>
            </a:br>
            <a:endParaRPr lang="ru-RU" dirty="0"/>
          </a:p>
        </p:txBody>
      </p:sp>
      <p:sp>
        <p:nvSpPr>
          <p:cNvPr id="27650" name="TextBox 2"/>
          <p:cNvSpPr txBox="1">
            <a:spLocks noChangeArrowheads="1"/>
          </p:cNvSpPr>
          <p:nvPr/>
        </p:nvSpPr>
        <p:spPr bwMode="auto">
          <a:xfrm>
            <a:off x="452438" y="1565275"/>
            <a:ext cx="7758112" cy="5126038"/>
          </a:xfrm>
          <a:prstGeom prst="rect">
            <a:avLst/>
          </a:prstGeom>
          <a:noFill/>
          <a:ln w="9525">
            <a:noFill/>
            <a:miter lim="800000"/>
            <a:headEnd/>
            <a:tailEnd/>
          </a:ln>
        </p:spPr>
        <p:txBody>
          <a:bodyPr>
            <a:spAutoFit/>
          </a:bodyPr>
          <a:lstStyle/>
          <a:p>
            <a:pPr algn="ctr"/>
            <a:r>
              <a:rPr lang="ru-RU" sz="2400" b="1">
                <a:latin typeface="Corbel" pitchFamily="34" charset="0"/>
              </a:rPr>
              <a:t>                                           Для </a:t>
            </a:r>
            <a:r>
              <a:rPr lang="uk-UA" sz="2400" b="1">
                <a:latin typeface="Corbel" pitchFamily="34" charset="0"/>
              </a:rPr>
              <a:t>природи</a:t>
            </a:r>
          </a:p>
          <a:p>
            <a:endParaRPr lang="uk-UA">
              <a:latin typeface="Corbel" pitchFamily="34" charset="0"/>
            </a:endParaRPr>
          </a:p>
          <a:p>
            <a:r>
              <a:rPr lang="uk-UA">
                <a:latin typeface="Corbel" pitchFamily="34" charset="0"/>
              </a:rPr>
              <a:t>Органічне виробництво постійно вдосконалюється, а виробники намагаються зменшити шкідливий вплив свого господарства на природу. Для цього фермери підтримують та відновлюють родючість ґрунтів, дбають про добробут і вільне зростання тварин, не використовують хімічні сполуки, які могли б забруднювати водойми. Завдяки цим старанням — люди, тварини та рослини поблизу ферм живуть у безпеці.</a:t>
            </a:r>
          </a:p>
          <a:p>
            <a:endParaRPr lang="uk-UA">
              <a:latin typeface="Corbel" pitchFamily="34" charset="0"/>
            </a:endParaRPr>
          </a:p>
          <a:p>
            <a:r>
              <a:rPr lang="uk-UA">
                <a:latin typeface="Corbel" pitchFamily="34" charset="0"/>
              </a:rPr>
              <a:t>Традиційне сільське господарство спричиняє величезні викиди таких парникових газів як оксид азоту, метан та діоксид вуглецю, що посилює кліматичні зміни на планеті. Органічні ж ферми продукують значно менше парникових газів. За даними IFOAM (Міжнародна федерація органічного сільськогосподарського руху), за умови повного переходу на органічне господарювання до 2030 року — можливо компенсувати 20% викидів парникових газів, що спричинені сільським господарством. А це величезний вклад у боротьбу за збереження клімату</a:t>
            </a:r>
            <a:r>
              <a:rPr lang="ru-RU">
                <a:latin typeface="Corbel" pitchFamily="34" charset="0"/>
              </a:rPr>
              <a:t>.</a:t>
            </a:r>
          </a:p>
        </p:txBody>
      </p:sp>
      <p:pic>
        <p:nvPicPr>
          <p:cNvPr id="27651" name="Рисунок 3"/>
          <p:cNvPicPr>
            <a:picLocks noChangeAspect="1"/>
          </p:cNvPicPr>
          <p:nvPr/>
        </p:nvPicPr>
        <p:blipFill>
          <a:blip r:embed="rId2" cstate="print"/>
          <a:srcRect/>
          <a:stretch>
            <a:fillRect/>
          </a:stretch>
        </p:blipFill>
        <p:spPr bwMode="auto">
          <a:xfrm>
            <a:off x="452438" y="585788"/>
            <a:ext cx="2867025" cy="1590675"/>
          </a:xfrm>
          <a:prstGeom prst="rect">
            <a:avLst/>
          </a:prstGeom>
          <a:noFill/>
          <a:ln w="9525">
            <a:noFill/>
            <a:miter lim="800000"/>
            <a:headEnd/>
            <a:tailEnd/>
          </a:ln>
        </p:spPr>
      </p:pic>
      <p:pic>
        <p:nvPicPr>
          <p:cNvPr id="27652" name="Рисунок 4"/>
          <p:cNvPicPr>
            <a:picLocks noChangeAspect="1"/>
          </p:cNvPicPr>
          <p:nvPr/>
        </p:nvPicPr>
        <p:blipFill>
          <a:blip r:embed="rId3" cstate="print"/>
          <a:srcRect/>
          <a:stretch>
            <a:fillRect/>
          </a:stretch>
        </p:blipFill>
        <p:spPr bwMode="auto">
          <a:xfrm>
            <a:off x="8562975" y="3792538"/>
            <a:ext cx="2857500" cy="1600200"/>
          </a:xfrm>
          <a:prstGeom prst="rect">
            <a:avLst/>
          </a:prstGeom>
          <a:noFill/>
          <a:ln w="9525">
            <a:noFill/>
            <a:miter lim="800000"/>
            <a:headEnd/>
            <a:tailEnd/>
          </a:ln>
        </p:spPr>
      </p:pic>
      <p:pic>
        <p:nvPicPr>
          <p:cNvPr id="27653" name="Рисунок 5"/>
          <p:cNvPicPr>
            <a:picLocks noChangeAspect="1"/>
          </p:cNvPicPr>
          <p:nvPr/>
        </p:nvPicPr>
        <p:blipFill>
          <a:blip r:embed="rId4" cstate="print"/>
          <a:srcRect/>
          <a:stretch>
            <a:fillRect/>
          </a:stretch>
        </p:blipFill>
        <p:spPr bwMode="auto">
          <a:xfrm>
            <a:off x="9029700" y="608013"/>
            <a:ext cx="2390775" cy="19145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1143000" y="609600"/>
            <a:ext cx="9875838" cy="711200"/>
          </a:xfrm>
        </p:spPr>
        <p:txBody>
          <a:bodyPr/>
          <a:lstStyle/>
          <a:p>
            <a:pPr algn="ctr"/>
            <a:r>
              <a:rPr lang="uk-UA" sz="3600" b="1" smtClean="0">
                <a:solidFill>
                  <a:srgbClr val="000000"/>
                </a:solidFill>
                <a:latin typeface="Boita-ExtraBold"/>
              </a:rPr>
              <a:t>Чому органік</a:t>
            </a:r>
            <a:r>
              <a:rPr lang="ru-RU" sz="3600" b="1" smtClean="0">
                <a:solidFill>
                  <a:srgbClr val="000000"/>
                </a:solidFill>
                <a:latin typeface="Boita-ExtraBold"/>
              </a:rPr>
              <a:t>?</a:t>
            </a:r>
            <a:endParaRPr lang="ru-RU" smtClean="0"/>
          </a:p>
        </p:txBody>
      </p:sp>
      <p:sp>
        <p:nvSpPr>
          <p:cNvPr id="28674" name="TextBox 2"/>
          <p:cNvSpPr txBox="1">
            <a:spLocks noChangeArrowheads="1"/>
          </p:cNvSpPr>
          <p:nvPr/>
        </p:nvSpPr>
        <p:spPr bwMode="auto">
          <a:xfrm>
            <a:off x="2230438" y="1976438"/>
            <a:ext cx="7777162" cy="3478212"/>
          </a:xfrm>
          <a:prstGeom prst="rect">
            <a:avLst/>
          </a:prstGeom>
          <a:noFill/>
          <a:ln w="9525">
            <a:noFill/>
            <a:miter lim="800000"/>
            <a:headEnd/>
            <a:tailEnd/>
          </a:ln>
        </p:spPr>
        <p:txBody>
          <a:bodyPr>
            <a:spAutoFit/>
          </a:bodyPr>
          <a:lstStyle/>
          <a:p>
            <a:pPr algn="ctr"/>
            <a:r>
              <a:rPr lang="ru-RU" sz="2400" b="1" dirty="0">
                <a:latin typeface="Corbel" pitchFamily="34" charset="0"/>
              </a:rPr>
              <a:t>Для </a:t>
            </a:r>
            <a:r>
              <a:rPr lang="uk-UA" sz="2400" b="1" dirty="0">
                <a:latin typeface="Corbel" pitchFamily="34" charset="0"/>
              </a:rPr>
              <a:t>виробників</a:t>
            </a:r>
          </a:p>
          <a:p>
            <a:endParaRPr lang="uk-UA" dirty="0">
              <a:latin typeface="Corbel" pitchFamily="34" charset="0"/>
            </a:endParaRPr>
          </a:p>
          <a:p>
            <a:r>
              <a:rPr lang="ru-RU" dirty="0">
                <a:latin typeface="Corbel" pitchFamily="34" charset="0"/>
              </a:rPr>
              <a:t>У </a:t>
            </a:r>
            <a:r>
              <a:rPr lang="uk-UA" dirty="0">
                <a:latin typeface="Corbel" pitchFamily="34" charset="0"/>
              </a:rPr>
              <a:t>західному світі прибутки від органічних господарств невпинно зростають. Ціни на органічну продукцію вищі, ніж на звичайну, а споживачі готові платити більше за якість та натуральність. І це лише початок. Наразі не всі українці знають про переваги органічних продуктів, але зі зростанням обізнаності — буде зростати попит.</a:t>
            </a:r>
          </a:p>
          <a:p>
            <a:endParaRPr lang="uk-UA" dirty="0">
              <a:latin typeface="Corbel" pitchFamily="34" charset="0"/>
            </a:endParaRPr>
          </a:p>
          <a:p>
            <a:r>
              <a:rPr lang="uk-UA" dirty="0">
                <a:latin typeface="Corbel" pitchFamily="34" charset="0"/>
              </a:rPr>
              <a:t>Створення економічних переваг для фермерів є важливою частиною програм розвитку органічного господарства в Європі та Україні. Європейські програми планують втілити в життя ідею “органіка на столі у кожного” до 2030 року, й фінансуються відповідно.</a:t>
            </a:r>
          </a:p>
        </p:txBody>
      </p:sp>
      <p:pic>
        <p:nvPicPr>
          <p:cNvPr id="28676" name="Рисунок 4"/>
          <p:cNvPicPr>
            <a:picLocks noChangeAspect="1"/>
          </p:cNvPicPr>
          <p:nvPr/>
        </p:nvPicPr>
        <p:blipFill>
          <a:blip r:embed="rId2" cstate="print"/>
          <a:srcRect/>
          <a:stretch>
            <a:fillRect/>
          </a:stretch>
        </p:blipFill>
        <p:spPr bwMode="auto">
          <a:xfrm>
            <a:off x="8812213" y="609600"/>
            <a:ext cx="2657475" cy="1724025"/>
          </a:xfrm>
          <a:prstGeom prst="rect">
            <a:avLst/>
          </a:prstGeom>
          <a:noFill/>
          <a:ln w="9525">
            <a:noFill/>
            <a:miter lim="800000"/>
            <a:headEnd/>
            <a:tailEnd/>
          </a:ln>
        </p:spPr>
      </p:pic>
      <p:pic>
        <p:nvPicPr>
          <p:cNvPr id="6" name="Picture 4" descr="вертикаль син"/>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76210"/>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838" cy="1098550"/>
          </a:xfrm>
        </p:spPr>
        <p:txBody>
          <a:bodyPr rtlCol="0">
            <a:normAutofit fontScale="90000"/>
          </a:bodyPr>
          <a:lstStyle/>
          <a:p>
            <a:pPr algn="ctr" fontAlgn="auto">
              <a:spcAft>
                <a:spcPts val="0"/>
              </a:spcAft>
              <a:defRPr/>
            </a:pPr>
            <a:r>
              <a:rPr lang="ru-RU" sz="3600" b="1" dirty="0" err="1">
                <a:solidFill>
                  <a:schemeClr val="tx1"/>
                </a:solidFill>
                <a:latin typeface="Roboto"/>
              </a:rPr>
              <a:t>Маркування</a:t>
            </a:r>
            <a:r>
              <a:rPr lang="ru-RU" sz="3600" b="1" dirty="0">
                <a:solidFill>
                  <a:schemeClr val="tx1"/>
                </a:solidFill>
                <a:latin typeface="Roboto"/>
              </a:rPr>
              <a:t> </a:t>
            </a:r>
            <a:r>
              <a:rPr lang="ru-RU" sz="3600" b="1" dirty="0" err="1">
                <a:solidFill>
                  <a:schemeClr val="tx1"/>
                </a:solidFill>
                <a:latin typeface="Roboto"/>
              </a:rPr>
              <a:t>органічної</a:t>
            </a:r>
            <a:r>
              <a:rPr lang="ru-RU" sz="3600" b="1" dirty="0">
                <a:solidFill>
                  <a:schemeClr val="tx1"/>
                </a:solidFill>
                <a:latin typeface="Roboto"/>
              </a:rPr>
              <a:t> продукції</a:t>
            </a:r>
            <a:r>
              <a:rPr lang="ru-RU" dirty="0">
                <a:solidFill>
                  <a:srgbClr val="363F45"/>
                </a:solidFill>
                <a:latin typeface="Roboto"/>
              </a:rPr>
              <a:t/>
            </a:r>
            <a:br>
              <a:rPr lang="ru-RU" dirty="0">
                <a:solidFill>
                  <a:srgbClr val="363F45"/>
                </a:solidFill>
                <a:latin typeface="Roboto"/>
              </a:rPr>
            </a:br>
            <a:endParaRPr lang="ru-RU" dirty="0"/>
          </a:p>
        </p:txBody>
      </p:sp>
      <p:sp>
        <p:nvSpPr>
          <p:cNvPr id="29698" name="TextBox 2"/>
          <p:cNvSpPr txBox="1">
            <a:spLocks noChangeArrowheads="1"/>
          </p:cNvSpPr>
          <p:nvPr/>
        </p:nvSpPr>
        <p:spPr bwMode="auto">
          <a:xfrm>
            <a:off x="1797050" y="1744663"/>
            <a:ext cx="7158038" cy="3937000"/>
          </a:xfrm>
          <a:prstGeom prst="rect">
            <a:avLst/>
          </a:prstGeom>
          <a:noFill/>
          <a:ln w="9525">
            <a:noFill/>
            <a:miter lim="800000"/>
            <a:headEnd/>
            <a:tailEnd/>
          </a:ln>
        </p:spPr>
        <p:txBody>
          <a:bodyPr>
            <a:spAutoFit/>
          </a:bodyPr>
          <a:lstStyle/>
          <a:p>
            <a:r>
              <a:rPr lang="ru-RU" dirty="0">
                <a:latin typeface="Corbel" pitchFamily="34" charset="0"/>
              </a:rPr>
              <a:t>Органічна продукція, що вводиться в обіг та реалізується, повинна маркуватися логотипом для органічної продукції з кодовим номером, який містить акронім, що ідентифікує державу походження, напис "</a:t>
            </a:r>
            <a:r>
              <a:rPr lang="en-US" dirty="0">
                <a:latin typeface="Corbel" pitchFamily="34" charset="0"/>
              </a:rPr>
              <a:t>organic" </a:t>
            </a:r>
            <a:r>
              <a:rPr lang="ru-RU" dirty="0">
                <a:latin typeface="Corbel" pitchFamily="34" charset="0"/>
              </a:rPr>
              <a:t>та реєстраційний код органу сертифікації.</a:t>
            </a:r>
          </a:p>
          <a:p>
            <a:endParaRPr lang="ru-RU" dirty="0">
              <a:latin typeface="Corbel" pitchFamily="34" charset="0"/>
            </a:endParaRPr>
          </a:p>
          <a:p>
            <a:r>
              <a:rPr lang="uk-UA" dirty="0">
                <a:latin typeface="Corbel" pitchFamily="34" charset="0"/>
              </a:rPr>
              <a:t>Забороняється маркування державним логотипом для органічної продукції сільськогосподарської продукції, що була отримана не в результаті органічного виробництва або є продукцією перехідного періоду. Також під час маркування такої продукції заборонено використання будь-яких позначень та написів "органічний", "біодинамічний", "біологічний", "екологічний", "органік" та/або будь-яких однокореневих та/або похідних слів від цих слів з префіксами "біо-", "еко-" тощо будь-якими мовами.</a:t>
            </a:r>
          </a:p>
        </p:txBody>
      </p:sp>
      <p:pic>
        <p:nvPicPr>
          <p:cNvPr id="29699" name="Рисунок 3"/>
          <p:cNvPicPr>
            <a:picLocks noChangeAspect="1"/>
          </p:cNvPicPr>
          <p:nvPr/>
        </p:nvPicPr>
        <p:blipFill>
          <a:blip r:embed="rId2" cstate="print"/>
          <a:srcRect/>
          <a:stretch>
            <a:fillRect/>
          </a:stretch>
        </p:blipFill>
        <p:spPr bwMode="auto">
          <a:xfrm>
            <a:off x="9618663" y="1058863"/>
            <a:ext cx="2143125" cy="2143125"/>
          </a:xfrm>
          <a:prstGeom prst="rect">
            <a:avLst/>
          </a:prstGeom>
          <a:noFill/>
          <a:ln w="9525">
            <a:noFill/>
            <a:miter lim="800000"/>
            <a:headEnd/>
            <a:tailEnd/>
          </a:ln>
        </p:spPr>
      </p:pic>
      <p:pic>
        <p:nvPicPr>
          <p:cNvPr id="29700" name="Рисунок 4"/>
          <p:cNvPicPr>
            <a:picLocks noChangeAspect="1"/>
          </p:cNvPicPr>
          <p:nvPr/>
        </p:nvPicPr>
        <p:blipFill>
          <a:blip r:embed="rId3" cstate="print"/>
          <a:srcRect/>
          <a:stretch>
            <a:fillRect/>
          </a:stretch>
        </p:blipFill>
        <p:spPr bwMode="auto">
          <a:xfrm>
            <a:off x="9266238" y="4500563"/>
            <a:ext cx="2619375" cy="1743075"/>
          </a:xfrm>
          <a:prstGeom prst="rect">
            <a:avLst/>
          </a:prstGeom>
          <a:noFill/>
          <a:ln w="9525">
            <a:noFill/>
            <a:miter lim="800000"/>
            <a:headEnd/>
            <a:tailEnd/>
          </a:ln>
        </p:spPr>
      </p:pic>
      <p:pic>
        <p:nvPicPr>
          <p:cNvPr id="6" name="Picture 4" descr="вертикаль син"/>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595260"/>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1"/>
          <p:cNvPicPr>
            <a:picLocks noChangeAspect="1"/>
          </p:cNvPicPr>
          <p:nvPr/>
        </p:nvPicPr>
        <p:blipFill>
          <a:blip r:embed="rId2" cstate="print"/>
          <a:srcRect b="5598"/>
          <a:stretch>
            <a:fillRect/>
          </a:stretch>
        </p:blipFill>
        <p:spPr bwMode="auto">
          <a:xfrm>
            <a:off x="1763713" y="869950"/>
            <a:ext cx="8696325" cy="5180013"/>
          </a:xfrm>
          <a:prstGeom prst="rect">
            <a:avLst/>
          </a:prstGeom>
          <a:noFill/>
          <a:ln w="9525">
            <a:noFill/>
            <a:miter lim="800000"/>
            <a:headEnd/>
            <a:tailEnd/>
          </a:ln>
        </p:spPr>
      </p:pic>
      <p:pic>
        <p:nvPicPr>
          <p:cNvPr id="3" name="Picture 4" descr="вертикаль син"/>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95260"/>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8388" y="776288"/>
            <a:ext cx="9875837" cy="1355725"/>
          </a:xfrm>
        </p:spPr>
        <p:txBody>
          <a:bodyPr>
            <a:normAutofit fontScale="90000"/>
          </a:bodyPr>
          <a:lstStyle/>
          <a:p>
            <a:pPr algn="ctr"/>
            <a:r>
              <a:rPr lang="ru-RU" sz="3600" b="1" smtClean="0">
                <a:solidFill>
                  <a:srgbClr val="000000"/>
                </a:solidFill>
                <a:latin typeface="Calibri" pitchFamily="34" charset="0"/>
              </a:rPr>
              <a:t>Маркування органічної продукції</a:t>
            </a:r>
            <a:br>
              <a:rPr lang="ru-RU" sz="3600" b="1" smtClean="0">
                <a:solidFill>
                  <a:srgbClr val="000000"/>
                </a:solidFill>
                <a:latin typeface="Calibri" pitchFamily="34" charset="0"/>
              </a:rPr>
            </a:br>
            <a:r>
              <a:rPr lang="ru-RU" sz="3600" b="1" i="1" smtClean="0">
                <a:solidFill>
                  <a:srgbClr val="000000"/>
                </a:solidFill>
                <a:latin typeface="Calibri" pitchFamily="34" charset="0"/>
              </a:rPr>
              <a:t>(Ст.34 Закону)</a:t>
            </a:r>
            <a:r>
              <a:rPr lang="ru-RU" sz="3600" smtClean="0"/>
              <a:t/>
            </a:r>
            <a:br>
              <a:rPr lang="ru-RU" sz="3600" smtClean="0"/>
            </a:br>
            <a:r>
              <a:rPr lang="ru-RU" sz="4000" smtClean="0"/>
              <a:t/>
            </a:r>
            <a:br>
              <a:rPr lang="ru-RU" sz="4000" smtClean="0"/>
            </a:br>
            <a:endParaRPr lang="ru-RU" sz="4000" smtClean="0"/>
          </a:p>
        </p:txBody>
      </p:sp>
      <p:sp>
        <p:nvSpPr>
          <p:cNvPr id="3" name="TextBox 2"/>
          <p:cNvSpPr txBox="1"/>
          <p:nvPr/>
        </p:nvSpPr>
        <p:spPr>
          <a:xfrm>
            <a:off x="1255713" y="1652588"/>
            <a:ext cx="9494837" cy="4486275"/>
          </a:xfrm>
          <a:prstGeom prst="rect">
            <a:avLst/>
          </a:prstGeom>
          <a:noFill/>
        </p:spPr>
        <p:txBody>
          <a:bodyPr>
            <a:spAutoFit/>
          </a:bodyPr>
          <a:lstStyle/>
          <a:p>
            <a:pPr marL="285750" indent="-285750">
              <a:buFont typeface="Wingdings" pitchFamily="2" charset="2"/>
              <a:buChar char="q"/>
            </a:pPr>
            <a:r>
              <a:rPr lang="ru-RU" dirty="0">
                <a:latin typeface="Corbel" pitchFamily="34" charset="0"/>
              </a:rPr>
              <a:t>Органічна продукція, що вводиться в обіг та реалізується, повинна маркуватися логотипом для органічної продукції з кодовим номером, який містить:</a:t>
            </a:r>
          </a:p>
          <a:p>
            <a:pPr marL="285750" indent="-285750"/>
            <a:endParaRPr lang="ru-RU" dirty="0">
              <a:latin typeface="Corbel" pitchFamily="34" charset="0"/>
            </a:endParaRPr>
          </a:p>
          <a:p>
            <a:pPr marL="285750" indent="-285750">
              <a:buFont typeface="Arial" charset="0"/>
              <a:buChar char="•"/>
            </a:pPr>
            <a:r>
              <a:rPr lang="ru-RU" dirty="0">
                <a:latin typeface="Corbel" pitchFamily="34" charset="0"/>
              </a:rPr>
              <a:t>акронім, що ідентифікує державу походження;</a:t>
            </a:r>
          </a:p>
          <a:p>
            <a:pPr marL="285750" indent="-285750">
              <a:buFont typeface="Arial" charset="0"/>
              <a:buChar char="•"/>
            </a:pPr>
            <a:r>
              <a:rPr lang="ru-RU" dirty="0">
                <a:latin typeface="Corbel" pitchFamily="34" charset="0"/>
              </a:rPr>
              <a:t>напис "</a:t>
            </a:r>
            <a:r>
              <a:rPr lang="en-US" dirty="0">
                <a:latin typeface="Corbel" pitchFamily="34" charset="0"/>
              </a:rPr>
              <a:t>organic";</a:t>
            </a:r>
          </a:p>
          <a:p>
            <a:pPr marL="285750" indent="-285750">
              <a:buFont typeface="Arial" charset="0"/>
              <a:buChar char="•"/>
            </a:pPr>
            <a:r>
              <a:rPr lang="ru-RU" dirty="0">
                <a:latin typeface="Corbel" pitchFamily="34" charset="0"/>
              </a:rPr>
              <a:t>реєстраційний код органу сертифікації</a:t>
            </a:r>
          </a:p>
          <a:p>
            <a:pPr marL="285750" indent="-285750"/>
            <a:endParaRPr lang="ru-RU" dirty="0">
              <a:latin typeface="Corbel" pitchFamily="34" charset="0"/>
            </a:endParaRPr>
          </a:p>
          <a:p>
            <a:pPr marL="285750" indent="-285750"/>
            <a:endParaRPr lang="ru-RU" dirty="0">
              <a:latin typeface="Corbel" pitchFamily="34" charset="0"/>
            </a:endParaRPr>
          </a:p>
          <a:p>
            <a:pPr marL="285750" indent="-285750"/>
            <a:endParaRPr lang="ru-RU" dirty="0">
              <a:latin typeface="Corbel" pitchFamily="34" charset="0"/>
            </a:endParaRPr>
          </a:p>
          <a:p>
            <a:pPr marL="285750" indent="-285750"/>
            <a:r>
              <a:rPr lang="uk-UA" dirty="0">
                <a:latin typeface="Corbel" pitchFamily="34" charset="0"/>
              </a:rPr>
              <a:t>Маркування державним логотипом для органічної продукції продукції, що була отримана не в результаті органічного виробництва, а також використання під час маркування такої продукції будь-яких позначень та написів "органічний", "біодинамічний", "біологічний", "екологічний", "органік" та будь-яких однокореневих та/або похідних слів від цих слів з префіксами "біо-", "еко-" тощо будь-якими мовами є обманом покупця або замовника. Така продукція підлягає вилученню в порядку, визначеному законом.</a:t>
            </a:r>
          </a:p>
        </p:txBody>
      </p:sp>
      <p:pic>
        <p:nvPicPr>
          <p:cNvPr id="31747" name="Рисунок 4"/>
          <p:cNvPicPr>
            <a:picLocks noChangeAspect="1"/>
          </p:cNvPicPr>
          <p:nvPr/>
        </p:nvPicPr>
        <p:blipFill>
          <a:blip r:embed="rId2" cstate="print"/>
          <a:srcRect/>
          <a:stretch>
            <a:fillRect/>
          </a:stretch>
        </p:blipFill>
        <p:spPr bwMode="auto">
          <a:xfrm>
            <a:off x="7920038" y="2433638"/>
            <a:ext cx="3314700" cy="1381125"/>
          </a:xfrm>
          <a:prstGeom prst="rect">
            <a:avLst/>
          </a:prstGeom>
          <a:noFill/>
          <a:ln w="9525">
            <a:noFill/>
            <a:miter lim="800000"/>
            <a:headEnd/>
            <a:tailEnd/>
          </a:ln>
        </p:spPr>
      </p:pic>
      <p:pic>
        <p:nvPicPr>
          <p:cNvPr id="5" name="Picture 4" descr="вертикаль син"/>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95260"/>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771525" y="166688"/>
            <a:ext cx="9875838" cy="1355725"/>
          </a:xfrm>
        </p:spPr>
        <p:txBody>
          <a:bodyPr/>
          <a:lstStyle/>
          <a:p>
            <a:r>
              <a:rPr lang="uk-UA" smtClean="0"/>
              <a:t>Що таке органічна продукція</a:t>
            </a:r>
            <a:r>
              <a:rPr lang="ru-RU" smtClean="0"/>
              <a:t>?</a:t>
            </a:r>
          </a:p>
        </p:txBody>
      </p:sp>
      <p:pic>
        <p:nvPicPr>
          <p:cNvPr id="14338" name="Объект 3"/>
          <p:cNvPicPr>
            <a:picLocks noGrp="1" noChangeAspect="1"/>
          </p:cNvPicPr>
          <p:nvPr>
            <p:ph idx="1"/>
          </p:nvPr>
        </p:nvPicPr>
        <p:blipFill>
          <a:blip r:embed="rId2" cstate="print"/>
          <a:srcRect/>
          <a:stretch>
            <a:fillRect/>
          </a:stretch>
        </p:blipFill>
        <p:spPr>
          <a:xfrm>
            <a:off x="9015413" y="609600"/>
            <a:ext cx="2552700" cy="1790700"/>
          </a:xfrm>
        </p:spPr>
      </p:pic>
      <p:sp>
        <p:nvSpPr>
          <p:cNvPr id="14339" name="TextBox 4"/>
          <p:cNvSpPr txBox="1">
            <a:spLocks noChangeArrowheads="1"/>
          </p:cNvSpPr>
          <p:nvPr/>
        </p:nvSpPr>
        <p:spPr bwMode="auto">
          <a:xfrm>
            <a:off x="639763" y="1257300"/>
            <a:ext cx="8174037" cy="3387725"/>
          </a:xfrm>
          <a:prstGeom prst="rect">
            <a:avLst/>
          </a:prstGeom>
          <a:noFill/>
          <a:ln w="9525">
            <a:noFill/>
            <a:miter lim="800000"/>
            <a:headEnd/>
            <a:tailEnd/>
          </a:ln>
        </p:spPr>
        <p:txBody>
          <a:bodyPr>
            <a:spAutoFit/>
          </a:bodyPr>
          <a:lstStyle/>
          <a:p>
            <a:pPr algn="ctr"/>
            <a:r>
              <a:rPr lang="uk-UA" b="1">
                <a:solidFill>
                  <a:srgbClr val="444444"/>
                </a:solidFill>
                <a:latin typeface="Roboto"/>
              </a:rPr>
              <a:t>Органічна продукція</a:t>
            </a:r>
            <a:r>
              <a:rPr lang="uk-UA">
                <a:solidFill>
                  <a:srgbClr val="444444"/>
                </a:solidFill>
                <a:latin typeface="Roboto"/>
              </a:rPr>
              <a:t> – це продукція :</a:t>
            </a:r>
          </a:p>
          <a:p>
            <a:pPr algn="ctr"/>
            <a:endParaRPr lang="uk-UA">
              <a:solidFill>
                <a:srgbClr val="444444"/>
              </a:solidFill>
              <a:latin typeface="Roboto"/>
            </a:endParaRPr>
          </a:p>
          <a:p>
            <a:pPr>
              <a:buFont typeface="Corbel" pitchFamily="34" charset="0"/>
              <a:buAutoNum type="arabicPeriod"/>
            </a:pPr>
            <a:r>
              <a:rPr lang="uk-UA">
                <a:solidFill>
                  <a:srgbClr val="444444"/>
                </a:solidFill>
                <a:latin typeface="Roboto"/>
              </a:rPr>
              <a:t>отримана при повній відмові від отрутохімікатів та мінеральних добрив, антибіотиків та ГМО;</a:t>
            </a:r>
            <a:br>
              <a:rPr lang="uk-UA">
                <a:solidFill>
                  <a:srgbClr val="444444"/>
                </a:solidFill>
                <a:latin typeface="Roboto"/>
              </a:rPr>
            </a:br>
            <a:r>
              <a:rPr lang="uk-UA">
                <a:solidFill>
                  <a:srgbClr val="444444"/>
                </a:solidFill>
                <a:latin typeface="Roboto"/>
              </a:rPr>
              <a:t> </a:t>
            </a:r>
          </a:p>
          <a:p>
            <a:pPr>
              <a:buFont typeface="Corbel" pitchFamily="34" charset="0"/>
              <a:buAutoNum type="arabicPeriod"/>
            </a:pPr>
            <a:r>
              <a:rPr lang="uk-UA">
                <a:solidFill>
                  <a:srgbClr val="444444"/>
                </a:solidFill>
                <a:latin typeface="Roboto"/>
              </a:rPr>
              <a:t>вироблена з використанням речовин і процесів лише природнього походження, а також дбайливих та правильних методів переробки;</a:t>
            </a:r>
            <a:br>
              <a:rPr lang="uk-UA">
                <a:solidFill>
                  <a:srgbClr val="444444"/>
                </a:solidFill>
                <a:latin typeface="Roboto"/>
              </a:rPr>
            </a:br>
            <a:r>
              <a:rPr lang="uk-UA">
                <a:solidFill>
                  <a:srgbClr val="444444"/>
                </a:solidFill>
                <a:latin typeface="Roboto"/>
              </a:rPr>
              <a:t> </a:t>
            </a:r>
          </a:p>
          <a:p>
            <a:pPr>
              <a:buFont typeface="Corbel" pitchFamily="34" charset="0"/>
              <a:buAutoNum type="arabicPeriod"/>
            </a:pPr>
            <a:r>
              <a:rPr lang="uk-UA">
                <a:solidFill>
                  <a:srgbClr val="444444"/>
                </a:solidFill>
                <a:latin typeface="Roboto"/>
              </a:rPr>
              <a:t>отримана в результаті лише сертифікованого виробництва, що передбачає відповідність всіх виробничих процесів до детально прописаних постанов про органічне виробництво Європейського Союзу.</a:t>
            </a:r>
          </a:p>
          <a:p>
            <a:endParaRPr lang="uk-UA">
              <a:latin typeface="Corbel" pitchFamily="34" charset="0"/>
            </a:endParaRPr>
          </a:p>
        </p:txBody>
      </p:sp>
      <p:pic>
        <p:nvPicPr>
          <p:cNvPr id="14340" name="Рисунок 5"/>
          <p:cNvPicPr>
            <a:picLocks noChangeAspect="1"/>
          </p:cNvPicPr>
          <p:nvPr/>
        </p:nvPicPr>
        <p:blipFill>
          <a:blip r:embed="rId3" cstate="print"/>
          <a:srcRect/>
          <a:stretch>
            <a:fillRect/>
          </a:stretch>
        </p:blipFill>
        <p:spPr bwMode="auto">
          <a:xfrm>
            <a:off x="9015413" y="2990850"/>
            <a:ext cx="2619375" cy="1743075"/>
          </a:xfrm>
          <a:prstGeom prst="rect">
            <a:avLst/>
          </a:prstGeom>
          <a:noFill/>
          <a:ln w="9525">
            <a:noFill/>
            <a:miter lim="800000"/>
            <a:headEnd/>
            <a:tailEnd/>
          </a:ln>
        </p:spPr>
      </p:pic>
      <p:sp>
        <p:nvSpPr>
          <p:cNvPr id="14342" name="Заголовок 1"/>
          <p:cNvSpPr>
            <a:spLocks/>
          </p:cNvSpPr>
          <p:nvPr/>
        </p:nvSpPr>
        <p:spPr bwMode="auto">
          <a:xfrm>
            <a:off x="533400" y="4384675"/>
            <a:ext cx="9875838" cy="2089150"/>
          </a:xfrm>
          <a:prstGeom prst="rect">
            <a:avLst/>
          </a:prstGeom>
          <a:noFill/>
          <a:ln w="9525">
            <a:noFill/>
            <a:miter lim="800000"/>
            <a:headEnd/>
            <a:tailEnd/>
          </a:ln>
        </p:spPr>
        <p:txBody>
          <a:bodyPr anchor="ctr"/>
          <a:lstStyle/>
          <a:p>
            <a:pPr>
              <a:lnSpc>
                <a:spcPct val="90000"/>
              </a:lnSpc>
            </a:pPr>
            <a:r>
              <a:rPr lang="uk-UA" sz="1600">
                <a:latin typeface="Times New Roman" pitchFamily="18" charset="0"/>
              </a:rPr>
              <a:t>Відповідно до статті 1 </a:t>
            </a:r>
            <a:r>
              <a:rPr lang="uk-UA" sz="2400" i="1" u="sng">
                <a:latin typeface="Times New Roman" pitchFamily="18" charset="0"/>
              </a:rPr>
              <a:t>Закону України “</a:t>
            </a:r>
            <a:r>
              <a:rPr lang="ru-RU" sz="2400" i="1" u="sng">
                <a:latin typeface="Times New Roman" pitchFamily="18" charset="0"/>
              </a:rPr>
              <a:t>Про </a:t>
            </a:r>
            <a:r>
              <a:rPr lang="uk-UA" sz="2400" i="1" u="sng">
                <a:latin typeface="Times New Roman" pitchFamily="18" charset="0"/>
              </a:rPr>
              <a:t>основні принципи та вимоги до органічного виробництва, обігу та маркування органічної</a:t>
            </a:r>
            <a:r>
              <a:rPr lang="ru-RU" sz="2400" i="1" u="sng">
                <a:latin typeface="Times New Roman" pitchFamily="18" charset="0"/>
              </a:rPr>
              <a:t> </a:t>
            </a:r>
            <a:r>
              <a:rPr lang="uk-UA" sz="2400" i="1" u="sng">
                <a:latin typeface="Times New Roman" pitchFamily="18" charset="0"/>
              </a:rPr>
              <a:t>продукції</a:t>
            </a:r>
            <a:r>
              <a:rPr lang="ru-RU" sz="2400" i="1" u="sng">
                <a:latin typeface="Times New Roman" pitchFamily="18" charset="0"/>
              </a:rPr>
              <a:t>»</a:t>
            </a:r>
            <a:br>
              <a:rPr lang="ru-RU" sz="2400" i="1" u="sng">
                <a:latin typeface="Times New Roman" pitchFamily="18" charset="0"/>
              </a:rPr>
            </a:br>
            <a:r>
              <a:rPr lang="en-US" sz="2400" i="1" u="sng">
                <a:latin typeface="Times New Roman" pitchFamily="18" charset="0"/>
              </a:rPr>
              <a:t/>
            </a:r>
            <a:br>
              <a:rPr lang="en-US" sz="2400" i="1" u="sng">
                <a:latin typeface="Times New Roman" pitchFamily="18" charset="0"/>
              </a:rPr>
            </a:br>
            <a:r>
              <a:rPr lang="uk-UA" sz="2000" b="1">
                <a:solidFill>
                  <a:schemeClr val="accent1"/>
                </a:solidFill>
                <a:latin typeface="Times New Roman" pitchFamily="18" charset="0"/>
              </a:rPr>
              <a:t>органічна продукція -</a:t>
            </a:r>
            <a:r>
              <a:rPr lang="ru-RU" sz="2000" b="1">
                <a:solidFill>
                  <a:schemeClr val="accent1"/>
                </a:solidFill>
                <a:latin typeface="Times New Roman" pitchFamily="18" charset="0"/>
              </a:rPr>
              <a:t> </a:t>
            </a:r>
            <a:r>
              <a:rPr lang="uk-UA" sz="2000" b="1">
                <a:solidFill>
                  <a:schemeClr val="accent1"/>
                </a:solidFill>
                <a:latin typeface="Times New Roman" pitchFamily="18" charset="0"/>
              </a:rPr>
              <a:t>сільськогосподарська продукція, у тому числі харчові продукти та корми, отримані в результаті органічного виробництва</a:t>
            </a:r>
            <a:r>
              <a:rPr lang="ru-RU" sz="2000" b="1">
                <a:solidFill>
                  <a:schemeClr val="accent1"/>
                </a:solidFill>
                <a:latin typeface="Times New Roman"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1"/>
          <p:cNvPicPr>
            <a:picLocks noChangeAspect="1"/>
          </p:cNvPicPr>
          <p:nvPr/>
        </p:nvPicPr>
        <p:blipFill>
          <a:blip r:embed="rId2" cstate="print"/>
          <a:srcRect/>
          <a:stretch>
            <a:fillRect/>
          </a:stretch>
        </p:blipFill>
        <p:spPr bwMode="auto">
          <a:xfrm>
            <a:off x="442913" y="873125"/>
            <a:ext cx="1895475" cy="1477963"/>
          </a:xfrm>
          <a:prstGeom prst="rect">
            <a:avLst/>
          </a:prstGeom>
          <a:noFill/>
          <a:ln w="9525">
            <a:noFill/>
            <a:miter lim="800000"/>
            <a:headEnd/>
            <a:tailEnd/>
          </a:ln>
        </p:spPr>
      </p:pic>
      <p:sp>
        <p:nvSpPr>
          <p:cNvPr id="32770" name="TextBox 3"/>
          <p:cNvSpPr txBox="1">
            <a:spLocks noChangeArrowheads="1"/>
          </p:cNvSpPr>
          <p:nvPr/>
        </p:nvSpPr>
        <p:spPr bwMode="auto">
          <a:xfrm>
            <a:off x="2706688" y="873125"/>
            <a:ext cx="9207500" cy="1739900"/>
          </a:xfrm>
          <a:prstGeom prst="rect">
            <a:avLst/>
          </a:prstGeom>
          <a:noFill/>
          <a:ln w="9525">
            <a:noFill/>
            <a:miter lim="800000"/>
            <a:headEnd/>
            <a:tailEnd/>
          </a:ln>
        </p:spPr>
        <p:txBody>
          <a:bodyPr>
            <a:spAutoFit/>
          </a:bodyPr>
          <a:lstStyle/>
          <a:p>
            <a:r>
              <a:rPr lang="uk-UA">
                <a:latin typeface="Corbel" pitchFamily="34" charset="0"/>
              </a:rPr>
              <a:t>Цей знак на упаковці підтверджує, що продукт сертифікований відповідно до вимог ЄС до органічного сільського господарства і мінімум 95% його інгредієнтів є органічними. Решту складають ті компоненти, які неможливо отримати органічним шляхом. ВАЖЛИВО! Під знаком обов'язково повинен бути зазначений код інспекційного органу, який видав цей сертифікат, і країни походження вихідної сировини в форматі</a:t>
            </a:r>
            <a:r>
              <a:rPr lang="ru-RU">
                <a:latin typeface="Corbel" pitchFamily="34" charset="0"/>
              </a:rPr>
              <a:t> </a:t>
            </a:r>
            <a:r>
              <a:rPr lang="en-US">
                <a:latin typeface="Corbel" pitchFamily="34" charset="0"/>
              </a:rPr>
              <a:t>AB-CDE-999.</a:t>
            </a:r>
            <a:endParaRPr lang="ru-RU">
              <a:latin typeface="Corbel" pitchFamily="34" charset="0"/>
            </a:endParaRPr>
          </a:p>
        </p:txBody>
      </p:sp>
      <p:pic>
        <p:nvPicPr>
          <p:cNvPr id="32771" name="Рисунок 4"/>
          <p:cNvPicPr>
            <a:picLocks noChangeAspect="1"/>
          </p:cNvPicPr>
          <p:nvPr/>
        </p:nvPicPr>
        <p:blipFill>
          <a:blip r:embed="rId3" cstate="print"/>
          <a:srcRect t="9755" b="3307"/>
          <a:stretch>
            <a:fillRect/>
          </a:stretch>
        </p:blipFill>
        <p:spPr bwMode="auto">
          <a:xfrm>
            <a:off x="279400" y="2622550"/>
            <a:ext cx="2286000" cy="1681163"/>
          </a:xfrm>
          <a:prstGeom prst="rect">
            <a:avLst/>
          </a:prstGeom>
          <a:noFill/>
          <a:ln w="9525">
            <a:noFill/>
            <a:miter lim="800000"/>
            <a:headEnd/>
            <a:tailEnd/>
          </a:ln>
        </p:spPr>
      </p:pic>
      <p:sp>
        <p:nvSpPr>
          <p:cNvPr id="32772" name="TextBox 5"/>
          <p:cNvSpPr txBox="1">
            <a:spLocks noChangeArrowheads="1"/>
          </p:cNvSpPr>
          <p:nvPr/>
        </p:nvSpPr>
        <p:spPr bwMode="auto">
          <a:xfrm>
            <a:off x="2706688" y="2874963"/>
            <a:ext cx="8201025" cy="1190625"/>
          </a:xfrm>
          <a:prstGeom prst="rect">
            <a:avLst/>
          </a:prstGeom>
          <a:noFill/>
          <a:ln w="9525">
            <a:noFill/>
            <a:miter lim="800000"/>
            <a:headEnd/>
            <a:tailEnd/>
          </a:ln>
        </p:spPr>
        <p:txBody>
          <a:bodyPr>
            <a:spAutoFit/>
          </a:bodyPr>
          <a:lstStyle/>
          <a:p>
            <a:r>
              <a:rPr lang="uk-UA">
                <a:latin typeface="Corbel" pitchFamily="34" charset="0"/>
              </a:rPr>
              <a:t>Національний знак Німеччини, який підтверджує органічне походження продукції і її відповідність вимогам ЄС до органічного сільського господарства. До речі, незаконне використання цього знака карається не тільки адміністративними штрафами, але навіть тюремним ув’язненням</a:t>
            </a:r>
            <a:r>
              <a:rPr lang="ru-RU">
                <a:latin typeface="Corbel" pitchFamily="34" charset="0"/>
              </a:rPr>
              <a:t>.</a:t>
            </a:r>
          </a:p>
        </p:txBody>
      </p:sp>
      <p:pic>
        <p:nvPicPr>
          <p:cNvPr id="32773" name="Рисунок 6"/>
          <p:cNvPicPr>
            <a:picLocks noChangeAspect="1"/>
          </p:cNvPicPr>
          <p:nvPr/>
        </p:nvPicPr>
        <p:blipFill>
          <a:blip r:embed="rId4" cstate="print"/>
          <a:srcRect l="15112" r="16364"/>
          <a:stretch>
            <a:fillRect/>
          </a:stretch>
        </p:blipFill>
        <p:spPr bwMode="auto">
          <a:xfrm>
            <a:off x="442913" y="4576763"/>
            <a:ext cx="1958975" cy="1905000"/>
          </a:xfrm>
          <a:prstGeom prst="rect">
            <a:avLst/>
          </a:prstGeom>
          <a:noFill/>
          <a:ln w="9525">
            <a:noFill/>
            <a:miter lim="800000"/>
            <a:headEnd/>
            <a:tailEnd/>
          </a:ln>
        </p:spPr>
      </p:pic>
      <p:sp>
        <p:nvSpPr>
          <p:cNvPr id="32774" name="TextBox 7"/>
          <p:cNvSpPr txBox="1">
            <a:spLocks noChangeArrowheads="1"/>
          </p:cNvSpPr>
          <p:nvPr/>
        </p:nvSpPr>
        <p:spPr bwMode="auto">
          <a:xfrm>
            <a:off x="2706688" y="5067300"/>
            <a:ext cx="8128000" cy="915988"/>
          </a:xfrm>
          <a:prstGeom prst="rect">
            <a:avLst/>
          </a:prstGeom>
          <a:noFill/>
          <a:ln w="9525">
            <a:noFill/>
            <a:miter lim="800000"/>
            <a:headEnd/>
            <a:tailEnd/>
          </a:ln>
        </p:spPr>
        <p:txBody>
          <a:bodyPr>
            <a:spAutoFit/>
          </a:bodyPr>
          <a:lstStyle/>
          <a:p>
            <a:r>
              <a:rPr lang="ru-RU">
                <a:latin typeface="Corbel" pitchFamily="34" charset="0"/>
              </a:rPr>
              <a:t>Знак </a:t>
            </a:r>
            <a:r>
              <a:rPr lang="en-US">
                <a:latin typeface="Corbel" pitchFamily="34" charset="0"/>
              </a:rPr>
              <a:t>CCPB srl — </a:t>
            </a:r>
            <a:r>
              <a:rPr lang="uk-UA">
                <a:latin typeface="Corbel" pitchFamily="34" charset="0"/>
              </a:rPr>
              <a:t>однієї з найвпливовіших італійських сертифікованих організацій в Італії. Їм відзначається продукція, виготовлена відповідно до регламенту організації, який розширює і доповнює вимоги ЄС до органіки.</a:t>
            </a:r>
          </a:p>
        </p:txBody>
      </p:sp>
      <p:sp>
        <p:nvSpPr>
          <p:cNvPr id="32775" name="TextBox 8"/>
          <p:cNvSpPr txBox="1">
            <a:spLocks noChangeArrowheads="1"/>
          </p:cNvSpPr>
          <p:nvPr/>
        </p:nvSpPr>
        <p:spPr bwMode="auto">
          <a:xfrm>
            <a:off x="3506788" y="350838"/>
            <a:ext cx="7032625" cy="519112"/>
          </a:xfrm>
          <a:prstGeom prst="rect">
            <a:avLst/>
          </a:prstGeom>
          <a:noFill/>
          <a:ln w="9525">
            <a:noFill/>
            <a:miter lim="800000"/>
            <a:headEnd/>
            <a:tailEnd/>
          </a:ln>
        </p:spPr>
        <p:txBody>
          <a:bodyPr>
            <a:spAutoFit/>
          </a:bodyPr>
          <a:lstStyle/>
          <a:p>
            <a:r>
              <a:rPr lang="ru-RU" sz="2800" b="1">
                <a:latin typeface="Corbel" pitchFamily="34" charset="0"/>
              </a:rPr>
              <a:t>ЗНАКИ, ЯКІ ПОТРІБНО ШУКАТИ</a:t>
            </a:r>
            <a:endParaRPr lang="ru-RU" b="1">
              <a:latin typeface="Corbel" pitchFamily="34" charset="0"/>
            </a:endParaRPr>
          </a:p>
        </p:txBody>
      </p:sp>
      <p:pic>
        <p:nvPicPr>
          <p:cNvPr id="9" name="Picture 4" descr="вертикаль син"/>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09300" y="1452510"/>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554038" y="1681163"/>
            <a:ext cx="8007350" cy="1920875"/>
          </a:xfrm>
          <a:prstGeom prst="rect">
            <a:avLst/>
          </a:prstGeom>
          <a:noFill/>
          <a:ln w="9525">
            <a:noFill/>
            <a:miter lim="800000"/>
            <a:headEnd/>
            <a:tailEnd/>
          </a:ln>
        </p:spPr>
        <p:txBody>
          <a:bodyPr>
            <a:spAutoFit/>
          </a:bodyPr>
          <a:lstStyle/>
          <a:p>
            <a:r>
              <a:rPr lang="uk-UA" sz="2000" i="1">
                <a:latin typeface="Corbel" pitchFamily="34" charset="0"/>
              </a:rPr>
              <a:t>За порушення законодавства у сфері органічного виробництва, обігу та маркування органічної продукції передбачено відповідальність операторів, органів сертифікації та осіб, які займаються реалізацією продукції, маркованої як органічна згідно ст. 40 ЗУ «Про основні принципи та вимоги до органічного виробництва, обігу та маркування органічної продукції</a:t>
            </a:r>
          </a:p>
        </p:txBody>
      </p:sp>
      <p:sp>
        <p:nvSpPr>
          <p:cNvPr id="33794" name="TextBox 2"/>
          <p:cNvSpPr txBox="1">
            <a:spLocks noChangeArrowheads="1"/>
          </p:cNvSpPr>
          <p:nvPr/>
        </p:nvSpPr>
        <p:spPr bwMode="auto">
          <a:xfrm>
            <a:off x="822325" y="249238"/>
            <a:ext cx="10436225" cy="1190625"/>
          </a:xfrm>
          <a:prstGeom prst="rect">
            <a:avLst/>
          </a:prstGeom>
          <a:noFill/>
          <a:ln w="9525">
            <a:noFill/>
            <a:miter lim="800000"/>
            <a:headEnd/>
            <a:tailEnd/>
          </a:ln>
        </p:spPr>
        <p:txBody>
          <a:bodyPr>
            <a:spAutoFit/>
          </a:bodyPr>
          <a:lstStyle/>
          <a:p>
            <a:pPr algn="ctr"/>
            <a:r>
              <a:rPr lang="uk-UA" sz="3600" b="1">
                <a:latin typeface="Corbel" pitchFamily="34" charset="0"/>
              </a:rPr>
              <a:t>Що буде </a:t>
            </a:r>
            <a:r>
              <a:rPr lang="ru-RU" sz="3600" b="1">
                <a:solidFill>
                  <a:srgbClr val="000000"/>
                </a:solidFill>
                <a:latin typeface="Corbel" pitchFamily="34" charset="0"/>
              </a:rPr>
              <a:t>за </a:t>
            </a:r>
            <a:r>
              <a:rPr lang="uk-UA" sz="3600" b="1">
                <a:solidFill>
                  <a:srgbClr val="000000"/>
                </a:solidFill>
                <a:latin typeface="Corbel" pitchFamily="34" charset="0"/>
              </a:rPr>
              <a:t>порушення законодавства у сфері органічного виробництва</a:t>
            </a:r>
            <a:r>
              <a:rPr lang="uk-UA" sz="3600" b="1">
                <a:latin typeface="Corbel" pitchFamily="34" charset="0"/>
              </a:rPr>
              <a:t> </a:t>
            </a:r>
            <a:endParaRPr lang="ru-RU" sz="3600" b="1">
              <a:latin typeface="Corbel" pitchFamily="34" charset="0"/>
            </a:endParaRPr>
          </a:p>
        </p:txBody>
      </p:sp>
      <p:sp>
        <p:nvSpPr>
          <p:cNvPr id="33795" name="TextBox 3"/>
          <p:cNvSpPr txBox="1">
            <a:spLocks noChangeArrowheads="1"/>
          </p:cNvSpPr>
          <p:nvPr/>
        </p:nvSpPr>
        <p:spPr bwMode="auto">
          <a:xfrm>
            <a:off x="1727200" y="3619500"/>
            <a:ext cx="9632950" cy="2563813"/>
          </a:xfrm>
          <a:prstGeom prst="rect">
            <a:avLst/>
          </a:prstGeom>
          <a:noFill/>
          <a:ln w="9525">
            <a:noFill/>
            <a:miter lim="800000"/>
            <a:headEnd/>
            <a:tailEnd/>
          </a:ln>
        </p:spPr>
        <p:txBody>
          <a:bodyPr>
            <a:spAutoFit/>
          </a:bodyPr>
          <a:lstStyle/>
          <a:p>
            <a:r>
              <a:rPr lang="ru-RU">
                <a:latin typeface="Corbel" pitchFamily="34" charset="0"/>
              </a:rPr>
              <a:t>Для прикладу, </a:t>
            </a:r>
            <a:r>
              <a:rPr lang="uk-UA">
                <a:latin typeface="Corbel" pitchFamily="34" charset="0"/>
              </a:rPr>
              <a:t>оператори несуть відповідальність за маркування продукції державним логотипом для органічної продукції або використання у маркуванні позначень та написів </a:t>
            </a:r>
          </a:p>
          <a:p>
            <a:r>
              <a:rPr lang="uk-UA">
                <a:latin typeface="Corbel" pitchFamily="34" charset="0"/>
              </a:rPr>
              <a:t>🌱"органічний", </a:t>
            </a:r>
          </a:p>
          <a:p>
            <a:r>
              <a:rPr lang="uk-UA">
                <a:latin typeface="Corbel" pitchFamily="34" charset="0"/>
              </a:rPr>
              <a:t>🌱"біодинамічний", </a:t>
            </a:r>
          </a:p>
          <a:p>
            <a:r>
              <a:rPr lang="uk-UA">
                <a:latin typeface="Corbel" pitchFamily="34" charset="0"/>
              </a:rPr>
              <a:t>🌱"біологічний",</a:t>
            </a:r>
          </a:p>
          <a:p>
            <a:r>
              <a:rPr lang="uk-UA">
                <a:latin typeface="Corbel" pitchFamily="34" charset="0"/>
              </a:rPr>
              <a:t> 🌱"екологічний", </a:t>
            </a:r>
          </a:p>
          <a:p>
            <a:r>
              <a:rPr lang="uk-UA">
                <a:latin typeface="Corbel" pitchFamily="34" charset="0"/>
              </a:rPr>
              <a:t>🌱"органік" </a:t>
            </a:r>
          </a:p>
          <a:p>
            <a:r>
              <a:rPr lang="uk-UA">
                <a:latin typeface="Corbel" pitchFamily="34" charset="0"/>
              </a:rPr>
              <a:t>🌱та/або будь-яких однокореневих та/або похідних слів від цих слів з префіксами "біо-", "еко-" будь-якими мовами</a:t>
            </a:r>
          </a:p>
        </p:txBody>
      </p:sp>
      <p:pic>
        <p:nvPicPr>
          <p:cNvPr id="33796" name="Рисунок 4"/>
          <p:cNvPicPr>
            <a:picLocks noChangeAspect="1"/>
          </p:cNvPicPr>
          <p:nvPr/>
        </p:nvPicPr>
        <p:blipFill>
          <a:blip r:embed="rId2" cstate="print"/>
          <a:srcRect/>
          <a:stretch>
            <a:fillRect/>
          </a:stretch>
        </p:blipFill>
        <p:spPr bwMode="auto">
          <a:xfrm>
            <a:off x="9029700" y="1476375"/>
            <a:ext cx="2667000" cy="17145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3"/>
          <p:cNvSpPr txBox="1">
            <a:spLocks noChangeArrowheads="1"/>
          </p:cNvSpPr>
          <p:nvPr/>
        </p:nvSpPr>
        <p:spPr bwMode="auto">
          <a:xfrm>
            <a:off x="1311275" y="277813"/>
            <a:ext cx="9883775" cy="1465262"/>
          </a:xfrm>
          <a:prstGeom prst="rect">
            <a:avLst/>
          </a:prstGeom>
          <a:noFill/>
          <a:ln w="9525">
            <a:noFill/>
            <a:miter lim="800000"/>
            <a:headEnd/>
            <a:tailEnd/>
          </a:ln>
        </p:spPr>
        <p:txBody>
          <a:bodyPr>
            <a:spAutoFit/>
          </a:bodyPr>
          <a:lstStyle/>
          <a:p>
            <a:pPr algn="ctr"/>
            <a:r>
              <a:rPr lang="uk-UA" sz="3600" b="1">
                <a:solidFill>
                  <a:srgbClr val="000000"/>
                </a:solidFill>
                <a:latin typeface="Corbel" pitchFamily="34" charset="0"/>
              </a:rPr>
              <a:t>Що буде </a:t>
            </a:r>
            <a:r>
              <a:rPr lang="ru-RU" sz="3600" b="1">
                <a:solidFill>
                  <a:srgbClr val="000000"/>
                </a:solidFill>
                <a:latin typeface="Corbel" pitchFamily="34" charset="0"/>
              </a:rPr>
              <a:t>за </a:t>
            </a:r>
            <a:r>
              <a:rPr lang="uk-UA" sz="3600" b="1">
                <a:solidFill>
                  <a:srgbClr val="000000"/>
                </a:solidFill>
                <a:latin typeface="Corbel" pitchFamily="34" charset="0"/>
              </a:rPr>
              <a:t>порушення законодавства у сфері органічного виробництва </a:t>
            </a:r>
            <a:endParaRPr lang="ru-RU" sz="3600" b="1">
              <a:solidFill>
                <a:srgbClr val="000000"/>
              </a:solidFill>
              <a:latin typeface="Corbel" pitchFamily="34" charset="0"/>
            </a:endParaRPr>
          </a:p>
          <a:p>
            <a:endParaRPr lang="ru-RU">
              <a:latin typeface="Corbel" pitchFamily="34" charset="0"/>
            </a:endParaRPr>
          </a:p>
        </p:txBody>
      </p:sp>
      <p:sp>
        <p:nvSpPr>
          <p:cNvPr id="34818" name="TextBox 4"/>
          <p:cNvSpPr txBox="1">
            <a:spLocks noChangeArrowheads="1"/>
          </p:cNvSpPr>
          <p:nvPr/>
        </p:nvSpPr>
        <p:spPr bwMode="auto">
          <a:xfrm>
            <a:off x="2411413" y="1754188"/>
            <a:ext cx="7683500" cy="4211637"/>
          </a:xfrm>
          <a:prstGeom prst="rect">
            <a:avLst/>
          </a:prstGeom>
          <a:noFill/>
          <a:ln w="9525">
            <a:noFill/>
            <a:miter lim="800000"/>
            <a:headEnd/>
            <a:tailEnd/>
          </a:ln>
        </p:spPr>
        <p:txBody>
          <a:bodyPr>
            <a:spAutoFit/>
          </a:bodyPr>
          <a:lstStyle/>
          <a:p>
            <a:r>
              <a:rPr lang="ru-RU">
                <a:latin typeface="Corbel" pitchFamily="34" charset="0"/>
              </a:rPr>
              <a:t>📍</a:t>
            </a:r>
            <a:r>
              <a:rPr lang="uk-UA">
                <a:latin typeface="Corbel" pitchFamily="34" charset="0"/>
              </a:rPr>
              <a:t>за відсутності сертифіката, що засвідчує відповідність процесу виробництва продукції та її обігу вимогам законодавства у сфері органічного виробництва, обігу та маркування органічної продукції, </a:t>
            </a:r>
          </a:p>
          <a:p>
            <a:r>
              <a:rPr lang="uk-UA">
                <a:latin typeface="Corbel" pitchFamily="34" charset="0"/>
              </a:rPr>
              <a:t>🔗 тягне за собою накладення штрафу на юридичних осіб – 8 мінім. заробітних плат, на фізичних осіб – підприємців – 5 мінім. заробітних плат.</a:t>
            </a:r>
          </a:p>
          <a:p>
            <a:endParaRPr lang="uk-UA">
              <a:latin typeface="Corbel" pitchFamily="34" charset="0"/>
            </a:endParaRPr>
          </a:p>
          <a:p>
            <a:r>
              <a:rPr lang="uk-UA">
                <a:latin typeface="Corbel" pitchFamily="34" charset="0"/>
              </a:rPr>
              <a:t>📍Особи, які реалізують продукцію, марковану як органічна, несуть відповідальність за введення в обіг або реалізацію продукції без сертифіката, що засвідчує відповідність процесу виробництва продукції та/або її обігу вимогам законодавства у сфері органічного виробництва, обігу та маркування органічної продукції або вимогам законодавства держави походження такої продукції, </a:t>
            </a:r>
          </a:p>
          <a:p>
            <a:r>
              <a:rPr lang="uk-UA">
                <a:latin typeface="Corbel" pitchFamily="34" charset="0"/>
              </a:rPr>
              <a:t>🔗 тягне за собою наклад. штрафу на юридичних осіб – 8 мін. заробітних плат, на фізичних осіб – підприємців – 5 мін. заробітних плат.</a:t>
            </a:r>
          </a:p>
        </p:txBody>
      </p:sp>
      <p:pic>
        <p:nvPicPr>
          <p:cNvPr id="34819" name="Рисунок 5"/>
          <p:cNvPicPr>
            <a:picLocks noChangeAspect="1"/>
          </p:cNvPicPr>
          <p:nvPr/>
        </p:nvPicPr>
        <p:blipFill>
          <a:blip r:embed="rId2" cstate="print"/>
          <a:srcRect/>
          <a:stretch>
            <a:fillRect/>
          </a:stretch>
        </p:blipFill>
        <p:spPr bwMode="auto">
          <a:xfrm>
            <a:off x="9663113" y="1414463"/>
            <a:ext cx="2062162" cy="1598612"/>
          </a:xfrm>
          <a:prstGeom prst="rect">
            <a:avLst/>
          </a:prstGeom>
          <a:noFill/>
          <a:ln w="9525">
            <a:noFill/>
            <a:miter lim="800000"/>
            <a:headEnd/>
            <a:tailEnd/>
          </a:ln>
        </p:spPr>
      </p:pic>
      <p:pic>
        <p:nvPicPr>
          <p:cNvPr id="5" name="Picture 4" descr="вертикаль син"/>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95260"/>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вертикаль син"/>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538110"/>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828800" y="3743325"/>
            <a:ext cx="9601200" cy="1015663"/>
          </a:xfrm>
          <a:prstGeom prst="rect">
            <a:avLst/>
          </a:prstGeom>
          <a:noFill/>
        </p:spPr>
        <p:txBody>
          <a:bodyPr wrap="square" rtlCol="0">
            <a:spAutoFit/>
          </a:bodyPr>
          <a:lstStyle/>
          <a:p>
            <a:pPr algn="ctr"/>
            <a:r>
              <a:rPr lang="uk-UA" sz="6000" b="1" i="1" dirty="0" smtClean="0"/>
              <a:t>ДЯКУЮ ЗА УВАГУ!</a:t>
            </a:r>
            <a:endParaRPr lang="ru-RU" sz="6000" b="1" i="1" dirty="0"/>
          </a:p>
        </p:txBody>
      </p:sp>
      <p:grpSp>
        <p:nvGrpSpPr>
          <p:cNvPr id="3" name="Group 4"/>
          <p:cNvGrpSpPr/>
          <p:nvPr/>
        </p:nvGrpSpPr>
        <p:grpSpPr>
          <a:xfrm>
            <a:off x="3042175" y="567688"/>
            <a:ext cx="8239235" cy="2667001"/>
            <a:chOff x="0" y="0"/>
            <a:chExt cx="8151007" cy="2077304"/>
          </a:xfrm>
        </p:grpSpPr>
        <p:pic>
          <p:nvPicPr>
            <p:cNvPr id="6" name="Picture 5"/>
            <p:cNvPicPr>
              <a:picLocks noChangeAspect="1"/>
            </p:cNvPicPr>
            <p:nvPr/>
          </p:nvPicPr>
          <p:blipFill>
            <a:blip r:embed="rId3" cstate="print"/>
            <a:srcRect t="27346" b="27346"/>
            <a:stretch>
              <a:fillRect/>
            </a:stretch>
          </p:blipFill>
          <p:spPr>
            <a:xfrm>
              <a:off x="0" y="0"/>
              <a:ext cx="8151007" cy="2077304"/>
            </a:xfrm>
            <a:prstGeom prst="rect">
              <a:avLst/>
            </a:prstGeom>
          </p:spPr>
        </p:pic>
      </p:grpSp>
      <p:sp>
        <p:nvSpPr>
          <p:cNvPr id="7" name="Freeform 7"/>
          <p:cNvSpPr/>
          <p:nvPr/>
        </p:nvSpPr>
        <p:spPr>
          <a:xfrm flipH="1">
            <a:off x="10020999" y="4854639"/>
            <a:ext cx="1397571" cy="1397571"/>
          </a:xfrm>
          <a:custGeom>
            <a:avLst/>
            <a:gdLst/>
            <a:ahLst/>
            <a:cxnLst/>
            <a:rect l="l" t="t" r="r" b="b"/>
            <a:pathLst>
              <a:path w="1397571" h="1397571">
                <a:moveTo>
                  <a:pt x="1397571" y="0"/>
                </a:moveTo>
                <a:lnTo>
                  <a:pt x="0" y="0"/>
                </a:lnTo>
                <a:lnTo>
                  <a:pt x="0" y="1397571"/>
                </a:lnTo>
                <a:lnTo>
                  <a:pt x="1397571" y="1397571"/>
                </a:lnTo>
                <a:lnTo>
                  <a:pt x="1397571"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Tree>
    <p:extLst>
      <p:ext uri="{BB962C8B-B14F-4D97-AF65-F5344CB8AC3E}">
        <p14:creationId xmlns="" xmlns:p14="http://schemas.microsoft.com/office/powerpoint/2010/main" val="1726983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наука\МАНЕ 2023 ЗНУ\Модуль 2\Конец2.jpg"/>
          <p:cNvPicPr>
            <a:picLocks noChangeAspect="1" noChangeArrowheads="1"/>
          </p:cNvPicPr>
          <p:nvPr/>
        </p:nvPicPr>
        <p:blipFill>
          <a:blip r:embed="rId2" cstate="print"/>
          <a:srcRect/>
          <a:stretch>
            <a:fillRect/>
          </a:stretch>
        </p:blipFill>
        <p:spPr bwMode="auto">
          <a:xfrm>
            <a:off x="-3176" y="0"/>
            <a:ext cx="12195176"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rotWithShape="1">
          <a:blip r:embed="rId2" cstate="print">
            <a:extLst>
              <a:ext uri="{28A0092B-C50C-407E-A947-70E740481C1C}">
                <a14:useLocalDpi xmlns="" xmlns:a14="http://schemas.microsoft.com/office/drawing/2010/main" val="0"/>
              </a:ext>
            </a:extLst>
          </a:blip>
          <a:srcRect b="14860"/>
          <a:stretch/>
        </p:blipFill>
        <p:spPr>
          <a:xfrm flipH="1">
            <a:off x="0" y="-21022"/>
            <a:ext cx="12192000" cy="6926855"/>
          </a:xfrm>
          <a:prstGeom prst="rect">
            <a:avLst/>
          </a:prstGeom>
        </p:spPr>
      </p:pic>
      <p:sp>
        <p:nvSpPr>
          <p:cNvPr id="2" name="Прямоугольник 1"/>
          <p:cNvSpPr/>
          <p:nvPr/>
        </p:nvSpPr>
        <p:spPr>
          <a:xfrm>
            <a:off x="1" y="-21022"/>
            <a:ext cx="12192000" cy="690217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6630105" y="-21022"/>
            <a:ext cx="4876800" cy="6926855"/>
          </a:xfrm>
          <a:prstGeom prst="rect">
            <a:avLst/>
          </a:prstGeom>
          <a:solidFill>
            <a:srgbClr val="263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00929" y="5926669"/>
            <a:ext cx="971840" cy="912614"/>
          </a:xfrm>
          <a:prstGeom prst="rect">
            <a:avLst/>
          </a:prstGeom>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73832" y="47833"/>
            <a:ext cx="3794574" cy="846617"/>
          </a:xfrm>
          <a:prstGeom prst="rect">
            <a:avLst/>
          </a:prstGeom>
        </p:spPr>
      </p:pic>
      <p:pic>
        <p:nvPicPr>
          <p:cNvPr id="6" name="Рисунок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921" y="1403088"/>
            <a:ext cx="1236017" cy="1236017"/>
          </a:xfrm>
          <a:prstGeom prst="rect">
            <a:avLst/>
          </a:prstGeom>
        </p:spPr>
      </p:pic>
      <p:pic>
        <p:nvPicPr>
          <p:cNvPr id="7" name="Рисунок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973" y="25373"/>
            <a:ext cx="1236016" cy="1236016"/>
          </a:xfrm>
          <a:prstGeom prst="rect">
            <a:avLst/>
          </a:prstGeom>
        </p:spPr>
      </p:pic>
      <p:pic>
        <p:nvPicPr>
          <p:cNvPr id="8" name="Рисунок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7973" y="6462036"/>
            <a:ext cx="320704" cy="320704"/>
          </a:xfrm>
          <a:prstGeom prst="rect">
            <a:avLst/>
          </a:prstGeom>
        </p:spPr>
      </p:pic>
      <p:pic>
        <p:nvPicPr>
          <p:cNvPr id="10" name="Рисунок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0921" y="5979993"/>
            <a:ext cx="324297" cy="324297"/>
          </a:xfrm>
          <a:prstGeom prst="rect">
            <a:avLst/>
          </a:prstGeom>
        </p:spPr>
      </p:pic>
      <p:sp>
        <p:nvSpPr>
          <p:cNvPr id="11" name="TextBox 10"/>
          <p:cNvSpPr txBox="1"/>
          <p:nvPr/>
        </p:nvSpPr>
        <p:spPr>
          <a:xfrm>
            <a:off x="402110" y="6408054"/>
            <a:ext cx="3100551" cy="369332"/>
          </a:xfrm>
          <a:prstGeom prst="rect">
            <a:avLst/>
          </a:prstGeom>
          <a:noFill/>
        </p:spPr>
        <p:txBody>
          <a:bodyPr wrap="square" rtlCol="0">
            <a:spAutoFit/>
          </a:bodyPr>
          <a:lstStyle/>
          <a:p>
            <a:r>
              <a:rPr lang="en-US" dirty="0" smtClean="0">
                <a:solidFill>
                  <a:schemeClr val="bg1"/>
                </a:solidFill>
              </a:rPr>
              <a:t>newagro.znu.edu.ua</a:t>
            </a:r>
            <a:endParaRPr lang="ru-RU" dirty="0">
              <a:solidFill>
                <a:schemeClr val="bg1"/>
              </a:solidFill>
            </a:endParaRPr>
          </a:p>
        </p:txBody>
      </p:sp>
      <p:sp>
        <p:nvSpPr>
          <p:cNvPr id="12" name="TextBox 11"/>
          <p:cNvSpPr txBox="1"/>
          <p:nvPr/>
        </p:nvSpPr>
        <p:spPr>
          <a:xfrm>
            <a:off x="403540" y="5936428"/>
            <a:ext cx="2732690" cy="367862"/>
          </a:xfrm>
          <a:prstGeom prst="rect">
            <a:avLst/>
          </a:prstGeom>
          <a:noFill/>
        </p:spPr>
        <p:txBody>
          <a:bodyPr wrap="square" rtlCol="0">
            <a:spAutoFit/>
          </a:bodyPr>
          <a:lstStyle/>
          <a:p>
            <a:r>
              <a:rPr lang="en-US" dirty="0">
                <a:solidFill>
                  <a:schemeClr val="bg1"/>
                </a:solidFill>
              </a:rPr>
              <a:t>n</a:t>
            </a:r>
            <a:r>
              <a:rPr lang="en-US" dirty="0" smtClean="0">
                <a:solidFill>
                  <a:schemeClr val="bg1"/>
                </a:solidFill>
              </a:rPr>
              <a:t>ewagro.znu@ukr.net</a:t>
            </a:r>
            <a:endParaRPr lang="ru-RU" dirty="0">
              <a:solidFill>
                <a:schemeClr val="bg1"/>
              </a:solidFill>
            </a:endParaRPr>
          </a:p>
        </p:txBody>
      </p:sp>
      <p:sp>
        <p:nvSpPr>
          <p:cNvPr id="20" name="TextBox 19"/>
          <p:cNvSpPr txBox="1"/>
          <p:nvPr/>
        </p:nvSpPr>
        <p:spPr>
          <a:xfrm>
            <a:off x="2622021" y="2216363"/>
            <a:ext cx="513410" cy="2527572"/>
          </a:xfrm>
          <a:prstGeom prst="rect">
            <a:avLst/>
          </a:prstGeom>
          <a:noFill/>
        </p:spPr>
        <p:txBody>
          <a:bodyPr vert="wordArtVert" wrap="square" rtlCol="0">
            <a:spAutoFit/>
          </a:bodyPr>
          <a:lstStyle/>
          <a:p>
            <a:pPr>
              <a:spcAft>
                <a:spcPts val="600"/>
              </a:spcAft>
            </a:pPr>
            <a:r>
              <a:rPr lang="en-US" dirty="0" smtClean="0">
                <a:solidFill>
                  <a:schemeClr val="bg1"/>
                </a:solidFill>
              </a:rPr>
              <a:t>NEWAGRO</a:t>
            </a:r>
            <a:endParaRPr lang="ru-RU" dirty="0">
              <a:solidFill>
                <a:schemeClr val="bg1"/>
              </a:solidFill>
            </a:endParaRPr>
          </a:p>
        </p:txBody>
      </p:sp>
      <p:pic>
        <p:nvPicPr>
          <p:cNvPr id="21" name="Рисунок 2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135431" y="1811604"/>
            <a:ext cx="1285740" cy="2747108"/>
          </a:xfrm>
          <a:prstGeom prst="rect">
            <a:avLst/>
          </a:prstGeom>
        </p:spPr>
      </p:pic>
      <p:pic>
        <p:nvPicPr>
          <p:cNvPr id="22" name="Рисунок 21"/>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6892675" y="4277578"/>
            <a:ext cx="980094" cy="1981537"/>
          </a:xfrm>
          <a:prstGeom prst="rect">
            <a:avLst/>
          </a:prstGeom>
        </p:spPr>
      </p:pic>
    </p:spTree>
    <p:extLst>
      <p:ext uri="{BB962C8B-B14F-4D97-AF65-F5344CB8AC3E}">
        <p14:creationId xmlns="" xmlns:p14="http://schemas.microsoft.com/office/powerpoint/2010/main" val="1245250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pPr algn="ctr"/>
            <a:r>
              <a:rPr lang="uk-UA" sz="3600" b="1" smtClean="0">
                <a:solidFill>
                  <a:srgbClr val="444444"/>
                </a:solidFill>
                <a:latin typeface="Roboto"/>
              </a:rPr>
              <a:t>Чим органічна продукція відрізняється від звичайної?</a:t>
            </a:r>
            <a:endParaRPr lang="uk-UA" sz="3600" smtClean="0"/>
          </a:p>
        </p:txBody>
      </p:sp>
      <p:sp>
        <p:nvSpPr>
          <p:cNvPr id="3" name="Объект 2"/>
          <p:cNvSpPr>
            <a:spLocks noGrp="1"/>
          </p:cNvSpPr>
          <p:nvPr>
            <p:ph idx="1"/>
          </p:nvPr>
        </p:nvSpPr>
        <p:spPr>
          <a:xfrm>
            <a:off x="930275" y="2093913"/>
            <a:ext cx="6486525" cy="4038600"/>
          </a:xfrm>
        </p:spPr>
        <p:txBody>
          <a:bodyPr rtlCol="0">
            <a:normAutofit/>
          </a:bodyPr>
          <a:lstStyle/>
          <a:p>
            <a:pPr marL="45720" indent="0" algn="ctr" fontAlgn="auto">
              <a:spcAft>
                <a:spcPts val="0"/>
              </a:spcAft>
              <a:buFont typeface="Corbel" pitchFamily="34" charset="0"/>
              <a:buNone/>
              <a:defRPr/>
            </a:pPr>
            <a:r>
              <a:rPr lang="ru-RU" b="1" dirty="0" err="1">
                <a:solidFill>
                  <a:srgbClr val="444444"/>
                </a:solidFill>
                <a:effectLst>
                  <a:outerShdw blurRad="38100" dist="38100" dir="2700000" algn="tl">
                    <a:srgbClr val="000000">
                      <a:alpha val="43137"/>
                    </a:srgbClr>
                  </a:outerShdw>
                </a:effectLst>
                <a:latin typeface="Roboto"/>
              </a:rPr>
              <a:t>Дослідження</a:t>
            </a:r>
            <a:r>
              <a:rPr lang="ru-RU" b="1" dirty="0">
                <a:solidFill>
                  <a:srgbClr val="444444"/>
                </a:solidFill>
                <a:effectLst>
                  <a:outerShdw blurRad="38100" dist="38100" dir="2700000" algn="tl">
                    <a:srgbClr val="000000">
                      <a:alpha val="43137"/>
                    </a:srgbClr>
                  </a:outerShdw>
                </a:effectLst>
                <a:latin typeface="Roboto"/>
              </a:rPr>
              <a:t> </a:t>
            </a:r>
            <a:r>
              <a:rPr lang="ru-RU" b="1" dirty="0" err="1">
                <a:solidFill>
                  <a:srgbClr val="444444"/>
                </a:solidFill>
                <a:effectLst>
                  <a:outerShdw blurRad="38100" dist="38100" dir="2700000" algn="tl">
                    <a:srgbClr val="000000">
                      <a:alpha val="43137"/>
                    </a:srgbClr>
                  </a:outerShdw>
                </a:effectLst>
                <a:latin typeface="Roboto"/>
              </a:rPr>
              <a:t>показують</a:t>
            </a:r>
            <a:r>
              <a:rPr lang="ru-RU" b="1" dirty="0">
                <a:solidFill>
                  <a:srgbClr val="444444"/>
                </a:solidFill>
                <a:effectLst>
                  <a:outerShdw blurRad="38100" dist="38100" dir="2700000" algn="tl">
                    <a:srgbClr val="000000">
                      <a:alpha val="43137"/>
                    </a:srgbClr>
                  </a:outerShdw>
                </a:effectLst>
                <a:latin typeface="Roboto"/>
              </a:rPr>
              <a:t> :</a:t>
            </a:r>
          </a:p>
          <a:p>
            <a:pPr indent="-182880" fontAlgn="auto">
              <a:spcAft>
                <a:spcPts val="0"/>
              </a:spcAft>
              <a:buFont typeface="Arial" panose="020B0604020202020204" pitchFamily="34" charset="0"/>
              <a:buChar char="•"/>
              <a:defRPr/>
            </a:pPr>
            <a:r>
              <a:rPr lang="ru-RU" dirty="0" err="1">
                <a:solidFill>
                  <a:srgbClr val="444444"/>
                </a:solidFill>
                <a:latin typeface="Roboto"/>
              </a:rPr>
              <a:t>органічне</a:t>
            </a:r>
            <a:r>
              <a:rPr lang="ru-RU" dirty="0">
                <a:solidFill>
                  <a:srgbClr val="444444"/>
                </a:solidFill>
                <a:latin typeface="Roboto"/>
              </a:rPr>
              <a:t> молоко </a:t>
            </a:r>
            <a:r>
              <a:rPr lang="ru-RU" dirty="0" err="1">
                <a:solidFill>
                  <a:srgbClr val="444444"/>
                </a:solidFill>
                <a:latin typeface="Roboto"/>
              </a:rPr>
              <a:t>містить</a:t>
            </a:r>
            <a:r>
              <a:rPr lang="ru-RU" dirty="0">
                <a:solidFill>
                  <a:srgbClr val="444444"/>
                </a:solidFill>
                <a:latin typeface="Roboto"/>
              </a:rPr>
              <a:t> на 70% більше корисних </a:t>
            </a:r>
            <a:r>
              <a:rPr lang="ru-RU" dirty="0" err="1">
                <a:solidFill>
                  <a:srgbClr val="444444"/>
                </a:solidFill>
                <a:latin typeface="Roboto"/>
              </a:rPr>
              <a:t>речовин</a:t>
            </a:r>
            <a:r>
              <a:rPr lang="ru-RU" dirty="0">
                <a:solidFill>
                  <a:srgbClr val="444444"/>
                </a:solidFill>
                <a:latin typeface="Roboto"/>
              </a:rPr>
              <a:t>, </a:t>
            </a:r>
            <a:r>
              <a:rPr lang="ru-RU" dirty="0" err="1">
                <a:solidFill>
                  <a:srgbClr val="444444"/>
                </a:solidFill>
                <a:latin typeface="Roboto"/>
              </a:rPr>
              <a:t>вітамінів</a:t>
            </a:r>
            <a:r>
              <a:rPr lang="ru-RU" dirty="0">
                <a:solidFill>
                  <a:srgbClr val="444444"/>
                </a:solidFill>
                <a:latin typeface="Roboto"/>
              </a:rPr>
              <a:t>, </a:t>
            </a:r>
            <a:r>
              <a:rPr lang="ru-RU" dirty="0" err="1">
                <a:solidFill>
                  <a:srgbClr val="444444"/>
                </a:solidFill>
                <a:latin typeface="Roboto"/>
              </a:rPr>
              <a:t>антиоксидантів</a:t>
            </a:r>
            <a:r>
              <a:rPr lang="ru-RU" dirty="0">
                <a:solidFill>
                  <a:srgbClr val="444444"/>
                </a:solidFill>
                <a:latin typeface="Roboto"/>
              </a:rPr>
              <a:t>, </a:t>
            </a:r>
            <a:r>
              <a:rPr lang="ru-RU" dirty="0" err="1">
                <a:solidFill>
                  <a:srgbClr val="444444"/>
                </a:solidFill>
                <a:latin typeface="Roboto"/>
              </a:rPr>
              <a:t>полінасичених</a:t>
            </a:r>
            <a:r>
              <a:rPr lang="ru-RU" dirty="0">
                <a:solidFill>
                  <a:srgbClr val="444444"/>
                </a:solidFill>
                <a:latin typeface="Roboto"/>
              </a:rPr>
              <a:t> </a:t>
            </a:r>
            <a:r>
              <a:rPr lang="ru-RU" dirty="0" err="1">
                <a:solidFill>
                  <a:srgbClr val="444444"/>
                </a:solidFill>
                <a:latin typeface="Roboto"/>
              </a:rPr>
              <a:t>жирних</a:t>
            </a:r>
            <a:r>
              <a:rPr lang="ru-RU" dirty="0">
                <a:solidFill>
                  <a:srgbClr val="444444"/>
                </a:solidFill>
                <a:latin typeface="Roboto"/>
              </a:rPr>
              <a:t> кислот;</a:t>
            </a:r>
          </a:p>
          <a:p>
            <a:pPr indent="-182880" fontAlgn="auto">
              <a:spcAft>
                <a:spcPts val="0"/>
              </a:spcAft>
              <a:buFont typeface="Arial" panose="020B0604020202020204" pitchFamily="34" charset="0"/>
              <a:buChar char="•"/>
              <a:defRPr/>
            </a:pPr>
            <a:r>
              <a:rPr lang="ru-RU" dirty="0" err="1">
                <a:solidFill>
                  <a:srgbClr val="444444"/>
                </a:solidFill>
                <a:latin typeface="Roboto"/>
              </a:rPr>
              <a:t>органічні</a:t>
            </a:r>
            <a:r>
              <a:rPr lang="ru-RU" dirty="0">
                <a:solidFill>
                  <a:srgbClr val="444444"/>
                </a:solidFill>
                <a:latin typeface="Roboto"/>
              </a:rPr>
              <a:t> </a:t>
            </a:r>
            <a:r>
              <a:rPr lang="ru-RU" dirty="0" err="1">
                <a:solidFill>
                  <a:srgbClr val="444444"/>
                </a:solidFill>
                <a:latin typeface="Roboto"/>
              </a:rPr>
              <a:t>овочі</a:t>
            </a:r>
            <a:r>
              <a:rPr lang="ru-RU" dirty="0">
                <a:solidFill>
                  <a:srgbClr val="444444"/>
                </a:solidFill>
                <a:latin typeface="Roboto"/>
              </a:rPr>
              <a:t> та </a:t>
            </a:r>
            <a:r>
              <a:rPr lang="ru-RU" dirty="0" err="1">
                <a:solidFill>
                  <a:srgbClr val="444444"/>
                </a:solidFill>
                <a:latin typeface="Roboto"/>
              </a:rPr>
              <a:t>фрукти</a:t>
            </a:r>
            <a:r>
              <a:rPr lang="ru-RU" dirty="0">
                <a:solidFill>
                  <a:srgbClr val="444444"/>
                </a:solidFill>
                <a:latin typeface="Roboto"/>
              </a:rPr>
              <a:t> </a:t>
            </a:r>
            <a:r>
              <a:rPr lang="ru-RU" dirty="0" err="1">
                <a:solidFill>
                  <a:srgbClr val="444444"/>
                </a:solidFill>
                <a:latin typeface="Roboto"/>
              </a:rPr>
              <a:t>містять</a:t>
            </a:r>
            <a:r>
              <a:rPr lang="ru-RU" dirty="0">
                <a:solidFill>
                  <a:srgbClr val="444444"/>
                </a:solidFill>
                <a:latin typeface="Roboto"/>
              </a:rPr>
              <a:t> на 25 % більше </a:t>
            </a:r>
            <a:r>
              <a:rPr lang="ru-RU" dirty="0" err="1">
                <a:solidFill>
                  <a:srgbClr val="444444"/>
                </a:solidFill>
                <a:latin typeface="Roboto"/>
              </a:rPr>
              <a:t>вітамінів</a:t>
            </a:r>
            <a:r>
              <a:rPr lang="ru-RU" dirty="0">
                <a:solidFill>
                  <a:srgbClr val="444444"/>
                </a:solidFill>
                <a:latin typeface="Roboto"/>
              </a:rPr>
              <a:t>;</a:t>
            </a:r>
          </a:p>
          <a:p>
            <a:pPr indent="-182880" fontAlgn="auto">
              <a:spcAft>
                <a:spcPts val="0"/>
              </a:spcAft>
              <a:buFont typeface="Arial" panose="020B0604020202020204" pitchFamily="34" charset="0"/>
              <a:buChar char="•"/>
              <a:defRPr/>
            </a:pPr>
            <a:r>
              <a:rPr lang="ru-RU" dirty="0" err="1">
                <a:solidFill>
                  <a:srgbClr val="444444"/>
                </a:solidFill>
                <a:latin typeface="Roboto"/>
              </a:rPr>
              <a:t>молочні</a:t>
            </a:r>
            <a:r>
              <a:rPr lang="ru-RU" dirty="0">
                <a:solidFill>
                  <a:srgbClr val="444444"/>
                </a:solidFill>
                <a:latin typeface="Roboto"/>
              </a:rPr>
              <a:t> продукти </a:t>
            </a:r>
            <a:r>
              <a:rPr lang="ru-RU" dirty="0" err="1">
                <a:solidFill>
                  <a:srgbClr val="444444"/>
                </a:solidFill>
                <a:latin typeface="Roboto"/>
              </a:rPr>
              <a:t>мають</a:t>
            </a:r>
            <a:r>
              <a:rPr lang="ru-RU" dirty="0">
                <a:solidFill>
                  <a:srgbClr val="444444"/>
                </a:solidFill>
                <a:latin typeface="Roboto"/>
              </a:rPr>
              <a:t> у 3 рази більше кислот Омега-3 та на 75% </a:t>
            </a:r>
            <a:r>
              <a:rPr lang="ru-RU" dirty="0" err="1">
                <a:solidFill>
                  <a:srgbClr val="444444"/>
                </a:solidFill>
                <a:latin typeface="Roboto"/>
              </a:rPr>
              <a:t>бетакаротину</a:t>
            </a:r>
            <a:r>
              <a:rPr lang="ru-RU" dirty="0">
                <a:solidFill>
                  <a:srgbClr val="444444"/>
                </a:solidFill>
                <a:latin typeface="Roboto"/>
              </a:rPr>
              <a:t>;</a:t>
            </a:r>
          </a:p>
        </p:txBody>
      </p:sp>
      <p:sp>
        <p:nvSpPr>
          <p:cNvPr id="4" name="TextBox 3"/>
          <p:cNvSpPr txBox="1"/>
          <p:nvPr/>
        </p:nvSpPr>
        <p:spPr>
          <a:xfrm>
            <a:off x="7416800" y="2851150"/>
            <a:ext cx="4322763" cy="2500313"/>
          </a:xfrm>
          <a:prstGeom prst="rect">
            <a:avLst/>
          </a:prstGeom>
          <a:noFill/>
        </p:spPr>
        <p:txBody>
          <a:bodyPr>
            <a:spAutoFit/>
          </a:bodyPr>
          <a:lstStyle/>
          <a:p>
            <a:pPr algn="ctr" fontAlgn="auto">
              <a:spcBef>
                <a:spcPts val="0"/>
              </a:spcBef>
              <a:spcAft>
                <a:spcPts val="0"/>
              </a:spcAft>
              <a:defRPr/>
            </a:pPr>
            <a:r>
              <a:rPr lang="ru-RU" sz="2000" b="1" dirty="0" err="1">
                <a:solidFill>
                  <a:srgbClr val="444444"/>
                </a:solidFill>
                <a:effectLst>
                  <a:outerShdw blurRad="38100" dist="38100" dir="2700000" algn="tl">
                    <a:srgbClr val="000000">
                      <a:alpha val="43137"/>
                    </a:srgbClr>
                  </a:outerShdw>
                </a:effectLst>
                <a:latin typeface="Roboto"/>
                <a:cs typeface="+mn-cs"/>
              </a:rPr>
              <a:t>Розпізнати</a:t>
            </a:r>
            <a:r>
              <a:rPr lang="ru-RU" sz="2000" b="1" dirty="0">
                <a:solidFill>
                  <a:srgbClr val="444444"/>
                </a:solidFill>
                <a:effectLst>
                  <a:outerShdw blurRad="38100" dist="38100" dir="2700000" algn="tl">
                    <a:srgbClr val="000000">
                      <a:alpha val="43137"/>
                    </a:srgbClr>
                  </a:outerShdw>
                </a:effectLst>
                <a:latin typeface="Roboto"/>
                <a:cs typeface="+mn-cs"/>
              </a:rPr>
              <a:t> </a:t>
            </a:r>
            <a:r>
              <a:rPr lang="ru-RU" sz="2000" b="1" dirty="0" err="1">
                <a:solidFill>
                  <a:srgbClr val="444444"/>
                </a:solidFill>
                <a:effectLst>
                  <a:outerShdw blurRad="38100" dist="38100" dir="2700000" algn="tl">
                    <a:srgbClr val="000000">
                      <a:alpha val="43137"/>
                    </a:srgbClr>
                  </a:outerShdw>
                </a:effectLst>
                <a:latin typeface="Roboto"/>
                <a:cs typeface="+mn-cs"/>
              </a:rPr>
              <a:t>органічний</a:t>
            </a:r>
            <a:r>
              <a:rPr lang="ru-RU" sz="2000" b="1" dirty="0">
                <a:solidFill>
                  <a:srgbClr val="444444"/>
                </a:solidFill>
                <a:effectLst>
                  <a:outerShdw blurRad="38100" dist="38100" dir="2700000" algn="tl">
                    <a:srgbClr val="000000">
                      <a:alpha val="43137"/>
                    </a:srgbClr>
                  </a:outerShdw>
                </a:effectLst>
                <a:latin typeface="Roboto"/>
                <a:cs typeface="+mn-cs"/>
              </a:rPr>
              <a:t> продукт дуже просто :</a:t>
            </a:r>
          </a:p>
          <a:p>
            <a:pPr marL="342900" indent="-342900" fontAlgn="auto">
              <a:spcBef>
                <a:spcPts val="0"/>
              </a:spcBef>
              <a:spcAft>
                <a:spcPts val="0"/>
              </a:spcAft>
              <a:buFont typeface="Arial" panose="020B0604020202020204" pitchFamily="34" charset="0"/>
              <a:buChar char="•"/>
              <a:defRPr/>
            </a:pPr>
            <a:r>
              <a:rPr lang="ru-RU" sz="2000" dirty="0" err="1">
                <a:solidFill>
                  <a:srgbClr val="444444"/>
                </a:solidFill>
                <a:latin typeface="Roboto"/>
                <a:cs typeface="+mn-cs"/>
              </a:rPr>
              <a:t>він</a:t>
            </a:r>
            <a:r>
              <a:rPr lang="ru-RU" sz="2000" dirty="0">
                <a:solidFill>
                  <a:srgbClr val="444444"/>
                </a:solidFill>
                <a:latin typeface="Roboto"/>
                <a:cs typeface="+mn-cs"/>
              </a:rPr>
              <a:t> має </a:t>
            </a:r>
            <a:r>
              <a:rPr lang="ru-RU" sz="2000" dirty="0" err="1">
                <a:solidFill>
                  <a:srgbClr val="444444"/>
                </a:solidFill>
                <a:latin typeface="Roboto"/>
                <a:cs typeface="+mn-cs"/>
              </a:rPr>
              <a:t>особливе</a:t>
            </a:r>
            <a:r>
              <a:rPr lang="ru-RU" sz="2000" dirty="0">
                <a:solidFill>
                  <a:srgbClr val="444444"/>
                </a:solidFill>
                <a:latin typeface="Roboto"/>
                <a:cs typeface="+mn-cs"/>
              </a:rPr>
              <a:t> </a:t>
            </a:r>
            <a:r>
              <a:rPr lang="ru-RU" sz="2000" dirty="0" err="1">
                <a:solidFill>
                  <a:srgbClr val="444444"/>
                </a:solidFill>
                <a:latin typeface="Roboto"/>
                <a:cs typeface="+mn-cs"/>
              </a:rPr>
              <a:t>маркування</a:t>
            </a:r>
            <a:r>
              <a:rPr lang="ru-RU" sz="2000" dirty="0">
                <a:solidFill>
                  <a:srgbClr val="444444"/>
                </a:solidFill>
                <a:latin typeface="Roboto"/>
                <a:cs typeface="+mn-cs"/>
              </a:rPr>
              <a:t>;</a:t>
            </a:r>
          </a:p>
          <a:p>
            <a:pPr marL="342900" indent="-342900" fontAlgn="auto">
              <a:spcBef>
                <a:spcPts val="0"/>
              </a:spcBef>
              <a:spcAft>
                <a:spcPts val="0"/>
              </a:spcAft>
              <a:buFont typeface="Arial" panose="020B0604020202020204" pitchFamily="34" charset="0"/>
              <a:buChar char="•"/>
              <a:defRPr/>
            </a:pPr>
            <a:r>
              <a:rPr lang="ru-RU" sz="2000" dirty="0" err="1">
                <a:solidFill>
                  <a:srgbClr val="444444"/>
                </a:solidFill>
                <a:latin typeface="Roboto"/>
                <a:cs typeface="+mn-cs"/>
              </a:rPr>
              <a:t>органічний</a:t>
            </a:r>
            <a:r>
              <a:rPr lang="ru-RU" sz="2000" dirty="0">
                <a:solidFill>
                  <a:srgbClr val="444444"/>
                </a:solidFill>
                <a:latin typeface="Roboto"/>
                <a:cs typeface="+mn-cs"/>
              </a:rPr>
              <a:t> продукт </a:t>
            </a:r>
            <a:r>
              <a:rPr lang="ru-RU" sz="2000" dirty="0" err="1">
                <a:solidFill>
                  <a:srgbClr val="444444"/>
                </a:solidFill>
                <a:latin typeface="Roboto"/>
                <a:cs typeface="+mn-cs"/>
              </a:rPr>
              <a:t>супроводжується</a:t>
            </a:r>
            <a:r>
              <a:rPr lang="ru-RU" sz="2000" dirty="0">
                <a:solidFill>
                  <a:srgbClr val="444444"/>
                </a:solidFill>
                <a:latin typeface="Roboto"/>
                <a:cs typeface="+mn-cs"/>
              </a:rPr>
              <a:t> </a:t>
            </a:r>
            <a:r>
              <a:rPr lang="ru-RU" sz="2000" dirty="0" err="1">
                <a:solidFill>
                  <a:srgbClr val="444444"/>
                </a:solidFill>
                <a:latin typeface="Roboto"/>
                <a:cs typeface="+mn-cs"/>
              </a:rPr>
              <a:t>відповіповідним</a:t>
            </a:r>
            <a:r>
              <a:rPr lang="ru-RU" sz="2000" dirty="0">
                <a:solidFill>
                  <a:srgbClr val="444444"/>
                </a:solidFill>
                <a:latin typeface="Roboto"/>
                <a:cs typeface="+mn-cs"/>
              </a:rPr>
              <a:t> </a:t>
            </a:r>
            <a:r>
              <a:rPr lang="ru-RU" sz="2000" dirty="0" err="1">
                <a:solidFill>
                  <a:srgbClr val="444444"/>
                </a:solidFill>
                <a:latin typeface="Roboto"/>
                <a:cs typeface="+mn-cs"/>
              </a:rPr>
              <a:t>сертифікатом</a:t>
            </a:r>
            <a:r>
              <a:rPr lang="ru-RU" sz="2000" dirty="0">
                <a:solidFill>
                  <a:srgbClr val="444444"/>
                </a:solidFill>
                <a:latin typeface="Roboto"/>
                <a:cs typeface="+mn-cs"/>
              </a:rPr>
              <a:t>, який </a:t>
            </a:r>
            <a:r>
              <a:rPr lang="ru-RU" sz="2000" dirty="0" err="1">
                <a:solidFill>
                  <a:srgbClr val="444444"/>
                </a:solidFill>
                <a:latin typeface="Roboto"/>
                <a:cs typeface="+mn-cs"/>
              </a:rPr>
              <a:t>підтверджується</a:t>
            </a:r>
            <a:r>
              <a:rPr lang="ru-RU" sz="2000" dirty="0">
                <a:solidFill>
                  <a:srgbClr val="444444"/>
                </a:solidFill>
                <a:latin typeface="Roboto"/>
                <a:cs typeface="+mn-cs"/>
              </a:rPr>
              <a:t> </a:t>
            </a:r>
            <a:r>
              <a:rPr lang="ru-RU" sz="2000" dirty="0" err="1">
                <a:solidFill>
                  <a:srgbClr val="444444"/>
                </a:solidFill>
                <a:latin typeface="Roboto"/>
                <a:cs typeface="+mn-cs"/>
              </a:rPr>
              <a:t>щороку</a:t>
            </a:r>
            <a:r>
              <a:rPr lang="ru-RU" dirty="0">
                <a:solidFill>
                  <a:srgbClr val="444444"/>
                </a:solidFill>
                <a:latin typeface="Roboto"/>
                <a:cs typeface="+mn-cs"/>
              </a:rPr>
              <a:t>;</a:t>
            </a:r>
          </a:p>
          <a:p>
            <a:pPr fontAlgn="auto">
              <a:spcBef>
                <a:spcPts val="0"/>
              </a:spcBef>
              <a:spcAft>
                <a:spcPts val="0"/>
              </a:spcAft>
              <a:defRPr/>
            </a:pPr>
            <a:endParaRPr lang="ru-RU" dirty="0">
              <a:latin typeface="+mn-lt"/>
              <a:cs typeface="+mn-cs"/>
            </a:endParaRPr>
          </a:p>
        </p:txBody>
      </p:sp>
      <p:sp>
        <p:nvSpPr>
          <p:cNvPr id="5" name="TextBox 4"/>
          <p:cNvSpPr txBox="1"/>
          <p:nvPr/>
        </p:nvSpPr>
        <p:spPr>
          <a:xfrm>
            <a:off x="1143000" y="5430838"/>
            <a:ext cx="10233025" cy="641350"/>
          </a:xfrm>
          <a:prstGeom prst="rect">
            <a:avLst/>
          </a:prstGeom>
          <a:noFill/>
        </p:spPr>
        <p:txBody>
          <a:bodyPr>
            <a:spAutoFit/>
          </a:bodyPr>
          <a:lstStyle/>
          <a:p>
            <a:pPr fontAlgn="auto">
              <a:spcBef>
                <a:spcPts val="0"/>
              </a:spcBef>
              <a:spcAft>
                <a:spcPts val="0"/>
              </a:spcAft>
              <a:defRPr/>
            </a:pPr>
            <a:r>
              <a:rPr lang="ru-RU" i="1" dirty="0" err="1">
                <a:solidFill>
                  <a:schemeClr val="accent1">
                    <a:lumMod val="75000"/>
                  </a:schemeClr>
                </a:solidFill>
                <a:latin typeface="Roboto"/>
                <a:cs typeface="+mn-cs"/>
              </a:rPr>
              <a:t>Споживачі</a:t>
            </a:r>
            <a:r>
              <a:rPr lang="ru-RU" i="1" dirty="0">
                <a:solidFill>
                  <a:schemeClr val="accent1">
                    <a:lumMod val="75000"/>
                  </a:schemeClr>
                </a:solidFill>
                <a:latin typeface="Roboto"/>
                <a:cs typeface="+mn-cs"/>
              </a:rPr>
              <a:t> </a:t>
            </a:r>
            <a:r>
              <a:rPr lang="ru-RU" i="1" dirty="0" err="1">
                <a:solidFill>
                  <a:schemeClr val="accent1">
                    <a:lumMod val="75000"/>
                  </a:schemeClr>
                </a:solidFill>
                <a:latin typeface="Roboto"/>
                <a:cs typeface="+mn-cs"/>
              </a:rPr>
              <a:t>обирають</a:t>
            </a:r>
            <a:r>
              <a:rPr lang="ru-RU" i="1" dirty="0">
                <a:solidFill>
                  <a:schemeClr val="accent1">
                    <a:lumMod val="75000"/>
                  </a:schemeClr>
                </a:solidFill>
                <a:latin typeface="Roboto"/>
                <a:cs typeface="+mn-cs"/>
              </a:rPr>
              <a:t> органічну продукцію за </a:t>
            </a:r>
            <a:r>
              <a:rPr lang="ru-RU" i="1" dirty="0" err="1">
                <a:solidFill>
                  <a:schemeClr val="accent1">
                    <a:lumMod val="75000"/>
                  </a:schemeClr>
                </a:solidFill>
                <a:latin typeface="Roboto"/>
                <a:cs typeface="+mn-cs"/>
              </a:rPr>
              <a:t>високу</a:t>
            </a:r>
            <a:r>
              <a:rPr lang="ru-RU" i="1" dirty="0">
                <a:solidFill>
                  <a:schemeClr val="accent1">
                    <a:lumMod val="75000"/>
                  </a:schemeClr>
                </a:solidFill>
                <a:latin typeface="Roboto"/>
                <a:cs typeface="+mn-cs"/>
              </a:rPr>
              <a:t> харчову цінність, за безпечність для здоров’я: вона без </a:t>
            </a:r>
            <a:r>
              <a:rPr lang="ru-RU" i="1" dirty="0" err="1">
                <a:solidFill>
                  <a:schemeClr val="accent1">
                    <a:lumMod val="75000"/>
                  </a:schemeClr>
                </a:solidFill>
                <a:latin typeface="Roboto"/>
                <a:cs typeface="+mn-cs"/>
              </a:rPr>
              <a:t>гормонів</a:t>
            </a:r>
            <a:r>
              <a:rPr lang="ru-RU" i="1" dirty="0">
                <a:solidFill>
                  <a:schemeClr val="accent1">
                    <a:lumMod val="75000"/>
                  </a:schemeClr>
                </a:solidFill>
                <a:latin typeface="Roboto"/>
                <a:cs typeface="+mn-cs"/>
              </a:rPr>
              <a:t>, без ГМО, </a:t>
            </a:r>
            <a:r>
              <a:rPr lang="ru-RU" i="1" dirty="0" err="1">
                <a:solidFill>
                  <a:schemeClr val="accent1">
                    <a:lumMod val="75000"/>
                  </a:schemeClr>
                </a:solidFill>
                <a:latin typeface="Roboto"/>
                <a:cs typeface="+mn-cs"/>
              </a:rPr>
              <a:t>антибіотиків</a:t>
            </a:r>
            <a:r>
              <a:rPr lang="ru-RU" i="1" dirty="0">
                <a:solidFill>
                  <a:schemeClr val="accent1">
                    <a:lumMod val="75000"/>
                  </a:schemeClr>
                </a:solidFill>
                <a:latin typeface="Roboto"/>
                <a:cs typeface="+mn-cs"/>
              </a:rPr>
              <a:t> та </a:t>
            </a:r>
            <a:r>
              <a:rPr lang="ru-RU" i="1" dirty="0" err="1">
                <a:solidFill>
                  <a:schemeClr val="accent1">
                    <a:lumMod val="75000"/>
                  </a:schemeClr>
                </a:solidFill>
                <a:latin typeface="Roboto"/>
                <a:cs typeface="+mn-cs"/>
              </a:rPr>
              <a:t>консервантів</a:t>
            </a:r>
            <a:r>
              <a:rPr lang="ru-RU" i="1" dirty="0">
                <a:solidFill>
                  <a:schemeClr val="accent1">
                    <a:lumMod val="75000"/>
                  </a:schemeClr>
                </a:solidFill>
                <a:latin typeface="Roboto"/>
                <a:cs typeface="+mn-cs"/>
              </a:rPr>
              <a:t>.</a:t>
            </a:r>
            <a:endParaRPr lang="ru-RU" i="1" dirty="0">
              <a:solidFill>
                <a:schemeClr val="accent1">
                  <a:lumMod val="75000"/>
                </a:schemeClr>
              </a:solidFill>
              <a:latin typeface="+mn-lt"/>
              <a:cs typeface="+mn-cs"/>
            </a:endParaRPr>
          </a:p>
        </p:txBody>
      </p:sp>
      <p:pic>
        <p:nvPicPr>
          <p:cNvPr id="15365" name="Рисунок 5"/>
          <p:cNvPicPr>
            <a:picLocks noChangeAspect="1"/>
          </p:cNvPicPr>
          <p:nvPr/>
        </p:nvPicPr>
        <p:blipFill>
          <a:blip r:embed="rId2" cstate="print"/>
          <a:srcRect/>
          <a:stretch>
            <a:fillRect/>
          </a:stretch>
        </p:blipFill>
        <p:spPr bwMode="auto">
          <a:xfrm>
            <a:off x="8420100" y="1376363"/>
            <a:ext cx="2316163" cy="1474787"/>
          </a:xfrm>
          <a:prstGeom prst="rect">
            <a:avLst/>
          </a:prstGeom>
          <a:noFill/>
          <a:ln w="9525">
            <a:noFill/>
            <a:miter lim="800000"/>
            <a:headEnd/>
            <a:tailEnd/>
          </a:ln>
        </p:spPr>
      </p:pic>
      <p:pic>
        <p:nvPicPr>
          <p:cNvPr id="7" name="Picture 4" descr="вертикаль син"/>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4413" y="628650"/>
            <a:ext cx="9966325" cy="711200"/>
          </a:xfrm>
        </p:spPr>
        <p:txBody>
          <a:bodyPr rtlCol="0"/>
          <a:lstStyle/>
          <a:p>
            <a:pPr fontAlgn="auto">
              <a:spcAft>
                <a:spcPts val="0"/>
              </a:spcAft>
              <a:defRPr/>
            </a:pPr>
            <a:r>
              <a:rPr lang="ru-RU" sz="3600" b="1" dirty="0" err="1">
                <a:solidFill>
                  <a:schemeClr val="tx1"/>
                </a:solidFill>
                <a:latin typeface="Roboto Condensed"/>
              </a:rPr>
              <a:t>Переваги</a:t>
            </a:r>
            <a:r>
              <a:rPr lang="ru-RU" sz="3600" b="1" dirty="0">
                <a:solidFill>
                  <a:schemeClr val="tx1"/>
                </a:solidFill>
                <a:latin typeface="Roboto Condensed"/>
              </a:rPr>
              <a:t> органічних продуктів</a:t>
            </a:r>
            <a:endParaRPr lang="ru-RU" sz="3600" dirty="0">
              <a:solidFill>
                <a:schemeClr val="tx1"/>
              </a:solidFill>
            </a:endParaRPr>
          </a:p>
        </p:txBody>
      </p:sp>
      <p:sp>
        <p:nvSpPr>
          <p:cNvPr id="3" name="Текст 2"/>
          <p:cNvSpPr>
            <a:spLocks noGrp="1"/>
          </p:cNvSpPr>
          <p:nvPr>
            <p:ph type="body" idx="1"/>
          </p:nvPr>
        </p:nvSpPr>
        <p:spPr>
          <a:xfrm>
            <a:off x="568325" y="1524000"/>
            <a:ext cx="10047288" cy="4738688"/>
          </a:xfrm>
        </p:spPr>
        <p:txBody>
          <a:bodyPr rtlCol="0">
            <a:normAutofit fontScale="70000" lnSpcReduction="20000"/>
          </a:bodyPr>
          <a:lstStyle/>
          <a:p>
            <a:pPr marL="457200" indent="-457200" algn="l">
              <a:spcAft>
                <a:spcPts val="0"/>
              </a:spcAft>
              <a:buFont typeface="Wingdings" panose="05000000000000000000" pitchFamily="2" charset="2"/>
              <a:buChar char="v"/>
              <a:defRPr/>
            </a:pPr>
            <a:r>
              <a:rPr lang="ru-RU" sz="2600" dirty="0" err="1">
                <a:solidFill>
                  <a:schemeClr val="tx1"/>
                </a:solidFill>
                <a:latin typeface="Roboto Condensed"/>
              </a:rPr>
              <a:t>Відмінні</a:t>
            </a:r>
            <a:r>
              <a:rPr lang="ru-RU" sz="2600" dirty="0">
                <a:solidFill>
                  <a:schemeClr val="tx1"/>
                </a:solidFill>
                <a:latin typeface="Roboto Condensed"/>
              </a:rPr>
              <a:t> смакові якості, відсутність </a:t>
            </a:r>
            <a:r>
              <a:rPr lang="ru-RU" sz="2600" dirty="0" err="1">
                <a:solidFill>
                  <a:schemeClr val="tx1"/>
                </a:solidFill>
                <a:latin typeface="Roboto Condensed"/>
              </a:rPr>
              <a:t>шкідливих</a:t>
            </a:r>
            <a:r>
              <a:rPr lang="ru-RU" sz="2600" dirty="0">
                <a:solidFill>
                  <a:schemeClr val="tx1"/>
                </a:solidFill>
                <a:latin typeface="Roboto Condensed"/>
              </a:rPr>
              <a:t> </a:t>
            </a:r>
            <a:r>
              <a:rPr lang="ru-RU" sz="2600" dirty="0" err="1">
                <a:solidFill>
                  <a:schemeClr val="tx1"/>
                </a:solidFill>
                <a:latin typeface="Roboto Condensed"/>
              </a:rPr>
              <a:t>домішок</a:t>
            </a:r>
            <a:r>
              <a:rPr lang="ru-RU" sz="2600" dirty="0">
                <a:solidFill>
                  <a:schemeClr val="tx1"/>
                </a:solidFill>
                <a:latin typeface="Roboto Condensed"/>
              </a:rPr>
              <a:t>, </a:t>
            </a:r>
            <a:r>
              <a:rPr lang="ru-RU" sz="2600" dirty="0" err="1">
                <a:solidFill>
                  <a:schemeClr val="tx1"/>
                </a:solidFill>
                <a:latin typeface="Roboto Condensed"/>
              </a:rPr>
              <a:t>високі</a:t>
            </a:r>
            <a:r>
              <a:rPr lang="ru-RU" sz="2600" dirty="0">
                <a:solidFill>
                  <a:schemeClr val="tx1"/>
                </a:solidFill>
                <a:latin typeface="Roboto Condensed"/>
              </a:rPr>
              <a:t> </a:t>
            </a:r>
            <a:r>
              <a:rPr lang="ru-RU" sz="2600" dirty="0" err="1">
                <a:solidFill>
                  <a:schemeClr val="tx1"/>
                </a:solidFill>
                <a:latin typeface="Roboto Condensed"/>
              </a:rPr>
              <a:t>стандарти</a:t>
            </a:r>
            <a:r>
              <a:rPr lang="ru-RU" sz="2600" dirty="0">
                <a:solidFill>
                  <a:schemeClr val="tx1"/>
                </a:solidFill>
                <a:latin typeface="Roboto Condensed"/>
              </a:rPr>
              <a:t> якості </a:t>
            </a:r>
            <a:r>
              <a:rPr lang="ru-RU" sz="2600" dirty="0" err="1">
                <a:solidFill>
                  <a:schemeClr val="tx1"/>
                </a:solidFill>
                <a:latin typeface="Roboto Condensed"/>
              </a:rPr>
              <a:t>органічної</a:t>
            </a:r>
            <a:r>
              <a:rPr lang="ru-RU" sz="2600" dirty="0">
                <a:solidFill>
                  <a:schemeClr val="tx1"/>
                </a:solidFill>
                <a:latin typeface="Roboto Condensed"/>
              </a:rPr>
              <a:t> продукції, </a:t>
            </a:r>
            <a:r>
              <a:rPr lang="ru-RU" sz="2600" dirty="0" err="1">
                <a:solidFill>
                  <a:schemeClr val="tx1"/>
                </a:solidFill>
                <a:latin typeface="Roboto Condensed"/>
              </a:rPr>
              <a:t>мають</a:t>
            </a:r>
            <a:r>
              <a:rPr lang="ru-RU" sz="2600" dirty="0">
                <a:solidFill>
                  <a:schemeClr val="tx1"/>
                </a:solidFill>
                <a:latin typeface="Roboto Condensed"/>
              </a:rPr>
              <a:t> </a:t>
            </a:r>
            <a:r>
              <a:rPr lang="ru-RU" sz="2600" dirty="0" err="1">
                <a:solidFill>
                  <a:schemeClr val="tx1"/>
                </a:solidFill>
                <a:latin typeface="Roboto Condensed"/>
              </a:rPr>
              <a:t>позитивний</a:t>
            </a:r>
            <a:r>
              <a:rPr lang="ru-RU" sz="2600" dirty="0">
                <a:solidFill>
                  <a:schemeClr val="tx1"/>
                </a:solidFill>
                <a:latin typeface="Roboto Condensed"/>
              </a:rPr>
              <a:t> </a:t>
            </a:r>
            <a:r>
              <a:rPr lang="ru-RU" sz="2600" dirty="0" err="1">
                <a:solidFill>
                  <a:schemeClr val="tx1"/>
                </a:solidFill>
                <a:latin typeface="Roboto Condensed"/>
              </a:rPr>
              <a:t>вплив</a:t>
            </a:r>
            <a:r>
              <a:rPr lang="ru-RU" sz="2600" dirty="0">
                <a:solidFill>
                  <a:schemeClr val="tx1"/>
                </a:solidFill>
                <a:latin typeface="Roboto Condensed"/>
              </a:rPr>
              <a:t> на ваш </a:t>
            </a:r>
            <a:r>
              <a:rPr lang="ru-RU" sz="2600" dirty="0" err="1">
                <a:solidFill>
                  <a:schemeClr val="tx1"/>
                </a:solidFill>
                <a:latin typeface="Roboto Condensed"/>
              </a:rPr>
              <a:t>організм</a:t>
            </a:r>
            <a:r>
              <a:rPr lang="ru-RU" sz="2600" dirty="0">
                <a:solidFill>
                  <a:schemeClr val="tx1"/>
                </a:solidFill>
                <a:latin typeface="Roboto Condensed"/>
              </a:rPr>
              <a:t>, </a:t>
            </a:r>
            <a:r>
              <a:rPr lang="ru-RU" sz="2600" dirty="0" err="1">
                <a:solidFill>
                  <a:schemeClr val="tx1"/>
                </a:solidFill>
                <a:latin typeface="Roboto Condensed"/>
              </a:rPr>
              <a:t>охороняють</a:t>
            </a:r>
            <a:r>
              <a:rPr lang="ru-RU" sz="2600" dirty="0">
                <a:solidFill>
                  <a:schemeClr val="tx1"/>
                </a:solidFill>
                <a:latin typeface="Roboto Condensed"/>
              </a:rPr>
              <a:t> ваше </a:t>
            </a:r>
            <a:r>
              <a:rPr lang="ru-RU" sz="2600" dirty="0" smtClean="0">
                <a:solidFill>
                  <a:schemeClr val="tx1"/>
                </a:solidFill>
                <a:latin typeface="Roboto Condensed"/>
              </a:rPr>
              <a:t>здоров’я.</a:t>
            </a:r>
          </a:p>
          <a:p>
            <a:pPr marL="457200" indent="-457200" algn="l">
              <a:spcAft>
                <a:spcPts val="0"/>
              </a:spcAft>
              <a:buFont typeface="Wingdings" panose="05000000000000000000" pitchFamily="2" charset="2"/>
              <a:buChar char="v"/>
              <a:defRPr/>
            </a:pPr>
            <a:r>
              <a:rPr lang="ru-RU" sz="2600" dirty="0" err="1" smtClean="0">
                <a:solidFill>
                  <a:schemeClr val="tx1"/>
                </a:solidFill>
                <a:latin typeface="Roboto Condensed"/>
              </a:rPr>
              <a:t>Органічні</a:t>
            </a:r>
            <a:r>
              <a:rPr lang="ru-RU" sz="2600" dirty="0" smtClean="0">
                <a:solidFill>
                  <a:schemeClr val="tx1"/>
                </a:solidFill>
                <a:latin typeface="Roboto Condensed"/>
              </a:rPr>
              <a:t> </a:t>
            </a:r>
            <a:r>
              <a:rPr lang="ru-RU" sz="2600" dirty="0">
                <a:solidFill>
                  <a:schemeClr val="tx1"/>
                </a:solidFill>
                <a:latin typeface="Roboto Condensed"/>
              </a:rPr>
              <a:t>продукти </a:t>
            </a:r>
            <a:r>
              <a:rPr lang="ru-RU" sz="2600" dirty="0" err="1">
                <a:solidFill>
                  <a:schemeClr val="tx1"/>
                </a:solidFill>
                <a:latin typeface="Roboto Condensed"/>
              </a:rPr>
              <a:t>безпечні</a:t>
            </a:r>
            <a:r>
              <a:rPr lang="ru-RU" sz="2600" dirty="0">
                <a:solidFill>
                  <a:schemeClr val="tx1"/>
                </a:solidFill>
                <a:latin typeface="Roboto Condensed"/>
              </a:rPr>
              <a:t> для </a:t>
            </a:r>
            <a:r>
              <a:rPr lang="ru-RU" sz="2600" dirty="0" err="1">
                <a:solidFill>
                  <a:schemeClr val="tx1"/>
                </a:solidFill>
                <a:latin typeface="Roboto Condensed"/>
              </a:rPr>
              <a:t>людини</a:t>
            </a:r>
            <a:r>
              <a:rPr lang="ru-RU" sz="2600" dirty="0">
                <a:solidFill>
                  <a:schemeClr val="tx1"/>
                </a:solidFill>
                <a:latin typeface="Roboto Condensed"/>
              </a:rPr>
              <a:t> й </a:t>
            </a:r>
            <a:r>
              <a:rPr lang="ru-RU" sz="2600" dirty="0" err="1">
                <a:solidFill>
                  <a:schemeClr val="tx1"/>
                </a:solidFill>
                <a:latin typeface="Roboto Condensed"/>
              </a:rPr>
              <a:t>навколишнього</a:t>
            </a:r>
            <a:r>
              <a:rPr lang="ru-RU" sz="2600" dirty="0">
                <a:solidFill>
                  <a:schemeClr val="tx1"/>
                </a:solidFill>
                <a:latin typeface="Roboto Condensed"/>
              </a:rPr>
              <a:t> середовища, вони не </a:t>
            </a:r>
            <a:r>
              <a:rPr lang="ru-RU" sz="2600" dirty="0" err="1">
                <a:solidFill>
                  <a:schemeClr val="tx1"/>
                </a:solidFill>
                <a:latin typeface="Roboto Condensed"/>
              </a:rPr>
              <a:t>забруднені</a:t>
            </a:r>
            <a:r>
              <a:rPr lang="ru-RU" sz="2600" dirty="0">
                <a:solidFill>
                  <a:schemeClr val="tx1"/>
                </a:solidFill>
                <a:latin typeface="Roboto Condensed"/>
              </a:rPr>
              <a:t> </a:t>
            </a:r>
            <a:r>
              <a:rPr lang="ru-RU" sz="2600" dirty="0" err="1">
                <a:solidFill>
                  <a:schemeClr val="tx1"/>
                </a:solidFill>
                <a:latin typeface="Roboto Condensed"/>
              </a:rPr>
              <a:t>нітратами</a:t>
            </a:r>
            <a:r>
              <a:rPr lang="ru-RU" sz="2600" dirty="0">
                <a:solidFill>
                  <a:schemeClr val="tx1"/>
                </a:solidFill>
                <a:latin typeface="Roboto Condensed"/>
              </a:rPr>
              <a:t>, </a:t>
            </a:r>
            <a:r>
              <a:rPr lang="ru-RU" sz="2600" dirty="0" err="1">
                <a:solidFill>
                  <a:schemeClr val="tx1"/>
                </a:solidFill>
                <a:latin typeface="Roboto Condensed"/>
              </a:rPr>
              <a:t>важкими</a:t>
            </a:r>
            <a:r>
              <a:rPr lang="ru-RU" sz="2600" dirty="0">
                <a:solidFill>
                  <a:schemeClr val="tx1"/>
                </a:solidFill>
                <a:latin typeface="Roboto Condensed"/>
              </a:rPr>
              <a:t> </a:t>
            </a:r>
            <a:r>
              <a:rPr lang="ru-RU" sz="2600" dirty="0" err="1">
                <a:solidFill>
                  <a:schemeClr val="tx1"/>
                </a:solidFill>
                <a:latin typeface="Roboto Condensed"/>
              </a:rPr>
              <a:t>металами</a:t>
            </a:r>
            <a:r>
              <a:rPr lang="ru-RU" sz="2600" dirty="0">
                <a:solidFill>
                  <a:schemeClr val="tx1"/>
                </a:solidFill>
                <a:latin typeface="Roboto Condensed"/>
              </a:rPr>
              <a:t>, </a:t>
            </a:r>
            <a:r>
              <a:rPr lang="ru-RU" sz="2600" dirty="0" err="1">
                <a:solidFill>
                  <a:schemeClr val="tx1"/>
                </a:solidFill>
                <a:latin typeface="Roboto Condensed"/>
              </a:rPr>
              <a:t>залишками</a:t>
            </a:r>
            <a:r>
              <a:rPr lang="ru-RU" sz="2600" dirty="0">
                <a:solidFill>
                  <a:schemeClr val="tx1"/>
                </a:solidFill>
                <a:latin typeface="Roboto Condensed"/>
              </a:rPr>
              <a:t> </a:t>
            </a:r>
            <a:r>
              <a:rPr lang="ru-RU" sz="2600" dirty="0" err="1">
                <a:solidFill>
                  <a:schemeClr val="tx1"/>
                </a:solidFill>
                <a:latin typeface="Roboto Condensed"/>
              </a:rPr>
              <a:t>пестицидів</a:t>
            </a:r>
            <a:r>
              <a:rPr lang="ru-RU" sz="2600" dirty="0">
                <a:solidFill>
                  <a:schemeClr val="tx1"/>
                </a:solidFill>
                <a:latin typeface="Roboto Condensed"/>
              </a:rPr>
              <a:t>, </a:t>
            </a:r>
            <a:r>
              <a:rPr lang="ru-RU" sz="2600" dirty="0" err="1">
                <a:solidFill>
                  <a:schemeClr val="tx1"/>
                </a:solidFill>
                <a:latin typeface="Roboto Condensed"/>
              </a:rPr>
              <a:t>гербіцидів</a:t>
            </a:r>
            <a:r>
              <a:rPr lang="ru-RU" sz="2600" dirty="0">
                <a:solidFill>
                  <a:schemeClr val="tx1"/>
                </a:solidFill>
                <a:latin typeface="Roboto Condensed"/>
              </a:rPr>
              <a:t> й </a:t>
            </a:r>
            <a:r>
              <a:rPr lang="ru-RU" sz="2600" dirty="0" err="1">
                <a:solidFill>
                  <a:schemeClr val="tx1"/>
                </a:solidFill>
                <a:latin typeface="Roboto Condensed"/>
              </a:rPr>
              <a:t>інших</a:t>
            </a:r>
            <a:r>
              <a:rPr lang="ru-RU" sz="2600" dirty="0">
                <a:solidFill>
                  <a:schemeClr val="tx1"/>
                </a:solidFill>
                <a:latin typeface="Roboto Condensed"/>
              </a:rPr>
              <a:t> </a:t>
            </a:r>
            <a:r>
              <a:rPr lang="ru-RU" sz="2600" dirty="0" err="1">
                <a:solidFill>
                  <a:schemeClr val="tx1"/>
                </a:solidFill>
                <a:latin typeface="Roboto Condensed"/>
              </a:rPr>
              <a:t>речовин</a:t>
            </a:r>
            <a:r>
              <a:rPr lang="ru-RU" sz="2600" dirty="0">
                <a:solidFill>
                  <a:schemeClr val="tx1"/>
                </a:solidFill>
                <a:latin typeface="Roboto Condensed"/>
              </a:rPr>
              <a:t> </a:t>
            </a:r>
            <a:r>
              <a:rPr lang="ru-RU" sz="2600" dirty="0" err="1">
                <a:solidFill>
                  <a:schemeClr val="tx1"/>
                </a:solidFill>
                <a:latin typeface="Roboto Condensed"/>
              </a:rPr>
              <a:t>хімічного</a:t>
            </a:r>
            <a:r>
              <a:rPr lang="ru-RU" sz="2600" dirty="0">
                <a:solidFill>
                  <a:schemeClr val="tx1"/>
                </a:solidFill>
                <a:latin typeface="Roboto Condensed"/>
              </a:rPr>
              <a:t> </a:t>
            </a:r>
            <a:r>
              <a:rPr lang="ru-RU" sz="2600" dirty="0" smtClean="0">
                <a:solidFill>
                  <a:schemeClr val="tx1"/>
                </a:solidFill>
                <a:latin typeface="Roboto Condensed"/>
              </a:rPr>
              <a:t>синтезу.</a:t>
            </a:r>
          </a:p>
          <a:p>
            <a:pPr marL="457200" indent="-457200" algn="l">
              <a:spcAft>
                <a:spcPts val="0"/>
              </a:spcAft>
              <a:buFont typeface="Wingdings" panose="05000000000000000000" pitchFamily="2" charset="2"/>
              <a:buChar char="v"/>
              <a:defRPr/>
            </a:pPr>
            <a:r>
              <a:rPr lang="ru-RU" sz="2600" dirty="0" err="1" smtClean="0">
                <a:solidFill>
                  <a:schemeClr val="tx1"/>
                </a:solidFill>
                <a:latin typeface="Roboto Condensed"/>
              </a:rPr>
              <a:t>Органічні</a:t>
            </a:r>
            <a:r>
              <a:rPr lang="ru-RU" sz="2600" dirty="0" smtClean="0">
                <a:solidFill>
                  <a:schemeClr val="tx1"/>
                </a:solidFill>
                <a:latin typeface="Roboto Condensed"/>
              </a:rPr>
              <a:t> </a:t>
            </a:r>
            <a:r>
              <a:rPr lang="ru-RU" sz="2600" dirty="0">
                <a:solidFill>
                  <a:schemeClr val="tx1"/>
                </a:solidFill>
                <a:latin typeface="Roboto Condensed"/>
              </a:rPr>
              <a:t>продукти не </a:t>
            </a:r>
            <a:r>
              <a:rPr lang="ru-RU" sz="2600" dirty="0" err="1">
                <a:solidFill>
                  <a:schemeClr val="tx1"/>
                </a:solidFill>
                <a:latin typeface="Roboto Condensed"/>
              </a:rPr>
              <a:t>містять</a:t>
            </a:r>
            <a:r>
              <a:rPr lang="ru-RU" sz="2600" dirty="0">
                <a:solidFill>
                  <a:schemeClr val="tx1"/>
                </a:solidFill>
                <a:latin typeface="Roboto Condensed"/>
              </a:rPr>
              <a:t> </a:t>
            </a:r>
            <a:r>
              <a:rPr lang="ru-RU" sz="2600" dirty="0" err="1">
                <a:solidFill>
                  <a:schemeClr val="tx1"/>
                </a:solidFill>
                <a:latin typeface="Roboto Condensed"/>
              </a:rPr>
              <a:t>хвороботворних</a:t>
            </a:r>
            <a:r>
              <a:rPr lang="ru-RU" sz="2600" dirty="0">
                <a:solidFill>
                  <a:schemeClr val="tx1"/>
                </a:solidFill>
                <a:latin typeface="Roboto Condensed"/>
              </a:rPr>
              <a:t> </a:t>
            </a:r>
            <a:r>
              <a:rPr lang="ru-RU" sz="2600" dirty="0" err="1">
                <a:solidFill>
                  <a:schemeClr val="tx1"/>
                </a:solidFill>
                <a:latin typeface="Roboto Condensed"/>
              </a:rPr>
              <a:t>мікроорганізмів</a:t>
            </a:r>
            <a:r>
              <a:rPr lang="ru-RU" sz="2600" dirty="0">
                <a:solidFill>
                  <a:schemeClr val="tx1"/>
                </a:solidFill>
                <a:latin typeface="Roboto Condensed"/>
              </a:rPr>
              <a:t>, </a:t>
            </a:r>
            <a:r>
              <a:rPr lang="ru-RU" sz="2600" dirty="0" err="1">
                <a:solidFill>
                  <a:schemeClr val="tx1"/>
                </a:solidFill>
                <a:latin typeface="Roboto Condensed"/>
              </a:rPr>
              <a:t>паразитів</a:t>
            </a:r>
            <a:r>
              <a:rPr lang="ru-RU" sz="2600" dirty="0">
                <a:solidFill>
                  <a:schemeClr val="tx1"/>
                </a:solidFill>
                <a:latin typeface="Roboto Condensed"/>
              </a:rPr>
              <a:t> і </a:t>
            </a:r>
            <a:r>
              <a:rPr lang="ru-RU" sz="2600" dirty="0" err="1">
                <a:solidFill>
                  <a:schemeClr val="tx1"/>
                </a:solidFill>
                <a:latin typeface="Roboto Condensed"/>
              </a:rPr>
              <a:t>алергенних</a:t>
            </a:r>
            <a:r>
              <a:rPr lang="ru-RU" sz="2600" dirty="0">
                <a:solidFill>
                  <a:schemeClr val="tx1"/>
                </a:solidFill>
                <a:latin typeface="Roboto Condensed"/>
              </a:rPr>
              <a:t> </a:t>
            </a:r>
            <a:r>
              <a:rPr lang="ru-RU" sz="2600" dirty="0" err="1" smtClean="0">
                <a:solidFill>
                  <a:schemeClr val="tx1"/>
                </a:solidFill>
                <a:latin typeface="Roboto Condensed"/>
              </a:rPr>
              <a:t>компонентів</a:t>
            </a:r>
            <a:r>
              <a:rPr lang="ru-RU" sz="2600" dirty="0" smtClean="0">
                <a:solidFill>
                  <a:schemeClr val="tx1"/>
                </a:solidFill>
                <a:latin typeface="Roboto Condensed"/>
              </a:rPr>
              <a:t>.</a:t>
            </a:r>
          </a:p>
          <a:p>
            <a:pPr marL="457200" indent="-457200" algn="l">
              <a:spcAft>
                <a:spcPts val="0"/>
              </a:spcAft>
              <a:buFont typeface="Wingdings" panose="05000000000000000000" pitchFamily="2" charset="2"/>
              <a:buChar char="v"/>
              <a:defRPr/>
            </a:pPr>
            <a:r>
              <a:rPr lang="ru-RU" sz="2600" dirty="0" err="1" smtClean="0">
                <a:solidFill>
                  <a:schemeClr val="tx1"/>
                </a:solidFill>
                <a:latin typeface="Roboto Condensed"/>
              </a:rPr>
              <a:t>Органічні</a:t>
            </a:r>
            <a:r>
              <a:rPr lang="ru-RU" sz="2600" dirty="0" smtClean="0">
                <a:solidFill>
                  <a:schemeClr val="tx1"/>
                </a:solidFill>
                <a:latin typeface="Roboto Condensed"/>
              </a:rPr>
              <a:t> </a:t>
            </a:r>
            <a:r>
              <a:rPr lang="ru-RU" sz="2600" dirty="0">
                <a:solidFill>
                  <a:schemeClr val="tx1"/>
                </a:solidFill>
                <a:latin typeface="Roboto Condensed"/>
              </a:rPr>
              <a:t>продукти не </a:t>
            </a:r>
            <a:r>
              <a:rPr lang="ru-RU" sz="2600" dirty="0" err="1">
                <a:solidFill>
                  <a:schemeClr val="tx1"/>
                </a:solidFill>
                <a:latin typeface="Roboto Condensed"/>
              </a:rPr>
              <a:t>містять</a:t>
            </a:r>
            <a:r>
              <a:rPr lang="ru-RU" sz="2600" dirty="0">
                <a:solidFill>
                  <a:schemeClr val="tx1"/>
                </a:solidFill>
                <a:latin typeface="Roboto Condensed"/>
              </a:rPr>
              <a:t> </a:t>
            </a:r>
            <a:r>
              <a:rPr lang="ru-RU" sz="2600" dirty="0" err="1">
                <a:solidFill>
                  <a:schemeClr val="tx1"/>
                </a:solidFill>
                <a:latin typeface="Roboto Condensed"/>
              </a:rPr>
              <a:t>генетично</a:t>
            </a:r>
            <a:r>
              <a:rPr lang="ru-RU" sz="2600" dirty="0">
                <a:solidFill>
                  <a:schemeClr val="tx1"/>
                </a:solidFill>
                <a:latin typeface="Roboto Condensed"/>
              </a:rPr>
              <a:t> </a:t>
            </a:r>
            <a:r>
              <a:rPr lang="ru-RU" sz="2600" dirty="0" err="1">
                <a:solidFill>
                  <a:schemeClr val="tx1"/>
                </a:solidFill>
                <a:latin typeface="Roboto Condensed"/>
              </a:rPr>
              <a:t>модифікованих</a:t>
            </a:r>
            <a:r>
              <a:rPr lang="ru-RU" sz="2600" dirty="0">
                <a:solidFill>
                  <a:schemeClr val="tx1"/>
                </a:solidFill>
                <a:latin typeface="Roboto Condensed"/>
              </a:rPr>
              <a:t> </a:t>
            </a:r>
            <a:r>
              <a:rPr lang="ru-RU" sz="2600" dirty="0" err="1">
                <a:solidFill>
                  <a:schemeClr val="tx1"/>
                </a:solidFill>
                <a:latin typeface="Roboto Condensed"/>
              </a:rPr>
              <a:t>організмів</a:t>
            </a:r>
            <a:r>
              <a:rPr lang="ru-RU" sz="2600" dirty="0">
                <a:solidFill>
                  <a:schemeClr val="tx1"/>
                </a:solidFill>
                <a:latin typeface="Roboto Condensed"/>
              </a:rPr>
              <a:t> і </a:t>
            </a:r>
            <a:r>
              <a:rPr lang="ru-RU" sz="2600" dirty="0" err="1">
                <a:solidFill>
                  <a:schemeClr val="tx1"/>
                </a:solidFill>
                <a:latin typeface="Roboto Condensed"/>
              </a:rPr>
              <a:t>речовин</a:t>
            </a:r>
            <a:r>
              <a:rPr lang="ru-RU" sz="2600" dirty="0">
                <a:solidFill>
                  <a:schemeClr val="tx1"/>
                </a:solidFill>
                <a:latin typeface="Roboto Condensed"/>
              </a:rPr>
              <a:t>, </a:t>
            </a:r>
            <a:r>
              <a:rPr lang="ru-RU" sz="2600" dirty="0" err="1">
                <a:solidFill>
                  <a:schemeClr val="tx1"/>
                </a:solidFill>
                <a:latin typeface="Roboto Condensed"/>
              </a:rPr>
              <a:t>зроблених</a:t>
            </a:r>
            <a:r>
              <a:rPr lang="ru-RU" sz="2600" dirty="0">
                <a:solidFill>
                  <a:schemeClr val="tx1"/>
                </a:solidFill>
                <a:latin typeface="Roboto Condensed"/>
              </a:rPr>
              <a:t> на </a:t>
            </a:r>
            <a:r>
              <a:rPr lang="ru-RU" sz="2600" dirty="0" err="1">
                <a:solidFill>
                  <a:schemeClr val="tx1"/>
                </a:solidFill>
                <a:latin typeface="Roboto Condensed"/>
              </a:rPr>
              <a:t>їхній</a:t>
            </a:r>
            <a:r>
              <a:rPr lang="ru-RU" sz="2600" dirty="0">
                <a:solidFill>
                  <a:schemeClr val="tx1"/>
                </a:solidFill>
                <a:latin typeface="Roboto Condensed"/>
              </a:rPr>
              <a:t> </a:t>
            </a:r>
            <a:r>
              <a:rPr lang="ru-RU" sz="2600" dirty="0" err="1" smtClean="0">
                <a:solidFill>
                  <a:schemeClr val="tx1"/>
                </a:solidFill>
                <a:latin typeface="Roboto Condensed"/>
              </a:rPr>
              <a:t>основі</a:t>
            </a:r>
            <a:r>
              <a:rPr lang="ru-RU" sz="2600" dirty="0" smtClean="0">
                <a:solidFill>
                  <a:schemeClr val="tx1"/>
                </a:solidFill>
                <a:latin typeface="Roboto Condensed"/>
              </a:rPr>
              <a:t>.</a:t>
            </a:r>
          </a:p>
          <a:p>
            <a:pPr marL="457200" indent="-457200" algn="l">
              <a:spcAft>
                <a:spcPts val="0"/>
              </a:spcAft>
              <a:buFont typeface="Wingdings" panose="05000000000000000000" pitchFamily="2" charset="2"/>
              <a:buChar char="v"/>
              <a:defRPr/>
            </a:pPr>
            <a:r>
              <a:rPr lang="ru-RU" sz="2600" dirty="0" err="1" smtClean="0">
                <a:solidFill>
                  <a:schemeClr val="tx1"/>
                </a:solidFill>
                <a:latin typeface="Roboto Condensed"/>
              </a:rPr>
              <a:t>Органічні</a:t>
            </a:r>
            <a:r>
              <a:rPr lang="ru-RU" sz="2600" dirty="0" smtClean="0">
                <a:solidFill>
                  <a:schemeClr val="tx1"/>
                </a:solidFill>
                <a:latin typeface="Roboto Condensed"/>
              </a:rPr>
              <a:t> </a:t>
            </a:r>
            <a:r>
              <a:rPr lang="ru-RU" sz="2600" dirty="0">
                <a:solidFill>
                  <a:schemeClr val="tx1"/>
                </a:solidFill>
                <a:latin typeface="Roboto Condensed"/>
              </a:rPr>
              <a:t>продукти </a:t>
            </a:r>
            <a:r>
              <a:rPr lang="ru-RU" sz="2600" dirty="0" err="1">
                <a:solidFill>
                  <a:schemeClr val="tx1"/>
                </a:solidFill>
                <a:latin typeface="Roboto Condensed"/>
              </a:rPr>
              <a:t>зберігають</a:t>
            </a:r>
            <a:r>
              <a:rPr lang="ru-RU" sz="2600" dirty="0">
                <a:solidFill>
                  <a:schemeClr val="tx1"/>
                </a:solidFill>
                <a:latin typeface="Roboto Condensed"/>
              </a:rPr>
              <a:t> </a:t>
            </a:r>
            <a:r>
              <a:rPr lang="ru-RU" sz="2600" dirty="0" err="1">
                <a:solidFill>
                  <a:schemeClr val="tx1"/>
                </a:solidFill>
                <a:latin typeface="Roboto Condensed"/>
              </a:rPr>
              <a:t>живильні</a:t>
            </a:r>
            <a:r>
              <a:rPr lang="ru-RU" sz="2600" dirty="0">
                <a:solidFill>
                  <a:schemeClr val="tx1"/>
                </a:solidFill>
                <a:latin typeface="Roboto Condensed"/>
              </a:rPr>
              <a:t> властивості, якість, безпечність й </a:t>
            </a:r>
            <a:r>
              <a:rPr lang="ru-RU" sz="2600" dirty="0" err="1">
                <a:solidFill>
                  <a:schemeClr val="tx1"/>
                </a:solidFill>
                <a:latin typeface="Roboto Condensed"/>
              </a:rPr>
              <a:t>натуральний</a:t>
            </a:r>
            <a:r>
              <a:rPr lang="ru-RU" sz="2600" dirty="0">
                <a:solidFill>
                  <a:schemeClr val="tx1"/>
                </a:solidFill>
                <a:latin typeface="Roboto Condensed"/>
              </a:rPr>
              <a:t> склад при </a:t>
            </a:r>
            <a:r>
              <a:rPr lang="ru-RU" sz="2600" dirty="0" err="1">
                <a:solidFill>
                  <a:schemeClr val="tx1"/>
                </a:solidFill>
                <a:latin typeface="Roboto Condensed"/>
              </a:rPr>
              <a:t>переробці</a:t>
            </a:r>
            <a:r>
              <a:rPr lang="ru-RU" sz="2600" dirty="0">
                <a:solidFill>
                  <a:schemeClr val="tx1"/>
                </a:solidFill>
                <a:latin typeface="Roboto Condensed"/>
              </a:rPr>
              <a:t>, </a:t>
            </a:r>
            <a:r>
              <a:rPr lang="ru-RU" sz="2600" dirty="0" err="1">
                <a:solidFill>
                  <a:schemeClr val="tx1"/>
                </a:solidFill>
                <a:latin typeface="Roboto Condensed"/>
              </a:rPr>
              <a:t>оскільки</a:t>
            </a:r>
            <a:r>
              <a:rPr lang="ru-RU" sz="2600" dirty="0">
                <a:solidFill>
                  <a:schemeClr val="tx1"/>
                </a:solidFill>
                <a:latin typeface="Roboto Condensed"/>
              </a:rPr>
              <a:t> </a:t>
            </a:r>
            <a:r>
              <a:rPr lang="ru-RU" sz="2600" dirty="0" err="1">
                <a:solidFill>
                  <a:schemeClr val="tx1"/>
                </a:solidFill>
                <a:latin typeface="Roboto Condensed"/>
              </a:rPr>
              <a:t>використовуються</a:t>
            </a:r>
            <a:r>
              <a:rPr lang="ru-RU" sz="2600" dirty="0">
                <a:solidFill>
                  <a:schemeClr val="tx1"/>
                </a:solidFill>
                <a:latin typeface="Roboto Condensed"/>
              </a:rPr>
              <a:t> </a:t>
            </a:r>
            <a:r>
              <a:rPr lang="ru-RU" sz="2600" dirty="0" err="1">
                <a:solidFill>
                  <a:schemeClr val="tx1"/>
                </a:solidFill>
                <a:latin typeface="Roboto Condensed"/>
              </a:rPr>
              <a:t>тільки</a:t>
            </a:r>
            <a:r>
              <a:rPr lang="ru-RU" sz="2600" dirty="0">
                <a:solidFill>
                  <a:schemeClr val="tx1"/>
                </a:solidFill>
                <a:latin typeface="Roboto Condensed"/>
              </a:rPr>
              <a:t> </a:t>
            </a:r>
            <a:r>
              <a:rPr lang="ru-RU" sz="2600" dirty="0" err="1">
                <a:solidFill>
                  <a:schemeClr val="tx1"/>
                </a:solidFill>
                <a:latin typeface="Roboto Condensed"/>
              </a:rPr>
              <a:t>натуральні</a:t>
            </a:r>
            <a:r>
              <a:rPr lang="ru-RU" sz="2600" dirty="0">
                <a:solidFill>
                  <a:schemeClr val="tx1"/>
                </a:solidFill>
                <a:latin typeface="Roboto Condensed"/>
              </a:rPr>
              <a:t> </a:t>
            </a:r>
            <a:r>
              <a:rPr lang="ru-RU" sz="2600" dirty="0" err="1">
                <a:solidFill>
                  <a:schemeClr val="tx1"/>
                </a:solidFill>
                <a:latin typeface="Roboto Condensed"/>
              </a:rPr>
              <a:t>методи</a:t>
            </a:r>
            <a:r>
              <a:rPr lang="ru-RU" sz="2600" dirty="0">
                <a:solidFill>
                  <a:schemeClr val="tx1"/>
                </a:solidFill>
                <a:latin typeface="Roboto Condensed"/>
              </a:rPr>
              <a:t> переробки й </a:t>
            </a:r>
            <a:r>
              <a:rPr lang="ru-RU" sz="2600" dirty="0" err="1">
                <a:solidFill>
                  <a:schemeClr val="tx1"/>
                </a:solidFill>
                <a:latin typeface="Roboto Condensed"/>
              </a:rPr>
              <a:t>традиційні</a:t>
            </a:r>
            <a:r>
              <a:rPr lang="ru-RU" sz="2600" dirty="0">
                <a:solidFill>
                  <a:schemeClr val="tx1"/>
                </a:solidFill>
                <a:latin typeface="Roboto Condensed"/>
              </a:rPr>
              <a:t> </a:t>
            </a:r>
            <a:r>
              <a:rPr lang="ru-RU" sz="2600" dirty="0" err="1">
                <a:solidFill>
                  <a:schemeClr val="tx1"/>
                </a:solidFill>
                <a:latin typeface="Roboto Condensed"/>
              </a:rPr>
              <a:t>рецепти</a:t>
            </a:r>
            <a:r>
              <a:rPr lang="ru-RU" sz="2600" dirty="0">
                <a:solidFill>
                  <a:schemeClr val="tx1"/>
                </a:solidFill>
                <a:latin typeface="Roboto Condensed"/>
              </a:rPr>
              <a:t>, </a:t>
            </a:r>
            <a:r>
              <a:rPr lang="ru-RU" sz="2600" dirty="0" err="1">
                <a:solidFill>
                  <a:schemeClr val="tx1"/>
                </a:solidFill>
                <a:latin typeface="Roboto Condensed"/>
              </a:rPr>
              <a:t>природні</a:t>
            </a:r>
            <a:r>
              <a:rPr lang="ru-RU" sz="2600" dirty="0">
                <a:solidFill>
                  <a:schemeClr val="tx1"/>
                </a:solidFill>
                <a:latin typeface="Roboto Condensed"/>
              </a:rPr>
              <a:t> </a:t>
            </a:r>
            <a:r>
              <a:rPr lang="ru-RU" sz="2600" dirty="0" err="1">
                <a:solidFill>
                  <a:schemeClr val="tx1"/>
                </a:solidFill>
                <a:latin typeface="Roboto Condensed"/>
              </a:rPr>
              <a:t>речовини</a:t>
            </a:r>
            <a:r>
              <a:rPr lang="ru-RU" sz="2600" dirty="0">
                <a:solidFill>
                  <a:schemeClr val="tx1"/>
                </a:solidFill>
                <a:latin typeface="Roboto Condensed"/>
              </a:rPr>
              <a:t> й </a:t>
            </a:r>
            <a:r>
              <a:rPr lang="ru-RU" sz="2600" dirty="0" err="1">
                <a:solidFill>
                  <a:schemeClr val="tx1"/>
                </a:solidFill>
                <a:latin typeface="Roboto Condensed"/>
              </a:rPr>
              <a:t>матеріали</a:t>
            </a:r>
            <a:r>
              <a:rPr lang="ru-RU" sz="2600" dirty="0">
                <a:solidFill>
                  <a:schemeClr val="tx1"/>
                </a:solidFill>
                <a:latin typeface="Roboto Condensed"/>
              </a:rPr>
              <a:t> для </a:t>
            </a:r>
            <a:r>
              <a:rPr lang="ru-RU" sz="2600" dirty="0" err="1">
                <a:solidFill>
                  <a:schemeClr val="tx1"/>
                </a:solidFill>
                <a:latin typeface="Roboto Condensed"/>
              </a:rPr>
              <a:t>пакування</a:t>
            </a:r>
            <a:r>
              <a:rPr lang="ru-RU" sz="2600" dirty="0">
                <a:solidFill>
                  <a:schemeClr val="tx1"/>
                </a:solidFill>
                <a:latin typeface="Roboto Condensed"/>
              </a:rPr>
              <a:t>, </a:t>
            </a:r>
            <a:r>
              <a:rPr lang="ru-RU" sz="2600" dirty="0" err="1">
                <a:solidFill>
                  <a:schemeClr val="tx1"/>
                </a:solidFill>
                <a:latin typeface="Roboto Condensed"/>
              </a:rPr>
              <a:t>заборонене</a:t>
            </a:r>
            <a:r>
              <a:rPr lang="ru-RU" sz="2600" dirty="0">
                <a:solidFill>
                  <a:schemeClr val="tx1"/>
                </a:solidFill>
                <a:latin typeface="Roboto Condensed"/>
              </a:rPr>
              <a:t> використання </a:t>
            </a:r>
            <a:r>
              <a:rPr lang="ru-RU" sz="2600" dirty="0" err="1">
                <a:solidFill>
                  <a:schemeClr val="tx1"/>
                </a:solidFill>
                <a:latin typeface="Roboto Condensed"/>
              </a:rPr>
              <a:t>синтетичних</a:t>
            </a:r>
            <a:r>
              <a:rPr lang="ru-RU" sz="2600" dirty="0">
                <a:solidFill>
                  <a:schemeClr val="tx1"/>
                </a:solidFill>
                <a:latin typeface="Roboto Condensed"/>
              </a:rPr>
              <a:t> </a:t>
            </a:r>
            <a:r>
              <a:rPr lang="ru-RU" sz="2600" dirty="0" err="1">
                <a:solidFill>
                  <a:schemeClr val="tx1"/>
                </a:solidFill>
                <a:latin typeface="Roboto Condensed"/>
              </a:rPr>
              <a:t>ароматизаторів</a:t>
            </a:r>
            <a:r>
              <a:rPr lang="ru-RU" sz="2600" dirty="0">
                <a:solidFill>
                  <a:schemeClr val="tx1"/>
                </a:solidFill>
                <a:latin typeface="Roboto Condensed"/>
              </a:rPr>
              <a:t>, </a:t>
            </a:r>
            <a:r>
              <a:rPr lang="ru-RU" sz="2600" dirty="0" err="1">
                <a:solidFill>
                  <a:schemeClr val="tx1"/>
                </a:solidFill>
                <a:latin typeface="Roboto Condensed"/>
              </a:rPr>
              <a:t>консервантів</a:t>
            </a:r>
            <a:r>
              <a:rPr lang="ru-RU" sz="2600" dirty="0">
                <a:solidFill>
                  <a:schemeClr val="tx1"/>
                </a:solidFill>
                <a:latin typeface="Roboto Condensed"/>
              </a:rPr>
              <a:t>, добавок і </a:t>
            </a:r>
            <a:r>
              <a:rPr lang="ru-RU" sz="2600" dirty="0" smtClean="0">
                <a:solidFill>
                  <a:schemeClr val="tx1"/>
                </a:solidFill>
                <a:latin typeface="Roboto Condensed"/>
              </a:rPr>
              <a:t>т.д.</a:t>
            </a:r>
          </a:p>
          <a:p>
            <a:pPr marL="457200" indent="-457200" algn="l">
              <a:spcAft>
                <a:spcPts val="0"/>
              </a:spcAft>
              <a:buFont typeface="Wingdings" panose="05000000000000000000" pitchFamily="2" charset="2"/>
              <a:buChar char="v"/>
              <a:defRPr/>
            </a:pPr>
            <a:r>
              <a:rPr lang="ru-RU" sz="2600" dirty="0" smtClean="0">
                <a:solidFill>
                  <a:schemeClr val="tx1"/>
                </a:solidFill>
                <a:latin typeface="Roboto Condensed"/>
              </a:rPr>
              <a:t>Вживання </a:t>
            </a:r>
            <a:r>
              <a:rPr lang="ru-RU" sz="2600" dirty="0">
                <a:solidFill>
                  <a:schemeClr val="tx1"/>
                </a:solidFill>
                <a:latin typeface="Roboto Condensed"/>
              </a:rPr>
              <a:t>органічних продуктів </a:t>
            </a:r>
            <a:r>
              <a:rPr lang="ru-RU" sz="2600" dirty="0" err="1">
                <a:solidFill>
                  <a:schemeClr val="tx1"/>
                </a:solidFill>
                <a:latin typeface="Roboto Condensed"/>
              </a:rPr>
              <a:t>опосередковано</a:t>
            </a:r>
            <a:r>
              <a:rPr lang="ru-RU" sz="2600" dirty="0">
                <a:solidFill>
                  <a:schemeClr val="tx1"/>
                </a:solidFill>
                <a:latin typeface="Roboto Condensed"/>
              </a:rPr>
              <a:t> </a:t>
            </a:r>
            <a:r>
              <a:rPr lang="ru-RU" sz="2600" dirty="0" err="1">
                <a:solidFill>
                  <a:schemeClr val="tx1"/>
                </a:solidFill>
                <a:latin typeface="Roboto Condensed"/>
              </a:rPr>
              <a:t>сприяє</a:t>
            </a:r>
            <a:r>
              <a:rPr lang="ru-RU" sz="2600" dirty="0">
                <a:solidFill>
                  <a:schemeClr val="tx1"/>
                </a:solidFill>
                <a:latin typeface="Roboto Condensed"/>
              </a:rPr>
              <a:t> </a:t>
            </a:r>
            <a:r>
              <a:rPr lang="ru-RU" sz="2600" dirty="0" err="1">
                <a:solidFill>
                  <a:schemeClr val="tx1"/>
                </a:solidFill>
                <a:latin typeface="Roboto Condensed"/>
              </a:rPr>
              <a:t>збереженню</a:t>
            </a:r>
            <a:r>
              <a:rPr lang="ru-RU" sz="2600" dirty="0">
                <a:solidFill>
                  <a:schemeClr val="tx1"/>
                </a:solidFill>
                <a:latin typeface="Roboto Condensed"/>
              </a:rPr>
              <a:t> </a:t>
            </a:r>
            <a:r>
              <a:rPr lang="ru-RU" sz="2600" dirty="0" err="1">
                <a:solidFill>
                  <a:schemeClr val="tx1"/>
                </a:solidFill>
                <a:latin typeface="Roboto Condensed"/>
              </a:rPr>
              <a:t>навколишнього</a:t>
            </a:r>
            <a:r>
              <a:rPr lang="ru-RU" sz="2600" dirty="0">
                <a:solidFill>
                  <a:schemeClr val="tx1"/>
                </a:solidFill>
                <a:latin typeface="Roboto Condensed"/>
              </a:rPr>
              <a:t> середовища, а </a:t>
            </a:r>
            <a:r>
              <a:rPr lang="ru-RU" sz="2600" dirty="0" err="1">
                <a:solidFill>
                  <a:schemeClr val="tx1"/>
                </a:solidFill>
                <a:latin typeface="Roboto Condensed"/>
              </a:rPr>
              <a:t>саме</a:t>
            </a:r>
            <a:r>
              <a:rPr lang="ru-RU" sz="2600" dirty="0">
                <a:solidFill>
                  <a:schemeClr val="tx1"/>
                </a:solidFill>
                <a:latin typeface="Roboto Condensed"/>
              </a:rPr>
              <a:t> позитивно </a:t>
            </a:r>
            <a:r>
              <a:rPr lang="ru-RU" sz="2600" dirty="0" err="1">
                <a:solidFill>
                  <a:schemeClr val="tx1"/>
                </a:solidFill>
                <a:latin typeface="Roboto Condensed"/>
              </a:rPr>
              <a:t>впливає</a:t>
            </a:r>
            <a:r>
              <a:rPr lang="ru-RU" sz="2600" dirty="0">
                <a:solidFill>
                  <a:schemeClr val="tx1"/>
                </a:solidFill>
                <a:latin typeface="Roboto Condensed"/>
              </a:rPr>
              <a:t> на </a:t>
            </a:r>
            <a:r>
              <a:rPr lang="ru-RU" sz="2600" dirty="0" err="1">
                <a:solidFill>
                  <a:schemeClr val="tx1"/>
                </a:solidFill>
                <a:latin typeface="Roboto Condensed"/>
              </a:rPr>
              <a:t>відтворення</a:t>
            </a:r>
            <a:r>
              <a:rPr lang="ru-RU" sz="2600" dirty="0">
                <a:solidFill>
                  <a:schemeClr val="tx1"/>
                </a:solidFill>
                <a:latin typeface="Roboto Condensed"/>
              </a:rPr>
              <a:t> </a:t>
            </a:r>
            <a:r>
              <a:rPr lang="ru-RU" sz="2600" dirty="0" err="1">
                <a:solidFill>
                  <a:schemeClr val="tx1"/>
                </a:solidFill>
                <a:latin typeface="Roboto Condensed"/>
              </a:rPr>
              <a:t>природної</a:t>
            </a:r>
            <a:r>
              <a:rPr lang="ru-RU" sz="2600" dirty="0">
                <a:solidFill>
                  <a:schemeClr val="tx1"/>
                </a:solidFill>
                <a:latin typeface="Roboto Condensed"/>
              </a:rPr>
              <a:t> </a:t>
            </a:r>
            <a:r>
              <a:rPr lang="ru-RU" sz="2600" dirty="0" err="1">
                <a:solidFill>
                  <a:schemeClr val="tx1"/>
                </a:solidFill>
                <a:latin typeface="Roboto Condensed"/>
              </a:rPr>
              <a:t>родючості</a:t>
            </a:r>
            <a:r>
              <a:rPr lang="ru-RU" sz="2600" dirty="0">
                <a:solidFill>
                  <a:schemeClr val="tx1"/>
                </a:solidFill>
                <a:latin typeface="Roboto Condensed"/>
              </a:rPr>
              <a:t> </a:t>
            </a:r>
            <a:r>
              <a:rPr lang="ru-RU" sz="2600" dirty="0" err="1">
                <a:solidFill>
                  <a:schemeClr val="tx1"/>
                </a:solidFill>
                <a:latin typeface="Roboto Condensed"/>
              </a:rPr>
              <a:t>ґрунтів</a:t>
            </a:r>
            <a:r>
              <a:rPr lang="ru-RU" sz="2600" dirty="0">
                <a:solidFill>
                  <a:schemeClr val="tx1"/>
                </a:solidFill>
                <a:latin typeface="Roboto Condensed"/>
              </a:rPr>
              <a:t>, </a:t>
            </a:r>
            <a:r>
              <a:rPr lang="ru-RU" sz="2600" dirty="0" err="1">
                <a:solidFill>
                  <a:schemeClr val="tx1"/>
                </a:solidFill>
                <a:latin typeface="Roboto Condensed"/>
              </a:rPr>
              <a:t>сприяє</a:t>
            </a:r>
            <a:r>
              <a:rPr lang="ru-RU" sz="2600" dirty="0">
                <a:solidFill>
                  <a:schemeClr val="tx1"/>
                </a:solidFill>
                <a:latin typeface="Roboto Condensed"/>
              </a:rPr>
              <a:t> </a:t>
            </a:r>
            <a:r>
              <a:rPr lang="ru-RU" sz="2600" dirty="0" err="1">
                <a:solidFill>
                  <a:schemeClr val="tx1"/>
                </a:solidFill>
                <a:latin typeface="Roboto Condensed"/>
              </a:rPr>
              <a:t>збільшенню</a:t>
            </a:r>
            <a:r>
              <a:rPr lang="ru-RU" sz="2600" dirty="0">
                <a:solidFill>
                  <a:schemeClr val="tx1"/>
                </a:solidFill>
                <a:latin typeface="Roboto Condensed"/>
              </a:rPr>
              <a:t> природного </a:t>
            </a:r>
            <a:r>
              <a:rPr lang="ru-RU" sz="2600" dirty="0" err="1">
                <a:solidFill>
                  <a:schemeClr val="tx1"/>
                </a:solidFill>
                <a:latin typeface="Roboto Condensed"/>
              </a:rPr>
              <a:t>біорізноманіття</a:t>
            </a:r>
            <a:r>
              <a:rPr lang="ru-RU" sz="2600" dirty="0">
                <a:solidFill>
                  <a:schemeClr val="tx1"/>
                </a:solidFill>
                <a:latin typeface="Roboto Condensed"/>
              </a:rPr>
              <a:t>; </a:t>
            </a:r>
            <a:r>
              <a:rPr lang="ru-RU" sz="2600" dirty="0" err="1">
                <a:solidFill>
                  <a:schemeClr val="tx1"/>
                </a:solidFill>
                <a:latin typeface="Roboto Condensed"/>
              </a:rPr>
              <a:t>поліпшує</a:t>
            </a:r>
            <a:r>
              <a:rPr lang="ru-RU" sz="2600" dirty="0">
                <a:solidFill>
                  <a:schemeClr val="tx1"/>
                </a:solidFill>
                <a:latin typeface="Roboto Condensed"/>
              </a:rPr>
              <a:t> здоров’я тварин, </a:t>
            </a:r>
            <a:r>
              <a:rPr lang="ru-RU" sz="2600" dirty="0" err="1">
                <a:solidFill>
                  <a:schemeClr val="tx1"/>
                </a:solidFill>
                <a:latin typeface="Roboto Condensed"/>
              </a:rPr>
              <a:t>оскільки</a:t>
            </a:r>
            <a:r>
              <a:rPr lang="ru-RU" sz="2600" dirty="0">
                <a:solidFill>
                  <a:schemeClr val="tx1"/>
                </a:solidFill>
                <a:latin typeface="Roboto Condensed"/>
              </a:rPr>
              <a:t> </a:t>
            </a:r>
            <a:r>
              <a:rPr lang="ru-RU" sz="2600" dirty="0" err="1">
                <a:solidFill>
                  <a:schemeClr val="tx1"/>
                </a:solidFill>
                <a:latin typeface="Roboto Condensed"/>
              </a:rPr>
              <a:t>застосовуються</a:t>
            </a:r>
            <a:r>
              <a:rPr lang="ru-RU" sz="2600" dirty="0">
                <a:solidFill>
                  <a:schemeClr val="tx1"/>
                </a:solidFill>
                <a:latin typeface="Roboto Condensed"/>
              </a:rPr>
              <a:t> такі </a:t>
            </a:r>
            <a:r>
              <a:rPr lang="ru-RU" sz="2600" dirty="0" err="1">
                <a:solidFill>
                  <a:schemeClr val="tx1"/>
                </a:solidFill>
                <a:latin typeface="Roboto Condensed"/>
              </a:rPr>
              <a:t>методи</a:t>
            </a:r>
            <a:r>
              <a:rPr lang="ru-RU" sz="2600" dirty="0">
                <a:solidFill>
                  <a:schemeClr val="tx1"/>
                </a:solidFill>
                <a:latin typeface="Roboto Condensed"/>
              </a:rPr>
              <a:t> </a:t>
            </a:r>
            <a:r>
              <a:rPr lang="ru-RU" sz="2600" dirty="0" err="1">
                <a:solidFill>
                  <a:schemeClr val="tx1"/>
                </a:solidFill>
                <a:latin typeface="Roboto Condensed"/>
              </a:rPr>
              <a:t>їхнього</a:t>
            </a:r>
            <a:r>
              <a:rPr lang="ru-RU" sz="2600" dirty="0">
                <a:solidFill>
                  <a:schemeClr val="tx1"/>
                </a:solidFill>
                <a:latin typeface="Roboto Condensed"/>
              </a:rPr>
              <a:t> </a:t>
            </a:r>
            <a:r>
              <a:rPr lang="ru-RU" sz="2600" dirty="0" err="1">
                <a:solidFill>
                  <a:schemeClr val="tx1"/>
                </a:solidFill>
                <a:latin typeface="Roboto Condensed"/>
              </a:rPr>
              <a:t>утримання</a:t>
            </a:r>
            <a:r>
              <a:rPr lang="ru-RU" sz="2600" dirty="0">
                <a:solidFill>
                  <a:schemeClr val="tx1"/>
                </a:solidFill>
                <a:latin typeface="Roboto Condensed"/>
              </a:rPr>
              <a:t>, які </a:t>
            </a:r>
            <a:r>
              <a:rPr lang="ru-RU" sz="2600" dirty="0" err="1">
                <a:solidFill>
                  <a:schemeClr val="tx1"/>
                </a:solidFill>
                <a:latin typeface="Roboto Condensed"/>
              </a:rPr>
              <a:t>узгоджуються</a:t>
            </a:r>
            <a:r>
              <a:rPr lang="ru-RU" sz="2600" dirty="0">
                <a:solidFill>
                  <a:schemeClr val="tx1"/>
                </a:solidFill>
                <a:latin typeface="Roboto Condensed"/>
              </a:rPr>
              <a:t> з </a:t>
            </a:r>
            <a:r>
              <a:rPr lang="ru-RU" sz="2600" dirty="0" err="1">
                <a:solidFill>
                  <a:schemeClr val="tx1"/>
                </a:solidFill>
                <a:latin typeface="Roboto Condensed"/>
              </a:rPr>
              <a:t>їх</a:t>
            </a:r>
            <a:r>
              <a:rPr lang="ru-RU" sz="2600" dirty="0">
                <a:solidFill>
                  <a:schemeClr val="tx1"/>
                </a:solidFill>
                <a:latin typeface="Roboto Condensed"/>
              </a:rPr>
              <a:t> </a:t>
            </a:r>
            <a:r>
              <a:rPr lang="ru-RU" sz="2600" dirty="0" err="1">
                <a:solidFill>
                  <a:schemeClr val="tx1"/>
                </a:solidFill>
                <a:latin typeface="Roboto Condensed"/>
              </a:rPr>
              <a:t>природними</a:t>
            </a:r>
            <a:r>
              <a:rPr lang="ru-RU" sz="2600" dirty="0">
                <a:solidFill>
                  <a:schemeClr val="tx1"/>
                </a:solidFill>
                <a:latin typeface="Roboto Condensed"/>
              </a:rPr>
              <a:t> потребами й не </a:t>
            </a:r>
            <a:r>
              <a:rPr lang="ru-RU" sz="2600" dirty="0" err="1">
                <a:solidFill>
                  <a:schemeClr val="tx1"/>
                </a:solidFill>
                <a:latin typeface="Roboto Condensed"/>
              </a:rPr>
              <a:t>заподіюють</a:t>
            </a:r>
            <a:r>
              <a:rPr lang="ru-RU" sz="2600" dirty="0">
                <a:solidFill>
                  <a:schemeClr val="tx1"/>
                </a:solidFill>
                <a:latin typeface="Roboto Condensed"/>
              </a:rPr>
              <a:t> </a:t>
            </a:r>
            <a:r>
              <a:rPr lang="ru-RU" sz="2600" dirty="0" err="1">
                <a:solidFill>
                  <a:schemeClr val="tx1"/>
                </a:solidFill>
                <a:latin typeface="Roboto Condensed"/>
              </a:rPr>
              <a:t>страждання</a:t>
            </a:r>
            <a:r>
              <a:rPr lang="ru-RU" sz="2600" dirty="0">
                <a:solidFill>
                  <a:schemeClr val="tx1"/>
                </a:solidFill>
                <a:latin typeface="Roboto Condensed"/>
              </a:rPr>
              <a:t> </a:t>
            </a:r>
            <a:r>
              <a:rPr lang="ru-RU" sz="2600" dirty="0" err="1">
                <a:solidFill>
                  <a:schemeClr val="tx1"/>
                </a:solidFill>
                <a:latin typeface="Roboto Condensed"/>
              </a:rPr>
              <a:t>тваринам</a:t>
            </a:r>
            <a:r>
              <a:rPr lang="ru-RU" sz="2600" dirty="0">
                <a:solidFill>
                  <a:schemeClr val="tx1"/>
                </a:solidFill>
                <a:latin typeface="Roboto Condensed"/>
              </a:rPr>
              <a:t>.</a:t>
            </a:r>
          </a:p>
          <a:p>
            <a:pPr fontAlgn="auto">
              <a:spcAft>
                <a:spcPts val="0"/>
              </a:spcAft>
              <a:defRPr/>
            </a:pPr>
            <a:endParaRPr lang="ru-RU" dirty="0"/>
          </a:p>
        </p:txBody>
      </p:sp>
      <p:pic>
        <p:nvPicPr>
          <p:cNvPr id="16387" name="Рисунок 3"/>
          <p:cNvPicPr>
            <a:picLocks noChangeAspect="1"/>
          </p:cNvPicPr>
          <p:nvPr/>
        </p:nvPicPr>
        <p:blipFill>
          <a:blip r:embed="rId2" cstate="print"/>
          <a:srcRect/>
          <a:stretch>
            <a:fillRect/>
          </a:stretch>
        </p:blipFill>
        <p:spPr bwMode="auto">
          <a:xfrm>
            <a:off x="193675" y="238125"/>
            <a:ext cx="1604963" cy="1227138"/>
          </a:xfrm>
          <a:prstGeom prst="rect">
            <a:avLst/>
          </a:prstGeom>
          <a:noFill/>
          <a:ln w="9525">
            <a:noFill/>
            <a:miter lim="800000"/>
            <a:headEnd/>
            <a:tailEnd/>
          </a:ln>
        </p:spPr>
      </p:pic>
      <p:pic>
        <p:nvPicPr>
          <p:cNvPr id="5" name="Picture 4" descr="вертикаль син"/>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34675" y="690510"/>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013" y="1039813"/>
            <a:ext cx="10745787" cy="847725"/>
          </a:xfrm>
        </p:spPr>
        <p:txBody>
          <a:bodyPr>
            <a:normAutofit fontScale="90000"/>
          </a:bodyPr>
          <a:lstStyle/>
          <a:p>
            <a:pPr algn="ctr"/>
            <a:r>
              <a:rPr lang="uk-UA" sz="3600" b="1" smtClean="0">
                <a:solidFill>
                  <a:srgbClr val="000000"/>
                </a:solidFill>
                <a:latin typeface="Calibri" pitchFamily="34" charset="0"/>
              </a:rPr>
              <a:t>Галузі органічного виробництва</a:t>
            </a:r>
            <a:br>
              <a:rPr lang="uk-UA" sz="3600" b="1" smtClean="0">
                <a:solidFill>
                  <a:srgbClr val="000000"/>
                </a:solidFill>
                <a:latin typeface="Calibri" pitchFamily="34" charset="0"/>
              </a:rPr>
            </a:br>
            <a:r>
              <a:rPr lang="uk-UA" sz="2400" b="1" i="1" smtClean="0">
                <a:solidFill>
                  <a:srgbClr val="000000"/>
                </a:solidFill>
                <a:latin typeface="Calibri" pitchFamily="34" charset="0"/>
              </a:rPr>
              <a:t>(Ст.13 Закону України «Про основні принципи та вимоги до органічного виробництва, обігу та маркування органічної продукції»)</a:t>
            </a:r>
            <a:r>
              <a:rPr lang="uk-UA" sz="2400" smtClean="0"/>
              <a:t/>
            </a:r>
            <a:br>
              <a:rPr lang="uk-UA" sz="2400" smtClean="0"/>
            </a:br>
            <a:r>
              <a:rPr lang="ru-RU" sz="4000" smtClean="0"/>
              <a:t/>
            </a:r>
            <a:br>
              <a:rPr lang="ru-RU" sz="4000" smtClean="0"/>
            </a:br>
            <a:endParaRPr lang="ru-RU" sz="4000" smtClean="0"/>
          </a:p>
        </p:txBody>
      </p:sp>
      <p:sp>
        <p:nvSpPr>
          <p:cNvPr id="3" name="TextBox 2"/>
          <p:cNvSpPr txBox="1"/>
          <p:nvPr/>
        </p:nvSpPr>
        <p:spPr>
          <a:xfrm>
            <a:off x="455613" y="1965325"/>
            <a:ext cx="8497887" cy="4760913"/>
          </a:xfrm>
          <a:prstGeom prst="rect">
            <a:avLst/>
          </a:prstGeom>
          <a:noFill/>
        </p:spPr>
        <p:txBody>
          <a:bodyPr>
            <a:spAutoFit/>
          </a:bodyPr>
          <a:lstStyle/>
          <a:p>
            <a:pPr marL="285750" indent="-285750">
              <a:buFont typeface="Arial" charset="0"/>
              <a:buChar char="•"/>
            </a:pPr>
            <a:r>
              <a:rPr lang="uk-UA">
                <a:latin typeface="Corbel" pitchFamily="34" charset="0"/>
              </a:rPr>
              <a:t>органічне рослинництво (у тому числі насінництво та розсадництво);</a:t>
            </a:r>
          </a:p>
          <a:p>
            <a:pPr marL="285750" indent="-285750">
              <a:buFont typeface="Arial" charset="0"/>
              <a:buChar char="•"/>
            </a:pPr>
            <a:endParaRPr lang="uk-UA">
              <a:latin typeface="Corbel" pitchFamily="34" charset="0"/>
            </a:endParaRPr>
          </a:p>
          <a:p>
            <a:pPr marL="285750" indent="-285750">
              <a:buFont typeface="Arial" charset="0"/>
              <a:buChar char="•"/>
            </a:pPr>
            <a:r>
              <a:rPr lang="uk-UA">
                <a:latin typeface="Corbel" pitchFamily="34" charset="0"/>
              </a:rPr>
              <a:t>органічне тваринництво (у тому числі птахівництво, бджільництво);</a:t>
            </a:r>
          </a:p>
          <a:p>
            <a:pPr marL="285750" indent="-285750">
              <a:buFont typeface="Arial" charset="0"/>
              <a:buChar char="•"/>
            </a:pPr>
            <a:endParaRPr lang="uk-UA">
              <a:latin typeface="Corbel" pitchFamily="34" charset="0"/>
            </a:endParaRPr>
          </a:p>
          <a:p>
            <a:pPr marL="285750" indent="-285750">
              <a:buFont typeface="Arial" charset="0"/>
              <a:buChar char="•"/>
            </a:pPr>
            <a:r>
              <a:rPr lang="uk-UA">
                <a:latin typeface="Corbel" pitchFamily="34" charset="0"/>
              </a:rPr>
              <a:t>органічне грибівництво (у тому числі вирощування органічних дріжджів);</a:t>
            </a:r>
          </a:p>
          <a:p>
            <a:pPr marL="285750" indent="-285750">
              <a:buFont typeface="Arial" charset="0"/>
              <a:buChar char="•"/>
            </a:pPr>
            <a:endParaRPr lang="uk-UA">
              <a:latin typeface="Corbel" pitchFamily="34" charset="0"/>
            </a:endParaRPr>
          </a:p>
          <a:p>
            <a:pPr marL="285750" indent="-285750">
              <a:buFont typeface="Arial" charset="0"/>
              <a:buChar char="•"/>
            </a:pPr>
            <a:r>
              <a:rPr lang="uk-UA">
                <a:latin typeface="Corbel" pitchFamily="34" charset="0"/>
              </a:rPr>
              <a:t>органічна аквакультура;</a:t>
            </a:r>
          </a:p>
          <a:p>
            <a:pPr marL="285750" indent="-285750">
              <a:buFont typeface="Arial" charset="0"/>
              <a:buChar char="•"/>
            </a:pPr>
            <a:endParaRPr lang="uk-UA">
              <a:latin typeface="Corbel" pitchFamily="34" charset="0"/>
            </a:endParaRPr>
          </a:p>
          <a:p>
            <a:pPr marL="285750" indent="-285750">
              <a:buFont typeface="Arial" charset="0"/>
              <a:buChar char="•"/>
            </a:pPr>
            <a:r>
              <a:rPr lang="uk-UA">
                <a:latin typeface="Corbel" pitchFamily="34" charset="0"/>
              </a:rPr>
              <a:t>виробництво органічних морських водоростей;</a:t>
            </a:r>
          </a:p>
          <a:p>
            <a:pPr marL="285750" indent="-285750">
              <a:buFont typeface="Arial" charset="0"/>
              <a:buChar char="•"/>
            </a:pPr>
            <a:endParaRPr lang="uk-UA">
              <a:latin typeface="Corbel" pitchFamily="34" charset="0"/>
            </a:endParaRPr>
          </a:p>
          <a:p>
            <a:pPr marL="285750" indent="-285750">
              <a:buFont typeface="Arial" charset="0"/>
              <a:buChar char="•"/>
            </a:pPr>
            <a:r>
              <a:rPr lang="uk-UA">
                <a:latin typeface="Corbel" pitchFamily="34" charset="0"/>
              </a:rPr>
              <a:t>виробництво органічних харчових продуктів (у тому числі органічне виноробство);</a:t>
            </a:r>
          </a:p>
          <a:p>
            <a:pPr marL="285750" indent="-285750">
              <a:buFont typeface="Arial" charset="0"/>
              <a:buChar char="•"/>
            </a:pPr>
            <a:endParaRPr lang="uk-UA">
              <a:latin typeface="Corbel" pitchFamily="34" charset="0"/>
            </a:endParaRPr>
          </a:p>
          <a:p>
            <a:pPr marL="285750" indent="-285750">
              <a:buFont typeface="Arial" charset="0"/>
              <a:buChar char="•"/>
            </a:pPr>
            <a:r>
              <a:rPr lang="uk-UA">
                <a:latin typeface="Corbel" pitchFamily="34" charset="0"/>
              </a:rPr>
              <a:t>виробництво органічних кормів;</a:t>
            </a:r>
          </a:p>
          <a:p>
            <a:pPr marL="285750" indent="-285750">
              <a:buFont typeface="Arial" charset="0"/>
              <a:buChar char="•"/>
            </a:pPr>
            <a:endParaRPr lang="uk-UA">
              <a:latin typeface="Corbel" pitchFamily="34" charset="0"/>
            </a:endParaRPr>
          </a:p>
          <a:p>
            <a:pPr marL="285750" indent="-285750">
              <a:buFont typeface="Arial" charset="0"/>
              <a:buChar char="•"/>
            </a:pPr>
            <a:r>
              <a:rPr lang="uk-UA">
                <a:latin typeface="Corbel" pitchFamily="34" charset="0"/>
              </a:rPr>
              <a:t>заготівля органічних об’єктів рослинного світу</a:t>
            </a:r>
            <a:r>
              <a:rPr lang="ru-RU">
                <a:latin typeface="Corbel" pitchFamily="34" charset="0"/>
              </a:rPr>
              <a:t>.</a:t>
            </a:r>
            <a:br>
              <a:rPr lang="ru-RU">
                <a:latin typeface="Corbel" pitchFamily="34" charset="0"/>
              </a:rPr>
            </a:br>
            <a:endParaRPr lang="ru-RU">
              <a:latin typeface="Corbel" pitchFamily="34" charset="0"/>
            </a:endParaRPr>
          </a:p>
        </p:txBody>
      </p:sp>
      <p:pic>
        <p:nvPicPr>
          <p:cNvPr id="17411" name="Рисунок 3"/>
          <p:cNvPicPr>
            <a:picLocks noChangeAspect="1"/>
          </p:cNvPicPr>
          <p:nvPr/>
        </p:nvPicPr>
        <p:blipFill>
          <a:blip r:embed="rId2" cstate="print"/>
          <a:srcRect/>
          <a:stretch>
            <a:fillRect/>
          </a:stretch>
        </p:blipFill>
        <p:spPr bwMode="auto">
          <a:xfrm>
            <a:off x="9129713" y="3236913"/>
            <a:ext cx="2274887" cy="1412875"/>
          </a:xfrm>
          <a:prstGeom prst="rect">
            <a:avLst/>
          </a:prstGeom>
          <a:noFill/>
          <a:ln w="9525">
            <a:noFill/>
            <a:miter lim="800000"/>
            <a:headEnd/>
            <a:tailEnd/>
          </a:ln>
        </p:spPr>
      </p:pic>
      <p:pic>
        <p:nvPicPr>
          <p:cNvPr id="17413" name="Рисунок 5"/>
          <p:cNvPicPr>
            <a:picLocks noChangeAspect="1"/>
          </p:cNvPicPr>
          <p:nvPr/>
        </p:nvPicPr>
        <p:blipFill>
          <a:blip r:embed="rId3" cstate="print"/>
          <a:srcRect/>
          <a:stretch>
            <a:fillRect/>
          </a:stretch>
        </p:blipFill>
        <p:spPr bwMode="auto">
          <a:xfrm>
            <a:off x="8940800" y="1422400"/>
            <a:ext cx="2705100" cy="1695450"/>
          </a:xfrm>
          <a:prstGeom prst="rect">
            <a:avLst/>
          </a:prstGeom>
          <a:noFill/>
          <a:ln w="9525">
            <a:noFill/>
            <a:miter lim="800000"/>
            <a:headEnd/>
            <a:tailEnd/>
          </a:ln>
        </p:spPr>
      </p:pic>
      <p:pic>
        <p:nvPicPr>
          <p:cNvPr id="17414" name="Рисунок 6"/>
          <p:cNvPicPr>
            <a:picLocks noChangeAspect="1"/>
          </p:cNvPicPr>
          <p:nvPr/>
        </p:nvPicPr>
        <p:blipFill>
          <a:blip r:embed="rId4" cstate="print"/>
          <a:srcRect/>
          <a:stretch>
            <a:fillRect/>
          </a:stretch>
        </p:blipFill>
        <p:spPr bwMode="auto">
          <a:xfrm>
            <a:off x="8655050" y="4827588"/>
            <a:ext cx="2990850" cy="1524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1143000" y="609600"/>
            <a:ext cx="9875838" cy="979488"/>
          </a:xfrm>
        </p:spPr>
        <p:txBody>
          <a:bodyPr/>
          <a:lstStyle/>
          <a:p>
            <a:pPr algn="ctr"/>
            <a:r>
              <a:rPr lang="ru-RU" sz="3600" b="1" smtClean="0">
                <a:solidFill>
                  <a:srgbClr val="404040"/>
                </a:solidFill>
                <a:latin typeface="inherit"/>
              </a:rPr>
              <a:t>Де можна взяти органічні продукти</a:t>
            </a:r>
            <a:r>
              <a:rPr lang="en-US" sz="3600" b="1" smtClean="0">
                <a:solidFill>
                  <a:srgbClr val="404040"/>
                </a:solidFill>
                <a:latin typeface="inherit"/>
              </a:rPr>
              <a:t>?</a:t>
            </a:r>
            <a:endParaRPr lang="ru-RU" sz="3600" smtClean="0"/>
          </a:p>
        </p:txBody>
      </p:sp>
      <p:sp>
        <p:nvSpPr>
          <p:cNvPr id="18434" name="TextBox 2"/>
          <p:cNvSpPr txBox="1">
            <a:spLocks noChangeArrowheads="1"/>
          </p:cNvSpPr>
          <p:nvPr/>
        </p:nvSpPr>
        <p:spPr bwMode="auto">
          <a:xfrm>
            <a:off x="4300538" y="1489075"/>
            <a:ext cx="3398837" cy="400050"/>
          </a:xfrm>
          <a:prstGeom prst="rect">
            <a:avLst/>
          </a:prstGeom>
          <a:noFill/>
          <a:ln w="9525">
            <a:noFill/>
            <a:miter lim="800000"/>
            <a:headEnd/>
            <a:tailEnd/>
          </a:ln>
        </p:spPr>
        <p:txBody>
          <a:bodyPr>
            <a:spAutoFit/>
          </a:bodyPr>
          <a:lstStyle/>
          <a:p>
            <a:r>
              <a:rPr lang="ru-RU" sz="2000" b="1">
                <a:solidFill>
                  <a:srgbClr val="404040"/>
                </a:solidFill>
                <a:latin typeface="Georgia" pitchFamily="18" charset="0"/>
              </a:rPr>
              <a:t>1 Виростити самому.</a:t>
            </a:r>
            <a:endParaRPr lang="ru-RU" sz="2000">
              <a:latin typeface="Corbel" pitchFamily="34" charset="0"/>
            </a:endParaRPr>
          </a:p>
        </p:txBody>
      </p:sp>
      <p:pic>
        <p:nvPicPr>
          <p:cNvPr id="18435" name="Рисунок 5"/>
          <p:cNvPicPr>
            <a:picLocks noChangeAspect="1"/>
          </p:cNvPicPr>
          <p:nvPr/>
        </p:nvPicPr>
        <p:blipFill>
          <a:blip r:embed="rId2" cstate="print"/>
          <a:srcRect/>
          <a:stretch>
            <a:fillRect/>
          </a:stretch>
        </p:blipFill>
        <p:spPr bwMode="auto">
          <a:xfrm>
            <a:off x="719138" y="2127250"/>
            <a:ext cx="7620000" cy="3429000"/>
          </a:xfrm>
          <a:prstGeom prst="rect">
            <a:avLst/>
          </a:prstGeom>
          <a:noFill/>
          <a:ln w="9525">
            <a:noFill/>
            <a:miter lim="800000"/>
            <a:headEnd/>
            <a:tailEnd/>
          </a:ln>
        </p:spPr>
      </p:pic>
      <p:sp>
        <p:nvSpPr>
          <p:cNvPr id="18436" name="TextBox 6"/>
          <p:cNvSpPr txBox="1">
            <a:spLocks noChangeArrowheads="1"/>
          </p:cNvSpPr>
          <p:nvPr/>
        </p:nvSpPr>
        <p:spPr bwMode="auto">
          <a:xfrm>
            <a:off x="8645525" y="1809750"/>
            <a:ext cx="2909888" cy="4211638"/>
          </a:xfrm>
          <a:prstGeom prst="rect">
            <a:avLst/>
          </a:prstGeom>
          <a:noFill/>
          <a:ln w="9525">
            <a:noFill/>
            <a:miter lim="800000"/>
            <a:headEnd/>
            <a:tailEnd/>
          </a:ln>
        </p:spPr>
        <p:txBody>
          <a:bodyPr>
            <a:spAutoFit/>
          </a:bodyPr>
          <a:lstStyle/>
          <a:p>
            <a:r>
              <a:rPr lang="uk-UA">
                <a:solidFill>
                  <a:srgbClr val="404040"/>
                </a:solidFill>
                <a:latin typeface="Georgia" pitchFamily="18" charset="0"/>
              </a:rPr>
              <a:t>Якщо ви маєте землю, навіть, невеличку ділянку, то можете самі вирощувати овочі та фрукти. </a:t>
            </a:r>
          </a:p>
          <a:p>
            <a:r>
              <a:rPr lang="uk-UA">
                <a:solidFill>
                  <a:srgbClr val="404040"/>
                </a:solidFill>
                <a:latin typeface="Georgia" pitchFamily="18" charset="0"/>
              </a:rPr>
              <a:t>Також не забуваємо про всі етапи вирощування: насіння (органічне, без ГМО, не оброблене), чиста земля (по стандартах не менш 3-х років не оброблена шкідливою хімією), добрива, захист від шкідників. </a:t>
            </a:r>
            <a:endParaRPr lang="uk-UA">
              <a:latin typeface="Corbel" pitchFamily="34" charset="0"/>
            </a:endParaRPr>
          </a:p>
        </p:txBody>
      </p:sp>
      <p:sp>
        <p:nvSpPr>
          <p:cNvPr id="18437" name="Rectangle 5"/>
          <p:cNvSpPr>
            <a:spLocks noChangeArrowheads="1"/>
          </p:cNvSpPr>
          <p:nvPr/>
        </p:nvSpPr>
        <p:spPr bwMode="auto">
          <a:xfrm>
            <a:off x="10163175" y="5999163"/>
            <a:ext cx="1582738" cy="366712"/>
          </a:xfrm>
          <a:prstGeom prst="rect">
            <a:avLst/>
          </a:prstGeom>
          <a:noFill/>
          <a:ln w="9525">
            <a:noFill/>
            <a:miter lim="800000"/>
            <a:headEnd/>
            <a:tailEnd/>
          </a:ln>
          <a:effectLst/>
        </p:spPr>
        <p:txBody>
          <a:bodyPr wrap="none" anchor="ctr">
            <a:spAutoFit/>
          </a:bodyPr>
          <a:lstStyle/>
          <a:p>
            <a:pPr indent="190500" algn="just"/>
            <a:r>
              <a:rPr lang="uk-UA" b="1"/>
              <a:t>Стаття 20 </a:t>
            </a:r>
            <a:r>
              <a:rPr lang="ru-RU"/>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1143000" y="609600"/>
            <a:ext cx="9875838" cy="1016000"/>
          </a:xfrm>
        </p:spPr>
        <p:txBody>
          <a:bodyPr/>
          <a:lstStyle/>
          <a:p>
            <a:pPr algn="ctr"/>
            <a:r>
              <a:rPr lang="ru-RU" sz="3600" b="1" smtClean="0">
                <a:solidFill>
                  <a:srgbClr val="404040"/>
                </a:solidFill>
                <a:latin typeface="inherit"/>
              </a:rPr>
              <a:t>Де можна взяти органічні продукти</a:t>
            </a:r>
            <a:r>
              <a:rPr lang="en-US" sz="3600" b="1" smtClean="0">
                <a:solidFill>
                  <a:srgbClr val="404040"/>
                </a:solidFill>
                <a:latin typeface="inherit"/>
              </a:rPr>
              <a:t>?</a:t>
            </a:r>
            <a:endParaRPr lang="ru-RU" smtClean="0"/>
          </a:p>
        </p:txBody>
      </p:sp>
      <p:sp>
        <p:nvSpPr>
          <p:cNvPr id="19458" name="TextBox 2"/>
          <p:cNvSpPr txBox="1">
            <a:spLocks noChangeArrowheads="1"/>
          </p:cNvSpPr>
          <p:nvPr/>
        </p:nvSpPr>
        <p:spPr bwMode="auto">
          <a:xfrm>
            <a:off x="2298700" y="1441450"/>
            <a:ext cx="7564438" cy="368300"/>
          </a:xfrm>
          <a:prstGeom prst="rect">
            <a:avLst/>
          </a:prstGeom>
          <a:noFill/>
          <a:ln w="9525">
            <a:noFill/>
            <a:miter lim="800000"/>
            <a:headEnd/>
            <a:tailEnd/>
          </a:ln>
        </p:spPr>
        <p:txBody>
          <a:bodyPr>
            <a:spAutoFit/>
          </a:bodyPr>
          <a:lstStyle/>
          <a:p>
            <a:r>
              <a:rPr lang="ru-RU" b="1">
                <a:solidFill>
                  <a:srgbClr val="404040"/>
                </a:solidFill>
                <a:latin typeface="Georgia" pitchFamily="18" charset="0"/>
              </a:rPr>
              <a:t>2 Придбати органічну продукцію напряму від фермера.</a:t>
            </a:r>
            <a:endParaRPr lang="ru-RU">
              <a:latin typeface="Corbel" pitchFamily="34" charset="0"/>
            </a:endParaRPr>
          </a:p>
        </p:txBody>
      </p:sp>
      <p:pic>
        <p:nvPicPr>
          <p:cNvPr id="19459" name="Рисунок 3"/>
          <p:cNvPicPr>
            <a:picLocks noChangeAspect="1"/>
          </p:cNvPicPr>
          <p:nvPr/>
        </p:nvPicPr>
        <p:blipFill>
          <a:blip r:embed="rId2" cstate="print"/>
          <a:srcRect b="32613"/>
          <a:stretch>
            <a:fillRect/>
          </a:stretch>
        </p:blipFill>
        <p:spPr bwMode="auto">
          <a:xfrm>
            <a:off x="481013" y="2290763"/>
            <a:ext cx="7896225" cy="2921000"/>
          </a:xfrm>
          <a:prstGeom prst="rect">
            <a:avLst/>
          </a:prstGeom>
          <a:noFill/>
          <a:ln w="9525">
            <a:noFill/>
            <a:miter lim="800000"/>
            <a:headEnd/>
            <a:tailEnd/>
          </a:ln>
        </p:spPr>
      </p:pic>
      <p:sp>
        <p:nvSpPr>
          <p:cNvPr id="19460" name="TextBox 4"/>
          <p:cNvSpPr txBox="1">
            <a:spLocks noChangeArrowheads="1"/>
          </p:cNvSpPr>
          <p:nvPr/>
        </p:nvSpPr>
        <p:spPr bwMode="auto">
          <a:xfrm>
            <a:off x="8377238" y="1920875"/>
            <a:ext cx="3473450" cy="3387725"/>
          </a:xfrm>
          <a:prstGeom prst="rect">
            <a:avLst/>
          </a:prstGeom>
          <a:noFill/>
          <a:ln w="9525">
            <a:noFill/>
            <a:miter lim="800000"/>
            <a:headEnd/>
            <a:tailEnd/>
          </a:ln>
        </p:spPr>
        <p:txBody>
          <a:bodyPr>
            <a:spAutoFit/>
          </a:bodyPr>
          <a:lstStyle/>
          <a:p>
            <a:r>
              <a:rPr lang="uk-UA">
                <a:solidFill>
                  <a:srgbClr val="404040"/>
                </a:solidFill>
                <a:latin typeface="Georgia" pitchFamily="18" charset="0"/>
              </a:rPr>
              <a:t>Органічний фермер не просто турбується про прибуток, кількість та зовнішній вигляд, а й про якість продукції, про стан землі, здоров’я рослин та тварин.</a:t>
            </a:r>
          </a:p>
          <a:p>
            <a:r>
              <a:rPr lang="uk-UA">
                <a:solidFill>
                  <a:srgbClr val="404040"/>
                </a:solidFill>
                <a:latin typeface="Georgia" pitchFamily="18" charset="0"/>
              </a:rPr>
              <a:t>Органічна продукція завжди натуральна, а ось натуральна не завжди органічна. У фермера є сертифікат, і він вам його з радістю покаже.</a:t>
            </a:r>
            <a:endParaRPr lang="uk-UA">
              <a:latin typeface="Corbel" pitchFamily="34" charset="0"/>
            </a:endParaRPr>
          </a:p>
        </p:txBody>
      </p:sp>
      <p:sp>
        <p:nvSpPr>
          <p:cNvPr id="19461" name="TextBox 5"/>
          <p:cNvSpPr txBox="1">
            <a:spLocks noChangeArrowheads="1"/>
          </p:cNvSpPr>
          <p:nvPr/>
        </p:nvSpPr>
        <p:spPr bwMode="auto">
          <a:xfrm>
            <a:off x="1068388" y="5414963"/>
            <a:ext cx="9875837" cy="915987"/>
          </a:xfrm>
          <a:prstGeom prst="rect">
            <a:avLst/>
          </a:prstGeom>
          <a:noFill/>
          <a:ln w="9525">
            <a:noFill/>
            <a:miter lim="800000"/>
            <a:headEnd/>
            <a:tailEnd/>
          </a:ln>
        </p:spPr>
        <p:txBody>
          <a:bodyPr>
            <a:spAutoFit/>
          </a:bodyPr>
          <a:lstStyle/>
          <a:p>
            <a:r>
              <a:rPr lang="uk-UA" b="1">
                <a:solidFill>
                  <a:srgbClr val="404040"/>
                </a:solidFill>
                <a:latin typeface="Georgia" pitchFamily="18" charset="0"/>
              </a:rPr>
              <a:t>Переваги</a:t>
            </a:r>
            <a:r>
              <a:rPr lang="uk-UA">
                <a:solidFill>
                  <a:srgbClr val="404040"/>
                </a:solidFill>
                <a:latin typeface="Georgia" pitchFamily="18" charset="0"/>
              </a:rPr>
              <a:t> – познайомившись особисто з фермером, ви маєте можливість стати не тільки клієнтом, а й другом. Ви можете бачити на власні очі, як він вирощує рослини, або в яких умовах живуть тварини, чим харчуються, де пасуться. </a:t>
            </a:r>
            <a:endParaRPr lang="uk-UA">
              <a:latin typeface="Corbe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1143000" y="609600"/>
            <a:ext cx="9875838" cy="839788"/>
          </a:xfrm>
        </p:spPr>
        <p:txBody>
          <a:bodyPr/>
          <a:lstStyle/>
          <a:p>
            <a:pPr algn="ctr"/>
            <a:r>
              <a:rPr lang="ru-RU" sz="3600" b="1" smtClean="0">
                <a:solidFill>
                  <a:srgbClr val="404040"/>
                </a:solidFill>
                <a:latin typeface="inherit"/>
              </a:rPr>
              <a:t>Де можна взяти органічні продукти</a:t>
            </a:r>
            <a:r>
              <a:rPr lang="en-US" sz="3600" b="1" smtClean="0">
                <a:solidFill>
                  <a:srgbClr val="404040"/>
                </a:solidFill>
                <a:latin typeface="inherit"/>
              </a:rPr>
              <a:t>?</a:t>
            </a:r>
            <a:endParaRPr lang="ru-RU" smtClean="0"/>
          </a:p>
        </p:txBody>
      </p:sp>
      <p:sp>
        <p:nvSpPr>
          <p:cNvPr id="20482" name="TextBox 2"/>
          <p:cNvSpPr txBox="1">
            <a:spLocks noChangeArrowheads="1"/>
          </p:cNvSpPr>
          <p:nvPr/>
        </p:nvSpPr>
        <p:spPr bwMode="auto">
          <a:xfrm>
            <a:off x="1771650" y="1320800"/>
            <a:ext cx="9007475" cy="641350"/>
          </a:xfrm>
          <a:prstGeom prst="rect">
            <a:avLst/>
          </a:prstGeom>
          <a:noFill/>
          <a:ln w="9525">
            <a:noFill/>
            <a:miter lim="800000"/>
            <a:headEnd/>
            <a:tailEnd/>
          </a:ln>
        </p:spPr>
        <p:txBody>
          <a:bodyPr>
            <a:spAutoFit/>
          </a:bodyPr>
          <a:lstStyle/>
          <a:p>
            <a:pPr algn="ctr"/>
            <a:r>
              <a:rPr lang="uk-UA" b="1">
                <a:solidFill>
                  <a:srgbClr val="212529"/>
                </a:solidFill>
                <a:latin typeface="Georgia" pitchFamily="18" charset="0"/>
              </a:rPr>
              <a:t>3. Купити в мережах супермаркетів, спеціалізованих магазинах або на виставках вашого міста</a:t>
            </a:r>
            <a:r>
              <a:rPr lang="uk-UA">
                <a:solidFill>
                  <a:srgbClr val="212529"/>
                </a:solidFill>
                <a:latin typeface="Georgia" pitchFamily="18" charset="0"/>
              </a:rPr>
              <a:t>.</a:t>
            </a:r>
            <a:endParaRPr lang="uk-UA">
              <a:latin typeface="Corbel" pitchFamily="34" charset="0"/>
            </a:endParaRPr>
          </a:p>
        </p:txBody>
      </p:sp>
      <p:sp>
        <p:nvSpPr>
          <p:cNvPr id="20483" name="TextBox 3"/>
          <p:cNvSpPr txBox="1">
            <a:spLocks noChangeArrowheads="1"/>
          </p:cNvSpPr>
          <p:nvPr/>
        </p:nvSpPr>
        <p:spPr bwMode="auto">
          <a:xfrm>
            <a:off x="1133475" y="1957387"/>
            <a:ext cx="3495675" cy="2031325"/>
          </a:xfrm>
          <a:prstGeom prst="rect">
            <a:avLst/>
          </a:prstGeom>
          <a:noFill/>
          <a:ln w="9525">
            <a:noFill/>
            <a:miter lim="800000"/>
            <a:headEnd/>
            <a:tailEnd/>
          </a:ln>
        </p:spPr>
        <p:txBody>
          <a:bodyPr wrap="square">
            <a:spAutoFit/>
          </a:bodyPr>
          <a:lstStyle/>
          <a:p>
            <a:pPr algn="ctr"/>
            <a:r>
              <a:rPr lang="uk-UA" b="1" dirty="0">
                <a:solidFill>
                  <a:srgbClr val="212529"/>
                </a:solidFill>
                <a:latin typeface="Georgia" pitchFamily="18" charset="0"/>
              </a:rPr>
              <a:t>В супермаркетах. </a:t>
            </a:r>
          </a:p>
          <a:p>
            <a:r>
              <a:rPr lang="uk-UA" dirty="0">
                <a:solidFill>
                  <a:srgbClr val="212529"/>
                </a:solidFill>
                <a:latin typeface="Georgia" pitchFamily="18" charset="0"/>
              </a:rPr>
              <a:t>Серед звичайної продукції можна знайти деяку кількість органічної. Для того, щоб орієнтуватися, потрібно уважно дивитися на маркування.</a:t>
            </a:r>
            <a:endParaRPr lang="uk-UA" dirty="0">
              <a:latin typeface="Corbel" pitchFamily="34" charset="0"/>
            </a:endParaRPr>
          </a:p>
        </p:txBody>
      </p:sp>
      <p:sp>
        <p:nvSpPr>
          <p:cNvPr id="20484" name="TextBox 4"/>
          <p:cNvSpPr txBox="1">
            <a:spLocks noChangeArrowheads="1"/>
          </p:cNvSpPr>
          <p:nvPr/>
        </p:nvSpPr>
        <p:spPr bwMode="auto">
          <a:xfrm>
            <a:off x="4654550" y="2312988"/>
            <a:ext cx="3889375" cy="2563812"/>
          </a:xfrm>
          <a:prstGeom prst="rect">
            <a:avLst/>
          </a:prstGeom>
          <a:noFill/>
          <a:ln w="9525">
            <a:noFill/>
            <a:miter lim="800000"/>
            <a:headEnd/>
            <a:tailEnd/>
          </a:ln>
        </p:spPr>
        <p:txBody>
          <a:bodyPr>
            <a:spAutoFit/>
          </a:bodyPr>
          <a:lstStyle/>
          <a:p>
            <a:pPr algn="ctr"/>
            <a:r>
              <a:rPr lang="ru-RU" b="1">
                <a:solidFill>
                  <a:srgbClr val="212529"/>
                </a:solidFill>
                <a:latin typeface="Georgia" pitchFamily="18" charset="0"/>
              </a:rPr>
              <a:t> </a:t>
            </a:r>
            <a:r>
              <a:rPr lang="uk-UA" b="1">
                <a:solidFill>
                  <a:srgbClr val="212529"/>
                </a:solidFill>
                <a:latin typeface="Georgia" pitchFamily="18" charset="0"/>
              </a:rPr>
              <a:t>В спеціалізованих магазинах. </a:t>
            </a:r>
          </a:p>
          <a:p>
            <a:r>
              <a:rPr lang="uk-UA">
                <a:solidFill>
                  <a:srgbClr val="212529"/>
                </a:solidFill>
                <a:latin typeface="Georgia" pitchFamily="18" charset="0"/>
              </a:rPr>
              <a:t>Зручність таких магазинів в тому, що там велика концентрація натуральних та органічних продуктів. Продавець зможе вас фахово проконсультувати. Але не забуваємо слідкувати за маркуванням та складом продукту.</a:t>
            </a:r>
            <a:endParaRPr lang="uk-UA">
              <a:latin typeface="Corbel" pitchFamily="34" charset="0"/>
            </a:endParaRPr>
          </a:p>
        </p:txBody>
      </p:sp>
      <p:sp>
        <p:nvSpPr>
          <p:cNvPr id="20485" name="TextBox 5"/>
          <p:cNvSpPr txBox="1">
            <a:spLocks noChangeArrowheads="1"/>
          </p:cNvSpPr>
          <p:nvPr/>
        </p:nvSpPr>
        <p:spPr bwMode="auto">
          <a:xfrm>
            <a:off x="8820150" y="2271713"/>
            <a:ext cx="2624138" cy="2014537"/>
          </a:xfrm>
          <a:prstGeom prst="rect">
            <a:avLst/>
          </a:prstGeom>
          <a:noFill/>
          <a:ln w="9525">
            <a:noFill/>
            <a:miter lim="800000"/>
            <a:headEnd/>
            <a:tailEnd/>
          </a:ln>
        </p:spPr>
        <p:txBody>
          <a:bodyPr>
            <a:spAutoFit/>
          </a:bodyPr>
          <a:lstStyle/>
          <a:p>
            <a:pPr algn="ctr"/>
            <a:r>
              <a:rPr lang="ru-RU" b="1">
                <a:solidFill>
                  <a:srgbClr val="212529"/>
                </a:solidFill>
                <a:latin typeface="Georgia" pitchFamily="18" charset="0"/>
              </a:rPr>
              <a:t> </a:t>
            </a:r>
            <a:r>
              <a:rPr lang="uk-UA" b="1">
                <a:solidFill>
                  <a:srgbClr val="212529"/>
                </a:solidFill>
                <a:latin typeface="Georgia" pitchFamily="18" charset="0"/>
              </a:rPr>
              <a:t>На спеціалізованих виставках. </a:t>
            </a:r>
          </a:p>
          <a:p>
            <a:r>
              <a:rPr lang="uk-UA">
                <a:solidFill>
                  <a:srgbClr val="212529"/>
                </a:solidFill>
                <a:latin typeface="Georgia" pitchFamily="18" charset="0"/>
              </a:rPr>
              <a:t>Такі виставки періодично відбуваються, слідкуйте за анонсами.</a:t>
            </a:r>
            <a:endParaRPr lang="uk-UA">
              <a:latin typeface="Corbel" pitchFamily="34" charset="0"/>
            </a:endParaRPr>
          </a:p>
        </p:txBody>
      </p:sp>
      <p:pic>
        <p:nvPicPr>
          <p:cNvPr id="20486" name="Рисунок 9"/>
          <p:cNvPicPr>
            <a:picLocks noChangeAspect="1"/>
          </p:cNvPicPr>
          <p:nvPr/>
        </p:nvPicPr>
        <p:blipFill>
          <a:blip r:embed="rId2" cstate="print"/>
          <a:srcRect/>
          <a:stretch>
            <a:fillRect/>
          </a:stretch>
        </p:blipFill>
        <p:spPr bwMode="auto">
          <a:xfrm>
            <a:off x="1389063" y="4251325"/>
            <a:ext cx="2466975" cy="1847850"/>
          </a:xfrm>
          <a:prstGeom prst="rect">
            <a:avLst/>
          </a:prstGeom>
          <a:noFill/>
          <a:ln w="9525">
            <a:noFill/>
            <a:miter lim="800000"/>
            <a:headEnd/>
            <a:tailEnd/>
          </a:ln>
        </p:spPr>
      </p:pic>
      <p:pic>
        <p:nvPicPr>
          <p:cNvPr id="20487" name="Рисунок 10"/>
          <p:cNvPicPr>
            <a:picLocks noChangeAspect="1"/>
          </p:cNvPicPr>
          <p:nvPr/>
        </p:nvPicPr>
        <p:blipFill>
          <a:blip r:embed="rId3" cstate="print"/>
          <a:srcRect/>
          <a:stretch>
            <a:fillRect/>
          </a:stretch>
        </p:blipFill>
        <p:spPr bwMode="auto">
          <a:xfrm>
            <a:off x="4752975" y="5216525"/>
            <a:ext cx="2655888" cy="1157288"/>
          </a:xfrm>
          <a:prstGeom prst="rect">
            <a:avLst/>
          </a:prstGeom>
          <a:noFill/>
          <a:ln w="9525">
            <a:noFill/>
            <a:miter lim="800000"/>
            <a:headEnd/>
            <a:tailEnd/>
          </a:ln>
        </p:spPr>
      </p:pic>
      <p:pic>
        <p:nvPicPr>
          <p:cNvPr id="20488" name="Рисунок 11"/>
          <p:cNvPicPr>
            <a:picLocks noChangeAspect="1"/>
          </p:cNvPicPr>
          <p:nvPr/>
        </p:nvPicPr>
        <p:blipFill>
          <a:blip r:embed="rId4" cstate="print"/>
          <a:srcRect/>
          <a:stretch>
            <a:fillRect/>
          </a:stretch>
        </p:blipFill>
        <p:spPr bwMode="auto">
          <a:xfrm>
            <a:off x="8899525" y="4579938"/>
            <a:ext cx="2466975" cy="1847850"/>
          </a:xfrm>
          <a:prstGeom prst="rect">
            <a:avLst/>
          </a:prstGeom>
          <a:noFill/>
          <a:ln w="9525">
            <a:noFill/>
            <a:miter lim="800000"/>
            <a:headEnd/>
            <a:tailEnd/>
          </a:ln>
        </p:spPr>
      </p:pic>
      <p:pic>
        <p:nvPicPr>
          <p:cNvPr id="10" name="Picture 4" descr="вертикаль син"/>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595260"/>
            <a:ext cx="1282700" cy="522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847725" y="847725"/>
            <a:ext cx="10714038" cy="1355725"/>
          </a:xfrm>
        </p:spPr>
        <p:txBody>
          <a:bodyPr/>
          <a:lstStyle/>
          <a:p>
            <a:pPr algn="ctr"/>
            <a:r>
              <a:rPr lang="uk-UA" sz="2400" b="1" smtClean="0">
                <a:solidFill>
                  <a:srgbClr val="3C3C40"/>
                </a:solidFill>
                <a:latin typeface="Roboto"/>
              </a:rPr>
              <a:t>Органіка — це не просто продукти без хімії та ГМО, органіка — це особлива філософія.</a:t>
            </a:r>
            <a:endParaRPr lang="uk-UA" sz="2400" smtClean="0">
              <a:solidFill>
                <a:srgbClr val="3C3C40"/>
              </a:solidFill>
              <a:latin typeface="Roboto"/>
            </a:endParaRPr>
          </a:p>
        </p:txBody>
      </p:sp>
      <p:pic>
        <p:nvPicPr>
          <p:cNvPr id="21506" name="Рисунок 2"/>
          <p:cNvPicPr>
            <a:picLocks noChangeAspect="1"/>
          </p:cNvPicPr>
          <p:nvPr/>
        </p:nvPicPr>
        <p:blipFill>
          <a:blip r:embed="rId2" cstate="print"/>
          <a:srcRect/>
          <a:stretch>
            <a:fillRect/>
          </a:stretch>
        </p:blipFill>
        <p:spPr bwMode="auto">
          <a:xfrm>
            <a:off x="360363" y="2192338"/>
            <a:ext cx="3074987" cy="2393950"/>
          </a:xfrm>
          <a:prstGeom prst="rect">
            <a:avLst/>
          </a:prstGeom>
          <a:noFill/>
          <a:ln w="9525">
            <a:noFill/>
            <a:miter lim="800000"/>
            <a:headEnd/>
            <a:tailEnd/>
          </a:ln>
        </p:spPr>
      </p:pic>
      <p:sp>
        <p:nvSpPr>
          <p:cNvPr id="21507" name="TextBox 3"/>
          <p:cNvSpPr txBox="1">
            <a:spLocks noChangeArrowheads="1"/>
          </p:cNvSpPr>
          <p:nvPr/>
        </p:nvSpPr>
        <p:spPr bwMode="auto">
          <a:xfrm>
            <a:off x="3565525" y="2530475"/>
            <a:ext cx="8321675" cy="2014538"/>
          </a:xfrm>
          <a:prstGeom prst="rect">
            <a:avLst/>
          </a:prstGeom>
          <a:noFill/>
          <a:ln w="9525">
            <a:noFill/>
            <a:miter lim="800000"/>
            <a:headEnd/>
            <a:tailEnd/>
          </a:ln>
        </p:spPr>
        <p:txBody>
          <a:bodyPr>
            <a:spAutoFit/>
          </a:bodyPr>
          <a:lstStyle/>
          <a:p>
            <a:r>
              <a:rPr lang="uk-UA" b="1">
                <a:solidFill>
                  <a:srgbClr val="3C3C40"/>
                </a:solidFill>
                <a:latin typeface="Roboto"/>
              </a:rPr>
              <a:t>ФАКТ 1.</a:t>
            </a:r>
            <a:r>
              <a:rPr lang="uk-UA">
                <a:solidFill>
                  <a:srgbClr val="3C3C40"/>
                </a:solidFill>
                <a:latin typeface="Roboto"/>
              </a:rPr>
              <a:t> Тільки сертифіковані продукти, які мають спеціальне маркування (про нього ми розповімо нижче), можуть офіційно називатися органічними. Всі інші позначення і такі приставки як «біо-» або «еко» — всього лише маркетинг.</a:t>
            </a:r>
          </a:p>
          <a:p>
            <a:r>
              <a:rPr lang="uk-UA" b="1">
                <a:solidFill>
                  <a:srgbClr val="3C3C40"/>
                </a:solidFill>
                <a:latin typeface="Roboto"/>
              </a:rPr>
              <a:t>ФАКТ 2.</a:t>
            </a:r>
            <a:r>
              <a:rPr lang="uk-UA">
                <a:solidFill>
                  <a:srgbClr val="3C3C40"/>
                </a:solidFill>
                <a:latin typeface="Roboto"/>
              </a:rPr>
              <a:t> В Україні існує нормативна база, що регулює виробництво органічної продукції і її маркування - ЗУ «Про основні принципи та вимоги до органічного виробництва, обігу та маркування органічної продукції</a:t>
            </a:r>
            <a:r>
              <a:rPr lang="ru-RU">
                <a:solidFill>
                  <a:srgbClr val="3C3C40"/>
                </a:solidFill>
                <a:latin typeface="Roboto"/>
              </a:rPr>
              <a:t>». </a:t>
            </a:r>
            <a:endParaRPr lang="ru-RU">
              <a:latin typeface="Corbel" pitchFamily="34" charset="0"/>
            </a:endParaRPr>
          </a:p>
        </p:txBody>
      </p:sp>
      <p:sp>
        <p:nvSpPr>
          <p:cNvPr id="21508" name="TextBox 4"/>
          <p:cNvSpPr txBox="1">
            <a:spLocks noChangeArrowheads="1"/>
          </p:cNvSpPr>
          <p:nvPr/>
        </p:nvSpPr>
        <p:spPr bwMode="auto">
          <a:xfrm>
            <a:off x="360363" y="4922838"/>
            <a:ext cx="11277600" cy="1739900"/>
          </a:xfrm>
          <a:prstGeom prst="rect">
            <a:avLst/>
          </a:prstGeom>
          <a:noFill/>
          <a:ln w="9525">
            <a:noFill/>
            <a:miter lim="800000"/>
            <a:headEnd/>
            <a:tailEnd/>
          </a:ln>
        </p:spPr>
        <p:txBody>
          <a:bodyPr>
            <a:spAutoFit/>
          </a:bodyPr>
          <a:lstStyle/>
          <a:p>
            <a:r>
              <a:rPr lang="ru-RU" b="1">
                <a:solidFill>
                  <a:srgbClr val="3C3C40"/>
                </a:solidFill>
                <a:latin typeface="Roboto"/>
              </a:rPr>
              <a:t>ФАКТ 3.</a:t>
            </a:r>
            <a:r>
              <a:rPr lang="ru-RU">
                <a:solidFill>
                  <a:srgbClr val="3C3C40"/>
                </a:solidFill>
                <a:latin typeface="Roboto"/>
              </a:rPr>
              <a:t> </a:t>
            </a:r>
            <a:r>
              <a:rPr lang="uk-UA">
                <a:solidFill>
                  <a:srgbClr val="3C3C40"/>
                </a:solidFill>
                <a:latin typeface="Roboto"/>
              </a:rPr>
              <a:t>Органічні продукти в Україні сертифікуються однією єдиною організацією, «Органік стандарт», яка керується</a:t>
            </a:r>
            <a:r>
              <a:rPr lang="ru-RU">
                <a:solidFill>
                  <a:srgbClr val="3C3C40"/>
                </a:solidFill>
                <a:latin typeface="Roboto"/>
              </a:rPr>
              <a:t> нормами ЄС. На </a:t>
            </a:r>
            <a:r>
              <a:rPr lang="uk-UA">
                <a:solidFill>
                  <a:srgbClr val="3C3C40"/>
                </a:solidFill>
                <a:latin typeface="Roboto"/>
              </a:rPr>
              <a:t>такій продукції — маркування ЄС «зелений</a:t>
            </a:r>
            <a:r>
              <a:rPr lang="ru-RU">
                <a:solidFill>
                  <a:srgbClr val="3C3C40"/>
                </a:solidFill>
                <a:latin typeface="Roboto"/>
              </a:rPr>
              <a:t> лист» з кодом </a:t>
            </a:r>
            <a:r>
              <a:rPr lang="en-US">
                <a:solidFill>
                  <a:srgbClr val="3C3C40"/>
                </a:solidFill>
                <a:latin typeface="Roboto"/>
              </a:rPr>
              <a:t>UA-BIO-609.</a:t>
            </a:r>
          </a:p>
          <a:p>
            <a:r>
              <a:rPr lang="ru-RU" b="1">
                <a:solidFill>
                  <a:srgbClr val="3C3C40"/>
                </a:solidFill>
                <a:latin typeface="Roboto"/>
              </a:rPr>
              <a:t>ФАКТ 4. </a:t>
            </a:r>
            <a:r>
              <a:rPr lang="ru-RU">
                <a:solidFill>
                  <a:srgbClr val="3C3C40"/>
                </a:solidFill>
                <a:latin typeface="Roboto"/>
              </a:rPr>
              <a:t>Не </a:t>
            </a:r>
            <a:r>
              <a:rPr lang="uk-UA">
                <a:solidFill>
                  <a:srgbClr val="3C3C40"/>
                </a:solidFill>
                <a:latin typeface="Roboto"/>
              </a:rPr>
              <a:t>існує міжнародних правил виробництва органічної продукції. Кожна країна або об'єднання країн, таке як ЄС, має свої правила, яким повинні відповідати продукція, щоб отримати сертифікат і називатися органічною. Хоча багато в чому вони схожі і збігаються</a:t>
            </a:r>
            <a:r>
              <a:rPr lang="ru-RU">
                <a:solidFill>
                  <a:srgbClr val="3C3C40"/>
                </a:solidFill>
                <a:latin typeface="Roboto"/>
              </a:rPr>
              <a:t> на 90-95%.</a:t>
            </a:r>
          </a:p>
          <a:p>
            <a:endParaRPr lang="ru-RU">
              <a:latin typeface="Corbel" pitchFamily="34" charset="0"/>
            </a:endParaRPr>
          </a:p>
        </p:txBody>
      </p:sp>
    </p:spTree>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TM03457444[[fn=Основа]]</Template>
  <TotalTime>412</TotalTime>
  <Words>1983</Words>
  <Application>Microsoft Office PowerPoint</Application>
  <PresentationFormat>Произвольный</PresentationFormat>
  <Paragraphs>181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Базис</vt:lpstr>
      <vt:lpstr>Слайд 1</vt:lpstr>
      <vt:lpstr>Що таке органічна продукція?</vt:lpstr>
      <vt:lpstr>Чим органічна продукція відрізняється від звичайної?</vt:lpstr>
      <vt:lpstr>Переваги органічних продуктів</vt:lpstr>
      <vt:lpstr>Галузі органічного виробництва (Ст.13 Закону України «Про основні принципи та вимоги до органічного виробництва, обігу та маркування органічної продукції»)  </vt:lpstr>
      <vt:lpstr>Де можна взяти органічні продукти?</vt:lpstr>
      <vt:lpstr>Де можна взяти органічні продукти?</vt:lpstr>
      <vt:lpstr>Де можна взяти органічні продукти?</vt:lpstr>
      <vt:lpstr>Органіка — це не просто продукти без хімії та ГМО, органіка — це особлива філософія.</vt:lpstr>
      <vt:lpstr>Етапи розвитку органічого виробництва в Україні </vt:lpstr>
      <vt:lpstr>Етапи розвитку органічого виробництва в Україні</vt:lpstr>
      <vt:lpstr>Огляд органічного ринку України </vt:lpstr>
      <vt:lpstr>Міжнародні ринки органічної продукції</vt:lpstr>
      <vt:lpstr>Чому органік? </vt:lpstr>
      <vt:lpstr>Чому органік? </vt:lpstr>
      <vt:lpstr>Чому органік?</vt:lpstr>
      <vt:lpstr>Маркування органічної продукції </vt:lpstr>
      <vt:lpstr>Слайд 18</vt:lpstr>
      <vt:lpstr>Маркування органічної продукції (Ст.34 Закону)  </vt:lpstr>
      <vt:lpstr>Слайд 20</vt:lpstr>
      <vt:lpstr>Слайд 21</vt:lpstr>
      <vt:lpstr>Слайд 22</vt:lpstr>
      <vt:lpstr>Слайд 23</vt:lpstr>
      <vt:lpstr>Слайд 24</vt:lpstr>
      <vt:lpstr>Слайд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Органічна продукція</dc:title>
  <dc:creator>Пользователь</dc:creator>
  <cp:lastModifiedBy>User</cp:lastModifiedBy>
  <cp:revision>22</cp:revision>
  <dcterms:created xsi:type="dcterms:W3CDTF">2020-11-16T12:04:20Z</dcterms:created>
  <dcterms:modified xsi:type="dcterms:W3CDTF">2024-04-28T18:43:43Z</dcterms:modified>
</cp:coreProperties>
</file>