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0" r:id="rId1"/>
  </p:sldMasterIdLst>
  <p:notesMasterIdLst>
    <p:notesMasterId r:id="rId35"/>
  </p:notesMasterIdLst>
  <p:sldIdLst>
    <p:sldId id="296" r:id="rId2"/>
    <p:sldId id="510" r:id="rId3"/>
    <p:sldId id="469" r:id="rId4"/>
    <p:sldId id="560" r:id="rId5"/>
    <p:sldId id="556" r:id="rId6"/>
    <p:sldId id="553" r:id="rId7"/>
    <p:sldId id="557" r:id="rId8"/>
    <p:sldId id="554" r:id="rId9"/>
    <p:sldId id="561" r:id="rId10"/>
    <p:sldId id="531" r:id="rId11"/>
    <p:sldId id="555" r:id="rId12"/>
    <p:sldId id="527" r:id="rId13"/>
    <p:sldId id="528" r:id="rId14"/>
    <p:sldId id="530" r:id="rId15"/>
    <p:sldId id="542" r:id="rId16"/>
    <p:sldId id="532" r:id="rId17"/>
    <p:sldId id="536" r:id="rId18"/>
    <p:sldId id="533" r:id="rId19"/>
    <p:sldId id="546" r:id="rId20"/>
    <p:sldId id="552" r:id="rId21"/>
    <p:sldId id="558" r:id="rId22"/>
    <p:sldId id="559" r:id="rId23"/>
    <p:sldId id="535" r:id="rId24"/>
    <p:sldId id="564" r:id="rId25"/>
    <p:sldId id="565" r:id="rId26"/>
    <p:sldId id="566" r:id="rId27"/>
    <p:sldId id="567" r:id="rId28"/>
    <p:sldId id="568" r:id="rId29"/>
    <p:sldId id="550" r:id="rId30"/>
    <p:sldId id="551" r:id="rId31"/>
    <p:sldId id="563" r:id="rId32"/>
    <p:sldId id="562" r:id="rId33"/>
    <p:sldId id="56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15A"/>
    <a:srgbClr val="357683"/>
    <a:srgbClr val="99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5599" autoAdjust="0"/>
  </p:normalViewPr>
  <p:slideViewPr>
    <p:cSldViewPr>
      <p:cViewPr varScale="1">
        <p:scale>
          <a:sx n="71" d="100"/>
          <a:sy n="71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A33682-4D93-4D5C-9CE8-8BB45F4A96A3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689D0F7-8EC1-4758-9ECB-17B6855A6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184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F40DE6-6D45-49DF-9CE0-532170396F3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511A1-63FC-4950-9C52-729E9253F3B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307B-049C-4896-A152-0E07A568E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7CD2-D852-4774-AF71-8C33C418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6F78-1E12-4DE1-9915-384473AD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F8F2B-2950-468F-A351-F864722A7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639E-69C1-4DFA-94F0-211BEED62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59AD-E781-4B24-9477-4BA63001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001E-F151-4E54-99C7-00C5C8FF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7786-AB63-414D-BC66-4E258F62D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7D4A-28A7-44AA-872E-96B6E5C11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DF2E-80EF-4908-98CA-6D68AC32D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5BC7-24C2-4CCF-A24F-E76401B3E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4ED0-8F4A-45AE-ACF2-AA0B44348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CF19018-8CA6-4E38-B8FE-CBF16E7A4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spect="1" noChangeArrowheads="1"/>
          </p:cNvSpPr>
          <p:nvPr/>
        </p:nvSpPr>
        <p:spPr bwMode="auto">
          <a:xfrm rot="10800000" flipV="1">
            <a:off x="3886200" y="304800"/>
            <a:ext cx="4724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</a:t>
            </a:r>
          </a:p>
        </p:txBody>
      </p:sp>
      <p:sp>
        <p:nvSpPr>
          <p:cNvPr id="53253" name="Rectangle 5"/>
          <p:cNvSpPr>
            <a:spLocks noChangeAspect="1" noChangeArrowheads="1"/>
          </p:cNvSpPr>
          <p:nvPr/>
        </p:nvSpPr>
        <p:spPr bwMode="auto">
          <a:xfrm rot="10800000" flipV="1">
            <a:off x="214282" y="357166"/>
            <a:ext cx="8713788" cy="12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</a:t>
            </a:r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МАТЕРІАЛИ, КОНСТРУЮВАННЯ І РОЗРАХУНОК ЕЛЕМЕНТІВ ЗБК</a:t>
            </a:r>
            <a:r>
              <a:rPr lang="ru-RU" sz="32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 </a:t>
            </a:r>
            <a:endParaRPr lang="ru-RU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428596" y="3714752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/>
              <a:t>ЛЕКЦІЯ № </a:t>
            </a:r>
            <a:r>
              <a:rPr lang="en-US" sz="2400" b="1" dirty="0" smtClean="0"/>
              <a:t>3</a:t>
            </a:r>
            <a:endParaRPr lang="ru-RU" sz="2400" b="1" dirty="0"/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428596" y="4357694"/>
            <a:ext cx="82867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АРМАТУРА ТА ЇЇ ОСНОВНІ ВЛАСТИВОСТІ</a:t>
            </a: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 rot="10800000" flipV="1">
            <a:off x="214282" y="1928802"/>
            <a:ext cx="8713788" cy="12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ОСНОВНІ ФІЗИКО-МЕХАНІЧНІ ХАРАКТЕРИСТИКИ БЕТОНУ,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/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АРМАТУРНОЇ СТАЛІ ТА ЗАЛІЗОБЕТОНУ</a:t>
            </a:r>
            <a:r>
              <a:rPr lang="ru-RU" sz="32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 </a:t>
            </a:r>
            <a:endParaRPr lang="ru-RU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285860"/>
            <a:ext cx="7772400" cy="5357850"/>
          </a:xfrm>
        </p:spPr>
        <p:txBody>
          <a:bodyPr/>
          <a:lstStyle/>
          <a:p>
            <a:pPr lvl="0">
              <a:buNone/>
            </a:pPr>
            <a:r>
              <a:rPr lang="ru-RU" sz="2400" b="1" dirty="0" err="1" smtClean="0"/>
              <a:t>Основним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показником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арматури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встановлюється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проектуванні</a:t>
            </a:r>
            <a:r>
              <a:rPr lang="ru-RU" sz="2400" dirty="0" smtClean="0"/>
              <a:t>,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клас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арматури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міцністю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розтяг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позначають</a:t>
            </a:r>
            <a:r>
              <a:rPr lang="ru-RU" sz="2400" dirty="0" smtClean="0"/>
              <a:t>:</a:t>
            </a:r>
          </a:p>
          <a:p>
            <a:pPr lvl="0">
              <a:buNone/>
            </a:pPr>
            <a:r>
              <a:rPr lang="ru-RU" sz="2400" b="1" dirty="0" smtClean="0"/>
              <a:t>А </a:t>
            </a:r>
            <a:r>
              <a:rPr lang="ru-RU" sz="2400" dirty="0" smtClean="0"/>
              <a:t>- для </a:t>
            </a:r>
            <a:r>
              <a:rPr lang="ru-RU" sz="2400" dirty="0" err="1" smtClean="0"/>
              <a:t>гарячекатаної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термомеханічно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зміцненої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арматури</a:t>
            </a:r>
            <a:r>
              <a:rPr lang="ru-RU" sz="2400" dirty="0" smtClean="0"/>
              <a:t>;</a:t>
            </a:r>
          </a:p>
          <a:p>
            <a:pPr lvl="0">
              <a:buNone/>
            </a:pPr>
            <a:r>
              <a:rPr lang="ru-RU" sz="2400" b="1" dirty="0" smtClean="0"/>
              <a:t>В</a:t>
            </a:r>
            <a:r>
              <a:rPr lang="ru-RU" sz="2400" dirty="0" smtClean="0"/>
              <a:t> - для </a:t>
            </a:r>
            <a:r>
              <a:rPr lang="ru-RU" sz="2400" dirty="0" err="1" smtClean="0"/>
              <a:t>холоднодеформованої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арматури</a:t>
            </a:r>
            <a:r>
              <a:rPr lang="ru-RU" sz="2400" dirty="0" smtClean="0"/>
              <a:t>;</a:t>
            </a:r>
          </a:p>
          <a:p>
            <a:pPr lvl="0">
              <a:buNone/>
            </a:pPr>
            <a:r>
              <a:rPr lang="ru-RU" sz="2400" b="1" dirty="0" smtClean="0"/>
              <a:t>К</a:t>
            </a:r>
            <a:r>
              <a:rPr lang="ru-RU" sz="2400" dirty="0" smtClean="0"/>
              <a:t> - для </a:t>
            </a:r>
            <a:r>
              <a:rPr lang="ru-RU" sz="2400" dirty="0" err="1" smtClean="0"/>
              <a:t>арматурних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канатів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err="1" smtClean="0"/>
              <a:t>Класи</a:t>
            </a:r>
            <a:r>
              <a:rPr lang="ru-RU" sz="2400" dirty="0" smtClean="0"/>
              <a:t> </a:t>
            </a:r>
            <a:r>
              <a:rPr lang="ru-RU" sz="2400" dirty="0" err="1" smtClean="0"/>
              <a:t>арматури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міцністю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розтяг</a:t>
            </a:r>
            <a:r>
              <a:rPr lang="ru-RU" sz="2400" dirty="0" smtClean="0"/>
              <a:t> А, В </a:t>
            </a:r>
            <a:r>
              <a:rPr lang="ru-RU" sz="2400" dirty="0" err="1" smtClean="0"/>
              <a:t>і</a:t>
            </a:r>
            <a:r>
              <a:rPr lang="ru-RU" sz="2400" dirty="0" smtClean="0"/>
              <a:t> К </a:t>
            </a:r>
            <a:r>
              <a:rPr lang="ru-RU" sz="2400" dirty="0" err="1" smtClean="0"/>
              <a:t>відповідають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гарантованому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текучості</a:t>
            </a:r>
            <a:r>
              <a:rPr lang="ru-RU" sz="2400" dirty="0" smtClean="0"/>
              <a:t> (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округленням</a:t>
            </a:r>
            <a:r>
              <a:rPr lang="ru-RU" sz="2400" dirty="0" smtClean="0"/>
              <a:t>)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забезпеченістю</a:t>
            </a:r>
            <a:r>
              <a:rPr lang="ru-RU" sz="2400" dirty="0" smtClean="0"/>
              <a:t> 0,95.</a:t>
            </a:r>
          </a:p>
          <a:p>
            <a:pPr>
              <a:buNone/>
            </a:pPr>
            <a:r>
              <a:rPr lang="uk-UA" sz="2400" dirty="0" smtClean="0"/>
              <a:t>Крім того, у необхідних випадках до арматури пред'являють </a:t>
            </a:r>
            <a:r>
              <a:rPr lang="uk-UA" sz="2400" b="1" dirty="0" smtClean="0"/>
              <a:t>вимоги з додаткових показників</a:t>
            </a:r>
            <a:r>
              <a:rPr lang="uk-UA" sz="2400" dirty="0" smtClean="0"/>
              <a:t> якості: зварюваності, пластичності, холодостійкості тощо.</a:t>
            </a:r>
            <a:endParaRPr lang="ru-RU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85786" y="357167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2. </a:t>
            </a:r>
            <a:r>
              <a:rPr lang="uk-UA" sz="2400" b="1" dirty="0" smtClean="0">
                <a:latin typeface="Arial Black" pitchFamily="34" charset="0"/>
              </a:rPr>
              <a:t>Фізико-механічні характеристики арматурних сталей</a:t>
            </a:r>
            <a:endParaRPr lang="uk-UA" sz="2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500042"/>
            <a:ext cx="7772400" cy="928694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/>
              <a:t>Діаграма </a:t>
            </a:r>
            <a:r>
              <a:rPr lang="uk-UA" sz="2800" b="1" dirty="0" smtClean="0">
                <a:latin typeface="Arial" charset="0"/>
              </a:rPr>
              <a:t>(</a:t>
            </a:r>
            <a:r>
              <a:rPr lang="en-US" sz="2800" b="1" dirty="0" smtClean="0">
                <a:latin typeface="GreekC"/>
                <a:cs typeface="GreekC"/>
              </a:rPr>
              <a:t>s</a:t>
            </a:r>
            <a:r>
              <a:rPr lang="uk-UA" sz="2800" b="1" dirty="0" smtClean="0">
                <a:latin typeface="GreekC"/>
                <a:cs typeface="GreekC"/>
              </a:rPr>
              <a:t>-</a:t>
            </a:r>
            <a:r>
              <a:rPr lang="en-US" sz="2800" b="1" dirty="0" smtClean="0">
                <a:latin typeface="GreekC"/>
                <a:cs typeface="GreekC"/>
              </a:rPr>
              <a:t>e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2800" b="1" dirty="0" smtClean="0"/>
              <a:t> розтягу для звичайної арматурної сталі</a:t>
            </a:r>
            <a:endParaRPr lang="ru-RU" sz="2800" b="1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327" y="1785926"/>
            <a:ext cx="8455515" cy="2643206"/>
          </a:xfrm>
          <a:prstGeom prst="rect">
            <a:avLst/>
          </a:prstGeom>
          <a:noFill/>
        </p:spPr>
      </p:pic>
      <p:sp>
        <p:nvSpPr>
          <p:cNvPr id="4" name="Содержимое 1"/>
          <p:cNvSpPr txBox="1">
            <a:spLocks/>
          </p:cNvSpPr>
          <p:nvPr/>
        </p:nvSpPr>
        <p:spPr bwMode="auto">
          <a:xfrm>
            <a:off x="928662" y="4500570"/>
            <a:ext cx="750099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000" dirty="0" smtClean="0"/>
              <a:t>                а                                                      б</a:t>
            </a:r>
          </a:p>
          <a:p>
            <a:endParaRPr lang="uk-UA" sz="2000" dirty="0" smtClean="0"/>
          </a:p>
          <a:p>
            <a:r>
              <a:rPr lang="uk-UA" sz="2000" dirty="0" smtClean="0"/>
              <a:t>а – арматурна сталь, що має фізичну площадку текучості</a:t>
            </a:r>
          </a:p>
          <a:p>
            <a:r>
              <a:rPr lang="uk-UA" sz="2000" dirty="0" smtClean="0"/>
              <a:t>б – арматурна сталь, що не має фізичної площадки текучості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428604"/>
            <a:ext cx="7772400" cy="6072230"/>
          </a:xfrm>
        </p:spPr>
        <p:txBody>
          <a:bodyPr/>
          <a:lstStyle/>
          <a:p>
            <a:pPr lvl="0">
              <a:buNone/>
            </a:pPr>
            <a:r>
              <a:rPr lang="ru-RU" sz="2600" dirty="0" smtClean="0"/>
              <a:t>Для </a:t>
            </a:r>
            <a:r>
              <a:rPr lang="ru-RU" sz="2600" dirty="0" err="1" smtClean="0"/>
              <a:t>звичайних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залізобетонних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конструкцій</a:t>
            </a:r>
            <a:r>
              <a:rPr lang="ru-RU" sz="2600" dirty="0" smtClean="0"/>
              <a:t>, </a:t>
            </a:r>
            <a:r>
              <a:rPr lang="ru-RU" sz="2600" dirty="0" err="1" smtClean="0"/>
              <a:t>які</a:t>
            </a:r>
            <a:r>
              <a:rPr lang="ru-RU" sz="2600" dirty="0" smtClean="0"/>
              <a:t> </a:t>
            </a:r>
            <a:r>
              <a:rPr lang="ru-RU" sz="2600" dirty="0" err="1" smtClean="0"/>
              <a:t>проектують</a:t>
            </a:r>
            <a:r>
              <a:rPr lang="ru-RU" sz="2600" dirty="0" smtClean="0"/>
              <a:t> у </a:t>
            </a:r>
            <a:r>
              <a:rPr lang="ru-RU" sz="2600" dirty="0" err="1" smtClean="0"/>
              <a:t>відповідності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вимогами</a:t>
            </a:r>
            <a:r>
              <a:rPr lang="ru-RU" sz="2600" dirty="0" smtClean="0"/>
              <a:t> Норм, </a:t>
            </a:r>
            <a:r>
              <a:rPr lang="ru-RU" sz="2600" dirty="0" err="1" smtClean="0"/>
              <a:t>слід</a:t>
            </a:r>
            <a:r>
              <a:rPr lang="ru-RU" sz="2600" dirty="0" smtClean="0"/>
              <a:t> </a:t>
            </a:r>
            <a:r>
              <a:rPr lang="ru-RU" sz="2600" dirty="0" err="1" smtClean="0"/>
              <a:t>передбачати</a:t>
            </a:r>
            <a:r>
              <a:rPr lang="ru-RU" sz="2600" dirty="0" smtClean="0"/>
              <a:t> арматуру:</a:t>
            </a:r>
          </a:p>
          <a:p>
            <a:pPr lvl="0"/>
            <a:r>
              <a:rPr lang="ru-RU" sz="2600" dirty="0" err="1" smtClean="0"/>
              <a:t>гладку</a:t>
            </a:r>
            <a:r>
              <a:rPr lang="ru-RU" sz="2600" dirty="0" smtClean="0"/>
              <a:t> </a:t>
            </a:r>
            <a:r>
              <a:rPr lang="ru-RU" sz="2600" dirty="0" err="1" smtClean="0"/>
              <a:t>класу</a:t>
            </a:r>
            <a:r>
              <a:rPr lang="ru-RU" sz="2600" dirty="0" smtClean="0"/>
              <a:t> А240С;</a:t>
            </a:r>
          </a:p>
          <a:p>
            <a:pPr lvl="0"/>
            <a:r>
              <a:rPr lang="ru-RU" sz="2600" dirty="0" err="1" smtClean="0"/>
              <a:t>періодичного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профілю</a:t>
            </a:r>
            <a:r>
              <a:rPr lang="ru-RU" sz="2600" dirty="0" smtClean="0"/>
              <a:t> </a:t>
            </a:r>
            <a:r>
              <a:rPr lang="ru-RU" sz="2600" dirty="0" err="1" smtClean="0"/>
              <a:t>класів</a:t>
            </a:r>
            <a:r>
              <a:rPr lang="ru-RU" sz="2600" dirty="0" smtClean="0"/>
              <a:t> А400С, А500С, В500.</a:t>
            </a:r>
          </a:p>
          <a:p>
            <a:pPr>
              <a:buNone/>
            </a:pPr>
            <a:r>
              <a:rPr lang="ru-RU" sz="2600" dirty="0" smtClean="0"/>
              <a:t>Для </a:t>
            </a:r>
            <a:r>
              <a:rPr lang="ru-RU" sz="2600" dirty="0" err="1" smtClean="0"/>
              <a:t>попередньо</a:t>
            </a:r>
            <a:r>
              <a:rPr lang="ru-RU" sz="2600" dirty="0" smtClean="0"/>
              <a:t> </a:t>
            </a:r>
            <a:r>
              <a:rPr lang="ru-RU" sz="2600" dirty="0" err="1" smtClean="0"/>
              <a:t>ненапружених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залізобетонних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конструкцій</a:t>
            </a:r>
            <a:r>
              <a:rPr lang="ru-RU" sz="2600" dirty="0" smtClean="0"/>
              <a:t> арматуру, яку </a:t>
            </a:r>
            <a:r>
              <a:rPr lang="ru-RU" sz="2600" dirty="0" err="1" smtClean="0"/>
              <a:t>встановлюють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відповідно</a:t>
            </a:r>
            <a:r>
              <a:rPr lang="ru-RU" sz="2600" dirty="0" smtClean="0"/>
              <a:t> до </a:t>
            </a:r>
            <a:r>
              <a:rPr lang="ru-RU" sz="2600" dirty="0" err="1" smtClean="0"/>
              <a:t>розрахунку</a:t>
            </a:r>
            <a:r>
              <a:rPr lang="ru-RU" sz="2600" dirty="0" smtClean="0"/>
              <a:t>, </a:t>
            </a:r>
            <a:r>
              <a:rPr lang="ru-RU" sz="2600" dirty="0" err="1" smtClean="0"/>
              <a:t>слід</a:t>
            </a:r>
            <a:r>
              <a:rPr lang="ru-RU" sz="2600" dirty="0" smtClean="0"/>
              <a:t> </a:t>
            </a:r>
            <a:r>
              <a:rPr lang="ru-RU" sz="2600" dirty="0" err="1" smtClean="0"/>
              <a:t>переважно</a:t>
            </a:r>
            <a:r>
              <a:rPr lang="ru-RU" sz="2600" dirty="0" smtClean="0"/>
              <a:t> </a:t>
            </a:r>
            <a:r>
              <a:rPr lang="ru-RU" sz="2600" dirty="0" err="1" smtClean="0"/>
              <a:t>приймати</a:t>
            </a:r>
            <a:r>
              <a:rPr lang="ru-RU" sz="2600" dirty="0" smtClean="0"/>
              <a:t> </a:t>
            </a:r>
            <a:r>
              <a:rPr lang="ru-RU" sz="2600" dirty="0" err="1" smtClean="0"/>
              <a:t>періодичного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профілю</a:t>
            </a:r>
            <a:r>
              <a:rPr lang="ru-RU" sz="2600" dirty="0" smtClean="0"/>
              <a:t> </a:t>
            </a:r>
            <a:r>
              <a:rPr lang="ru-RU" sz="2600" dirty="0" err="1" smtClean="0"/>
              <a:t>класів</a:t>
            </a:r>
            <a:r>
              <a:rPr lang="ru-RU" sz="2600" dirty="0" smtClean="0"/>
              <a:t> А400С </a:t>
            </a:r>
            <a:r>
              <a:rPr lang="ru-RU" sz="2600" dirty="0" err="1" smtClean="0"/>
              <a:t>і</a:t>
            </a:r>
            <a:r>
              <a:rPr lang="ru-RU" sz="2600" dirty="0" smtClean="0"/>
              <a:t> А500С, а </a:t>
            </a:r>
            <a:r>
              <a:rPr lang="ru-RU" sz="2600" dirty="0" err="1" smtClean="0"/>
              <a:t>також</a:t>
            </a:r>
            <a:r>
              <a:rPr lang="ru-RU" sz="2600" dirty="0" smtClean="0"/>
              <a:t> арматуру </a:t>
            </a:r>
            <a:r>
              <a:rPr lang="ru-RU" sz="2600" dirty="0" err="1" smtClean="0"/>
              <a:t>класу</a:t>
            </a:r>
            <a:r>
              <a:rPr lang="ru-RU" sz="2600" dirty="0" smtClean="0"/>
              <a:t> В500 у </a:t>
            </a:r>
            <a:r>
              <a:rPr lang="ru-RU" sz="2600" dirty="0" err="1" smtClean="0"/>
              <a:t>зварних</a:t>
            </a:r>
            <a:r>
              <a:rPr lang="ru-RU" sz="2600" dirty="0" smtClean="0"/>
              <a:t> </a:t>
            </a:r>
            <a:r>
              <a:rPr lang="ru-RU" sz="2600" dirty="0" err="1" smtClean="0"/>
              <a:t>сітках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каркасах.</a:t>
            </a:r>
          </a:p>
          <a:p>
            <a:pPr>
              <a:buNone/>
            </a:pPr>
            <a:r>
              <a:rPr lang="ru-RU" sz="2600" dirty="0" smtClean="0"/>
              <a:t>При </a:t>
            </a:r>
            <a:r>
              <a:rPr lang="ru-RU" sz="2600" dirty="0" err="1" smtClean="0"/>
              <a:t>обґрунтуванні</a:t>
            </a:r>
            <a:r>
              <a:rPr lang="ru-RU" sz="2600" dirty="0" smtClean="0"/>
              <a:t> </a:t>
            </a:r>
            <a:r>
              <a:rPr lang="ru-RU" sz="2600" dirty="0" err="1" smtClean="0"/>
              <a:t>економічної</a:t>
            </a:r>
            <a:r>
              <a:rPr lang="ru-RU" sz="2600" dirty="0" smtClean="0"/>
              <a:t> </a:t>
            </a:r>
            <a:r>
              <a:rPr lang="ru-RU" sz="2600" dirty="0" err="1" smtClean="0"/>
              <a:t>доцільності</a:t>
            </a:r>
            <a:r>
              <a:rPr lang="ru-RU" sz="2600" dirty="0" smtClean="0"/>
              <a:t> </a:t>
            </a:r>
            <a:r>
              <a:rPr lang="ru-RU" sz="2600" dirty="0" err="1" smtClean="0"/>
              <a:t>допускається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використовувати</a:t>
            </a:r>
            <a:r>
              <a:rPr lang="ru-RU" sz="2600" dirty="0" smtClean="0"/>
              <a:t> арматуру </a:t>
            </a:r>
            <a:r>
              <a:rPr lang="ru-RU" sz="2600" dirty="0" err="1" smtClean="0"/>
              <a:t>більш</a:t>
            </a:r>
            <a:r>
              <a:rPr lang="ru-RU" sz="2600" dirty="0" smtClean="0"/>
              <a:t> </a:t>
            </a:r>
            <a:r>
              <a:rPr lang="ru-RU" sz="2600" dirty="0" err="1" smtClean="0"/>
              <a:t>високих</a:t>
            </a:r>
            <a:r>
              <a:rPr lang="ru-RU" sz="2600" dirty="0" smtClean="0"/>
              <a:t> </a:t>
            </a:r>
            <a:r>
              <a:rPr lang="ru-RU" sz="2600" dirty="0" err="1" smtClean="0"/>
              <a:t>класів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14290"/>
            <a:ext cx="8715436" cy="6500858"/>
          </a:xfrm>
        </p:spPr>
        <p:txBody>
          <a:bodyPr/>
          <a:lstStyle/>
          <a:p>
            <a:pPr lvl="0"/>
            <a:r>
              <a:rPr lang="ru-RU" sz="2400" dirty="0" smtClean="0"/>
              <a:t>Для </a:t>
            </a:r>
            <a:r>
              <a:rPr lang="ru-RU" sz="2400" dirty="0" err="1" smtClean="0"/>
              <a:t>попередньо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напружених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залізобетонних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стержні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канати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класів</a:t>
            </a:r>
            <a:r>
              <a:rPr lang="ru-RU" sz="2400" dirty="0" smtClean="0"/>
              <a:t> А600, А600С, А600К, А800, А800К, А800СК, А1000, К-7 та </a:t>
            </a:r>
            <a:r>
              <a:rPr lang="ru-RU" sz="2400" dirty="0" err="1" smtClean="0"/>
              <a:t>дріт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класів</a:t>
            </a:r>
            <a:r>
              <a:rPr lang="ru-RU" sz="2400" dirty="0" smtClean="0"/>
              <a:t> В, </a:t>
            </a:r>
            <a:r>
              <a:rPr lang="ru-RU" sz="2400" dirty="0" err="1" smtClean="0"/>
              <a:t>В</a:t>
            </a:r>
            <a:r>
              <a:rPr lang="ru-RU" sz="2400" baseline="-25000" dirty="0" err="1" smtClean="0"/>
              <a:t>р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При </a:t>
            </a:r>
            <a:r>
              <a:rPr lang="ru-RU" sz="2400" dirty="0" err="1" smtClean="0"/>
              <a:t>виборі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марок </a:t>
            </a:r>
            <a:r>
              <a:rPr lang="ru-RU" sz="2400" dirty="0" err="1" smtClean="0"/>
              <a:t>сталі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арматури</a:t>
            </a:r>
            <a:r>
              <a:rPr lang="ru-RU" sz="2400" dirty="0" smtClean="0"/>
              <a:t>, яку </a:t>
            </a:r>
            <a:r>
              <a:rPr lang="ru-RU" sz="2400" dirty="0" err="1" smtClean="0"/>
              <a:t>встановлюють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розрахунком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прокатних</a:t>
            </a:r>
            <a:r>
              <a:rPr lang="ru-RU" sz="2400" dirty="0" smtClean="0"/>
              <a:t> сталей для </a:t>
            </a:r>
            <a:r>
              <a:rPr lang="ru-RU" sz="2400" dirty="0" err="1" smtClean="0"/>
              <a:t>закладних</a:t>
            </a:r>
            <a:r>
              <a:rPr lang="ru-RU" sz="2400" dirty="0" smtClean="0"/>
              <a:t> деталей,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ураховувати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експлуатації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конструкцій</a:t>
            </a:r>
            <a:r>
              <a:rPr lang="ru-RU" sz="2400" dirty="0" smtClean="0"/>
              <a:t> та характер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навантаження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конструкціях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експлуатують</a:t>
            </a:r>
            <a:r>
              <a:rPr lang="ru-RU" sz="2400" dirty="0" smtClean="0"/>
              <a:t> при статичному </a:t>
            </a:r>
            <a:r>
              <a:rPr lang="ru-RU" sz="2400" dirty="0" err="1" smtClean="0"/>
              <a:t>навантаженні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опалюваних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будівлях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відкритому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повітрі</a:t>
            </a:r>
            <a:r>
              <a:rPr lang="ru-RU" sz="2400" dirty="0" smtClean="0"/>
              <a:t>  у </a:t>
            </a:r>
            <a:r>
              <a:rPr lang="ru-RU" sz="2400" dirty="0" err="1" smtClean="0"/>
              <a:t>неопалюваних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будівлях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розрахунковій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мінус</a:t>
            </a:r>
            <a:r>
              <a:rPr lang="ru-RU" sz="2400" dirty="0" smtClean="0"/>
              <a:t> 30°С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нижче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використана</a:t>
            </a:r>
            <a:r>
              <a:rPr lang="ru-RU" sz="2400" dirty="0" smtClean="0"/>
              <a:t> арматура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вказаних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вище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класів</a:t>
            </a:r>
            <a:r>
              <a:rPr lang="ru-RU" sz="2400" dirty="0" smtClean="0"/>
              <a:t>, за </a:t>
            </a:r>
            <a:r>
              <a:rPr lang="ru-RU" sz="2400" dirty="0" err="1" smtClean="0"/>
              <a:t>винятком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арматури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класу</a:t>
            </a:r>
            <a:r>
              <a:rPr lang="ru-RU" sz="2400" dirty="0" smtClean="0"/>
              <a:t> А240С марки </a:t>
            </a:r>
            <a:r>
              <a:rPr lang="ru-RU" sz="2400" dirty="0" err="1" smtClean="0"/>
              <a:t>сталі</a:t>
            </a:r>
            <a:r>
              <a:rPr lang="ru-RU" sz="2400" dirty="0" smtClean="0"/>
              <a:t> Ст3кп, яка </a:t>
            </a:r>
            <a:r>
              <a:rPr lang="ru-RU" sz="2400" dirty="0" err="1" smtClean="0"/>
              <a:t>застосовується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розрахунковій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нижче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мінус</a:t>
            </a:r>
            <a:r>
              <a:rPr lang="ru-RU" sz="2400" dirty="0" smtClean="0"/>
              <a:t> 30 °С.</a:t>
            </a:r>
          </a:p>
          <a:p>
            <a:r>
              <a:rPr lang="uk-UA" sz="2400" dirty="0" smtClean="0"/>
              <a:t>Для монтажних (підйомних) петель елементів збірних конструкцій слід використовувати гарячекатану арматурну сталь класу А240С марок </a:t>
            </a:r>
            <a:r>
              <a:rPr lang="uk-UA" sz="2400" dirty="0" err="1" smtClean="0"/>
              <a:t>СтЗсп</a:t>
            </a:r>
            <a:r>
              <a:rPr lang="uk-UA" sz="2400" dirty="0" smtClean="0"/>
              <a:t> і </a:t>
            </a:r>
            <a:r>
              <a:rPr lang="uk-UA" sz="2400" dirty="0" err="1" smtClean="0"/>
              <a:t>СтЗпс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5720" y="928670"/>
            <a:ext cx="8572560" cy="5643602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ru-RU" sz="2400" b="1" dirty="0" smtClean="0"/>
              <a:t>Характер </a:t>
            </a:r>
            <a:r>
              <a:rPr lang="ru-RU" sz="2400" b="1" dirty="0" err="1" smtClean="0"/>
              <a:t>роботи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арматурної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наступними</a:t>
            </a:r>
            <a:r>
              <a:rPr lang="ru-RU" sz="2400" b="1" dirty="0" smtClean="0"/>
              <a:t> характеристиками:</a:t>
            </a:r>
          </a:p>
          <a:p>
            <a:pPr lvl="0">
              <a:spcBef>
                <a:spcPts val="0"/>
              </a:spcBef>
              <a:buNone/>
            </a:pPr>
            <a:endParaRPr lang="ru-RU" sz="1200" b="1" dirty="0" smtClean="0"/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характеристичне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міцності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текучості</a:t>
            </a:r>
            <a:r>
              <a:rPr lang="ru-RU" sz="2400" dirty="0" smtClean="0"/>
              <a:t>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yk</a:t>
            </a:r>
            <a:r>
              <a:rPr lang="en-US" sz="2400" i="1" dirty="0" smtClean="0"/>
              <a:t> </a:t>
            </a:r>
            <a:r>
              <a:rPr lang="ru-RU" sz="2400" dirty="0" err="1" smtClean="0"/>
              <a:t>або</a:t>
            </a:r>
            <a:r>
              <a:rPr lang="en-US" sz="2400" dirty="0" smtClean="0"/>
              <a:t> 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0,2k</a:t>
            </a:r>
            <a:endParaRPr lang="ru-RU" sz="2400" dirty="0" smtClean="0"/>
          </a:p>
          <a:p>
            <a:pPr lvl="0">
              <a:spcBef>
                <a:spcPts val="0"/>
              </a:spcBef>
            </a:pPr>
            <a:r>
              <a:rPr lang="ru-RU" sz="2400" dirty="0" smtClean="0"/>
              <a:t>максимальна </a:t>
            </a:r>
            <a:r>
              <a:rPr lang="ru-RU" sz="2400" dirty="0" err="1" smtClean="0"/>
              <a:t>фактична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міцність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текучості</a:t>
            </a:r>
            <a:r>
              <a:rPr lang="en-US" sz="2400" dirty="0" smtClean="0"/>
              <a:t>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y,max</a:t>
            </a:r>
            <a:endParaRPr lang="ru-RU" sz="2400" dirty="0" smtClean="0"/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міцність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розтягу</a:t>
            </a:r>
            <a:r>
              <a:rPr lang="en-US" sz="2400" dirty="0" smtClean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tk</a:t>
            </a:r>
            <a:endParaRPr lang="ru-RU" sz="2400" dirty="0" smtClean="0"/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пластичність</a:t>
            </a:r>
            <a:r>
              <a:rPr lang="ru-RU" sz="2400" dirty="0" smtClean="0"/>
              <a:t> </a:t>
            </a:r>
            <a:r>
              <a:rPr lang="en-US" sz="2400" b="1" i="1" dirty="0" err="1" smtClean="0">
                <a:latin typeface="GreekC"/>
                <a:cs typeface="GreekC"/>
              </a:rPr>
              <a:t>e</a:t>
            </a:r>
            <a:r>
              <a:rPr lang="en-US" sz="2400" b="1" i="1" baseline="-25000" dirty="0" err="1" smtClean="0"/>
              <a:t>s</a:t>
            </a:r>
            <a:r>
              <a:rPr lang="ru-RU" sz="2400" b="1" i="1" baseline="-25000" dirty="0" smtClean="0"/>
              <a:t>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en-US" sz="2400" dirty="0" smtClean="0"/>
              <a:t> 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tk</a:t>
            </a:r>
            <a:r>
              <a:rPr lang="en-US" sz="2400" i="1" baseline="-25000" dirty="0" smtClean="0"/>
              <a:t> </a:t>
            </a:r>
            <a:r>
              <a:rPr lang="ru-RU" sz="2400" dirty="0" smtClean="0"/>
              <a:t>/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yk</a:t>
            </a:r>
            <a:endParaRPr lang="ru-RU" sz="2400" dirty="0" smtClean="0"/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гнучкість</a:t>
            </a:r>
            <a:r>
              <a:rPr lang="ru-RU" sz="2400" dirty="0" smtClean="0"/>
              <a:t>;</a:t>
            </a:r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властивості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зчеплення</a:t>
            </a:r>
            <a:r>
              <a:rPr lang="en-US" sz="2400" dirty="0" smtClean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R</a:t>
            </a:r>
            <a:endParaRPr lang="ru-RU" sz="2400" dirty="0" smtClean="0"/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розміри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перерізу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допуски</a:t>
            </a:r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опір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втомленість</a:t>
            </a:r>
            <a:endParaRPr lang="ru-RU" sz="2400" dirty="0" smtClean="0"/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зварюваність</a:t>
            </a:r>
            <a:endParaRPr lang="ru-RU" sz="2400" dirty="0" smtClean="0"/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міцність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зсув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міцність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зварювання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зварних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сіток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решітчастих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блоків</a:t>
            </a:r>
            <a:endParaRPr lang="ru-RU" sz="24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3. Міцність та </a:t>
            </a:r>
            <a:r>
              <a:rPr lang="uk-UA" sz="2400" dirty="0" err="1" smtClean="0">
                <a:latin typeface="Arial Black" pitchFamily="34" charset="0"/>
              </a:rPr>
              <a:t>деформативність</a:t>
            </a:r>
            <a:r>
              <a:rPr lang="uk-UA" sz="2400" dirty="0" smtClean="0">
                <a:latin typeface="Arial Black" pitchFamily="34" charset="0"/>
              </a:rPr>
              <a:t> арматури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57158" y="428604"/>
            <a:ext cx="8429684" cy="6143668"/>
          </a:xfrm>
        </p:spPr>
        <p:txBody>
          <a:bodyPr/>
          <a:lstStyle/>
          <a:p>
            <a:r>
              <a:rPr lang="uk-UA" sz="2400" b="1" dirty="0" smtClean="0"/>
              <a:t>Міцність. </a:t>
            </a:r>
            <a:r>
              <a:rPr lang="uk-UA" sz="2400" dirty="0" smtClean="0"/>
              <a:t>Міцність на межі текучості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yk</a:t>
            </a:r>
            <a:r>
              <a:rPr lang="uk-UA" sz="2400" dirty="0" smtClean="0"/>
              <a:t> (або 0,2 % - умовна межа текучості 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0,2k</a:t>
            </a:r>
            <a:r>
              <a:rPr lang="uk-UA" sz="2400" dirty="0" smtClean="0"/>
              <a:t>) і міцність на розтяг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tk</a:t>
            </a:r>
            <a:r>
              <a:rPr lang="uk-UA" sz="2400" dirty="0" smtClean="0"/>
              <a:t> визначаються відповідно як характеристичне значення навантаження, за якого відбувається текучість арматури або характеристичне максимальне навантаження при безпосередньому осьовому розтягу арматури, віднесених до номінальної площі поперечного перерізу.</a:t>
            </a:r>
          </a:p>
          <a:p>
            <a:r>
              <a:rPr lang="uk-UA" sz="2400" b="1" dirty="0" smtClean="0"/>
              <a:t>Характеристики пластичності. </a:t>
            </a:r>
            <a:r>
              <a:rPr lang="uk-UA" sz="2400" dirty="0" smtClean="0"/>
              <a:t>Арматура повинна мати необхідну пластичність у відповідності з міцністю на розтяг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tk</a:t>
            </a:r>
            <a:r>
              <a:rPr lang="en-US" sz="2400" i="1" baseline="-25000" dirty="0" smtClean="0"/>
              <a:t> </a:t>
            </a:r>
            <a:r>
              <a:rPr lang="uk-UA" sz="2400" i="1" baseline="-25000" dirty="0" smtClean="0"/>
              <a:t> </a:t>
            </a:r>
            <a:r>
              <a:rPr lang="uk-UA" sz="2400" dirty="0" smtClean="0"/>
              <a:t>/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yk</a:t>
            </a:r>
            <a:r>
              <a:rPr lang="en-US" sz="2400" i="1" baseline="-25000" dirty="0" smtClean="0"/>
              <a:t> </a:t>
            </a:r>
            <a:r>
              <a:rPr lang="uk-UA" sz="2400" dirty="0" smtClean="0"/>
              <a:t>і відносним видовженням </a:t>
            </a:r>
            <a:r>
              <a:rPr lang="en-US" sz="2400" b="1" i="1" dirty="0" err="1" smtClean="0">
                <a:latin typeface="GreekC"/>
                <a:cs typeface="GreekC"/>
              </a:rPr>
              <a:t>e</a:t>
            </a:r>
            <a:r>
              <a:rPr lang="en-US" sz="2400" b="1" i="1" baseline="-25000" dirty="0" err="1" smtClean="0"/>
              <a:t>uk</a:t>
            </a:r>
            <a:r>
              <a:rPr lang="uk-UA" sz="2400" dirty="0" smtClean="0"/>
              <a:t> при максимальних напруженнях.</a:t>
            </a:r>
          </a:p>
          <a:p>
            <a:pPr lvl="0"/>
            <a:r>
              <a:rPr lang="uk-UA" sz="2400" b="1" dirty="0" smtClean="0"/>
              <a:t>Зварювання. </a:t>
            </a:r>
            <a:r>
              <a:rPr lang="uk-UA" sz="2400" dirty="0" smtClean="0"/>
              <a:t>Процеси зварювання арматурних стрижнів повинні відповідати вимогам таблиці, а зварюваність –  </a:t>
            </a:r>
            <a:r>
              <a:rPr lang="ru-RU" sz="2400" dirty="0" smtClean="0"/>
              <a:t>ГОСТ </a:t>
            </a:r>
            <a:r>
              <a:rPr lang="uk-UA" sz="2400" dirty="0" smtClean="0"/>
              <a:t>23858 та ДСТУ </a:t>
            </a:r>
            <a:r>
              <a:rPr lang="ru-RU" sz="2400" dirty="0" smtClean="0"/>
              <a:t>Е</a:t>
            </a:r>
            <a:r>
              <a:rPr lang="en-US" sz="2400" dirty="0" smtClean="0"/>
              <a:t>NV</a:t>
            </a:r>
            <a:r>
              <a:rPr lang="ru-RU" sz="2400" dirty="0" smtClean="0"/>
              <a:t> </a:t>
            </a:r>
            <a:r>
              <a:rPr lang="uk-UA" sz="2400" dirty="0" smtClean="0"/>
              <a:t>10080. Усі види зварювання арматурних стрижнів повинні виконуватися згідно з        </a:t>
            </a:r>
            <a:r>
              <a:rPr lang="ru-RU" sz="2400" dirty="0" smtClean="0"/>
              <a:t>ГОСТ </a:t>
            </a:r>
            <a:r>
              <a:rPr lang="uk-UA" sz="2400" dirty="0" smtClean="0"/>
              <a:t>14098 та ДСТУ 3760.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4348" y="214290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130300" algn="ctr">
              <a:spcAft>
                <a:spcPts val="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Таблиця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рекомендованих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методів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зварювання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приклади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застосування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арматури</a:t>
            </a:r>
            <a:endParaRPr lang="ru-RU" sz="24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472" y="989207"/>
          <a:ext cx="8143932" cy="5776085"/>
        </p:xfrm>
        <a:graphic>
          <a:graphicData uri="http://schemas.openxmlformats.org/drawingml/2006/table">
            <a:tbl>
              <a:tblPr/>
              <a:tblGrid>
                <a:gridCol w="1981988"/>
                <a:gridCol w="2007142"/>
                <a:gridCol w="2077401"/>
                <a:gridCol w="2077401"/>
              </a:tblGrid>
              <a:tr h="209934">
                <a:tc>
                  <a:txBody>
                    <a:bodyPr/>
                    <a:lstStyle/>
                    <a:p>
                      <a:pPr marL="165100" indent="-622300" algn="ctr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навантаження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-622300" algn="ctr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зварювання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-622300" algn="ctr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Розтягнуті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стрижні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-622300" algn="ctr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Стиснуті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стрижні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869">
                <a:tc rowSpan="4">
                  <a:txBody>
                    <a:bodyPr/>
                    <a:lstStyle/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Переважно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статичне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стикове наплавленням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з'єднання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стик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7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ручне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дугове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металевим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електродом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і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ручне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дугове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електродом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із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покриттям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з’єднання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стик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при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Wingdings 2"/>
                        </a:rPr>
                        <a:t>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≥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мм, накладками, внапуск, хрестоподібне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та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іншими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сталевими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елементами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ручне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дугове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електродом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584200" indent="-6223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з'єднання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накладками, внапуск, хрестоподібне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та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іншими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сталевими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елементами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контактне точкове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з'єднання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внапуск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хрестоподібне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869">
                <a:tc rowSpan="4">
                  <a:txBody>
                    <a:bodyPr/>
                    <a:lstStyle/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Переважно не статичне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стикове наплавленням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з'єднання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стик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ручне дугове металевим електродом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22300" algn="ctr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з'єднання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стик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при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Wingdings 2"/>
                        </a:rPr>
                        <a:t>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≤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мм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ручне дугове електродом з покриттям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22300" algn="ctr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з'єднання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стик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при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Wingdings 2"/>
                        </a:rPr>
                        <a:t>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≥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мм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контактне точкове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з'єднання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внапуск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хрестоподібне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825">
                <a:tc gridSpan="4">
                  <a:txBody>
                    <a:bodyPr/>
                    <a:lstStyle/>
                    <a:p>
                      <a:pPr marL="50800" indent="-622300" algn="l">
                        <a:lnSpc>
                          <a:spcPct val="100000"/>
                        </a:lnSpc>
                        <a:spcBef>
                          <a:spcPts val="39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Примітка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Можуть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зварюватись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стрижні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приблизно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рівними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діаметрами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Примітка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Допустиме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співвідношення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різних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діаметрів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стрижнів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&gt; 0,57.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Примітка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4. Для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несучих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з'єднань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 &lt; 16 мм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Примітка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4. Для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Ненесучих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з'єднань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 &lt; 28 мм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5720" y="285728"/>
            <a:ext cx="8572560" cy="604822"/>
          </a:xfrm>
        </p:spPr>
        <p:txBody>
          <a:bodyPr/>
          <a:lstStyle/>
          <a:p>
            <a:pPr lvl="0" algn="ctr">
              <a:buNone/>
            </a:pPr>
            <a:r>
              <a:rPr lang="ru-RU" sz="2800" b="1" dirty="0" smtClean="0"/>
              <a:t>     </a:t>
            </a:r>
            <a:r>
              <a:rPr lang="ru-RU" sz="2800" b="1" dirty="0" err="1" smtClean="0"/>
              <a:t>Характеристичні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розрахункові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значення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міцності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деформаційних</a:t>
            </a:r>
            <a:r>
              <a:rPr lang="ru-RU" sz="2800" b="1" dirty="0" smtClean="0"/>
              <a:t> характеристик </a:t>
            </a:r>
            <a:r>
              <a:rPr lang="ru-RU" sz="2800" b="1" dirty="0" err="1" smtClean="0"/>
              <a:t>арматури</a:t>
            </a:r>
            <a:endParaRPr lang="ru-RU" sz="2800" b="1" i="1" dirty="0" smtClean="0"/>
          </a:p>
          <a:p>
            <a:pPr>
              <a:buNone/>
            </a:pPr>
            <a:endParaRPr lang="uk-UA" sz="1800" dirty="0"/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685800" y="1357298"/>
            <a:ext cx="77724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600"/>
              </a:spcBef>
            </a:pPr>
            <a:r>
              <a:rPr lang="uk-UA" sz="2000" dirty="0" smtClean="0"/>
              <a:t>Основною характеристикою опору арматури при розтягу (стиску) є </a:t>
            </a:r>
            <a:r>
              <a:rPr lang="uk-UA" sz="2000" b="1" dirty="0" smtClean="0"/>
              <a:t>характеристичне значення опору </a:t>
            </a:r>
            <a:r>
              <a:rPr lang="en-US" sz="2000" b="1" i="1" dirty="0" err="1" smtClean="0"/>
              <a:t>f</a:t>
            </a:r>
            <a:r>
              <a:rPr lang="en-US" sz="2000" b="1" i="1" baseline="-25000" dirty="0" err="1" smtClean="0"/>
              <a:t>yk</a:t>
            </a:r>
            <a:r>
              <a:rPr lang="uk-UA" sz="2000" b="1" i="1" baseline="-25000" dirty="0" smtClean="0"/>
              <a:t> </a:t>
            </a:r>
            <a:r>
              <a:rPr lang="uk-UA" sz="2000" b="1" i="1" dirty="0" smtClean="0"/>
              <a:t>,</a:t>
            </a:r>
            <a:r>
              <a:rPr lang="uk-UA" sz="2000" dirty="0" smtClean="0"/>
              <a:t> яке дорівнює значенню фізичної границі текучості або умовної, що відповідає залишковому видовженню (скороченню) у 0,2</a:t>
            </a:r>
            <a:r>
              <a:rPr lang="uk-UA" sz="2400" dirty="0" smtClean="0">
                <a:latin typeface="Times New Roman"/>
                <a:cs typeface="Times New Roman"/>
              </a:rPr>
              <a:t>‰</a:t>
            </a:r>
            <a:r>
              <a:rPr lang="uk-UA" sz="2000" dirty="0" smtClean="0"/>
              <a:t> </a:t>
            </a:r>
            <a:r>
              <a:rPr lang="en-US" sz="2000" i="1" dirty="0" smtClean="0"/>
              <a:t>f</a:t>
            </a:r>
            <a:r>
              <a:rPr lang="uk-UA" sz="2000" baseline="-25000" dirty="0" smtClean="0"/>
              <a:t>0,2</a:t>
            </a:r>
            <a:r>
              <a:rPr lang="en-US" sz="2000" i="1" baseline="-25000" dirty="0" smtClean="0"/>
              <a:t>k</a:t>
            </a:r>
            <a:r>
              <a:rPr lang="uk-UA" sz="2000" b="1" i="1" dirty="0" smtClean="0"/>
              <a:t> </a:t>
            </a:r>
            <a:r>
              <a:rPr lang="uk-UA" sz="2000" dirty="0" smtClean="0"/>
              <a:t>. </a:t>
            </a:r>
          </a:p>
          <a:p>
            <a:pPr lvl="0">
              <a:spcBef>
                <a:spcPts val="600"/>
              </a:spcBef>
            </a:pPr>
            <a:r>
              <a:rPr lang="uk-UA" sz="2000" dirty="0" smtClean="0"/>
              <a:t>Характеристичне значення міцності арматури при стиску обмежують значеннями, які відповідають величинам граничних відносних деформацій скорочення бетону, який оточує стиснуту арматуру, що розглядається.</a:t>
            </a:r>
            <a:endParaRPr lang="ru-RU" sz="2000" dirty="0" smtClean="0"/>
          </a:p>
          <a:p>
            <a:pPr lvl="0">
              <a:spcBef>
                <a:spcPts val="600"/>
              </a:spcBef>
            </a:pPr>
            <a:r>
              <a:rPr lang="uk-UA" sz="2000" dirty="0" smtClean="0"/>
              <a:t>Встановлені такі основні </a:t>
            </a:r>
            <a:r>
              <a:rPr lang="uk-UA" sz="2000" b="1" dirty="0" smtClean="0"/>
              <a:t>деформаційні характеристики</a:t>
            </a:r>
            <a:r>
              <a:rPr lang="uk-UA" sz="2000" dirty="0" smtClean="0"/>
              <a:t> арматури:</a:t>
            </a:r>
            <a:endParaRPr lang="ru-RU" sz="2000" dirty="0" smtClean="0"/>
          </a:p>
          <a:p>
            <a:pPr lvl="0">
              <a:spcBef>
                <a:spcPts val="600"/>
              </a:spcBef>
              <a:buFontTx/>
              <a:buChar char="-"/>
            </a:pPr>
            <a:r>
              <a:rPr lang="uk-UA" sz="2000" dirty="0" smtClean="0"/>
              <a:t>модуль пружності арматури </a:t>
            </a:r>
            <a:r>
              <a:rPr lang="uk-UA" sz="2000" i="1" dirty="0" smtClean="0"/>
              <a:t>Е</a:t>
            </a:r>
            <a:r>
              <a:rPr lang="en-US" sz="2000" i="1" baseline="-25000" dirty="0" smtClean="0"/>
              <a:t>s </a:t>
            </a:r>
            <a:endParaRPr lang="en-US" sz="2000" dirty="0" smtClean="0"/>
          </a:p>
          <a:p>
            <a:pPr lvl="0">
              <a:spcBef>
                <a:spcPts val="600"/>
              </a:spcBef>
              <a:buFontTx/>
              <a:buChar char="-"/>
            </a:pPr>
            <a:r>
              <a:rPr lang="uk-UA" sz="2000" dirty="0" smtClean="0"/>
              <a:t>відносні деформації видовження арматури </a:t>
            </a:r>
            <a:r>
              <a:rPr lang="en-US" sz="2000" dirty="0" smtClean="0">
                <a:latin typeface="GreekC"/>
                <a:cs typeface="GreekC"/>
              </a:rPr>
              <a:t>e</a:t>
            </a:r>
            <a:r>
              <a:rPr lang="en-US" sz="2000" i="1" baseline="-25000" dirty="0" smtClean="0"/>
              <a:t>s</a:t>
            </a:r>
            <a:r>
              <a:rPr lang="en-US" sz="2000" baseline="-25000" dirty="0" smtClean="0"/>
              <a:t>1</a:t>
            </a:r>
            <a:r>
              <a:rPr lang="uk-UA" sz="2000" dirty="0" smtClean="0"/>
              <a:t> при досягненні напруженнями міцності</a:t>
            </a:r>
            <a:r>
              <a:rPr lang="en-US" sz="2000" dirty="0" smtClean="0"/>
              <a:t>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yk</a:t>
            </a:r>
            <a:r>
              <a:rPr lang="en-US" sz="2000" i="1" baseline="-25000" dirty="0" smtClean="0"/>
              <a:t> </a:t>
            </a:r>
            <a:endParaRPr lang="en-US" sz="2000" dirty="0" smtClean="0"/>
          </a:p>
          <a:p>
            <a:pPr lvl="0">
              <a:spcBef>
                <a:spcPts val="600"/>
              </a:spcBef>
              <a:buFontTx/>
              <a:buChar char="-"/>
            </a:pPr>
            <a:r>
              <a:rPr lang="uk-UA" sz="2000" dirty="0" smtClean="0"/>
              <a:t>граничні деформації арматури </a:t>
            </a:r>
            <a:r>
              <a:rPr lang="en-US" sz="2000" dirty="0" err="1" smtClean="0">
                <a:latin typeface="GreekC"/>
                <a:cs typeface="GreekC"/>
              </a:rPr>
              <a:t>e</a:t>
            </a:r>
            <a:r>
              <a:rPr lang="en-US" sz="2000" i="1" baseline="-25000" dirty="0" err="1" smtClean="0"/>
              <a:t>su</a:t>
            </a:r>
            <a:r>
              <a:rPr lang="uk-UA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071546"/>
            <a:ext cx="7772400" cy="5500726"/>
          </a:xfrm>
        </p:spPr>
        <p:txBody>
          <a:bodyPr/>
          <a:lstStyle/>
          <a:p>
            <a:pPr lvl="0">
              <a:buNone/>
            </a:pPr>
            <a:r>
              <a:rPr lang="uk-UA" sz="2800" dirty="0" smtClean="0"/>
              <a:t>Розрахунок повинен виконуватися з використанням номінальної площі перерізу арматури, а розрахункові значення величин визначаються з їх характеристичних значень згідно з Нормами.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Для звичайного розрахунку можна прийняти одну з наступних передумов:</a:t>
            </a:r>
            <a:endParaRPr lang="ru-RU" sz="2800" dirty="0" smtClean="0"/>
          </a:p>
          <a:p>
            <a:r>
              <a:rPr lang="uk-UA" sz="2800" dirty="0" smtClean="0"/>
              <a:t>похилу верхню гілку з граничною деформацією </a:t>
            </a:r>
            <a:r>
              <a:rPr lang="en-US" sz="2800" b="1" dirty="0" err="1" smtClean="0">
                <a:latin typeface="GreekC"/>
                <a:cs typeface="GreekC"/>
              </a:rPr>
              <a:t>e</a:t>
            </a:r>
            <a:r>
              <a:rPr lang="en-US" sz="2800" b="1" i="1" baseline="-25000" dirty="0" err="1" smtClean="0"/>
              <a:t>ud</a:t>
            </a:r>
            <a:r>
              <a:rPr lang="uk-UA" sz="2800" b="1" dirty="0" smtClean="0"/>
              <a:t> </a:t>
            </a:r>
            <a:r>
              <a:rPr lang="uk-UA" sz="2800" dirty="0" smtClean="0"/>
              <a:t>і максимальними напруженнями </a:t>
            </a:r>
            <a:r>
              <a:rPr lang="en-US" sz="2800" b="1" i="1" dirty="0" smtClean="0"/>
              <a:t>k </a:t>
            </a:r>
            <a:r>
              <a:rPr lang="en-US" sz="2800" b="1" i="1" dirty="0" err="1" smtClean="0"/>
              <a:t>f</a:t>
            </a:r>
            <a:r>
              <a:rPr lang="en-US" sz="2800" b="1" i="1" baseline="-25000" dirty="0" err="1" smtClean="0"/>
              <a:t>yk</a:t>
            </a:r>
            <a:r>
              <a:rPr lang="en-US" sz="2800" b="1" i="1" baseline="-25000" dirty="0" smtClean="0"/>
              <a:t> </a:t>
            </a:r>
            <a:r>
              <a:rPr lang="uk-UA" sz="2800" b="1" dirty="0" smtClean="0"/>
              <a:t>/</a:t>
            </a:r>
            <a:r>
              <a:rPr lang="en-US" sz="2800" b="1" i="1" baseline="-25000" dirty="0" smtClean="0"/>
              <a:t> </a:t>
            </a:r>
            <a:r>
              <a:rPr lang="en-US" sz="2800" b="1" dirty="0" err="1" smtClean="0">
                <a:latin typeface="GreekC"/>
                <a:cs typeface="GreekC"/>
              </a:rPr>
              <a:t>g</a:t>
            </a:r>
            <a:r>
              <a:rPr lang="en-US" sz="2800" b="1" i="1" baseline="-25000" dirty="0" err="1" smtClean="0"/>
              <a:t>s</a:t>
            </a:r>
            <a:r>
              <a:rPr lang="uk-UA" sz="2800" b="1" i="1" dirty="0" smtClean="0"/>
              <a:t> </a:t>
            </a:r>
            <a:r>
              <a:rPr lang="uk-UA" sz="2800" dirty="0" smtClean="0"/>
              <a:t>при </a:t>
            </a:r>
            <a:r>
              <a:rPr lang="en-US" sz="2800" b="1" dirty="0" err="1" smtClean="0">
                <a:latin typeface="GreekC"/>
                <a:cs typeface="GreekC"/>
              </a:rPr>
              <a:t>e</a:t>
            </a:r>
            <a:r>
              <a:rPr lang="en-US" sz="2800" b="1" i="1" baseline="-25000" dirty="0" err="1" smtClean="0"/>
              <a:t>uk</a:t>
            </a:r>
            <a:r>
              <a:rPr lang="en-US" sz="2800" b="1" i="1" dirty="0" smtClean="0"/>
              <a:t> </a:t>
            </a:r>
            <a:r>
              <a:rPr lang="uk-UA" sz="2800" b="1" i="1" dirty="0" smtClean="0"/>
              <a:t>,</a:t>
            </a:r>
            <a:r>
              <a:rPr lang="uk-UA" sz="2800" dirty="0" smtClean="0"/>
              <a:t> де </a:t>
            </a:r>
            <a:r>
              <a:rPr lang="en-US" sz="2800" b="1" i="1" dirty="0" smtClean="0"/>
              <a:t>k = (f</a:t>
            </a:r>
            <a:r>
              <a:rPr lang="en-US" sz="2800" b="1" i="1" baseline="-25000" dirty="0" smtClean="0"/>
              <a:t>t</a:t>
            </a:r>
            <a:r>
              <a:rPr lang="en-US" sz="2800" b="1" i="1" dirty="0" smtClean="0"/>
              <a:t> | </a:t>
            </a:r>
            <a:r>
              <a:rPr lang="en-US" sz="2800" b="1" i="1" dirty="0" err="1" smtClean="0"/>
              <a:t>f</a:t>
            </a:r>
            <a:r>
              <a:rPr lang="en-US" sz="2800" b="1" i="1" baseline="-25000" dirty="0" err="1" smtClean="0"/>
              <a:t>y</a:t>
            </a:r>
            <a:r>
              <a:rPr lang="en-US" sz="2800" b="1" i="1" dirty="0" smtClean="0"/>
              <a:t>)</a:t>
            </a:r>
            <a:r>
              <a:rPr lang="en-US" sz="2800" b="1" i="1" baseline="-25000" dirty="0" smtClean="0"/>
              <a:t>k</a:t>
            </a:r>
            <a:endParaRPr lang="ru-RU" sz="2800" dirty="0" smtClean="0"/>
          </a:p>
          <a:p>
            <a:r>
              <a:rPr lang="uk-UA" sz="2800" dirty="0" smtClean="0"/>
              <a:t>горизонтальну верхню гілку з граничною деформацією </a:t>
            </a:r>
            <a:r>
              <a:rPr lang="en-US" sz="2800" b="1" dirty="0" err="1" smtClean="0">
                <a:latin typeface="GreekC"/>
                <a:cs typeface="GreekC"/>
              </a:rPr>
              <a:t>e</a:t>
            </a:r>
            <a:r>
              <a:rPr lang="en-US" sz="2800" b="1" i="1" baseline="-25000" dirty="0" err="1" smtClean="0"/>
              <a:t>uk</a:t>
            </a:r>
            <a:endParaRPr lang="ru-RU" sz="2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4</a:t>
            </a:r>
            <a:r>
              <a:rPr lang="uk-UA" sz="2400" dirty="0" smtClean="0">
                <a:latin typeface="Arial Black" pitchFamily="34" charset="0"/>
              </a:rPr>
              <a:t>. Розрахункові передумови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57166"/>
            <a:ext cx="7772400" cy="785818"/>
          </a:xfrm>
        </p:spPr>
        <p:txBody>
          <a:bodyPr/>
          <a:lstStyle/>
          <a:p>
            <a:pPr algn="ctr">
              <a:buNone/>
            </a:pPr>
            <a:r>
              <a:rPr lang="uk-UA" sz="2400" b="1" dirty="0" smtClean="0"/>
              <a:t>Ідеалізована і розрахункова діаграми напруження-деформації для арматури (при розтягу і стиску)</a:t>
            </a:r>
            <a:endParaRPr lang="ru-RU" sz="2400" b="1" dirty="0"/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1278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/>
          <a:lstStyle/>
          <a:p>
            <a:r>
              <a:rPr lang="uk-UA" b="1" u="sng" dirty="0" smtClean="0">
                <a:solidFill>
                  <a:schemeClr val="tx2"/>
                </a:solidFill>
                <a:latin typeface="Arial Black" pitchFamily="34" charset="0"/>
              </a:rPr>
              <a:t>План лекції</a:t>
            </a:r>
            <a:r>
              <a:rPr lang="uk-UA" b="1" dirty="0" smtClean="0">
                <a:solidFill>
                  <a:schemeClr val="tx2"/>
                </a:solidFill>
                <a:latin typeface="Arial Black" pitchFamily="34" charset="0"/>
              </a:rPr>
              <a:t>:</a:t>
            </a:r>
            <a:endParaRPr lang="ru-RU" b="1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57188" y="1428736"/>
            <a:ext cx="8572500" cy="5143536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uk-UA" sz="3000" dirty="0" smtClean="0">
                <a:latin typeface="Arial" charset="0"/>
                <a:cs typeface="Arial" charset="0"/>
              </a:rPr>
              <a:t>Класифікація арматури.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3000" dirty="0" smtClean="0">
                <a:latin typeface="Arial" charset="0"/>
                <a:cs typeface="Arial" charset="0"/>
              </a:rPr>
              <a:t>Фізико-механічні характеристики арматурних сталей.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3000" dirty="0" smtClean="0">
                <a:latin typeface="Arial" charset="0"/>
                <a:cs typeface="Arial" charset="0"/>
              </a:rPr>
              <a:t>Міцність та </a:t>
            </a:r>
            <a:r>
              <a:rPr lang="uk-UA" sz="3000" dirty="0" err="1" smtClean="0">
                <a:latin typeface="Arial" charset="0"/>
                <a:cs typeface="Arial" charset="0"/>
              </a:rPr>
              <a:t>деформативність</a:t>
            </a:r>
            <a:r>
              <a:rPr lang="uk-UA" sz="3000" dirty="0" smtClean="0">
                <a:latin typeface="Arial" charset="0"/>
                <a:cs typeface="Arial" charset="0"/>
              </a:rPr>
              <a:t> арматури.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3000" dirty="0" smtClean="0">
                <a:latin typeface="Arial" charset="0"/>
                <a:cs typeface="Arial" charset="0"/>
              </a:rPr>
              <a:t>Розрахункові передумови</a:t>
            </a:r>
            <a:r>
              <a:rPr lang="ru-RU" sz="3000" dirty="0" smtClean="0">
                <a:latin typeface="Arial" charset="0"/>
                <a:cs typeface="Arial" charset="0"/>
              </a:rPr>
              <a:t>.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3000" dirty="0" smtClean="0">
                <a:latin typeface="Arial" charset="0"/>
                <a:cs typeface="Arial" charset="0"/>
              </a:rPr>
              <a:t>Попередньо напружена арматура</a:t>
            </a:r>
            <a:r>
              <a:rPr lang="ru-RU" sz="3000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3000" dirty="0" smtClean="0">
                <a:latin typeface="Arial" charset="0"/>
                <a:cs typeface="Arial" charset="0"/>
              </a:rPr>
              <a:t>Пристрої для попереднього напруження арматури</a:t>
            </a:r>
            <a:r>
              <a:rPr lang="ru-RU" sz="3000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3000" dirty="0" smtClean="0">
                <a:latin typeface="Arial" charset="0"/>
                <a:cs typeface="Arial" charset="0"/>
              </a:rPr>
              <a:t>Арматурні вироби.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1"/>
          <p:cNvSpPr>
            <a:spLocks noGrp="1"/>
          </p:cNvSpPr>
          <p:nvPr>
            <p:ph/>
          </p:nvPr>
        </p:nvSpPr>
        <p:spPr>
          <a:xfrm>
            <a:off x="214282" y="332656"/>
            <a:ext cx="8715436" cy="571504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latin typeface="Arial Black" pitchFamily="34" charset="0"/>
              </a:rPr>
              <a:t>5</a:t>
            </a:r>
            <a:r>
              <a:rPr lang="uk-UA" sz="2800" dirty="0" smtClean="0">
                <a:latin typeface="Arial Black" pitchFamily="34" charset="0"/>
              </a:rPr>
              <a:t>. </a:t>
            </a:r>
            <a:r>
              <a:rPr lang="uk-UA" sz="2800" dirty="0" smtClean="0">
                <a:latin typeface="Arial Black" pitchFamily="34" charset="0"/>
                <a:cs typeface="Arial" charset="0"/>
              </a:rPr>
              <a:t>Попередньо напружена арматура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 bwMode="auto">
          <a:xfrm>
            <a:off x="685800" y="1071546"/>
            <a:ext cx="77724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ru-RU" sz="2800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323528" y="980728"/>
            <a:ext cx="8496944" cy="57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uk-UA" sz="2800" dirty="0" smtClean="0"/>
              <a:t>	Як </a:t>
            </a:r>
            <a:r>
              <a:rPr lang="uk-UA" sz="2800" dirty="0"/>
              <a:t>попередньо напружену арматуру застосовують стержньову гарячекатану  сталь класів </a:t>
            </a:r>
            <a:r>
              <a:rPr lang="uk-UA" sz="2800" dirty="0" smtClean="0"/>
              <a:t>A-IV</a:t>
            </a:r>
            <a:r>
              <a:rPr lang="uk-UA" sz="2800" dirty="0" smtClean="0">
                <a:sym typeface="Symbol"/>
              </a:rPr>
              <a:t>…</a:t>
            </a:r>
            <a:r>
              <a:rPr lang="uk-UA" sz="2800" dirty="0" smtClean="0"/>
              <a:t>Ат-VII </a:t>
            </a:r>
            <a:r>
              <a:rPr lang="uk-UA" sz="2800" dirty="0"/>
              <a:t>(А500С, А550С, А600, А800) </a:t>
            </a:r>
            <a:r>
              <a:rPr lang="uk-UA" sz="2800" dirty="0" smtClean="0"/>
              <a:t>діаметром </a:t>
            </a:r>
            <a:r>
              <a:rPr lang="uk-UA" sz="2800" dirty="0"/>
              <a:t>10-32 мм</a:t>
            </a:r>
            <a:r>
              <a:rPr lang="uk-UA" sz="2800" dirty="0" smtClean="0"/>
              <a:t>.</a:t>
            </a:r>
          </a:p>
          <a:p>
            <a:pPr>
              <a:buNone/>
            </a:pPr>
            <a:r>
              <a:rPr lang="uk-UA" sz="2800" dirty="0"/>
              <a:t>	</a:t>
            </a:r>
            <a:r>
              <a:rPr lang="uk-UA" sz="2800" dirty="0" smtClean="0"/>
              <a:t> </a:t>
            </a:r>
            <a:r>
              <a:rPr lang="uk-UA" sz="2800" dirty="0"/>
              <a:t>Умовні межі текучості цих сталей досягають  600-1200 </a:t>
            </a:r>
            <a:r>
              <a:rPr lang="uk-UA" sz="2800" dirty="0" err="1" smtClean="0"/>
              <a:t>МПа</a:t>
            </a:r>
            <a:r>
              <a:rPr lang="uk-UA" sz="2800" dirty="0" smtClean="0"/>
              <a:t>.</a:t>
            </a:r>
          </a:p>
          <a:p>
            <a:pPr>
              <a:buNone/>
            </a:pPr>
            <a:r>
              <a:rPr lang="uk-UA" sz="2800" dirty="0" smtClean="0"/>
              <a:t>	Для </a:t>
            </a:r>
            <a:r>
              <a:rPr lang="uk-UA" sz="2800" dirty="0"/>
              <a:t>армування залізобетонних елементів довжиною понад 12 м як напружену арматуру застосовують високоміцний дріт </a:t>
            </a:r>
            <a:r>
              <a:rPr lang="uk-UA" sz="2800" dirty="0" err="1"/>
              <a:t>Вр-II</a:t>
            </a:r>
            <a:r>
              <a:rPr lang="uk-UA" sz="2800" dirty="0"/>
              <a:t> чи B-II діаметром 4-8 мм і канатну К-7 діаметром 6, 12, 15 мм, а також канатну К-19 діаметром 14 </a:t>
            </a:r>
            <a:r>
              <a:rPr lang="uk-UA" sz="2800" dirty="0" smtClean="0"/>
              <a:t>мм.</a:t>
            </a:r>
          </a:p>
          <a:p>
            <a:pPr>
              <a:buNone/>
            </a:pPr>
            <a:r>
              <a:rPr lang="uk-UA" sz="2800" dirty="0" smtClean="0"/>
              <a:t>	</a:t>
            </a:r>
            <a:r>
              <a:rPr lang="uk-UA" sz="2800" dirty="0" err="1" smtClean="0"/>
              <a:t>Міцнісні</a:t>
            </a:r>
            <a:r>
              <a:rPr lang="uk-UA" sz="2800" dirty="0" smtClean="0"/>
              <a:t> </a:t>
            </a:r>
            <a:r>
              <a:rPr lang="uk-UA" sz="2800" dirty="0"/>
              <a:t>характеристики цих сталей </a:t>
            </a:r>
            <a:r>
              <a:rPr lang="uk-UA" sz="2800" dirty="0" smtClean="0"/>
              <a:t>досягають </a:t>
            </a:r>
            <a:r>
              <a:rPr lang="uk-UA" sz="2800" dirty="0"/>
              <a:t>900-1200 </a:t>
            </a:r>
            <a:r>
              <a:rPr lang="uk-UA" sz="2800" dirty="0" err="1"/>
              <a:t>МПа</a:t>
            </a:r>
            <a:r>
              <a:rPr lang="uk-UA" sz="2800" dirty="0"/>
              <a:t> і більше.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428604"/>
            <a:ext cx="7772400" cy="857256"/>
          </a:xfrm>
        </p:spPr>
        <p:txBody>
          <a:bodyPr/>
          <a:lstStyle/>
          <a:p>
            <a:pPr algn="ctr">
              <a:buNone/>
            </a:pPr>
            <a:r>
              <a:rPr lang="uk-UA" sz="2400" dirty="0" smtClean="0"/>
              <a:t>Діаграма напруження-деформації для звичайної напруженої сталі</a:t>
            </a:r>
            <a:endParaRPr lang="ru-RU" sz="2400" dirty="0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07572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571480"/>
            <a:ext cx="7772400" cy="857256"/>
          </a:xfrm>
        </p:spPr>
        <p:txBody>
          <a:bodyPr/>
          <a:lstStyle/>
          <a:p>
            <a:pPr algn="ctr">
              <a:buNone/>
            </a:pPr>
            <a:r>
              <a:rPr lang="ru-RU" sz="2400" dirty="0" err="1" smtClean="0"/>
              <a:t>Ідеалізована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розрахункова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діаграма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напруження-деформації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напруженої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сталі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75" y="1928802"/>
            <a:ext cx="888358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57158" y="1285860"/>
            <a:ext cx="8429684" cy="702980"/>
          </a:xfrm>
        </p:spPr>
        <p:txBody>
          <a:bodyPr/>
          <a:lstStyle/>
          <a:p>
            <a:pPr lvl="0"/>
            <a:r>
              <a:rPr lang="uk-UA" sz="2800" dirty="0" smtClean="0"/>
              <a:t>Попереднє напруження на упори</a:t>
            </a:r>
            <a:endParaRPr lang="ru-RU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6. Пристрої для попереднього напруження арматури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202838"/>
              </p:ext>
            </p:extLst>
          </p:nvPr>
        </p:nvGraphicFramePr>
        <p:xfrm>
          <a:off x="285720" y="2204864"/>
          <a:ext cx="8635742" cy="4176464"/>
        </p:xfrm>
        <a:graphic>
          <a:graphicData uri="http://schemas.openxmlformats.org/presentationml/2006/ole">
            <p:oleObj spid="_x0000_s7171" name="Точечный рисунок" r:id="rId3" imgW="3153215" imgH="1314286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825624"/>
            <a:ext cx="7772400" cy="803176"/>
          </a:xfrm>
        </p:spPr>
        <p:txBody>
          <a:bodyPr/>
          <a:lstStyle/>
          <a:p>
            <a:r>
              <a:rPr lang="uk-UA" dirty="0" smtClean="0"/>
              <a:t>Попереднє напруження на бетон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9851806"/>
              </p:ext>
            </p:extLst>
          </p:nvPr>
        </p:nvGraphicFramePr>
        <p:xfrm>
          <a:off x="539552" y="2348880"/>
          <a:ext cx="8040893" cy="2520280"/>
        </p:xfrm>
        <a:graphic>
          <a:graphicData uri="http://schemas.openxmlformats.org/presentationml/2006/ole">
            <p:oleObj spid="_x0000_s8195" name="Точечный рисунок" r:id="rId3" imgW="3191320" imgH="1000000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930324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1235224"/>
          </a:xfrm>
        </p:spPr>
        <p:txBody>
          <a:bodyPr/>
          <a:lstStyle/>
          <a:p>
            <a:r>
              <a:rPr lang="uk-UA" dirty="0" smtClean="0"/>
              <a:t>Приклади застосування попередньо напружених конструкцій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21855178"/>
              </p:ext>
            </p:extLst>
          </p:nvPr>
        </p:nvGraphicFramePr>
        <p:xfrm>
          <a:off x="1331640" y="1844824"/>
          <a:ext cx="6408713" cy="4752528"/>
        </p:xfrm>
        <a:graphic>
          <a:graphicData uri="http://schemas.openxmlformats.org/presentationml/2006/ole">
            <p:oleObj spid="_x0000_s9219" name="Точечный рисунок" r:id="rId3" imgW="3753374" imgH="3847619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396495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0359099"/>
              </p:ext>
            </p:extLst>
          </p:nvPr>
        </p:nvGraphicFramePr>
        <p:xfrm>
          <a:off x="233536" y="688454"/>
          <a:ext cx="8658944" cy="5723206"/>
        </p:xfrm>
        <a:graphic>
          <a:graphicData uri="http://schemas.openxmlformats.org/presentationml/2006/ole">
            <p:oleObj spid="_x0000_s10243" name="Точечный рисунок" r:id="rId3" imgW="5563377" imgH="3677163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046036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5764966"/>
              </p:ext>
            </p:extLst>
          </p:nvPr>
        </p:nvGraphicFramePr>
        <p:xfrm>
          <a:off x="748556" y="120655"/>
          <a:ext cx="7567860" cy="3236337"/>
        </p:xfrm>
        <a:graphic>
          <a:graphicData uri="http://schemas.openxmlformats.org/presentationml/2006/ole">
            <p:oleObj spid="_x0000_s11269" name="Точечный рисунок" r:id="rId3" imgW="5858693" imgH="2505425" progId="PBrush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6096474"/>
              </p:ext>
            </p:extLst>
          </p:nvPr>
        </p:nvGraphicFramePr>
        <p:xfrm>
          <a:off x="755576" y="3501008"/>
          <a:ext cx="7593447" cy="3240360"/>
        </p:xfrm>
        <a:graphic>
          <a:graphicData uri="http://schemas.openxmlformats.org/presentationml/2006/ole">
            <p:oleObj spid="_x0000_s11270" name="Точечный рисунок" r:id="rId4" imgW="5971429" imgH="2553056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3707024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33068759"/>
              </p:ext>
            </p:extLst>
          </p:nvPr>
        </p:nvGraphicFramePr>
        <p:xfrm>
          <a:off x="179512" y="620688"/>
          <a:ext cx="5760640" cy="2738022"/>
        </p:xfrm>
        <a:graphic>
          <a:graphicData uri="http://schemas.openxmlformats.org/presentationml/2006/ole">
            <p:oleObj spid="_x0000_s12293" name="Точечный рисунок" r:id="rId3" imgW="5590476" imgH="2657846" progId="PBrush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96327019"/>
              </p:ext>
            </p:extLst>
          </p:nvPr>
        </p:nvGraphicFramePr>
        <p:xfrm>
          <a:off x="3203848" y="2060848"/>
          <a:ext cx="5800725" cy="4392488"/>
        </p:xfrm>
        <a:graphic>
          <a:graphicData uri="http://schemas.openxmlformats.org/presentationml/2006/ole">
            <p:oleObj spid="_x0000_s12294" name="Точечный рисунок" r:id="rId4" imgW="5800000" imgH="3761905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941873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85728"/>
            <a:ext cx="857256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7. Арматурні вироби</a:t>
            </a:r>
          </a:p>
          <a:p>
            <a:pPr algn="ctr"/>
            <a:endParaRPr lang="uk-UA" sz="2000" dirty="0" smtClean="0">
              <a:latin typeface="Arial Black" pitchFamily="34" charset="0"/>
            </a:endParaRPr>
          </a:p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канати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65572071"/>
              </p:ext>
            </p:extLst>
          </p:nvPr>
        </p:nvGraphicFramePr>
        <p:xfrm>
          <a:off x="263525" y="1484313"/>
          <a:ext cx="8518525" cy="4968875"/>
        </p:xfrm>
        <a:graphic>
          <a:graphicData uri="http://schemas.openxmlformats.org/presentationml/2006/ole">
            <p:oleObj spid="_x0000_s3078" name="Точечный рисунок" r:id="rId3" imgW="7020000" imgH="5343480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14285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 Black" pitchFamily="34" charset="0"/>
              </a:rPr>
              <a:t>1. </a:t>
            </a:r>
            <a:r>
              <a:rPr lang="uk-UA" sz="2400" dirty="0" smtClean="0">
                <a:latin typeface="Arial Black" pitchFamily="34" charset="0"/>
              </a:rPr>
              <a:t>Класифікація арматури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/>
          </p:nvPr>
        </p:nvSpPr>
        <p:spPr>
          <a:xfrm>
            <a:off x="285720" y="571480"/>
            <a:ext cx="8572560" cy="6072230"/>
          </a:xfrm>
        </p:spPr>
        <p:txBody>
          <a:bodyPr/>
          <a:lstStyle/>
          <a:p>
            <a:pPr>
              <a:lnSpc>
                <a:spcPct val="95000"/>
              </a:lnSpc>
              <a:buNone/>
            </a:pPr>
            <a:r>
              <a:rPr lang="uk-UA" sz="2400" b="1" dirty="0" smtClean="0"/>
              <a:t>Арматурою</a:t>
            </a:r>
            <a:r>
              <a:rPr lang="uk-UA" sz="2400" dirty="0" smtClean="0"/>
              <a:t> називають гнучкі чи тверді сталеві стержні, розміщені в масі бетону відповідно до розрахунку або за конструктивними і виробничими вимогами. </a:t>
            </a:r>
            <a:endParaRPr lang="en-US" sz="2400" dirty="0" smtClean="0"/>
          </a:p>
          <a:p>
            <a:pPr>
              <a:lnSpc>
                <a:spcPct val="95000"/>
              </a:lnSpc>
              <a:buNone/>
            </a:pPr>
            <a:r>
              <a:rPr lang="uk-UA" sz="2400" dirty="0" smtClean="0"/>
              <a:t>Призначення арматури в залізобетонних конструкціях полягає у сприйнятті напружень, що розтягують, чи зміцненні стиснутого бетону.</a:t>
            </a:r>
            <a:endParaRPr lang="en-US" sz="2400" b="1" dirty="0" smtClean="0"/>
          </a:p>
          <a:p>
            <a:pPr>
              <a:lnSpc>
                <a:spcPct val="95000"/>
              </a:lnSpc>
              <a:buNone/>
            </a:pPr>
            <a:r>
              <a:rPr lang="ru-RU" sz="2400" b="1" dirty="0" smtClean="0"/>
              <a:t>Арматура за </a:t>
            </a:r>
            <a:r>
              <a:rPr lang="ru-RU" sz="2400" b="1" dirty="0" err="1" smtClean="0"/>
              <a:t>технологією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виготовлення</a:t>
            </a:r>
            <a:r>
              <a:rPr lang="ru-RU" sz="2400" b="1" dirty="0" smtClean="0"/>
              <a:t>:</a:t>
            </a:r>
          </a:p>
          <a:p>
            <a:pPr lvl="0">
              <a:lnSpc>
                <a:spcPct val="95000"/>
              </a:lnSpc>
            </a:pPr>
            <a:r>
              <a:rPr lang="ru-RU" sz="2400" b="1" dirty="0" err="1" smtClean="0"/>
              <a:t>гарячекатана</a:t>
            </a:r>
            <a:r>
              <a:rPr lang="ru-RU" sz="2400" dirty="0" smtClean="0"/>
              <a:t> гладка та </a:t>
            </a:r>
            <a:r>
              <a:rPr lang="ru-RU" sz="2400" dirty="0" err="1" smtClean="0"/>
              <a:t>періодичного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профілю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висотою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виступів</a:t>
            </a:r>
            <a:r>
              <a:rPr lang="ru-RU" sz="2400" dirty="0" smtClean="0"/>
              <a:t> (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кільцевої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серпоподібної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) </a:t>
            </a:r>
            <a:r>
              <a:rPr lang="ru-RU" sz="2400" dirty="0" err="1" smtClean="0"/>
              <a:t>діаметром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 5,5 мм до 40 мм;</a:t>
            </a:r>
          </a:p>
          <a:p>
            <a:pPr lvl="0">
              <a:lnSpc>
                <a:spcPct val="95000"/>
              </a:lnSpc>
            </a:pPr>
            <a:r>
              <a:rPr lang="ru-RU" sz="2400" b="1" dirty="0" err="1" smtClean="0"/>
              <a:t>термомеханічно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зміцнена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профілю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постійною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змінною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висотою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виступів</a:t>
            </a:r>
            <a:r>
              <a:rPr lang="ru-RU" sz="2400" dirty="0" smtClean="0"/>
              <a:t> (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кільцевої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серпоподібної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) </a:t>
            </a:r>
            <a:r>
              <a:rPr lang="ru-RU" sz="2400" dirty="0" err="1" smtClean="0"/>
              <a:t>діаметром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    6 мм до 40 мм;</a:t>
            </a:r>
          </a:p>
          <a:p>
            <a:pPr lvl="0">
              <a:lnSpc>
                <a:spcPct val="95000"/>
              </a:lnSpc>
            </a:pPr>
            <a:r>
              <a:rPr lang="ru-RU" sz="2400" b="1" dirty="0" err="1" smtClean="0"/>
              <a:t>холоднодеформована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профілю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діаметром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3 мм до 12 мм;</a:t>
            </a:r>
          </a:p>
          <a:p>
            <a:pPr>
              <a:lnSpc>
                <a:spcPct val="95000"/>
              </a:lnSpc>
            </a:pPr>
            <a:r>
              <a:rPr lang="uk-UA" sz="2400" dirty="0" smtClean="0"/>
              <a:t>арматурні </a:t>
            </a:r>
            <a:r>
              <a:rPr lang="uk-UA" sz="2400" b="1" dirty="0" smtClean="0"/>
              <a:t>канати</a:t>
            </a:r>
            <a:r>
              <a:rPr lang="uk-UA" sz="2400" dirty="0" smtClean="0"/>
              <a:t> діаметром від 6 мм до 15 мм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/>
          </p:nvPr>
        </p:nvSpPr>
        <p:spPr>
          <a:xfrm>
            <a:off x="685800" y="476672"/>
            <a:ext cx="7772400" cy="85725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Рулонні та плоскі </a:t>
            </a:r>
            <a:r>
              <a:rPr lang="uk-UA" b="1" dirty="0" smtClean="0"/>
              <a:t>сітки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93067157"/>
              </p:ext>
            </p:extLst>
          </p:nvPr>
        </p:nvGraphicFramePr>
        <p:xfrm>
          <a:off x="240594" y="1772816"/>
          <a:ext cx="8662811" cy="4032448"/>
        </p:xfrm>
        <a:graphic>
          <a:graphicData uri="http://schemas.openxmlformats.org/presentationml/2006/ole">
            <p:oleObj spid="_x0000_s4100" name="Точечный рисунок" r:id="rId3" imgW="6792273" imgH="4610744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 smtClean="0"/>
              <a:t>Рулонні та плоскі сітки, плоскі та просторові каркаси</a:t>
            </a:r>
            <a:endParaRPr lang="ru-RU" sz="28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9552" y="1916832"/>
            <a:ext cx="8064896" cy="4392488"/>
            <a:chOff x="1816" y="10874"/>
            <a:chExt cx="9165" cy="3966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1816" y="10874"/>
            <a:ext cx="2685" cy="2355"/>
          </p:xfrm>
          <a:graphic>
            <a:graphicData uri="http://schemas.openxmlformats.org/presentationml/2006/ole">
              <p:oleObj spid="_x0000_s6156" r:id="rId3" imgW="1701800" imgH="1844040" progId="">
                <p:embed/>
              </p:oleObj>
            </a:graphicData>
          </a:graphic>
        </p:graphicFrame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11324"/>
              <a:ext cx="3150" cy="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" name="Объект 4"/>
            <p:cNvGraphicFramePr>
              <a:graphicFrameLocks noChangeAspect="1"/>
            </p:cNvGraphicFramePr>
            <p:nvPr/>
          </p:nvGraphicFramePr>
          <p:xfrm>
            <a:off x="8701" y="10943"/>
            <a:ext cx="2280" cy="2280"/>
          </p:xfrm>
          <a:graphic>
            <a:graphicData uri="http://schemas.openxmlformats.org/presentationml/2006/ole">
              <p:oleObj spid="_x0000_s6157" r:id="rId5" imgW="1450340" imgH="1450340" progId="">
                <p:embed/>
              </p:oleObj>
            </a:graphicData>
          </a:graphic>
        </p:graphicFrame>
        <p:graphicFrame>
          <p:nvGraphicFramePr>
            <p:cNvPr id="6" name="Объект 5"/>
            <p:cNvGraphicFramePr>
              <a:graphicFrameLocks noChangeAspect="1"/>
            </p:cNvGraphicFramePr>
            <p:nvPr/>
          </p:nvGraphicFramePr>
          <p:xfrm>
            <a:off x="2401" y="13610"/>
            <a:ext cx="2985" cy="1155"/>
          </p:xfrm>
          <a:graphic>
            <a:graphicData uri="http://schemas.openxmlformats.org/presentationml/2006/ole">
              <p:oleObj spid="_x0000_s6158" r:id="rId6" imgW="1892300" imgH="731520" progId="">
                <p:embed/>
              </p:oleObj>
            </a:graphicData>
          </a:graphic>
        </p:graphicFrame>
        <p:graphicFrame>
          <p:nvGraphicFramePr>
            <p:cNvPr id="7" name="Объект 6"/>
            <p:cNvGraphicFramePr>
              <a:graphicFrameLocks noChangeAspect="1"/>
            </p:cNvGraphicFramePr>
            <p:nvPr/>
          </p:nvGraphicFramePr>
          <p:xfrm>
            <a:off x="7441" y="13610"/>
            <a:ext cx="3360" cy="1230"/>
          </p:xfrm>
          <a:graphic>
            <a:graphicData uri="http://schemas.openxmlformats.org/presentationml/2006/ole">
              <p:oleObj spid="_x0000_s6159" r:id="rId7" imgW="2136140" imgH="78232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61577950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Просторовий каркас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66533178"/>
              </p:ext>
            </p:extLst>
          </p:nvPr>
        </p:nvGraphicFramePr>
        <p:xfrm>
          <a:off x="638410" y="1556792"/>
          <a:ext cx="7822022" cy="4896544"/>
        </p:xfrm>
        <a:graphic>
          <a:graphicData uri="http://schemas.openxmlformats.org/presentationml/2006/ole">
            <p:oleObj spid="_x0000_s5124" name="Точечный рисунок" r:id="rId3" imgW="3591426" imgH="3333333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1615424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428736"/>
            <a:ext cx="7772400" cy="4667264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Розмір кінцевих випусків поздовжніх стержнів повинен бути не менше 0,5</a:t>
            </a:r>
            <a:r>
              <a:rPr lang="uk-UA" sz="2800" i="1" dirty="0" smtClean="0"/>
              <a:t>d</a:t>
            </a:r>
            <a:r>
              <a:rPr lang="uk-UA" sz="2800" i="1" baseline="-25000" dirty="0" smtClean="0"/>
              <a:t>1</a:t>
            </a:r>
            <a:r>
              <a:rPr lang="uk-UA" sz="2800" dirty="0" smtClean="0"/>
              <a:t>+</a:t>
            </a:r>
            <a:r>
              <a:rPr lang="uk-UA" sz="2800" i="1" dirty="0" smtClean="0"/>
              <a:t>d</a:t>
            </a:r>
            <a:r>
              <a:rPr lang="uk-UA" sz="2800" i="1" baseline="-25000" dirty="0" smtClean="0"/>
              <a:t>2</a:t>
            </a:r>
            <a:r>
              <a:rPr lang="uk-UA" sz="2800" dirty="0" smtClean="0"/>
              <a:t> і не менше </a:t>
            </a:r>
            <a:r>
              <a:rPr lang="uk-UA" sz="2800" dirty="0" smtClean="0"/>
              <a:t>  20 </a:t>
            </a:r>
            <a:r>
              <a:rPr lang="uk-UA" sz="2800" dirty="0" smtClean="0"/>
              <a:t>мм, де </a:t>
            </a:r>
            <a:r>
              <a:rPr lang="uk-UA" sz="2800" i="1" dirty="0" smtClean="0"/>
              <a:t>d</a:t>
            </a:r>
            <a:r>
              <a:rPr lang="uk-UA" sz="2800" i="1" baseline="-25000" dirty="0" smtClean="0"/>
              <a:t>1</a:t>
            </a:r>
            <a:r>
              <a:rPr lang="uk-UA" sz="2800" baseline="-25000" dirty="0" smtClean="0"/>
              <a:t> </a:t>
            </a:r>
            <a:r>
              <a:rPr lang="uk-UA" sz="2800" dirty="0" smtClean="0"/>
              <a:t>– діаметр поздовжньої арматури і </a:t>
            </a:r>
            <a:r>
              <a:rPr lang="uk-UA" sz="2800" i="1" dirty="0" smtClean="0"/>
              <a:t>d</a:t>
            </a:r>
            <a:r>
              <a:rPr lang="uk-UA" sz="2800" i="1" baseline="-25000" dirty="0" smtClean="0"/>
              <a:t>2</a:t>
            </a:r>
            <a:r>
              <a:rPr lang="uk-UA" sz="2800" baseline="-25000" dirty="0" smtClean="0"/>
              <a:t> </a:t>
            </a:r>
            <a:r>
              <a:rPr lang="uk-UA" sz="2800" dirty="0" smtClean="0"/>
              <a:t>– </a:t>
            </a:r>
            <a:r>
              <a:rPr lang="uk-UA" sz="2800" dirty="0" smtClean="0"/>
              <a:t>поперечної.</a:t>
            </a:r>
          </a:p>
          <a:p>
            <a:pPr>
              <a:buNone/>
            </a:pPr>
            <a:r>
              <a:rPr lang="uk-UA" sz="2800" dirty="0" smtClean="0"/>
              <a:t>Співвідношення </a:t>
            </a:r>
            <a:r>
              <a:rPr lang="uk-UA" sz="2800" dirty="0" smtClean="0"/>
              <a:t>діаметрів зварюваних поперечних і поздовжніх стержнів приймають залежно від вимог технології </a:t>
            </a:r>
            <a:r>
              <a:rPr lang="uk-UA" sz="2800" dirty="0" smtClean="0"/>
              <a:t>зварювання.</a:t>
            </a:r>
          </a:p>
          <a:p>
            <a:pPr>
              <a:buNone/>
            </a:pPr>
            <a:r>
              <a:rPr lang="uk-UA" sz="2800" dirty="0" smtClean="0"/>
              <a:t>Наприклад</a:t>
            </a:r>
            <a:r>
              <a:rPr lang="uk-UA" sz="2800" dirty="0" smtClean="0"/>
              <a:t>, якщо діаметр поздовжньої арматури 8-12 мм, то поперечну арматуру приймають не менше 3 мм, якщо </a:t>
            </a:r>
            <a:r>
              <a:rPr lang="uk-UA" sz="2800" i="1" dirty="0" smtClean="0"/>
              <a:t>d</a:t>
            </a:r>
            <a:r>
              <a:rPr lang="uk-UA" sz="2800" baseline="-25000" dirty="0" smtClean="0"/>
              <a:t>1</a:t>
            </a:r>
            <a:r>
              <a:rPr lang="uk-UA" sz="2800" dirty="0" smtClean="0"/>
              <a:t> =18-20 мм, то </a:t>
            </a:r>
            <a:r>
              <a:rPr lang="uk-UA" sz="2800" i="1" dirty="0" smtClean="0"/>
              <a:t>d</a:t>
            </a:r>
            <a:r>
              <a:rPr lang="uk-UA" sz="2800" i="1" baseline="-25000" dirty="0" smtClean="0"/>
              <a:t>2min</a:t>
            </a:r>
            <a:r>
              <a:rPr lang="uk-UA" sz="2800" dirty="0" smtClean="0"/>
              <a:t>=5 </a:t>
            </a:r>
            <a:r>
              <a:rPr lang="uk-UA" sz="2800" dirty="0" smtClean="0"/>
              <a:t>мм.</a:t>
            </a:r>
            <a:endParaRPr lang="ru-RU" sz="2800" dirty="0"/>
          </a:p>
        </p:txBody>
      </p:sp>
      <p:sp>
        <p:nvSpPr>
          <p:cNvPr id="3" name="Объект 1"/>
          <p:cNvSpPr txBox="1">
            <a:spLocks/>
          </p:cNvSpPr>
          <p:nvPr/>
        </p:nvSpPr>
        <p:spPr bwMode="auto">
          <a:xfrm>
            <a:off x="685800" y="609600"/>
            <a:ext cx="7772400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Кінцеві випуски стержнів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076966" y="476672"/>
            <a:ext cx="4959530" cy="6192688"/>
          </a:xfrm>
        </p:spPr>
        <p:txBody>
          <a:bodyPr/>
          <a:lstStyle/>
          <a:p>
            <a:r>
              <a:rPr lang="uk-UA" sz="2000" dirty="0"/>
              <a:t>Гарячекатана стержньова – A-I, A-II, A-III, A-IV, A-V, A-VI (A-I – гладка, всі інші класи періодичного профілю). </a:t>
            </a:r>
            <a:endParaRPr lang="ru-RU" sz="2000" dirty="0"/>
          </a:p>
          <a:p>
            <a:r>
              <a:rPr lang="uk-UA" sz="2000" dirty="0"/>
              <a:t>Термічно і </a:t>
            </a:r>
            <a:r>
              <a:rPr lang="uk-UA" sz="2000" dirty="0" err="1"/>
              <a:t>термомеханічно</a:t>
            </a:r>
            <a:r>
              <a:rPr lang="uk-UA" sz="2000" dirty="0"/>
              <a:t> зміцнена також стержньова – Ат-III, Ат-IV, Ат-V, Ат-VI, Ат-VII. Якщо арматура даного класу має зварюваність чи корозійну стійкість, то до звичайного індексу додається буква «С» чи «К», наприклад </a:t>
            </a:r>
            <a:r>
              <a:rPr lang="uk-UA" sz="2000" dirty="0" err="1"/>
              <a:t>Ат-ІVс</a:t>
            </a:r>
            <a:r>
              <a:rPr lang="uk-UA" sz="2000" dirty="0"/>
              <a:t>, </a:t>
            </a:r>
            <a:r>
              <a:rPr lang="uk-UA" sz="2000" dirty="0" smtClean="0"/>
              <a:t>    </a:t>
            </a:r>
            <a:r>
              <a:rPr lang="uk-UA" sz="2000" dirty="0" err="1" smtClean="0"/>
              <a:t>Ат-Vк</a:t>
            </a:r>
            <a:r>
              <a:rPr lang="uk-UA" sz="2000" dirty="0"/>
              <a:t>, </a:t>
            </a:r>
            <a:r>
              <a:rPr lang="uk-UA" sz="2000" dirty="0" err="1" smtClean="0"/>
              <a:t>Ат-Vск</a:t>
            </a:r>
            <a:r>
              <a:rPr lang="uk-UA" sz="2000" dirty="0" smtClean="0"/>
              <a:t> </a:t>
            </a:r>
            <a:r>
              <a:rPr lang="uk-UA" sz="2000" dirty="0"/>
              <a:t>і т.п.</a:t>
            </a:r>
            <a:endParaRPr lang="ru-RU" sz="2000" dirty="0"/>
          </a:p>
          <a:p>
            <a:r>
              <a:rPr lang="uk-UA" sz="2000" dirty="0"/>
              <a:t>Дротова арматура позначається буквою В і виконується, як правило, </a:t>
            </a:r>
            <a:r>
              <a:rPr lang="uk-UA" sz="2000" dirty="0" err="1"/>
              <a:t>холоднотягнутою</a:t>
            </a:r>
            <a:r>
              <a:rPr lang="uk-UA" sz="2000" dirty="0"/>
              <a:t>: B-I, </a:t>
            </a:r>
            <a:r>
              <a:rPr lang="uk-UA" sz="2000" dirty="0" err="1"/>
              <a:t>Вр-I</a:t>
            </a:r>
            <a:r>
              <a:rPr lang="uk-UA" sz="2000" dirty="0"/>
              <a:t>, високоміцний дріт позначається </a:t>
            </a:r>
            <a:r>
              <a:rPr lang="uk-UA" sz="2000" dirty="0" smtClean="0"/>
              <a:t>             B-II</a:t>
            </a:r>
            <a:r>
              <a:rPr lang="uk-UA" sz="2000" dirty="0"/>
              <a:t>, </a:t>
            </a:r>
            <a:r>
              <a:rPr lang="uk-UA" sz="2000" dirty="0" err="1"/>
              <a:t>Вр-II</a:t>
            </a:r>
            <a:r>
              <a:rPr lang="uk-UA" sz="2000" dirty="0"/>
              <a:t>, </a:t>
            </a:r>
            <a:r>
              <a:rPr lang="uk-UA" sz="2000" dirty="0" smtClean="0"/>
              <a:t>індекс </a:t>
            </a:r>
            <a:r>
              <a:rPr lang="uk-UA" sz="2000" dirty="0"/>
              <a:t>«р» вказує на періодичність профілю.</a:t>
            </a:r>
            <a:endParaRPr lang="ru-RU" sz="2000" dirty="0"/>
          </a:p>
          <a:p>
            <a:r>
              <a:rPr lang="uk-UA" sz="2000" dirty="0"/>
              <a:t>Канатна арматура в основному застосовується двох типів К-7, К-19, хоча існують також інші канати К-3, К-36 і т.п.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0128"/>
            <a:ext cx="3897454" cy="5465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4077072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7498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/>
          </p:nvPr>
        </p:nvGraphicFramePr>
        <p:xfrm>
          <a:off x="500032" y="1214428"/>
          <a:ext cx="8286809" cy="5357843"/>
        </p:xfrm>
        <a:graphic>
          <a:graphicData uri="http://schemas.openxmlformats.org/drawingml/2006/table">
            <a:tbl>
              <a:tblPr/>
              <a:tblGrid>
                <a:gridCol w="2149042"/>
                <a:gridCol w="1505489"/>
                <a:gridCol w="2316139"/>
                <a:gridCol w="2316139"/>
              </a:tblGrid>
              <a:tr h="2333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Номінальний діаметр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прокату,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uk-UA" sz="1400" baseline="-25000" dirty="0" err="1" smtClean="0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, мм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93" marR="1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Номінальна площа поперечного перерізу, мм</a:t>
                      </a:r>
                      <a:r>
                        <a:rPr lang="uk-UA" sz="14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Маса 1 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</a:rPr>
                        <a:t>пог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. метра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прутка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93" marR="1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3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розрахункове значення, кг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93" marR="1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допустиме відхилення,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93" marR="1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5,5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23,8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0,187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28,3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0,222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± 8,0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50,3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0,395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78,5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0,617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12,0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113,0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0,888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± 5,0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14,0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154,0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1,210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16,0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201,0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1,580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18,0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254,0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2,000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314,0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2,470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22,0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380,0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2,980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491,0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3,850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±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4,5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28,0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616,0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4,830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32,0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804,0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6,310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36,0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1018,0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7,990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40,0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1256,0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9,860</a:t>
                      </a: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93" marR="1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684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Примітка.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Маса прутка (в кг) обчислена за номінальними діаметрами при щільності сталі, рівній 7,85 т/м</a:t>
                      </a:r>
                      <a:r>
                        <a:rPr lang="uk-UA" sz="1400" baseline="300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93" marR="14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50004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Сортамент арматурного прокату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57166"/>
            <a:ext cx="7772400" cy="635798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Арматура за </a:t>
            </a:r>
            <a:r>
              <a:rPr lang="ru-RU" sz="2400" b="1" dirty="0" err="1" smtClean="0"/>
              <a:t>призначенням</a:t>
            </a:r>
            <a:r>
              <a:rPr lang="ru-RU" sz="2400" b="1" dirty="0" smtClean="0"/>
              <a:t>:</a:t>
            </a:r>
          </a:p>
          <a:p>
            <a:r>
              <a:rPr lang="uk-UA" sz="2400" b="1" dirty="0" smtClean="0"/>
              <a:t>робоча</a:t>
            </a:r>
            <a:r>
              <a:rPr lang="uk-UA" sz="2400" dirty="0" smtClean="0"/>
              <a:t> – встановлювана за розрахунком для роботи під впливом зовнішніх зусиль</a:t>
            </a:r>
          </a:p>
          <a:p>
            <a:r>
              <a:rPr lang="uk-UA" sz="2400" b="1" dirty="0" smtClean="0"/>
              <a:t>конструктивна</a:t>
            </a:r>
            <a:r>
              <a:rPr lang="uk-UA" sz="2400" dirty="0" smtClean="0"/>
              <a:t> – сприймає усадочні деформації і сприяє рівномірному розподілу зусиль</a:t>
            </a:r>
          </a:p>
          <a:p>
            <a:r>
              <a:rPr lang="uk-UA" sz="2400" b="1" dirty="0" smtClean="0"/>
              <a:t>монтажна</a:t>
            </a:r>
            <a:r>
              <a:rPr lang="uk-UA" sz="2400" dirty="0" smtClean="0"/>
              <a:t> – забезпечує проектне положення робочої арматури та об'єднує робочу арматуру в сітки й каркаси</a:t>
            </a:r>
          </a:p>
          <a:p>
            <a:pPr>
              <a:buNone/>
            </a:pPr>
            <a:r>
              <a:rPr lang="ru-RU" sz="2400" b="1" dirty="0" smtClean="0"/>
              <a:t>Арматура </a:t>
            </a:r>
            <a:r>
              <a:rPr lang="uk-UA" sz="2400" b="1" dirty="0" smtClean="0"/>
              <a:t>за фізико-механічними характеристиками</a:t>
            </a:r>
            <a:r>
              <a:rPr lang="uk-UA" sz="2400" dirty="0" smtClean="0"/>
              <a:t>:</a:t>
            </a:r>
          </a:p>
          <a:p>
            <a:r>
              <a:rPr lang="uk-UA" sz="2400" b="1" dirty="0" smtClean="0"/>
              <a:t>пластична </a:t>
            </a:r>
            <a:r>
              <a:rPr lang="uk-UA" sz="2400" dirty="0" smtClean="0"/>
              <a:t>(м'яка)</a:t>
            </a:r>
          </a:p>
          <a:p>
            <a:r>
              <a:rPr lang="uk-UA" sz="2400" b="1" dirty="0" smtClean="0"/>
              <a:t>підвищеної міцності </a:t>
            </a:r>
            <a:r>
              <a:rPr lang="uk-UA" sz="2400" dirty="0" smtClean="0"/>
              <a:t>(напівтверда)</a:t>
            </a:r>
          </a:p>
          <a:p>
            <a:r>
              <a:rPr lang="uk-UA" sz="2400" b="1" dirty="0" smtClean="0"/>
              <a:t>високоміцна </a:t>
            </a:r>
            <a:r>
              <a:rPr lang="uk-UA" sz="2400" dirty="0" smtClean="0"/>
              <a:t>(тверда)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Арматура за </a:t>
            </a:r>
            <a:r>
              <a:rPr lang="ru-RU" sz="2400" b="1" dirty="0" err="1" smtClean="0"/>
              <a:t>профілем</a:t>
            </a:r>
            <a:r>
              <a:rPr lang="ru-RU" sz="2400" b="1" dirty="0" smtClean="0"/>
              <a:t>:</a:t>
            </a:r>
          </a:p>
          <a:p>
            <a:r>
              <a:rPr lang="uk-UA" sz="2400" b="1" dirty="0" smtClean="0"/>
              <a:t>гладка</a:t>
            </a:r>
          </a:p>
          <a:p>
            <a:r>
              <a:rPr lang="uk-UA" sz="2400" b="1" dirty="0" smtClean="0"/>
              <a:t>періодичного  профілю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57158" y="928670"/>
          <a:ext cx="8501122" cy="5724938"/>
        </p:xfrm>
        <a:graphic>
          <a:graphicData uri="http://schemas.openxmlformats.org/drawingml/2006/table">
            <a:tbl>
              <a:tblPr/>
              <a:tblGrid>
                <a:gridCol w="888174"/>
                <a:gridCol w="761298"/>
                <a:gridCol w="761298"/>
                <a:gridCol w="761298"/>
                <a:gridCol w="761298"/>
                <a:gridCol w="888174"/>
                <a:gridCol w="888174"/>
                <a:gridCol w="888174"/>
                <a:gridCol w="888174"/>
                <a:gridCol w="1015060"/>
              </a:tblGrid>
              <a:tr h="18704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Клас арматурного прокату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Температура </a:t>
                      </a:r>
                      <a:r>
                        <a:rPr lang="uk-UA" sz="1400" dirty="0" err="1" smtClean="0">
                          <a:latin typeface="Times New Roman"/>
                          <a:ea typeface="Times New Roman"/>
                        </a:rPr>
                        <a:t>електро-піді-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Times New Roman"/>
                        </a:rPr>
                        <a:t>гріву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, °С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Механічні властивості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Випробування на згин в холодному стані, кут згину, град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Діаметр оправки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uk-UA" sz="1400" baseline="-25000" dirty="0" err="1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номінальний 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діаметр прутка)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тимчасовий опір розриву,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σ</a:t>
                      </a:r>
                      <a:r>
                        <a:rPr lang="uk-UA" sz="1400" baseline="-25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cap="small" dirty="0">
                          <a:latin typeface="Times New Roman"/>
                          <a:ea typeface="Times New Roman"/>
                        </a:rPr>
                        <a:t>Н/мм</a:t>
                      </a:r>
                      <a:r>
                        <a:rPr lang="uk-UA" sz="1400" cap="small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умовна (фізична) межа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</a:rPr>
                        <a:t>текучо-сті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, σ</a:t>
                      </a:r>
                      <a:r>
                        <a:rPr lang="uk-UA" sz="1400" baseline="-25000" dirty="0">
                          <a:latin typeface="Times New Roman"/>
                          <a:ea typeface="Times New Roman"/>
                        </a:rPr>
                        <a:t>0,2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(σ</a:t>
                      </a:r>
                      <a:r>
                        <a:rPr lang="uk-UA" sz="1400" baseline="-25000" dirty="0"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), </a:t>
                      </a:r>
                      <a:r>
                        <a:rPr lang="uk-UA" sz="1400" cap="small" dirty="0" smtClean="0">
                          <a:latin typeface="Times New Roman"/>
                          <a:ea typeface="Times New Roman"/>
                        </a:rPr>
                        <a:t>Н/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мм</a:t>
                      </a:r>
                      <a:r>
                        <a:rPr lang="uk-UA" sz="1400" cap="small" baseline="300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відносне видовження після розриву,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sym typeface="Symbol"/>
                        </a:rPr>
                        <a:t></a:t>
                      </a:r>
                      <a:r>
                        <a:rPr lang="uk-UA" sz="1400" baseline="-25000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відносне рівномірне видовження після розриву,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sym typeface="Symbol"/>
                        </a:rPr>
                        <a:t></a:t>
                      </a:r>
                      <a:r>
                        <a:rPr lang="uk-UA" sz="1400" baseline="-25000" dirty="0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повне відносне видовження при максимальному навантаженні,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sym typeface="Symbol"/>
                        </a:rPr>
                        <a:t></a:t>
                      </a:r>
                      <a:r>
                        <a:rPr lang="uk-UA" sz="1400" baseline="-25000" dirty="0" err="1">
                          <a:latin typeface="Times New Roman"/>
                          <a:ea typeface="Times New Roman"/>
                        </a:rPr>
                        <a:t>max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початковий модуль пружності Е x 10</a:t>
                      </a:r>
                      <a:r>
                        <a:rPr lang="uk-UA" sz="1400" baseline="30000" dirty="0">
                          <a:latin typeface="Times New Roman"/>
                          <a:ea typeface="Times New Roman"/>
                        </a:rPr>
                        <a:t>-4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, Н/мм</a:t>
                      </a:r>
                      <a:r>
                        <a:rPr lang="uk-UA" sz="14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не менше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2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А240С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А300С 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А400С А500С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—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370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490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500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600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240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290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400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500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180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180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0,54d</a:t>
                      </a:r>
                      <a:r>
                        <a:rPr lang="uk-UA" sz="1400" baseline="-25000" dirty="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3d</a:t>
                      </a:r>
                      <a:r>
                        <a:rPr lang="uk-UA" sz="1400" baseline="-25000" dirty="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3d</a:t>
                      </a:r>
                      <a:r>
                        <a:rPr lang="uk-UA" sz="1400" baseline="-25000" dirty="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3d</a:t>
                      </a:r>
                      <a:r>
                        <a:rPr lang="uk-UA" sz="1400" baseline="-25000" dirty="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А600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А600С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А600К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400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800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600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2,5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400" baseline="-25000" dirty="0" err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А800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А800К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400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800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0"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3,5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400" baseline="-25000" dirty="0" err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А1000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450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1250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3,5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400" baseline="-25000" dirty="0" err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834">
                <a:tc grid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Примітка 1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. Величини </a:t>
                      </a:r>
                      <a:r>
                        <a:rPr lang="uk-UA" sz="1400" i="1" dirty="0"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· 10</a:t>
                      </a:r>
                      <a:r>
                        <a:rPr lang="uk-UA" sz="1400" baseline="30000" dirty="0">
                          <a:latin typeface="Times New Roman"/>
                          <a:ea typeface="Times New Roman"/>
                        </a:rPr>
                        <a:t>-4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і 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sym typeface="Symbol"/>
                        </a:rPr>
                        <a:t></a:t>
                      </a:r>
                      <a:r>
                        <a:rPr lang="uk-UA" sz="1400" baseline="-25000" dirty="0" err="1">
                          <a:latin typeface="Times New Roman"/>
                          <a:ea typeface="Times New Roman"/>
                        </a:rPr>
                        <a:t>max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є факультативними до 01.01.2002 р., але їх визначення обов'язкове для нагромадження статистичних даних.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Примітка 2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. Величину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sym typeface="Symbol"/>
                        </a:rPr>
                        <a:t></a:t>
                      </a:r>
                      <a:r>
                        <a:rPr lang="uk-UA" sz="1400" baseline="-25000" dirty="0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визначали до 01.01.2002 р.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75" marR="3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142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Механічні властивості арматурного прокату і результати випробувань на згин у стані постачання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57166"/>
            <a:ext cx="7772400" cy="92869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uk-UA" b="1" dirty="0" smtClean="0"/>
              <a:t>      Вид поверхні арматурних стержнів:</a:t>
            </a:r>
          </a:p>
          <a:p>
            <a:pPr>
              <a:spcBef>
                <a:spcPts val="0"/>
              </a:spcBef>
              <a:buNone/>
            </a:pPr>
            <a:r>
              <a:rPr lang="uk-UA" b="1" dirty="0" smtClean="0"/>
              <a:t>        за </a:t>
            </a:r>
            <a:r>
              <a:rPr lang="uk-UA" b="1" dirty="0" err="1" smtClean="0"/>
              <a:t>ГОСТом</a:t>
            </a:r>
            <a:r>
              <a:rPr lang="uk-UA" b="1" dirty="0" smtClean="0"/>
              <a:t>                              за ДСТУ</a:t>
            </a:r>
            <a:endParaRPr lang="ru-RU" dirty="0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 l="2371"/>
          <a:stretch>
            <a:fillRect/>
          </a:stretch>
        </p:blipFill>
        <p:spPr bwMode="auto">
          <a:xfrm>
            <a:off x="459424" y="1428736"/>
            <a:ext cx="41125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3" name="Picture 3" descr="шаповалов2"/>
          <p:cNvPicPr>
            <a:picLocks noChangeAspect="1" noChangeArrowheads="1"/>
          </p:cNvPicPr>
          <p:nvPr/>
        </p:nvPicPr>
        <p:blipFill>
          <a:blip r:embed="rId3"/>
          <a:srcRect b="6084"/>
          <a:stretch>
            <a:fillRect/>
          </a:stretch>
        </p:blipFill>
        <p:spPr bwMode="auto">
          <a:xfrm>
            <a:off x="4929189" y="1428736"/>
            <a:ext cx="364333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4" name="Picture 4" descr="шаповалов1"/>
          <p:cNvPicPr>
            <a:picLocks noChangeAspect="1" noChangeArrowheads="1"/>
          </p:cNvPicPr>
          <p:nvPr/>
        </p:nvPicPr>
        <p:blipFill>
          <a:blip r:embed="rId4"/>
          <a:srcRect b="5594"/>
          <a:stretch>
            <a:fillRect/>
          </a:stretch>
        </p:blipFill>
        <p:spPr bwMode="auto">
          <a:xfrm>
            <a:off x="5000628" y="5143512"/>
            <a:ext cx="1681267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5" name="Picture 5" descr="шаповалов4"/>
          <p:cNvPicPr>
            <a:picLocks noChangeAspect="1" noChangeArrowheads="1"/>
          </p:cNvPicPr>
          <p:nvPr/>
        </p:nvPicPr>
        <p:blipFill>
          <a:blip r:embed="rId5"/>
          <a:srcRect b="8118"/>
          <a:stretch>
            <a:fillRect/>
          </a:stretch>
        </p:blipFill>
        <p:spPr bwMode="auto">
          <a:xfrm>
            <a:off x="7000892" y="5143513"/>
            <a:ext cx="1571636" cy="141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6" name="Picture 6" descr="шаповалов3"/>
          <p:cNvPicPr>
            <a:picLocks noChangeAspect="1" noChangeArrowheads="1"/>
          </p:cNvPicPr>
          <p:nvPr/>
        </p:nvPicPr>
        <p:blipFill>
          <a:blip r:embed="rId6"/>
          <a:srcRect b="9209"/>
          <a:stretch>
            <a:fillRect/>
          </a:stretch>
        </p:blipFill>
        <p:spPr bwMode="auto">
          <a:xfrm>
            <a:off x="4929190" y="3214686"/>
            <a:ext cx="3643338" cy="170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404664"/>
            <a:ext cx="7772400" cy="659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Приклад </a:t>
            </a:r>
            <a:r>
              <a:rPr lang="ru-RU" sz="2800" b="1" dirty="0" err="1" smtClean="0"/>
              <a:t>армування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плити</a:t>
            </a:r>
            <a:endParaRPr lang="ru-RU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46846258"/>
              </p:ext>
            </p:extLst>
          </p:nvPr>
        </p:nvGraphicFramePr>
        <p:xfrm>
          <a:off x="755576" y="1052736"/>
          <a:ext cx="7704856" cy="5062343"/>
        </p:xfrm>
        <a:graphic>
          <a:graphicData uri="http://schemas.openxmlformats.org/presentationml/2006/ole">
            <p:oleObj spid="_x0000_s2054" name="Точечный рисунок" r:id="rId3" imgW="4944165" imgH="3247619" progId="PBrush">
              <p:embed/>
            </p:oleObj>
          </a:graphicData>
        </a:graphic>
      </p:graphicFrame>
      <p:sp>
        <p:nvSpPr>
          <p:cNvPr id="5" name="Объект 1"/>
          <p:cNvSpPr txBox="1">
            <a:spLocks/>
          </p:cNvSpPr>
          <p:nvPr/>
        </p:nvSpPr>
        <p:spPr bwMode="auto">
          <a:xfrm>
            <a:off x="683568" y="6082208"/>
            <a:ext cx="7772400" cy="6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400" dirty="0" smtClean="0"/>
              <a:t>а – </a:t>
            </a:r>
            <a:r>
              <a:rPr lang="ru-RU" sz="2400" dirty="0" err="1" smtClean="0"/>
              <a:t>робоча</a:t>
            </a:r>
            <a:r>
              <a:rPr lang="ru-RU" sz="2400" dirty="0" smtClean="0"/>
              <a:t> арматура;  б – конструктивна арматура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253992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5185</TotalTime>
  <Words>1705</Words>
  <Application>Microsoft Office PowerPoint</Application>
  <PresentationFormat>Экран (4:3)</PresentationFormat>
  <Paragraphs>304</Paragraphs>
  <Slides>33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Точечный рисунок</vt:lpstr>
      <vt:lpstr>Слайд 1</vt:lpstr>
      <vt:lpstr>План лекції: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НИИСФ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выстного комплекса “Федерация”</dc:title>
  <dc:creator>Сергей</dc:creator>
  <cp:lastModifiedBy>dom</cp:lastModifiedBy>
  <cp:revision>511</cp:revision>
  <dcterms:created xsi:type="dcterms:W3CDTF">2004-05-27T07:25:07Z</dcterms:created>
  <dcterms:modified xsi:type="dcterms:W3CDTF">2012-01-30T20:39:27Z</dcterms:modified>
</cp:coreProperties>
</file>