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22"/>
  </p:notes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7" r:id="rId20"/>
    <p:sldId id="276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283" autoAdjust="0"/>
    <p:restoredTop sz="94598" autoAdjust="0"/>
  </p:normalViewPr>
  <p:slideViewPr>
    <p:cSldViewPr>
      <p:cViewPr>
        <p:scale>
          <a:sx n="100" d="100"/>
          <a:sy n="100" d="100"/>
        </p:scale>
        <p:origin x="-504" y="-29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74D0F2-976F-418E-8410-9E5DDAA05E15}" type="datetimeFigureOut">
              <a:rPr lang="uk-UA" smtClean="0"/>
              <a:t>19.10.2023</a:t>
            </a:fld>
            <a:endParaRPr lang="uk-UA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A0E7B9-BBF7-48F4-87A6-B60852335D08}" type="slidenum">
              <a:rPr lang="uk-UA" smtClean="0"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524948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0681-B6B7-4CD5-B2C8-EE1D112C4D18}" type="datetime1">
              <a:rPr lang="ru-RU" smtClean="0"/>
              <a:t>19.10.2023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AD507-B0D6-4109-99AD-63BC6C3393ED}" type="datetime1">
              <a:rPr lang="ru-RU" smtClean="0"/>
              <a:t>19.10.2023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5E26C-4715-40BD-BE80-4A601E84E803}" type="datetime1">
              <a:rPr lang="ru-RU" smtClean="0"/>
              <a:t>19.10.2023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88419-0312-4D4D-BDB5-DDE864C8DB5A}" type="datetime1">
              <a:rPr lang="ru-RU" smtClean="0"/>
              <a:t>19.10.2023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37F61-448D-4EE4-A29C-186244813DA4}" type="datetime1">
              <a:rPr lang="ru-RU" smtClean="0"/>
              <a:t>19.10.2023</a:t>
            </a:fld>
            <a:endParaRPr lang="ru-RU" dirty="0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4A499-50F7-4DDE-8396-E2232FEE5759}" type="datetime1">
              <a:rPr lang="ru-RU" smtClean="0"/>
              <a:t>19.10.2023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D128E-A303-4E33-9CE5-DF54B859370A}" type="datetime1">
              <a:rPr lang="ru-RU" smtClean="0"/>
              <a:t>19.10.2023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90AF2-10F7-4A1D-95F5-D7196D7C5760}" type="datetime1">
              <a:rPr lang="ru-RU" smtClean="0"/>
              <a:t>19.10.2023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44843-09A7-4ED0-8ACE-82350FD19F71}" type="datetime1">
              <a:rPr lang="ru-RU" smtClean="0"/>
              <a:t>19.10.2023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097C4-C484-488E-8B93-A340EED0F10F}" type="datetime1">
              <a:rPr lang="ru-RU" smtClean="0"/>
              <a:t>19.10.2023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80C4C-88EB-4E1C-9156-3744B450C81F}" type="datetime1">
              <a:rPr lang="ru-RU" smtClean="0"/>
              <a:t>19.10.2023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53F2C201-20F0-4F13-AB0D-6AECD71FBD0A}" type="datetime1">
              <a:rPr lang="ru-RU" smtClean="0"/>
              <a:t>19.10.2023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8.wm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oleObject" Target="../embeddings/oleObject8.bin"/><Relationship Id="rId7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10.w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3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4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420888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uk-UA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СИСТЕМНИЙ АНАЛІЗ</a:t>
            </a:r>
            <a:r>
              <a:rPr lang="en-US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7</a:t>
            </a:r>
            <a:endParaRPr lang="uk-UA" sz="4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24" name="Rectangle 2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26" name="Rectangle 3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49" name="Rectangle 6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51" name="Rectangle 6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53" name="Rectangle 7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55" name="Rectangle 7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57" name="Rectangle 7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59" name="Rectangle 8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61" name="Rectangle 81"/>
          <p:cNvSpPr>
            <a:spLocks noChangeArrowheads="1"/>
          </p:cNvSpPr>
          <p:nvPr/>
        </p:nvSpPr>
        <p:spPr bwMode="auto">
          <a:xfrm>
            <a:off x="0" y="2381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62" name="Rectangle 85"/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64" name="Rectangle 86"/>
          <p:cNvSpPr>
            <a:spLocks noChangeArrowheads="1"/>
          </p:cNvSpPr>
          <p:nvPr/>
        </p:nvSpPr>
        <p:spPr bwMode="auto">
          <a:xfrm>
            <a:off x="152400" y="3905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65" name="Rectangle 8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67" name="Rectangle 9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69" name="Rectangle 9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71" name="Rectangle 9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73" name="Rectangle 10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75" name="Rectangle 10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77" name="Rectangle 10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79" name="Rectangle 10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8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20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22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25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28" name="Rectangle 2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30" name="Rectangle 2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32" name="Rectangle 2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34" name="Rectangle 3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911337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Стаціонарне рішення рівняння Вольтерри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Зображувана точка </a:t>
            </a:r>
            <a:r>
              <a:rPr lang="ru-RU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на фазовій площині віддаляється від початку координат, що показує нестійкий характер стаціонарного стану 1) (2.3.4). </a:t>
            </a:r>
            <a:endParaRPr lang="ru-RU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При </a:t>
            </a:r>
            <a:r>
              <a:rPr lang="ru-RU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майже незмінній і навіть </a:t>
            </a:r>
            <a:r>
              <a:rPr lang="ru-RU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трохи спадаючій </a:t>
            </a:r>
            <a:r>
              <a:rPr lang="ru-RU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кількості хижаків кількість жертв швидко росте. 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Однак, коли ця кількість стає досить великою, створюються умови для швидкого розмноження хижаків. Тепер різко зростає кількість хижаків, а кількість жертв починає </a:t>
            </a:r>
            <a:r>
              <a:rPr lang="uk-UA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спадати.</a:t>
            </a:r>
            <a:endParaRPr lang="ru-RU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ru-RU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10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442733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Стаціонарне рішення рівняння Вольтерри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Але у деякий момент часу створюється катастрофічна ситуація для хижаків, коли їх стає дуже багато, а жертв – дуже мало, і хижаки починають вимирати від голоду. Усе повертається в початкову точку.</a:t>
            </a:r>
            <a:endParaRPr lang="ru-RU" sz="2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Розглянемо тепер фазову криву, найбільш близьку до точки, що відповідає рішенню 2) (2.3.4). Ця крива локалізована в околі стаціонарного рішення, що говорить про стійкий характер цього рішення. Відповідні залежності n</a:t>
            </a:r>
            <a:r>
              <a:rPr lang="uk-UA" sz="2200" baseline="-25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=n</a:t>
            </a:r>
            <a:r>
              <a:rPr lang="uk-UA" sz="2200" baseline="-25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(t) і n</a:t>
            </a:r>
            <a:r>
              <a:rPr lang="uk-UA" sz="2200" baseline="-25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=n</a:t>
            </a:r>
            <a:r>
              <a:rPr lang="uk-UA" sz="2200" baseline="-25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(t) також приведені на рис. 2.3.2. Вони, як і фазова крива, показують невеликі коливання системи поблизу стаціонарного рішення.</a:t>
            </a:r>
            <a:endParaRPr lang="ru-RU" sz="2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684220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12</a:t>
            </a:fld>
            <a:endParaRPr lang="ru-RU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0175" y="1628800"/>
            <a:ext cx="6343650" cy="4433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369297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Стаціонарне рішення рівняння Вольтерри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З теоретичної точки зору приведений аналіз, що спирається на чисельне інтегрування рівнянь (2.3.2), не можна вважати цілком строгим. Пізніше ми повернемося до питання про поводження механічних і будь-яких інших систем поблизу особливих точок. У тому числі буде проведене і додаткове теоретичне дослідження рівнянь </a:t>
            </a:r>
            <a:r>
              <a:rPr lang="uk-UA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Вольтерри.</a:t>
            </a:r>
          </a:p>
          <a:p>
            <a:r>
              <a:rPr lang="uk-UA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Однак у даному випадку можна вважати проведений аналіз цілком змістовним і таким, що дав досить повну інформацію про властивості і поводження досліджуваної системи хижак-жертва.</a:t>
            </a:r>
            <a:endParaRPr lang="ru-RU" sz="2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ru-RU" sz="2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453870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Стаціонарне рішення рівняння Вольтерри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Відзначимо</a:t>
            </a:r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 що досить високий рівень вірогідності чисельних результатів і можливість виконання на їхній основі якісного аналізу обумовлені попереднім аналітичним знаходженням двох стаціонарних рішень. Тобто навіть у такій найпростішій формі аналітичне дослідження передувало чисельному і забезпечило його ефективність.</a:t>
            </a:r>
            <a:endParaRPr lang="ru-RU" sz="2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ru-RU" sz="2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910087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sz="3100" b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Видозмінений </a:t>
            </a:r>
            <a:r>
              <a:rPr lang="uk-UA" sz="3100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варіант системи </a:t>
            </a:r>
            <a:r>
              <a:rPr lang="uk-UA" sz="3100" b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uk-UA" sz="3100" b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uk-UA" sz="3100" b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«</a:t>
            </a:r>
            <a:r>
              <a:rPr lang="uk-UA" sz="3100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хижак-жертва»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У </a:t>
            </a:r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рівняннях </a:t>
            </a:r>
            <a:r>
              <a:rPr lang="uk-UA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Вольтерри </a:t>
            </a:r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(2.3.2) коефіцієнти смертності як для хижаків, так і для жертв не залежать від власних обсягів цих популяцій. Тобто не врахований той ефект, що відігравав істотну роль при дослідженні одиночної популяції в параграфі 2.2. Уведемо відповідні доданки, одержуючи, замість (2.3.2), рівняння:</a:t>
            </a:r>
            <a:endParaRPr lang="ru-RU" sz="2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	</a:t>
            </a:r>
            <a:endParaRPr lang="uk-UA" sz="22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uk-UA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                                                                              (</a:t>
            </a:r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2.4.1)</a:t>
            </a:r>
            <a:endParaRPr lang="ru-RU" sz="2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Знову почнемо з </a:t>
            </a:r>
            <a:r>
              <a:rPr lang="uk-UA" sz="22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пошуку </a:t>
            </a:r>
            <a:r>
              <a:rPr lang="uk-UA" sz="22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стаціонарних </a:t>
            </a:r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рішень:</a:t>
            </a:r>
            <a:endParaRPr lang="ru-RU" sz="2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	</a:t>
            </a:r>
            <a:endParaRPr lang="uk-UA" sz="22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uk-UA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                                                                                (</a:t>
            </a:r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2.4.2)</a:t>
            </a:r>
            <a:endParaRPr lang="ru-RU" sz="2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15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13669403"/>
              </p:ext>
            </p:extLst>
          </p:nvPr>
        </p:nvGraphicFramePr>
        <p:xfrm>
          <a:off x="1691680" y="3861048"/>
          <a:ext cx="5184576" cy="572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6" name="Формула" r:id="rId3" imgW="4165600" imgH="431800" progId="Equation.3">
                  <p:embed/>
                </p:oleObj>
              </mc:Choice>
              <mc:Fallback>
                <p:oleObj name="Формула" r:id="rId3" imgW="4165600" imgH="431800" progId="Equation.3">
                  <p:embed/>
                  <p:pic>
                    <p:nvPicPr>
                      <p:cNvPr id="0" name="Объект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1680" y="3861048"/>
                        <a:ext cx="5184576" cy="572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93159744"/>
              </p:ext>
            </p:extLst>
          </p:nvPr>
        </p:nvGraphicFramePr>
        <p:xfrm>
          <a:off x="1835696" y="5301208"/>
          <a:ext cx="5184576" cy="3821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7" name="Формула" r:id="rId5" imgW="3797300" imgH="241300" progId="Equation.3">
                  <p:embed/>
                </p:oleObj>
              </mc:Choice>
              <mc:Fallback>
                <p:oleObj name="Формула" r:id="rId5" imgW="3797300" imgH="241300" progId="Equation.3">
                  <p:embed/>
                  <p:pic>
                    <p:nvPicPr>
                      <p:cNvPr id="0" name="Объект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5696" y="5301208"/>
                        <a:ext cx="5184576" cy="38214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985629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0" dirty="0">
                <a:solidFill>
                  <a:schemeClr val="bg1"/>
                </a:solidFill>
              </a:rPr>
              <a:t>Видозмінений </a:t>
            </a:r>
            <a:r>
              <a:rPr lang="uk-UA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варіант системи </a:t>
            </a:r>
            <a:br>
              <a:rPr lang="uk-UA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uk-UA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«хижак-жертва»</a:t>
            </a:r>
            <a:br>
              <a:rPr lang="uk-UA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Одне з рішень системи (2.4.2) залишається, як і колись, нульовим</a:t>
            </a:r>
            <a:r>
              <a:rPr lang="uk-UA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:                . </a:t>
            </a:r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Інше </a:t>
            </a:r>
            <a:r>
              <a:rPr lang="uk-UA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шукується </a:t>
            </a:r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як рішення системи лінійних рівнянь</a:t>
            </a:r>
            <a:r>
              <a:rPr lang="uk-UA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uk-UA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                                           </a:t>
            </a:r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uk-UA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  (</a:t>
            </a:r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2.4.3)</a:t>
            </a:r>
            <a:endParaRPr lang="ru-RU" sz="2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Звідси</a:t>
            </a:r>
            <a:r>
              <a:rPr lang="uk-UA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endParaRPr lang="uk-UA" sz="2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ru-RU" sz="2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Таким чином, кількість стаціонарних точок залишилося колишньою. Однак характер рішення тепер змінюється. На рис. 2.4.1 і 2.4.2 приведені результати чисельного інтегрування рівнянь (2.4.1) при r</a:t>
            </a:r>
            <a:r>
              <a:rPr lang="ru-RU" sz="2200" baseline="-25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ru-RU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=0.1, a</a:t>
            </a:r>
            <a:r>
              <a:rPr lang="ru-RU" sz="2200" baseline="-25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11</a:t>
            </a:r>
            <a:r>
              <a:rPr lang="ru-RU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=1, a</a:t>
            </a:r>
            <a:r>
              <a:rPr lang="ru-RU" sz="2200" baseline="-25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12</a:t>
            </a:r>
            <a:r>
              <a:rPr lang="ru-RU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=1, r</a:t>
            </a:r>
            <a:r>
              <a:rPr lang="ru-RU" sz="2200" baseline="-25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ru-RU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=0.1, a</a:t>
            </a:r>
            <a:r>
              <a:rPr lang="ru-RU" sz="2200" baseline="-25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21</a:t>
            </a:r>
            <a:r>
              <a:rPr lang="ru-RU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=1, a</a:t>
            </a:r>
            <a:r>
              <a:rPr lang="ru-RU" sz="2200" baseline="-25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22</a:t>
            </a:r>
            <a:r>
              <a:rPr lang="ru-RU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=1.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16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88582699"/>
              </p:ext>
            </p:extLst>
          </p:nvPr>
        </p:nvGraphicFramePr>
        <p:xfrm>
          <a:off x="1619672" y="2708920"/>
          <a:ext cx="3456384" cy="3821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63" name="Формула" r:id="rId3" imgW="2781300" imgH="241300" progId="Equation.3">
                  <p:embed/>
                </p:oleObj>
              </mc:Choice>
              <mc:Fallback>
                <p:oleObj name="Формула" r:id="rId3" imgW="2781300" imgH="241300" progId="Equation.3">
                  <p:embed/>
                  <p:pic>
                    <p:nvPicPr>
                      <p:cNvPr id="0" name="Объект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9672" y="2708920"/>
                        <a:ext cx="3456384" cy="38214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97549909"/>
              </p:ext>
            </p:extLst>
          </p:nvPr>
        </p:nvGraphicFramePr>
        <p:xfrm>
          <a:off x="2123728" y="1988840"/>
          <a:ext cx="1224136" cy="3600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64" name="Формула" r:id="rId5" imgW="863280" imgH="215640" progId="Equation.3">
                  <p:embed/>
                </p:oleObj>
              </mc:Choice>
              <mc:Fallback>
                <p:oleObj name="Формула" r:id="rId5" imgW="863280" imgH="215640" progId="Equation.3">
                  <p:embed/>
                  <p:pic>
                    <p:nvPicPr>
                      <p:cNvPr id="0" name="Объект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3728" y="1988840"/>
                        <a:ext cx="1224136" cy="36004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71568325"/>
              </p:ext>
            </p:extLst>
          </p:nvPr>
        </p:nvGraphicFramePr>
        <p:xfrm>
          <a:off x="1619672" y="3429000"/>
          <a:ext cx="4680520" cy="7075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65" name="Формула" r:id="rId7" imgW="2908080" imgH="431640" progId="Equation.3">
                  <p:embed/>
                </p:oleObj>
              </mc:Choice>
              <mc:Fallback>
                <p:oleObj name="Формула" r:id="rId7" imgW="2908080" imgH="431640" progId="Equation.3">
                  <p:embed/>
                  <p:pic>
                    <p:nvPicPr>
                      <p:cNvPr id="0" name="Объект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9672" y="3429000"/>
                        <a:ext cx="4680520" cy="70757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797669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0" dirty="0" smtClean="0">
                <a:solidFill>
                  <a:schemeClr val="bg1"/>
                </a:solidFill>
              </a:rPr>
              <a:t>Видозмінений </a:t>
            </a:r>
            <a:r>
              <a:rPr lang="uk-UA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варіант </a:t>
            </a:r>
            <a:r>
              <a:rPr lang="uk-UA" b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системи </a:t>
            </a:r>
            <a:br>
              <a:rPr lang="uk-UA" b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uk-UA" b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«</a:t>
            </a:r>
            <a:r>
              <a:rPr lang="uk-UA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хижак-жертва»</a:t>
            </a:r>
            <a:r>
              <a:rPr lang="uk-UA" b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uk-UA" b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uk-UA" b="0" dirty="0" smtClean="0">
                <a:solidFill>
                  <a:schemeClr val="bg1"/>
                </a:solidFill>
              </a:rPr>
              <a:t> </a:t>
            </a:r>
            <a:endParaRPr lang="ru-RU" b="0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bg1"/>
                </a:solidFill>
              </a:rPr>
              <a:t>Видно</a:t>
            </a:r>
            <a:r>
              <a:rPr lang="uk-UA" dirty="0">
                <a:solidFill>
                  <a:schemeClr val="bg1"/>
                </a:solidFill>
              </a:rPr>
              <a:t>, що </a:t>
            </a:r>
            <a:r>
              <a:rPr lang="uk-UA" dirty="0">
                <a:solidFill>
                  <a:srgbClr val="FF0000"/>
                </a:solidFill>
              </a:rPr>
              <a:t>поводження</a:t>
            </a:r>
            <a:r>
              <a:rPr lang="uk-UA" dirty="0">
                <a:solidFill>
                  <a:schemeClr val="bg1"/>
                </a:solidFill>
              </a:rPr>
              <a:t> системи істотно відрізняється від попереднього випадку наявністю загасання коливань. Якими б ні були початкові умови, </a:t>
            </a:r>
            <a:r>
              <a:rPr lang="uk-UA" dirty="0">
                <a:solidFill>
                  <a:srgbClr val="FF0000"/>
                </a:solidFill>
              </a:rPr>
              <a:t>обсяги </a:t>
            </a:r>
            <a:r>
              <a:rPr lang="uk-UA" dirty="0">
                <a:solidFill>
                  <a:schemeClr val="bg1"/>
                </a:solidFill>
              </a:rPr>
              <a:t>обох популяцій прагнуть до стаціонарних значень (2.4.4).</a:t>
            </a:r>
            <a:endParaRPr lang="ru-RU" dirty="0">
              <a:solidFill>
                <a:schemeClr val="bg1"/>
              </a:solidFill>
            </a:endParaRPr>
          </a:p>
          <a:p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2979865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0" dirty="0">
                <a:solidFill>
                  <a:schemeClr val="bg1"/>
                </a:solidFill>
              </a:rPr>
              <a:t>Видозмінений </a:t>
            </a:r>
            <a:r>
              <a:rPr lang="uk-UA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варіант системи </a:t>
            </a:r>
            <a:br>
              <a:rPr lang="uk-UA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uk-UA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«хижак-жертва»</a:t>
            </a:r>
            <a:br>
              <a:rPr lang="uk-UA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18</a:t>
            </a:fld>
            <a:endParaRPr lang="ru-RU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238" y="1772816"/>
            <a:ext cx="4581525" cy="44201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0176228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0" dirty="0">
                <a:solidFill>
                  <a:schemeClr val="bg1"/>
                </a:solidFill>
              </a:rPr>
              <a:t>Видозмінений </a:t>
            </a:r>
            <a:r>
              <a:rPr lang="uk-UA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варіант системи </a:t>
            </a:r>
            <a:br>
              <a:rPr lang="uk-UA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uk-UA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«хижак-жертва»</a:t>
            </a:r>
            <a:br>
              <a:rPr lang="uk-UA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19</a:t>
            </a:fld>
            <a:endParaRPr lang="ru-RU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5900" y="1628800"/>
            <a:ext cx="6172200" cy="45254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474020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ЛЕКЦІЯ </a:t>
            </a:r>
            <a:r>
              <a:rPr lang="en-US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endParaRPr lang="ru-RU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Задача про взаємодію двох </a:t>
            </a:r>
            <a:r>
              <a:rPr lang="uk-UA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популяцій</a:t>
            </a:r>
          </a:p>
          <a:p>
            <a:r>
              <a:rPr lang="uk-UA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Рівняння </a:t>
            </a:r>
            <a:r>
              <a:rPr lang="uk-UA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Вольтерри</a:t>
            </a:r>
            <a:endParaRPr lang="uk-UA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Стаціонарне рішення рівняння </a:t>
            </a:r>
            <a:r>
              <a:rPr lang="uk-UA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Вольтерри</a:t>
            </a:r>
            <a:endParaRPr lang="ru-RU" dirty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4884686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0">
                <a:solidFill>
                  <a:schemeClr val="bg1"/>
                </a:solidFill>
              </a:rPr>
              <a:t>Видозмінений </a:t>
            </a:r>
            <a:r>
              <a:rPr lang="uk-UA" b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варіант системи </a:t>
            </a:r>
            <a:br>
              <a:rPr lang="uk-UA" b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uk-UA" b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«хижак-жертва»</a:t>
            </a:r>
            <a:br>
              <a:rPr lang="uk-UA" b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Такий результат виглядає більш природно, ніж незатухаючі коливання, отримані в попередньому параграфі. Дійсно, у природних умовах важко уявити собі постійне розгойдування обсягів популяцій з великою амплітудою. Більш реальною є поступова стабілізація цих обсягів навколо якихось рівноважних значень, що і вийшло в даному випадку.</a:t>
            </a:r>
            <a:endParaRPr lang="ru-RU" sz="2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 </a:t>
            </a:r>
            <a:endParaRPr lang="ru-RU" sz="2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20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309526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Задача </a:t>
            </a:r>
            <a:r>
              <a:rPr lang="uk-UA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про взаємодію двох </a:t>
            </a:r>
            <a:r>
              <a:rPr lang="uk-UA" b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популяцій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Розвиваючи ідеї попередніх параграфів, перейдемо до розгляду більш складної задачі про взаємодію двох популяцій. Нехай обсяг однієї популяції дорівнює n</a:t>
            </a:r>
            <a:r>
              <a:rPr lang="uk-UA" sz="2200" baseline="-25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 а іншої – n</a:t>
            </a:r>
            <a:r>
              <a:rPr lang="uk-UA" sz="2200" baseline="-25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 Складемо диференціальні рівняння для обох популяцій:</a:t>
            </a:r>
            <a:endParaRPr lang="ru-RU" sz="2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uk-UA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                                                                    (</a:t>
            </a:r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2.3.1)</a:t>
            </a:r>
            <a:endParaRPr lang="ru-RU" sz="2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Нехай перша популяція складається з хижаків, а друга – з жертв. Єдиним джерелом харчування хижаків є жертви, тому їхній коефіцієнт народжуваності пропорційний кількості жертв: </a:t>
            </a:r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</a:t>
            </a:r>
            <a:r>
              <a:rPr lang="uk-UA" sz="2200" baseline="-25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=a</a:t>
            </a:r>
            <a:r>
              <a:rPr lang="uk-UA" sz="2200" baseline="-25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12</a:t>
            </a:r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</a:t>
            </a:r>
            <a:r>
              <a:rPr lang="uk-UA" sz="2200" baseline="-25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 Коефіцієнт природної смертності хижаків постійний: </a:t>
            </a:r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</a:t>
            </a:r>
            <a:r>
              <a:rPr lang="uk-UA" sz="2200" baseline="-25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=a</a:t>
            </a:r>
            <a:r>
              <a:rPr lang="uk-UA" sz="2200" baseline="-25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11</a:t>
            </a:r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 У підсумку сумарний коефіцієнт пропорційності буде: m</a:t>
            </a:r>
            <a:r>
              <a:rPr lang="uk-UA" sz="2200" baseline="-25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=</a:t>
            </a:r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</a:t>
            </a:r>
            <a:r>
              <a:rPr lang="uk-UA" sz="2200" baseline="-25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–</a:t>
            </a:r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</a:t>
            </a:r>
            <a:r>
              <a:rPr lang="uk-UA" sz="2200" baseline="-25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=a</a:t>
            </a:r>
            <a:r>
              <a:rPr lang="uk-UA" sz="2200" baseline="-25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12</a:t>
            </a:r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</a:t>
            </a:r>
            <a:r>
              <a:rPr lang="uk-UA" sz="2200" baseline="-25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–a</a:t>
            </a:r>
            <a:r>
              <a:rPr lang="uk-UA" sz="2200" baseline="-25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11</a:t>
            </a:r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2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ru-RU" sz="2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3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27941062"/>
              </p:ext>
            </p:extLst>
          </p:nvPr>
        </p:nvGraphicFramePr>
        <p:xfrm>
          <a:off x="2987824" y="3212976"/>
          <a:ext cx="3024336" cy="5760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6" name="Формула" r:id="rId3" imgW="1917700" imgH="431800" progId="Equation.3">
                  <p:embed/>
                </p:oleObj>
              </mc:Choice>
              <mc:Fallback>
                <p:oleObj name="Формула" r:id="rId3" imgW="1917700" imgH="431800" progId="Equation.3">
                  <p:embed/>
                  <p:pic>
                    <p:nvPicPr>
                      <p:cNvPr id="0" name="Объект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7824" y="3212976"/>
                        <a:ext cx="3024336" cy="57606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444561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b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Рівняння </a:t>
            </a:r>
            <a:r>
              <a:rPr lang="uk-UA" b="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Вольтерри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У жертв є якесь своє джерело харчування, що забезпечує їм постійний коефіцієнт народжуваності: 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</a:t>
            </a:r>
            <a:r>
              <a:rPr lang="uk-UA" baseline="-25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=a</a:t>
            </a:r>
            <a:r>
              <a:rPr lang="uk-UA" baseline="-25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22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 Жодна з жертв не умирає своєю смертю; усі вони поїдаються хижаками; тому коефіцієнт смертності жертв пропорційний кількості хижаків: 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</a:t>
            </a:r>
            <a:r>
              <a:rPr lang="uk-UA" baseline="-25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=a</a:t>
            </a:r>
            <a:r>
              <a:rPr lang="uk-UA" baseline="-25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21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</a:t>
            </a:r>
            <a:r>
              <a:rPr lang="uk-UA" baseline="-25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 Сумарний коефіцієнт пропорційності для жертв дорівнює: m</a:t>
            </a:r>
            <a:r>
              <a:rPr lang="uk-UA" baseline="-25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=a</a:t>
            </a:r>
            <a:r>
              <a:rPr lang="uk-UA" baseline="-25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22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–a</a:t>
            </a:r>
            <a:r>
              <a:rPr lang="uk-UA" baseline="-25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21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</a:t>
            </a:r>
            <a:r>
              <a:rPr lang="uk-UA" baseline="-25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З урахуванням отриманих виражень для m</a:t>
            </a:r>
            <a:r>
              <a:rPr lang="uk-UA" baseline="-25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і m</a:t>
            </a:r>
            <a:r>
              <a:rPr lang="uk-UA" baseline="-25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одержуємо з (2.3.1):</a:t>
            </a:r>
            <a:endParaRPr lang="ru-RU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	</a:t>
            </a:r>
            <a:endParaRPr lang="uk-UA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uk-UA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                                                                        (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2.3.2)</a:t>
            </a:r>
            <a:endParaRPr lang="ru-RU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Ця система двох взаємозалежних рівнянь була вперше отримана італійським ученим </a:t>
            </a:r>
            <a:r>
              <a:rPr lang="uk-UA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Вольтерра 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і має його ім'я.</a:t>
            </a:r>
            <a:endParaRPr lang="ru-RU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ru-RU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4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75330895"/>
              </p:ext>
            </p:extLst>
          </p:nvPr>
        </p:nvGraphicFramePr>
        <p:xfrm>
          <a:off x="1265238" y="4437063"/>
          <a:ext cx="5103812" cy="735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0" name="Формула" r:id="rId3" imgW="2755800" imgH="393480" progId="Equation.3">
                  <p:embed/>
                </p:oleObj>
              </mc:Choice>
              <mc:Fallback>
                <p:oleObj name="Формула" r:id="rId3" imgW="2755800" imgH="393480" progId="Equation.3">
                  <p:embed/>
                  <p:pic>
                    <p:nvPicPr>
                      <p:cNvPr id="0" name="Объект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65238" y="4437063"/>
                        <a:ext cx="5103812" cy="7350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265708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Стаціонарне рішення рівняння </a:t>
            </a:r>
            <a:r>
              <a:rPr lang="uk-UA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Вольтерри</a:t>
            </a:r>
            <a:endParaRPr lang="ru-RU" b="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Рівняння </a:t>
            </a:r>
            <a:r>
              <a:rPr lang="uk-UA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Вольтерри </a:t>
            </a:r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є нелінійними, тому їхнє рішення зв'язане з деякими проблемами. Застосуємо, у зв'язку з цим, чисельний метод інтегрування даних рівнянь. Проведемо, попередньо, найпростіший аналіз рівнянь. Розглянемо питання про існування стаціонарного рішення, тобто постійних значень n</a:t>
            </a:r>
            <a:r>
              <a:rPr lang="uk-UA" sz="2200" baseline="-25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і n</a:t>
            </a:r>
            <a:r>
              <a:rPr lang="uk-UA" sz="2200" baseline="-25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 У цьому випадку похідні в правих частинах рівнянь (2.3.2) обертаються в нуль і рівняння приймають вид:</a:t>
            </a:r>
            <a:endParaRPr lang="ru-RU" sz="2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uk-UA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     </a:t>
            </a:r>
          </a:p>
          <a:p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uk-UA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                                                                          (</a:t>
            </a:r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2.3.3)</a:t>
            </a:r>
            <a:endParaRPr lang="ru-RU" sz="2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5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25966202"/>
              </p:ext>
            </p:extLst>
          </p:nvPr>
        </p:nvGraphicFramePr>
        <p:xfrm>
          <a:off x="2051720" y="4797152"/>
          <a:ext cx="4176464" cy="3821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5" name="Формула" r:id="rId3" imgW="2895600" imgH="241300" progId="Equation.3">
                  <p:embed/>
                </p:oleObj>
              </mc:Choice>
              <mc:Fallback>
                <p:oleObj name="Формула" r:id="rId3" imgW="2895600" imgH="241300" progId="Equation.3">
                  <p:embed/>
                  <p:pic>
                    <p:nvPicPr>
                      <p:cNvPr id="0" name="Объект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1720" y="4797152"/>
                        <a:ext cx="4176464" cy="38214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42795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Стаціонарне рішення </a:t>
            </a:r>
            <a:r>
              <a:rPr lang="uk-UA" b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рівняння </a:t>
            </a:r>
            <a:r>
              <a:rPr lang="uk-UA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Вольтерри</a:t>
            </a:r>
            <a:endParaRPr lang="ru-RU" b="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Алгебраїчні рівняння (2.3.3) мають два рішення:</a:t>
            </a:r>
            <a:endParaRPr lang="ru-RU" sz="2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uk-UA" sz="22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uk-UA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) </a:t>
            </a:r>
            <a:r>
              <a:rPr lang="uk-UA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                    2</a:t>
            </a:r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) 	</a:t>
            </a:r>
            <a:r>
              <a:rPr lang="uk-UA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                        (</a:t>
            </a:r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2.3.4)</a:t>
            </a:r>
            <a:endParaRPr lang="ru-RU" sz="2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uk-UA" sz="22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uk-UA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Рівняння </a:t>
            </a:r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(2.3.2) мають класичну форму рівнянь </a:t>
            </a:r>
            <a:r>
              <a:rPr lang="uk-UA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Гамільтона</a:t>
            </a:r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 тому природно застосування в цьому випадку методу фазової площини. Два стаціонарних рішення (2.3.4) відповідають двом особливим точкам на цій площині. З'єднаємо ці точки відрізком, розіб'ємо його на кілька частин і використаємо точки розбивки як початкові значення при чисельному інтегруванні рівнянь (2.3.2).</a:t>
            </a:r>
            <a:endParaRPr lang="ru-RU" sz="2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6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26450358"/>
              </p:ext>
            </p:extLst>
          </p:nvPr>
        </p:nvGraphicFramePr>
        <p:xfrm>
          <a:off x="1331640" y="2470795"/>
          <a:ext cx="1440160" cy="3821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5" name="Формула" r:id="rId3" imgW="1054100" imgH="241300" progId="Equation.3">
                  <p:embed/>
                </p:oleObj>
              </mc:Choice>
              <mc:Fallback>
                <p:oleObj name="Формула" r:id="rId3" imgW="1054100" imgH="241300" progId="Equation.3">
                  <p:embed/>
                  <p:pic>
                    <p:nvPicPr>
                      <p:cNvPr id="0" name="Объект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1640" y="2470795"/>
                        <a:ext cx="1440160" cy="38214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31320644"/>
              </p:ext>
            </p:extLst>
          </p:nvPr>
        </p:nvGraphicFramePr>
        <p:xfrm>
          <a:off x="3563888" y="2276872"/>
          <a:ext cx="1656184" cy="7017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6" name="Формула" r:id="rId5" imgW="1397000" imgH="482600" progId="Equation.3">
                  <p:embed/>
                </p:oleObj>
              </mc:Choice>
              <mc:Fallback>
                <p:oleObj name="Формула" r:id="rId5" imgW="1397000" imgH="482600" progId="Equation.3">
                  <p:embed/>
                  <p:pic>
                    <p:nvPicPr>
                      <p:cNvPr id="0" name="Объект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63888" y="2276872"/>
                        <a:ext cx="1656184" cy="70179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707027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Стаціонарне рішення рівняння Вольтерри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Відповідний фазовий портрет зображений на рис. 2.3.1. Ми бачимо на цьому рисунку дві добре знайомі по задачах механіки особливі точки. </a:t>
            </a:r>
            <a:endParaRPr lang="uk-UA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Рішенню 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1) (2.3.4) відповідає особлива точка типу сідло, а рішенню 2) (2.3.4) – фокус.</a:t>
            </a:r>
            <a:endParaRPr lang="ru-RU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526196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Стаціонарне рішення рівняння Вольтерри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8</a:t>
            </a:fld>
            <a:endParaRPr lang="ru-RU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1772816"/>
            <a:ext cx="4867275" cy="4454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272765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Стаціонарне рішення рівняння Вольтерри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dirty="0">
                <a:solidFill>
                  <a:schemeClr val="bg1"/>
                </a:solidFill>
              </a:rPr>
              <a:t>Розглянемо докладно поводження системи відповідно до самої зовнішньої фазової кривої з приведених на рис. 2.3.1. Вона відповідає малим початковим значенням n</a:t>
            </a:r>
            <a:r>
              <a:rPr lang="uk-UA" baseline="-25000" dirty="0">
                <a:solidFill>
                  <a:schemeClr val="bg1"/>
                </a:solidFill>
              </a:rPr>
              <a:t>1</a:t>
            </a:r>
            <a:r>
              <a:rPr lang="uk-UA" dirty="0">
                <a:solidFill>
                  <a:schemeClr val="bg1"/>
                </a:solidFill>
              </a:rPr>
              <a:t> і n</a:t>
            </a:r>
            <a:r>
              <a:rPr lang="uk-UA" baseline="-25000" dirty="0">
                <a:solidFill>
                  <a:schemeClr val="bg1"/>
                </a:solidFill>
              </a:rPr>
              <a:t>2</a:t>
            </a:r>
            <a:r>
              <a:rPr lang="uk-UA" dirty="0">
                <a:solidFill>
                  <a:schemeClr val="bg1"/>
                </a:solidFill>
              </a:rPr>
              <a:t>, тобто старту системи з околу рішення 1) (2.3.4). Відповідні залежності n</a:t>
            </a:r>
            <a:r>
              <a:rPr lang="uk-UA" baseline="-25000" dirty="0">
                <a:solidFill>
                  <a:schemeClr val="bg1"/>
                </a:solidFill>
              </a:rPr>
              <a:t>1</a:t>
            </a:r>
            <a:r>
              <a:rPr lang="uk-UA" dirty="0">
                <a:solidFill>
                  <a:schemeClr val="bg1"/>
                </a:solidFill>
              </a:rPr>
              <a:t>=n</a:t>
            </a:r>
            <a:r>
              <a:rPr lang="uk-UA" baseline="-25000" dirty="0">
                <a:solidFill>
                  <a:schemeClr val="bg1"/>
                </a:solidFill>
              </a:rPr>
              <a:t>1</a:t>
            </a:r>
            <a:r>
              <a:rPr lang="uk-UA" dirty="0">
                <a:solidFill>
                  <a:schemeClr val="bg1"/>
                </a:solidFill>
              </a:rPr>
              <a:t>(t) і n</a:t>
            </a:r>
            <a:r>
              <a:rPr lang="uk-UA" baseline="-25000" dirty="0">
                <a:solidFill>
                  <a:schemeClr val="bg1"/>
                </a:solidFill>
              </a:rPr>
              <a:t>2</a:t>
            </a:r>
            <a:r>
              <a:rPr lang="uk-UA" dirty="0">
                <a:solidFill>
                  <a:schemeClr val="bg1"/>
                </a:solidFill>
              </a:rPr>
              <a:t>=n</a:t>
            </a:r>
            <a:r>
              <a:rPr lang="uk-UA" baseline="-25000" dirty="0">
                <a:solidFill>
                  <a:schemeClr val="bg1"/>
                </a:solidFill>
              </a:rPr>
              <a:t>2</a:t>
            </a:r>
            <a:r>
              <a:rPr lang="uk-UA" dirty="0">
                <a:solidFill>
                  <a:schemeClr val="bg1"/>
                </a:solidFill>
              </a:rPr>
              <a:t>(t) приведені на рис. 2.3.2.</a:t>
            </a:r>
            <a:endParaRPr lang="ru-RU" dirty="0">
              <a:solidFill>
                <a:schemeClr val="bg1"/>
              </a:solidFill>
            </a:endParaRPr>
          </a:p>
          <a:p>
            <a:r>
              <a:rPr lang="ru-RU" dirty="0">
                <a:solidFill>
                  <a:schemeClr val="bg1"/>
                </a:solidFill>
              </a:rPr>
              <a:t>Якщо в початковий момент часу мало і хижаків і жертв, то перевага на стороні жертв. Їх майже не знищують, і вони починають стрімко розмножуватися.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9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7538191"/>
      </p:ext>
    </p:extLst>
  </p:cSld>
  <p:clrMapOvr>
    <a:masterClrMapping/>
  </p:clrMapOvr>
</p:sld>
</file>

<file path=ppt/theme/theme1.xml><?xml version="1.0" encoding="utf-8"?>
<a:theme xmlns:a="http://schemas.openxmlformats.org/drawingml/2006/main" name="Паркет">
  <a:themeElements>
    <a:clrScheme name="Другая 1">
      <a:dk1>
        <a:sysClr val="windowText" lastClr="000000"/>
      </a:dk1>
      <a:lt1>
        <a:sysClr val="window" lastClr="FFFFFF"/>
      </a:lt1>
      <a:dk2>
        <a:srgbClr val="00B0F0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Паркет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2319</TotalTime>
  <Words>837</Words>
  <Application>Microsoft Office PowerPoint</Application>
  <PresentationFormat>Экран (4:3)</PresentationFormat>
  <Paragraphs>83</Paragraphs>
  <Slides>20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2" baseType="lpstr">
      <vt:lpstr>Паркет</vt:lpstr>
      <vt:lpstr>Формула</vt:lpstr>
      <vt:lpstr>СИСТЕМНИЙ АНАЛІЗ 7</vt:lpstr>
      <vt:lpstr>ЛЕКЦІЯ 7</vt:lpstr>
      <vt:lpstr>Задача про взаємодію двох популяцій</vt:lpstr>
      <vt:lpstr>Рівняння Вольтерри</vt:lpstr>
      <vt:lpstr>Стаціонарне рішення рівняння Вольтерри</vt:lpstr>
      <vt:lpstr>Стаціонарне рішення рівняння Вольтерри</vt:lpstr>
      <vt:lpstr>Стаціонарне рішення рівняння Вольтерри</vt:lpstr>
      <vt:lpstr>Стаціонарне рішення рівняння Вольтерри</vt:lpstr>
      <vt:lpstr>Стаціонарне рішення рівняння Вольтерри</vt:lpstr>
      <vt:lpstr>Стаціонарне рішення рівняння Вольтерри</vt:lpstr>
      <vt:lpstr>Стаціонарне рішення рівняння Вольтерри</vt:lpstr>
      <vt:lpstr>Презентация PowerPoint</vt:lpstr>
      <vt:lpstr>Стаціонарне рішення рівняння Вольтерри</vt:lpstr>
      <vt:lpstr>Стаціонарне рішення рівняння Вольтерри</vt:lpstr>
      <vt:lpstr>Видозмінений варіант системи  «хижак-жертва» </vt:lpstr>
      <vt:lpstr>Видозмінений варіант системи  «хижак-жертва» </vt:lpstr>
      <vt:lpstr>Видозмінений варіант системи  «хижак-жертва»  </vt:lpstr>
      <vt:lpstr>Видозмінений варіант системи  «хижак-жертва» </vt:lpstr>
      <vt:lpstr>Видозмінений варіант системи  «хижак-жертва» </vt:lpstr>
      <vt:lpstr>Видозмінений варіант системи  «хижак-жертва»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Теория конфликтов </dc:title>
  <dc:creator>Валерий И. Заяц</dc:creator>
  <cp:lastModifiedBy>user</cp:lastModifiedBy>
  <cp:revision>207</cp:revision>
  <dcterms:created xsi:type="dcterms:W3CDTF">2018-09-10T07:12:08Z</dcterms:created>
  <dcterms:modified xsi:type="dcterms:W3CDTF">2023-10-19T12:52:14Z</dcterms:modified>
</cp:coreProperties>
</file>