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313" r:id="rId6"/>
    <p:sldId id="387" r:id="rId7"/>
    <p:sldId id="384" r:id="rId8"/>
    <p:sldId id="391" r:id="rId9"/>
    <p:sldId id="360" r:id="rId10"/>
    <p:sldId id="392" r:id="rId11"/>
    <p:sldId id="393" r:id="rId12"/>
    <p:sldId id="389" r:id="rId13"/>
    <p:sldId id="259" r:id="rId14"/>
    <p:sldId id="261" r:id="rId15"/>
    <p:sldId id="264" r:id="rId16"/>
    <p:sldId id="262" r:id="rId17"/>
    <p:sldId id="268" r:id="rId18"/>
    <p:sldId id="263" r:id="rId19"/>
    <p:sldId id="301" r:id="rId20"/>
    <p:sldId id="266" r:id="rId21"/>
    <p:sldId id="265" r:id="rId22"/>
    <p:sldId id="296" r:id="rId23"/>
    <p:sldId id="269" r:id="rId24"/>
    <p:sldId id="394" r:id="rId25"/>
    <p:sldId id="396" r:id="rId26"/>
    <p:sldId id="299" r:id="rId27"/>
    <p:sldId id="381" r:id="rId28"/>
    <p:sldId id="297" r:id="rId29"/>
    <p:sldId id="397" r:id="rId30"/>
    <p:sldId id="398" r:id="rId31"/>
    <p:sldId id="399" r:id="rId32"/>
    <p:sldId id="305" r:id="rId33"/>
    <p:sldId id="303" r:id="rId34"/>
    <p:sldId id="306" r:id="rId35"/>
    <p:sldId id="383" r:id="rId36"/>
    <p:sldId id="309" r:id="rId37"/>
    <p:sldId id="377" r:id="rId38"/>
    <p:sldId id="31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52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7E09A-FDD9-4414-9220-7252EB61F81E}" type="doc">
      <dgm:prSet loTypeId="urn:microsoft.com/office/officeart/2005/8/layout/list1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DF3B1D9-B5B5-4139-AC30-9FA0D152112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2000" dirty="0">
              <a:solidFill>
                <a:schemeClr val="accent4">
                  <a:lumMod val="10000"/>
                </a:schemeClr>
              </a:solidFill>
            </a:rPr>
            <a:t>Лахман (1858 р.), Воронін (1866 р.) – описали бульбочкові бактерії. </a:t>
          </a:r>
        </a:p>
        <a:p>
          <a:r>
            <a:rPr lang="uk-UA" sz="2000" dirty="0" err="1">
              <a:solidFill>
                <a:schemeClr val="accent4">
                  <a:lumMod val="10000"/>
                </a:schemeClr>
              </a:solidFill>
            </a:rPr>
            <a:t>Бейєринк</a:t>
          </a:r>
          <a:r>
            <a:rPr lang="uk-UA" sz="2000" dirty="0">
              <a:solidFill>
                <a:schemeClr val="accent4">
                  <a:lumMod val="10000"/>
                </a:schemeClr>
              </a:solidFill>
            </a:rPr>
            <a:t> (1888 р.) – отримав чисту культуру </a:t>
          </a:r>
          <a:r>
            <a:rPr lang="uk-UA" sz="2000" dirty="0" err="1">
              <a:solidFill>
                <a:schemeClr val="accent4">
                  <a:lumMod val="10000"/>
                </a:schemeClr>
              </a:solidFill>
            </a:rPr>
            <a:t>азотфіксатора</a:t>
          </a:r>
          <a:r>
            <a:rPr lang="uk-UA" sz="2000" dirty="0">
              <a:solidFill>
                <a:schemeClr val="accent4">
                  <a:lumMod val="10000"/>
                </a:schemeClr>
              </a:solidFill>
            </a:rPr>
            <a:t> р</a:t>
          </a:r>
          <a:r>
            <a:rPr lang="uk-UA" sz="2000" dirty="0"/>
            <a:t>. </a:t>
          </a:r>
          <a:r>
            <a:rPr lang="en-US" sz="2000" i="1" dirty="0">
              <a:solidFill>
                <a:srgbClr val="002060"/>
              </a:solidFill>
            </a:rPr>
            <a:t>Rhizobium</a:t>
          </a:r>
          <a:endParaRPr lang="ru-RU" sz="2000" i="1" dirty="0">
            <a:solidFill>
              <a:srgbClr val="002060"/>
            </a:solidFill>
          </a:endParaRPr>
        </a:p>
      </dgm:t>
    </dgm:pt>
    <dgm:pt modelId="{8AF5496E-DA8C-4B67-860E-B7C772118E02}" type="parTrans" cxnId="{3872205A-045E-4ED4-AAA8-AFD79087BFEA}">
      <dgm:prSet/>
      <dgm:spPr/>
      <dgm:t>
        <a:bodyPr/>
        <a:lstStyle/>
        <a:p>
          <a:endParaRPr lang="ru-RU"/>
        </a:p>
      </dgm:t>
    </dgm:pt>
    <dgm:pt modelId="{CA21088F-438C-4CE5-8CBD-C137C17D5F19}" type="sibTrans" cxnId="{3872205A-045E-4ED4-AAA8-AFD79087BFEA}">
      <dgm:prSet/>
      <dgm:spPr/>
      <dgm:t>
        <a:bodyPr/>
        <a:lstStyle/>
        <a:p>
          <a:endParaRPr lang="ru-RU"/>
        </a:p>
      </dgm:t>
    </dgm:pt>
    <dgm:pt modelId="{046751F9-96FB-45E2-87D7-7668E666E79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2400" dirty="0">
              <a:solidFill>
                <a:schemeClr val="accent4">
                  <a:lumMod val="10000"/>
                </a:schemeClr>
              </a:solidFill>
            </a:rPr>
            <a:t>Виноградський (1893) – виділив у чисту культуру анаеробну </a:t>
          </a:r>
          <a:r>
            <a:rPr lang="uk-UA" sz="2400" dirty="0" err="1">
              <a:solidFill>
                <a:schemeClr val="accent4">
                  <a:lumMod val="10000"/>
                </a:schemeClr>
              </a:solidFill>
            </a:rPr>
            <a:t>спорогенну</a:t>
          </a:r>
          <a:r>
            <a:rPr lang="uk-UA" sz="2400" dirty="0">
              <a:solidFill>
                <a:schemeClr val="accent4">
                  <a:lumMod val="10000"/>
                </a:schemeClr>
              </a:solidFill>
            </a:rPr>
            <a:t> бактерію і назвав її на честь Л.</a:t>
          </a:r>
          <a:r>
            <a:rPr lang="en-US" sz="24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uk-UA" sz="2400" dirty="0">
              <a:solidFill>
                <a:schemeClr val="accent4">
                  <a:lumMod val="10000"/>
                </a:schemeClr>
              </a:solidFill>
            </a:rPr>
            <a:t>Пастера</a:t>
          </a:r>
          <a:r>
            <a:rPr lang="uk-UA" sz="2400" dirty="0"/>
            <a:t> </a:t>
          </a:r>
          <a:r>
            <a:rPr lang="en-US" sz="2400" i="1" dirty="0">
              <a:solidFill>
                <a:srgbClr val="002060"/>
              </a:solidFill>
            </a:rPr>
            <a:t>Clostridium </a:t>
          </a:r>
          <a:r>
            <a:rPr lang="en-US" sz="2400" i="1" dirty="0" err="1">
              <a:solidFill>
                <a:srgbClr val="002060"/>
              </a:solidFill>
            </a:rPr>
            <a:t>pasteuriani</a:t>
          </a:r>
          <a:endParaRPr lang="uk-UA" sz="2400" i="1" dirty="0">
            <a:solidFill>
              <a:srgbClr val="002060"/>
            </a:solidFill>
          </a:endParaRPr>
        </a:p>
      </dgm:t>
    </dgm:pt>
    <dgm:pt modelId="{69696730-C741-4708-B68E-8288A90814D6}" type="parTrans" cxnId="{E68B1ED6-4849-4C15-BDC1-2D4DD7CE5683}">
      <dgm:prSet/>
      <dgm:spPr/>
      <dgm:t>
        <a:bodyPr/>
        <a:lstStyle/>
        <a:p>
          <a:endParaRPr lang="ru-RU"/>
        </a:p>
      </dgm:t>
    </dgm:pt>
    <dgm:pt modelId="{E57B6A86-779E-44F9-9694-4895DD300EFF}" type="sibTrans" cxnId="{E68B1ED6-4849-4C15-BDC1-2D4DD7CE5683}">
      <dgm:prSet/>
      <dgm:spPr/>
      <dgm:t>
        <a:bodyPr/>
        <a:lstStyle/>
        <a:p>
          <a:endParaRPr lang="ru-RU"/>
        </a:p>
      </dgm:t>
    </dgm:pt>
    <dgm:pt modelId="{7DAB4E2D-2BDA-483A-B53A-FC1E9D3F8CF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2000" dirty="0" err="1">
              <a:solidFill>
                <a:schemeClr val="accent4">
                  <a:lumMod val="10000"/>
                </a:schemeClr>
              </a:solidFill>
            </a:rPr>
            <a:t>Бейєринк</a:t>
          </a:r>
          <a:r>
            <a:rPr lang="uk-UA" sz="2000" dirty="0">
              <a:solidFill>
                <a:schemeClr val="accent4">
                  <a:lumMod val="10000"/>
                </a:schemeClr>
              </a:solidFill>
            </a:rPr>
            <a:t> (1901 р.) – виділив у чисту культуру аеробного неасоційованого </a:t>
          </a:r>
          <a:r>
            <a:rPr lang="uk-UA" sz="2000" dirty="0" err="1">
              <a:solidFill>
                <a:schemeClr val="accent4">
                  <a:lumMod val="10000"/>
                </a:schemeClr>
              </a:solidFill>
            </a:rPr>
            <a:t>азотфіксатора</a:t>
          </a:r>
          <a:r>
            <a:rPr lang="uk-UA" sz="20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US" sz="2000" i="1" dirty="0" err="1">
              <a:solidFill>
                <a:srgbClr val="002060"/>
              </a:solidFill>
            </a:rPr>
            <a:t>Azotobacter</a:t>
          </a:r>
          <a:r>
            <a:rPr lang="en-US" sz="2000" i="1" dirty="0">
              <a:solidFill>
                <a:srgbClr val="002060"/>
              </a:solidFill>
            </a:rPr>
            <a:t> </a:t>
          </a:r>
          <a:r>
            <a:rPr lang="en-US" sz="2000" i="1" dirty="0" err="1">
              <a:solidFill>
                <a:srgbClr val="002060"/>
              </a:solidFill>
            </a:rPr>
            <a:t>chroococcum</a:t>
          </a:r>
          <a:endParaRPr lang="ru-RU" sz="2000" i="1" dirty="0">
            <a:solidFill>
              <a:srgbClr val="002060"/>
            </a:solidFill>
          </a:endParaRPr>
        </a:p>
      </dgm:t>
    </dgm:pt>
    <dgm:pt modelId="{A0A35BE7-AC14-4602-88E0-F4DFCBA39754}" type="parTrans" cxnId="{38927801-E060-4083-A295-67AFFDFA3AEA}">
      <dgm:prSet/>
      <dgm:spPr/>
      <dgm:t>
        <a:bodyPr/>
        <a:lstStyle/>
        <a:p>
          <a:endParaRPr lang="ru-RU"/>
        </a:p>
      </dgm:t>
    </dgm:pt>
    <dgm:pt modelId="{5CBBCF1C-5C1A-4DAC-BE2B-7962FEA2244E}" type="sibTrans" cxnId="{38927801-E060-4083-A295-67AFFDFA3AEA}">
      <dgm:prSet/>
      <dgm:spPr/>
      <dgm:t>
        <a:bodyPr/>
        <a:lstStyle/>
        <a:p>
          <a:endParaRPr lang="ru-RU"/>
        </a:p>
      </dgm:t>
    </dgm:pt>
    <dgm:pt modelId="{9C58E8CD-FF62-4211-9FFA-98F13C1BDA5F}" type="pres">
      <dgm:prSet presAssocID="{C167E09A-FDD9-4414-9220-7252EB61F81E}" presName="linear" presStyleCnt="0">
        <dgm:presLayoutVars>
          <dgm:dir/>
          <dgm:animLvl val="lvl"/>
          <dgm:resizeHandles val="exact"/>
        </dgm:presLayoutVars>
      </dgm:prSet>
      <dgm:spPr/>
    </dgm:pt>
    <dgm:pt modelId="{8E1C81F1-4FA0-4EE4-8AF3-1FEFF085C6B2}" type="pres">
      <dgm:prSet presAssocID="{1DF3B1D9-B5B5-4139-AC30-9FA0D152112E}" presName="parentLin" presStyleCnt="0"/>
      <dgm:spPr/>
    </dgm:pt>
    <dgm:pt modelId="{573C3CF3-346C-4BF2-8D4D-B20B62A3218A}" type="pres">
      <dgm:prSet presAssocID="{1DF3B1D9-B5B5-4139-AC30-9FA0D152112E}" presName="parentLeftMargin" presStyleLbl="node1" presStyleIdx="0" presStyleCnt="3"/>
      <dgm:spPr/>
    </dgm:pt>
    <dgm:pt modelId="{058B858F-08F1-45A4-8F5D-5A618CC01BFA}" type="pres">
      <dgm:prSet presAssocID="{1DF3B1D9-B5B5-4139-AC30-9FA0D152112E}" presName="parentText" presStyleLbl="node1" presStyleIdx="0" presStyleCnt="3" custScaleX="135668">
        <dgm:presLayoutVars>
          <dgm:chMax val="0"/>
          <dgm:bulletEnabled val="1"/>
        </dgm:presLayoutVars>
      </dgm:prSet>
      <dgm:spPr/>
    </dgm:pt>
    <dgm:pt modelId="{14FE4147-2848-4D8F-BDFB-140267FF5CD4}" type="pres">
      <dgm:prSet presAssocID="{1DF3B1D9-B5B5-4139-AC30-9FA0D152112E}" presName="negativeSpace" presStyleCnt="0"/>
      <dgm:spPr/>
    </dgm:pt>
    <dgm:pt modelId="{6B50F612-62B0-46B6-87BD-3E6CBEE283C3}" type="pres">
      <dgm:prSet presAssocID="{1DF3B1D9-B5B5-4139-AC30-9FA0D152112E}" presName="childText" presStyleLbl="conFgAcc1" presStyleIdx="0" presStyleCnt="3">
        <dgm:presLayoutVars>
          <dgm:bulletEnabled val="1"/>
        </dgm:presLayoutVars>
      </dgm:prSet>
      <dgm:spPr/>
    </dgm:pt>
    <dgm:pt modelId="{990B2B15-7898-4FB4-B393-ACBF35BFF3F7}" type="pres">
      <dgm:prSet presAssocID="{CA21088F-438C-4CE5-8CBD-C137C17D5F19}" presName="spaceBetweenRectangles" presStyleCnt="0"/>
      <dgm:spPr/>
    </dgm:pt>
    <dgm:pt modelId="{287EDC2F-2725-4D53-B315-C9303D585041}" type="pres">
      <dgm:prSet presAssocID="{046751F9-96FB-45E2-87D7-7668E666E793}" presName="parentLin" presStyleCnt="0"/>
      <dgm:spPr/>
    </dgm:pt>
    <dgm:pt modelId="{F8767FDA-13B9-404F-A149-CA124CD2177C}" type="pres">
      <dgm:prSet presAssocID="{046751F9-96FB-45E2-87D7-7668E666E793}" presName="parentLeftMargin" presStyleLbl="node1" presStyleIdx="0" presStyleCnt="3"/>
      <dgm:spPr/>
    </dgm:pt>
    <dgm:pt modelId="{90402D9A-172D-4409-A024-05345937DE68}" type="pres">
      <dgm:prSet presAssocID="{046751F9-96FB-45E2-87D7-7668E666E793}" presName="parentText" presStyleLbl="node1" presStyleIdx="1" presStyleCnt="3" custScaleX="142221" custScaleY="190084">
        <dgm:presLayoutVars>
          <dgm:chMax val="0"/>
          <dgm:bulletEnabled val="1"/>
        </dgm:presLayoutVars>
      </dgm:prSet>
      <dgm:spPr/>
    </dgm:pt>
    <dgm:pt modelId="{A83D4DCD-FCB7-424C-80D3-6AC83A4D27EF}" type="pres">
      <dgm:prSet presAssocID="{046751F9-96FB-45E2-87D7-7668E666E793}" presName="negativeSpace" presStyleCnt="0"/>
      <dgm:spPr/>
    </dgm:pt>
    <dgm:pt modelId="{5E01989E-E389-49DB-BF44-0D987FEC82B3}" type="pres">
      <dgm:prSet presAssocID="{046751F9-96FB-45E2-87D7-7668E666E793}" presName="childText" presStyleLbl="conFgAcc1" presStyleIdx="1" presStyleCnt="3">
        <dgm:presLayoutVars>
          <dgm:bulletEnabled val="1"/>
        </dgm:presLayoutVars>
      </dgm:prSet>
      <dgm:spPr/>
    </dgm:pt>
    <dgm:pt modelId="{FB36ABF8-BA50-477C-B00B-DF3695AD9AD2}" type="pres">
      <dgm:prSet presAssocID="{E57B6A86-779E-44F9-9694-4895DD300EFF}" presName="spaceBetweenRectangles" presStyleCnt="0"/>
      <dgm:spPr/>
    </dgm:pt>
    <dgm:pt modelId="{58A361B1-77C5-4441-A12D-511F8C2F20BD}" type="pres">
      <dgm:prSet presAssocID="{7DAB4E2D-2BDA-483A-B53A-FC1E9D3F8CF3}" presName="parentLin" presStyleCnt="0"/>
      <dgm:spPr/>
    </dgm:pt>
    <dgm:pt modelId="{33B78EC5-04F1-406F-8798-6B28F1A95DA4}" type="pres">
      <dgm:prSet presAssocID="{7DAB4E2D-2BDA-483A-B53A-FC1E9D3F8CF3}" presName="parentLeftMargin" presStyleLbl="node1" presStyleIdx="1" presStyleCnt="3"/>
      <dgm:spPr/>
    </dgm:pt>
    <dgm:pt modelId="{39EABB51-EFEC-442E-80F4-A8F7DF8F0439}" type="pres">
      <dgm:prSet presAssocID="{7DAB4E2D-2BDA-483A-B53A-FC1E9D3F8CF3}" presName="parentText" presStyleLbl="node1" presStyleIdx="2" presStyleCnt="3" custScaleX="135449">
        <dgm:presLayoutVars>
          <dgm:chMax val="0"/>
          <dgm:bulletEnabled val="1"/>
        </dgm:presLayoutVars>
      </dgm:prSet>
      <dgm:spPr/>
    </dgm:pt>
    <dgm:pt modelId="{7EF2C1B8-C457-4FD8-93A9-E7B3D06ABDDB}" type="pres">
      <dgm:prSet presAssocID="{7DAB4E2D-2BDA-483A-B53A-FC1E9D3F8CF3}" presName="negativeSpace" presStyleCnt="0"/>
      <dgm:spPr/>
    </dgm:pt>
    <dgm:pt modelId="{176CB84B-BBEC-46A2-B265-F9964E29DB87}" type="pres">
      <dgm:prSet presAssocID="{7DAB4E2D-2BDA-483A-B53A-FC1E9D3F8C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927801-E060-4083-A295-67AFFDFA3AEA}" srcId="{C167E09A-FDD9-4414-9220-7252EB61F81E}" destId="{7DAB4E2D-2BDA-483A-B53A-FC1E9D3F8CF3}" srcOrd="2" destOrd="0" parTransId="{A0A35BE7-AC14-4602-88E0-F4DFCBA39754}" sibTransId="{5CBBCF1C-5C1A-4DAC-BE2B-7962FEA2244E}"/>
    <dgm:cxn modelId="{8C067D34-C09F-48CB-9F7F-27E7F16AA43A}" type="presOf" srcId="{046751F9-96FB-45E2-87D7-7668E666E793}" destId="{F8767FDA-13B9-404F-A149-CA124CD2177C}" srcOrd="0" destOrd="0" presId="urn:microsoft.com/office/officeart/2005/8/layout/list1"/>
    <dgm:cxn modelId="{E798C26B-55B5-4AF9-9E7C-DC08A1FF784C}" type="presOf" srcId="{1DF3B1D9-B5B5-4139-AC30-9FA0D152112E}" destId="{058B858F-08F1-45A4-8F5D-5A618CC01BFA}" srcOrd="1" destOrd="0" presId="urn:microsoft.com/office/officeart/2005/8/layout/list1"/>
    <dgm:cxn modelId="{4F5A2959-3576-4761-9597-D2A41AF413D5}" type="presOf" srcId="{7DAB4E2D-2BDA-483A-B53A-FC1E9D3F8CF3}" destId="{33B78EC5-04F1-406F-8798-6B28F1A95DA4}" srcOrd="0" destOrd="0" presId="urn:microsoft.com/office/officeart/2005/8/layout/list1"/>
    <dgm:cxn modelId="{3872205A-045E-4ED4-AAA8-AFD79087BFEA}" srcId="{C167E09A-FDD9-4414-9220-7252EB61F81E}" destId="{1DF3B1D9-B5B5-4139-AC30-9FA0D152112E}" srcOrd="0" destOrd="0" parTransId="{8AF5496E-DA8C-4B67-860E-B7C772118E02}" sibTransId="{CA21088F-438C-4CE5-8CBD-C137C17D5F19}"/>
    <dgm:cxn modelId="{47011FAA-4740-4B53-9348-292014B7295C}" type="presOf" srcId="{7DAB4E2D-2BDA-483A-B53A-FC1E9D3F8CF3}" destId="{39EABB51-EFEC-442E-80F4-A8F7DF8F0439}" srcOrd="1" destOrd="0" presId="urn:microsoft.com/office/officeart/2005/8/layout/list1"/>
    <dgm:cxn modelId="{F1A5F1B8-3C4D-42C5-9791-E61FDE431E03}" type="presOf" srcId="{1DF3B1D9-B5B5-4139-AC30-9FA0D152112E}" destId="{573C3CF3-346C-4BF2-8D4D-B20B62A3218A}" srcOrd="0" destOrd="0" presId="urn:microsoft.com/office/officeart/2005/8/layout/list1"/>
    <dgm:cxn modelId="{A915B6BA-2900-49F2-ABC7-82AC81E20A36}" type="presOf" srcId="{046751F9-96FB-45E2-87D7-7668E666E793}" destId="{90402D9A-172D-4409-A024-05345937DE68}" srcOrd="1" destOrd="0" presId="urn:microsoft.com/office/officeart/2005/8/layout/list1"/>
    <dgm:cxn modelId="{E68B1ED6-4849-4C15-BDC1-2D4DD7CE5683}" srcId="{C167E09A-FDD9-4414-9220-7252EB61F81E}" destId="{046751F9-96FB-45E2-87D7-7668E666E793}" srcOrd="1" destOrd="0" parTransId="{69696730-C741-4708-B68E-8288A90814D6}" sibTransId="{E57B6A86-779E-44F9-9694-4895DD300EFF}"/>
    <dgm:cxn modelId="{DA065FFB-0EE1-46D3-B7A1-84CE3387315E}" type="presOf" srcId="{C167E09A-FDD9-4414-9220-7252EB61F81E}" destId="{9C58E8CD-FF62-4211-9FFA-98F13C1BDA5F}" srcOrd="0" destOrd="0" presId="urn:microsoft.com/office/officeart/2005/8/layout/list1"/>
    <dgm:cxn modelId="{7FE00EDD-278E-4F76-BCDB-5C9AD0BC6364}" type="presParOf" srcId="{9C58E8CD-FF62-4211-9FFA-98F13C1BDA5F}" destId="{8E1C81F1-4FA0-4EE4-8AF3-1FEFF085C6B2}" srcOrd="0" destOrd="0" presId="urn:microsoft.com/office/officeart/2005/8/layout/list1"/>
    <dgm:cxn modelId="{37028DAD-7E83-4F63-B957-AA02648FF5B7}" type="presParOf" srcId="{8E1C81F1-4FA0-4EE4-8AF3-1FEFF085C6B2}" destId="{573C3CF3-346C-4BF2-8D4D-B20B62A3218A}" srcOrd="0" destOrd="0" presId="urn:microsoft.com/office/officeart/2005/8/layout/list1"/>
    <dgm:cxn modelId="{16AC7F2F-2920-448D-A40F-9A0143729F81}" type="presParOf" srcId="{8E1C81F1-4FA0-4EE4-8AF3-1FEFF085C6B2}" destId="{058B858F-08F1-45A4-8F5D-5A618CC01BFA}" srcOrd="1" destOrd="0" presId="urn:microsoft.com/office/officeart/2005/8/layout/list1"/>
    <dgm:cxn modelId="{93039760-2FBD-4B44-B4EB-76D70EE90113}" type="presParOf" srcId="{9C58E8CD-FF62-4211-9FFA-98F13C1BDA5F}" destId="{14FE4147-2848-4D8F-BDFB-140267FF5CD4}" srcOrd="1" destOrd="0" presId="urn:microsoft.com/office/officeart/2005/8/layout/list1"/>
    <dgm:cxn modelId="{53229B53-E629-4545-B270-C57C651ECC1F}" type="presParOf" srcId="{9C58E8CD-FF62-4211-9FFA-98F13C1BDA5F}" destId="{6B50F612-62B0-46B6-87BD-3E6CBEE283C3}" srcOrd="2" destOrd="0" presId="urn:microsoft.com/office/officeart/2005/8/layout/list1"/>
    <dgm:cxn modelId="{EE131D14-7081-4E0D-8218-E211F1BF2D87}" type="presParOf" srcId="{9C58E8CD-FF62-4211-9FFA-98F13C1BDA5F}" destId="{990B2B15-7898-4FB4-B393-ACBF35BFF3F7}" srcOrd="3" destOrd="0" presId="urn:microsoft.com/office/officeart/2005/8/layout/list1"/>
    <dgm:cxn modelId="{D429967F-305F-4614-B8B8-DAD92B7580EB}" type="presParOf" srcId="{9C58E8CD-FF62-4211-9FFA-98F13C1BDA5F}" destId="{287EDC2F-2725-4D53-B315-C9303D585041}" srcOrd="4" destOrd="0" presId="urn:microsoft.com/office/officeart/2005/8/layout/list1"/>
    <dgm:cxn modelId="{138E589A-BD7D-470F-B23F-C8BBC3E69B92}" type="presParOf" srcId="{287EDC2F-2725-4D53-B315-C9303D585041}" destId="{F8767FDA-13B9-404F-A149-CA124CD2177C}" srcOrd="0" destOrd="0" presId="urn:microsoft.com/office/officeart/2005/8/layout/list1"/>
    <dgm:cxn modelId="{1603E4AF-950D-4F45-B2D9-C62A2CF748F1}" type="presParOf" srcId="{287EDC2F-2725-4D53-B315-C9303D585041}" destId="{90402D9A-172D-4409-A024-05345937DE68}" srcOrd="1" destOrd="0" presId="urn:microsoft.com/office/officeart/2005/8/layout/list1"/>
    <dgm:cxn modelId="{1F2548DA-D6B7-48BC-A61F-99FC7E91934C}" type="presParOf" srcId="{9C58E8CD-FF62-4211-9FFA-98F13C1BDA5F}" destId="{A83D4DCD-FCB7-424C-80D3-6AC83A4D27EF}" srcOrd="5" destOrd="0" presId="urn:microsoft.com/office/officeart/2005/8/layout/list1"/>
    <dgm:cxn modelId="{74E6D059-A25F-4021-A5C2-06923B6EF89C}" type="presParOf" srcId="{9C58E8CD-FF62-4211-9FFA-98F13C1BDA5F}" destId="{5E01989E-E389-49DB-BF44-0D987FEC82B3}" srcOrd="6" destOrd="0" presId="urn:microsoft.com/office/officeart/2005/8/layout/list1"/>
    <dgm:cxn modelId="{729C6B74-F13B-4415-A0CB-8C696487885E}" type="presParOf" srcId="{9C58E8CD-FF62-4211-9FFA-98F13C1BDA5F}" destId="{FB36ABF8-BA50-477C-B00B-DF3695AD9AD2}" srcOrd="7" destOrd="0" presId="urn:microsoft.com/office/officeart/2005/8/layout/list1"/>
    <dgm:cxn modelId="{2699181F-52AB-4B78-8F29-3C66584420AE}" type="presParOf" srcId="{9C58E8CD-FF62-4211-9FFA-98F13C1BDA5F}" destId="{58A361B1-77C5-4441-A12D-511F8C2F20BD}" srcOrd="8" destOrd="0" presId="urn:microsoft.com/office/officeart/2005/8/layout/list1"/>
    <dgm:cxn modelId="{23F8FD9F-573D-4631-836C-041C7C3EF11D}" type="presParOf" srcId="{58A361B1-77C5-4441-A12D-511F8C2F20BD}" destId="{33B78EC5-04F1-406F-8798-6B28F1A95DA4}" srcOrd="0" destOrd="0" presId="urn:microsoft.com/office/officeart/2005/8/layout/list1"/>
    <dgm:cxn modelId="{0FAE66A2-1199-428D-89F2-61C7D7E901B2}" type="presParOf" srcId="{58A361B1-77C5-4441-A12D-511F8C2F20BD}" destId="{39EABB51-EFEC-442E-80F4-A8F7DF8F0439}" srcOrd="1" destOrd="0" presId="urn:microsoft.com/office/officeart/2005/8/layout/list1"/>
    <dgm:cxn modelId="{73B88E31-9353-410A-BDBE-303C4B43560A}" type="presParOf" srcId="{9C58E8CD-FF62-4211-9FFA-98F13C1BDA5F}" destId="{7EF2C1B8-C457-4FD8-93A9-E7B3D06ABDDB}" srcOrd="9" destOrd="0" presId="urn:microsoft.com/office/officeart/2005/8/layout/list1"/>
    <dgm:cxn modelId="{110D2530-2289-47B6-A215-CECFB71AA71E}" type="presParOf" srcId="{9C58E8CD-FF62-4211-9FFA-98F13C1BDA5F}" destId="{176CB84B-BBEC-46A2-B265-F9964E29DB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7E09A-FDD9-4414-9220-7252EB61F81E}" type="doc">
      <dgm:prSet loTypeId="urn:microsoft.com/office/officeart/2005/8/layout/list1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1DF3B1D9-B5B5-4139-AC30-9FA0D152112E}">
      <dgm:prSet custT="1"/>
      <dgm:spPr/>
      <dgm:t>
        <a:bodyPr/>
        <a:lstStyle/>
        <a:p>
          <a:r>
            <a:rPr lang="uk-UA" sz="2000" b="1" i="0" dirty="0" err="1">
              <a:solidFill>
                <a:srgbClr val="002060"/>
              </a:solidFill>
            </a:rPr>
            <a:t>Ентеробактерин</a:t>
          </a:r>
          <a:r>
            <a:rPr lang="uk-UA" sz="2000" b="1" i="0" dirty="0">
              <a:solidFill>
                <a:srgbClr val="002060"/>
              </a:solidFill>
            </a:rPr>
            <a:t>, </a:t>
          </a:r>
          <a:r>
            <a:rPr lang="uk-UA" sz="2000" b="1" i="0" dirty="0" err="1">
              <a:solidFill>
                <a:srgbClr val="002060"/>
              </a:solidFill>
            </a:rPr>
            <a:t>лепідоцид</a:t>
          </a:r>
          <a:r>
            <a:rPr lang="uk-UA" sz="2000" b="1" i="0" dirty="0">
              <a:solidFill>
                <a:srgbClr val="002060"/>
              </a:solidFill>
            </a:rPr>
            <a:t>, (аналог – </a:t>
          </a:r>
          <a:r>
            <a:rPr lang="uk-UA" sz="2000" b="1" i="0" dirty="0" err="1">
              <a:solidFill>
                <a:srgbClr val="002060"/>
              </a:solidFill>
            </a:rPr>
            <a:t>дипел</a:t>
          </a:r>
          <a:r>
            <a:rPr lang="uk-UA" sz="2000" i="1" dirty="0">
              <a:solidFill>
                <a:srgbClr val="002060"/>
              </a:solidFill>
            </a:rPr>
            <a:t>) – містять спори, ендотоксин і наповнювач</a:t>
          </a:r>
          <a:endParaRPr lang="ru-RU" sz="2000" i="1" dirty="0">
            <a:solidFill>
              <a:srgbClr val="002060"/>
            </a:solidFill>
          </a:endParaRPr>
        </a:p>
      </dgm:t>
    </dgm:pt>
    <dgm:pt modelId="{8AF5496E-DA8C-4B67-860E-B7C772118E02}" type="parTrans" cxnId="{3872205A-045E-4ED4-AAA8-AFD79087BFEA}">
      <dgm:prSet/>
      <dgm:spPr/>
      <dgm:t>
        <a:bodyPr/>
        <a:lstStyle/>
        <a:p>
          <a:endParaRPr lang="ru-RU"/>
        </a:p>
      </dgm:t>
    </dgm:pt>
    <dgm:pt modelId="{CA21088F-438C-4CE5-8CBD-C137C17D5F19}" type="sibTrans" cxnId="{3872205A-045E-4ED4-AAA8-AFD79087BFEA}">
      <dgm:prSet/>
      <dgm:spPr/>
      <dgm:t>
        <a:bodyPr/>
        <a:lstStyle/>
        <a:p>
          <a:endParaRPr lang="ru-RU"/>
        </a:p>
      </dgm:t>
    </dgm:pt>
    <dgm:pt modelId="{046751F9-96FB-45E2-87D7-7668E666E793}">
      <dgm:prSet custT="1"/>
      <dgm:spPr/>
      <dgm:t>
        <a:bodyPr/>
        <a:lstStyle/>
        <a:p>
          <a:r>
            <a:rPr lang="uk-UA" sz="2400" b="1" i="0" dirty="0" err="1">
              <a:solidFill>
                <a:srgbClr val="002060"/>
              </a:solidFill>
            </a:rPr>
            <a:t>Дендробацилін</a:t>
          </a:r>
          <a:r>
            <a:rPr lang="uk-UA" sz="2400" b="1" i="0" dirty="0">
              <a:solidFill>
                <a:srgbClr val="002060"/>
              </a:solidFill>
            </a:rPr>
            <a:t> </a:t>
          </a:r>
          <a:r>
            <a:rPr lang="uk-UA" sz="2400" i="1" dirty="0">
              <a:solidFill>
                <a:srgbClr val="002060"/>
              </a:solidFill>
            </a:rPr>
            <a:t>– спори і ендотоксин (ефективний проти сибірського шовкопряда).</a:t>
          </a:r>
        </a:p>
        <a:p>
          <a:r>
            <a:rPr lang="uk-UA" sz="2400" b="1" i="0" dirty="0" err="1">
              <a:solidFill>
                <a:srgbClr val="002060"/>
              </a:solidFill>
            </a:rPr>
            <a:t>Бітоксибацилін</a:t>
          </a:r>
          <a:r>
            <a:rPr lang="uk-UA" sz="2400" i="1" dirty="0">
              <a:solidFill>
                <a:srgbClr val="002060"/>
              </a:solidFill>
            </a:rPr>
            <a:t> – містить спори </a:t>
          </a:r>
          <a:r>
            <a:rPr lang="uk-UA" sz="2400" i="1" dirty="0" err="1">
              <a:solidFill>
                <a:srgbClr val="002060"/>
              </a:solidFill>
            </a:rPr>
            <a:t>ендо</a:t>
          </a:r>
          <a:r>
            <a:rPr lang="uk-UA" sz="2400" i="1" dirty="0">
              <a:solidFill>
                <a:srgbClr val="002060"/>
              </a:solidFill>
            </a:rPr>
            <a:t>- та екзотоксин (проти </a:t>
          </a:r>
          <a:r>
            <a:rPr lang="uk-UA" sz="2400" i="1" dirty="0" err="1">
              <a:solidFill>
                <a:srgbClr val="002060"/>
              </a:solidFill>
            </a:rPr>
            <a:t>колорадськог</a:t>
          </a:r>
          <a:r>
            <a:rPr lang="uk-UA" sz="2400" i="1" dirty="0">
              <a:solidFill>
                <a:srgbClr val="002060"/>
              </a:solidFill>
            </a:rPr>
            <a:t> жука, совки, білана)</a:t>
          </a:r>
        </a:p>
      </dgm:t>
    </dgm:pt>
    <dgm:pt modelId="{69696730-C741-4708-B68E-8288A90814D6}" type="parTrans" cxnId="{E68B1ED6-4849-4C15-BDC1-2D4DD7CE5683}">
      <dgm:prSet/>
      <dgm:spPr/>
      <dgm:t>
        <a:bodyPr/>
        <a:lstStyle/>
        <a:p>
          <a:endParaRPr lang="ru-RU"/>
        </a:p>
      </dgm:t>
    </dgm:pt>
    <dgm:pt modelId="{E57B6A86-779E-44F9-9694-4895DD300EFF}" type="sibTrans" cxnId="{E68B1ED6-4849-4C15-BDC1-2D4DD7CE5683}">
      <dgm:prSet/>
      <dgm:spPr/>
      <dgm:t>
        <a:bodyPr/>
        <a:lstStyle/>
        <a:p>
          <a:endParaRPr lang="ru-RU"/>
        </a:p>
      </dgm:t>
    </dgm:pt>
    <dgm:pt modelId="{7DAB4E2D-2BDA-483A-B53A-FC1E9D3F8CF3}">
      <dgm:prSet custT="1"/>
      <dgm:spPr/>
      <dgm:t>
        <a:bodyPr/>
        <a:lstStyle/>
        <a:p>
          <a:r>
            <a:rPr lang="uk-UA" sz="2000" b="1" i="0" dirty="0" err="1">
              <a:solidFill>
                <a:srgbClr val="002060"/>
              </a:solidFill>
            </a:rPr>
            <a:t>Бактокуліцид</a:t>
          </a:r>
          <a:r>
            <a:rPr lang="uk-UA" sz="2000" i="1" dirty="0">
              <a:solidFill>
                <a:srgbClr val="002060"/>
              </a:solidFill>
            </a:rPr>
            <a:t> – містить ендотоксин (ефективний тільки проти личинок комарів)</a:t>
          </a:r>
          <a:endParaRPr lang="ru-RU" sz="2000" i="1" dirty="0">
            <a:solidFill>
              <a:srgbClr val="002060"/>
            </a:solidFill>
          </a:endParaRPr>
        </a:p>
      </dgm:t>
    </dgm:pt>
    <dgm:pt modelId="{A0A35BE7-AC14-4602-88E0-F4DFCBA39754}" type="parTrans" cxnId="{38927801-E060-4083-A295-67AFFDFA3AEA}">
      <dgm:prSet/>
      <dgm:spPr/>
      <dgm:t>
        <a:bodyPr/>
        <a:lstStyle/>
        <a:p>
          <a:endParaRPr lang="ru-RU"/>
        </a:p>
      </dgm:t>
    </dgm:pt>
    <dgm:pt modelId="{5CBBCF1C-5C1A-4DAC-BE2B-7962FEA2244E}" type="sibTrans" cxnId="{38927801-E060-4083-A295-67AFFDFA3AEA}">
      <dgm:prSet/>
      <dgm:spPr/>
      <dgm:t>
        <a:bodyPr/>
        <a:lstStyle/>
        <a:p>
          <a:endParaRPr lang="ru-RU"/>
        </a:p>
      </dgm:t>
    </dgm:pt>
    <dgm:pt modelId="{9C58E8CD-FF62-4211-9FFA-98F13C1BDA5F}" type="pres">
      <dgm:prSet presAssocID="{C167E09A-FDD9-4414-9220-7252EB61F81E}" presName="linear" presStyleCnt="0">
        <dgm:presLayoutVars>
          <dgm:dir/>
          <dgm:animLvl val="lvl"/>
          <dgm:resizeHandles val="exact"/>
        </dgm:presLayoutVars>
      </dgm:prSet>
      <dgm:spPr/>
    </dgm:pt>
    <dgm:pt modelId="{8E1C81F1-4FA0-4EE4-8AF3-1FEFF085C6B2}" type="pres">
      <dgm:prSet presAssocID="{1DF3B1D9-B5B5-4139-AC30-9FA0D152112E}" presName="parentLin" presStyleCnt="0"/>
      <dgm:spPr/>
    </dgm:pt>
    <dgm:pt modelId="{573C3CF3-346C-4BF2-8D4D-B20B62A3218A}" type="pres">
      <dgm:prSet presAssocID="{1DF3B1D9-B5B5-4139-AC30-9FA0D152112E}" presName="parentLeftMargin" presStyleLbl="node1" presStyleIdx="0" presStyleCnt="3"/>
      <dgm:spPr/>
    </dgm:pt>
    <dgm:pt modelId="{058B858F-08F1-45A4-8F5D-5A618CC01BFA}" type="pres">
      <dgm:prSet presAssocID="{1DF3B1D9-B5B5-4139-AC30-9FA0D152112E}" presName="parentText" presStyleLbl="node1" presStyleIdx="0" presStyleCnt="3" custScaleX="135668">
        <dgm:presLayoutVars>
          <dgm:chMax val="0"/>
          <dgm:bulletEnabled val="1"/>
        </dgm:presLayoutVars>
      </dgm:prSet>
      <dgm:spPr/>
    </dgm:pt>
    <dgm:pt modelId="{14FE4147-2848-4D8F-BDFB-140267FF5CD4}" type="pres">
      <dgm:prSet presAssocID="{1DF3B1D9-B5B5-4139-AC30-9FA0D152112E}" presName="negativeSpace" presStyleCnt="0"/>
      <dgm:spPr/>
    </dgm:pt>
    <dgm:pt modelId="{6B50F612-62B0-46B6-87BD-3E6CBEE283C3}" type="pres">
      <dgm:prSet presAssocID="{1DF3B1D9-B5B5-4139-AC30-9FA0D152112E}" presName="childText" presStyleLbl="conFgAcc1" presStyleIdx="0" presStyleCnt="3">
        <dgm:presLayoutVars>
          <dgm:bulletEnabled val="1"/>
        </dgm:presLayoutVars>
      </dgm:prSet>
      <dgm:spPr/>
    </dgm:pt>
    <dgm:pt modelId="{990B2B15-7898-4FB4-B393-ACBF35BFF3F7}" type="pres">
      <dgm:prSet presAssocID="{CA21088F-438C-4CE5-8CBD-C137C17D5F19}" presName="spaceBetweenRectangles" presStyleCnt="0"/>
      <dgm:spPr/>
    </dgm:pt>
    <dgm:pt modelId="{287EDC2F-2725-4D53-B315-C9303D585041}" type="pres">
      <dgm:prSet presAssocID="{046751F9-96FB-45E2-87D7-7668E666E793}" presName="parentLin" presStyleCnt="0"/>
      <dgm:spPr/>
    </dgm:pt>
    <dgm:pt modelId="{F8767FDA-13B9-404F-A149-CA124CD2177C}" type="pres">
      <dgm:prSet presAssocID="{046751F9-96FB-45E2-87D7-7668E666E793}" presName="parentLeftMargin" presStyleLbl="node1" presStyleIdx="0" presStyleCnt="3"/>
      <dgm:spPr/>
    </dgm:pt>
    <dgm:pt modelId="{90402D9A-172D-4409-A024-05345937DE68}" type="pres">
      <dgm:prSet presAssocID="{046751F9-96FB-45E2-87D7-7668E666E793}" presName="parentText" presStyleLbl="node1" presStyleIdx="1" presStyleCnt="3" custScaleX="142221" custScaleY="190084" custLinFactNeighborX="12397" custLinFactNeighborY="-3073">
        <dgm:presLayoutVars>
          <dgm:chMax val="0"/>
          <dgm:bulletEnabled val="1"/>
        </dgm:presLayoutVars>
      </dgm:prSet>
      <dgm:spPr/>
    </dgm:pt>
    <dgm:pt modelId="{A83D4DCD-FCB7-424C-80D3-6AC83A4D27EF}" type="pres">
      <dgm:prSet presAssocID="{046751F9-96FB-45E2-87D7-7668E666E793}" presName="negativeSpace" presStyleCnt="0"/>
      <dgm:spPr/>
    </dgm:pt>
    <dgm:pt modelId="{5E01989E-E389-49DB-BF44-0D987FEC82B3}" type="pres">
      <dgm:prSet presAssocID="{046751F9-96FB-45E2-87D7-7668E666E793}" presName="childText" presStyleLbl="conFgAcc1" presStyleIdx="1" presStyleCnt="3">
        <dgm:presLayoutVars>
          <dgm:bulletEnabled val="1"/>
        </dgm:presLayoutVars>
      </dgm:prSet>
      <dgm:spPr/>
    </dgm:pt>
    <dgm:pt modelId="{FB36ABF8-BA50-477C-B00B-DF3695AD9AD2}" type="pres">
      <dgm:prSet presAssocID="{E57B6A86-779E-44F9-9694-4895DD300EFF}" presName="spaceBetweenRectangles" presStyleCnt="0"/>
      <dgm:spPr/>
    </dgm:pt>
    <dgm:pt modelId="{58A361B1-77C5-4441-A12D-511F8C2F20BD}" type="pres">
      <dgm:prSet presAssocID="{7DAB4E2D-2BDA-483A-B53A-FC1E9D3F8CF3}" presName="parentLin" presStyleCnt="0"/>
      <dgm:spPr/>
    </dgm:pt>
    <dgm:pt modelId="{33B78EC5-04F1-406F-8798-6B28F1A95DA4}" type="pres">
      <dgm:prSet presAssocID="{7DAB4E2D-2BDA-483A-B53A-FC1E9D3F8CF3}" presName="parentLeftMargin" presStyleLbl="node1" presStyleIdx="1" presStyleCnt="3"/>
      <dgm:spPr/>
    </dgm:pt>
    <dgm:pt modelId="{39EABB51-EFEC-442E-80F4-A8F7DF8F0439}" type="pres">
      <dgm:prSet presAssocID="{7DAB4E2D-2BDA-483A-B53A-FC1E9D3F8CF3}" presName="parentText" presStyleLbl="node1" presStyleIdx="2" presStyleCnt="3" custScaleX="135449">
        <dgm:presLayoutVars>
          <dgm:chMax val="0"/>
          <dgm:bulletEnabled val="1"/>
        </dgm:presLayoutVars>
      </dgm:prSet>
      <dgm:spPr/>
    </dgm:pt>
    <dgm:pt modelId="{7EF2C1B8-C457-4FD8-93A9-E7B3D06ABDDB}" type="pres">
      <dgm:prSet presAssocID="{7DAB4E2D-2BDA-483A-B53A-FC1E9D3F8CF3}" presName="negativeSpace" presStyleCnt="0"/>
      <dgm:spPr/>
    </dgm:pt>
    <dgm:pt modelId="{176CB84B-BBEC-46A2-B265-F9964E29DB87}" type="pres">
      <dgm:prSet presAssocID="{7DAB4E2D-2BDA-483A-B53A-FC1E9D3F8C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927801-E060-4083-A295-67AFFDFA3AEA}" srcId="{C167E09A-FDD9-4414-9220-7252EB61F81E}" destId="{7DAB4E2D-2BDA-483A-B53A-FC1E9D3F8CF3}" srcOrd="2" destOrd="0" parTransId="{A0A35BE7-AC14-4602-88E0-F4DFCBA39754}" sibTransId="{5CBBCF1C-5C1A-4DAC-BE2B-7962FEA2244E}"/>
    <dgm:cxn modelId="{8C067D34-C09F-48CB-9F7F-27E7F16AA43A}" type="presOf" srcId="{046751F9-96FB-45E2-87D7-7668E666E793}" destId="{F8767FDA-13B9-404F-A149-CA124CD2177C}" srcOrd="0" destOrd="0" presId="urn:microsoft.com/office/officeart/2005/8/layout/list1"/>
    <dgm:cxn modelId="{E798C26B-55B5-4AF9-9E7C-DC08A1FF784C}" type="presOf" srcId="{1DF3B1D9-B5B5-4139-AC30-9FA0D152112E}" destId="{058B858F-08F1-45A4-8F5D-5A618CC01BFA}" srcOrd="1" destOrd="0" presId="urn:microsoft.com/office/officeart/2005/8/layout/list1"/>
    <dgm:cxn modelId="{4F5A2959-3576-4761-9597-D2A41AF413D5}" type="presOf" srcId="{7DAB4E2D-2BDA-483A-B53A-FC1E9D3F8CF3}" destId="{33B78EC5-04F1-406F-8798-6B28F1A95DA4}" srcOrd="0" destOrd="0" presId="urn:microsoft.com/office/officeart/2005/8/layout/list1"/>
    <dgm:cxn modelId="{3872205A-045E-4ED4-AAA8-AFD79087BFEA}" srcId="{C167E09A-FDD9-4414-9220-7252EB61F81E}" destId="{1DF3B1D9-B5B5-4139-AC30-9FA0D152112E}" srcOrd="0" destOrd="0" parTransId="{8AF5496E-DA8C-4B67-860E-B7C772118E02}" sibTransId="{CA21088F-438C-4CE5-8CBD-C137C17D5F19}"/>
    <dgm:cxn modelId="{47011FAA-4740-4B53-9348-292014B7295C}" type="presOf" srcId="{7DAB4E2D-2BDA-483A-B53A-FC1E9D3F8CF3}" destId="{39EABB51-EFEC-442E-80F4-A8F7DF8F0439}" srcOrd="1" destOrd="0" presId="urn:microsoft.com/office/officeart/2005/8/layout/list1"/>
    <dgm:cxn modelId="{F1A5F1B8-3C4D-42C5-9791-E61FDE431E03}" type="presOf" srcId="{1DF3B1D9-B5B5-4139-AC30-9FA0D152112E}" destId="{573C3CF3-346C-4BF2-8D4D-B20B62A3218A}" srcOrd="0" destOrd="0" presId="urn:microsoft.com/office/officeart/2005/8/layout/list1"/>
    <dgm:cxn modelId="{A915B6BA-2900-49F2-ABC7-82AC81E20A36}" type="presOf" srcId="{046751F9-96FB-45E2-87D7-7668E666E793}" destId="{90402D9A-172D-4409-A024-05345937DE68}" srcOrd="1" destOrd="0" presId="urn:microsoft.com/office/officeart/2005/8/layout/list1"/>
    <dgm:cxn modelId="{E68B1ED6-4849-4C15-BDC1-2D4DD7CE5683}" srcId="{C167E09A-FDD9-4414-9220-7252EB61F81E}" destId="{046751F9-96FB-45E2-87D7-7668E666E793}" srcOrd="1" destOrd="0" parTransId="{69696730-C741-4708-B68E-8288A90814D6}" sibTransId="{E57B6A86-779E-44F9-9694-4895DD300EFF}"/>
    <dgm:cxn modelId="{DA065FFB-0EE1-46D3-B7A1-84CE3387315E}" type="presOf" srcId="{C167E09A-FDD9-4414-9220-7252EB61F81E}" destId="{9C58E8CD-FF62-4211-9FFA-98F13C1BDA5F}" srcOrd="0" destOrd="0" presId="urn:microsoft.com/office/officeart/2005/8/layout/list1"/>
    <dgm:cxn modelId="{7FE00EDD-278E-4F76-BCDB-5C9AD0BC6364}" type="presParOf" srcId="{9C58E8CD-FF62-4211-9FFA-98F13C1BDA5F}" destId="{8E1C81F1-4FA0-4EE4-8AF3-1FEFF085C6B2}" srcOrd="0" destOrd="0" presId="urn:microsoft.com/office/officeart/2005/8/layout/list1"/>
    <dgm:cxn modelId="{37028DAD-7E83-4F63-B957-AA02648FF5B7}" type="presParOf" srcId="{8E1C81F1-4FA0-4EE4-8AF3-1FEFF085C6B2}" destId="{573C3CF3-346C-4BF2-8D4D-B20B62A3218A}" srcOrd="0" destOrd="0" presId="urn:microsoft.com/office/officeart/2005/8/layout/list1"/>
    <dgm:cxn modelId="{16AC7F2F-2920-448D-A40F-9A0143729F81}" type="presParOf" srcId="{8E1C81F1-4FA0-4EE4-8AF3-1FEFF085C6B2}" destId="{058B858F-08F1-45A4-8F5D-5A618CC01BFA}" srcOrd="1" destOrd="0" presId="urn:microsoft.com/office/officeart/2005/8/layout/list1"/>
    <dgm:cxn modelId="{93039760-2FBD-4B44-B4EB-76D70EE90113}" type="presParOf" srcId="{9C58E8CD-FF62-4211-9FFA-98F13C1BDA5F}" destId="{14FE4147-2848-4D8F-BDFB-140267FF5CD4}" srcOrd="1" destOrd="0" presId="urn:microsoft.com/office/officeart/2005/8/layout/list1"/>
    <dgm:cxn modelId="{53229B53-E629-4545-B270-C57C651ECC1F}" type="presParOf" srcId="{9C58E8CD-FF62-4211-9FFA-98F13C1BDA5F}" destId="{6B50F612-62B0-46B6-87BD-3E6CBEE283C3}" srcOrd="2" destOrd="0" presId="urn:microsoft.com/office/officeart/2005/8/layout/list1"/>
    <dgm:cxn modelId="{EE131D14-7081-4E0D-8218-E211F1BF2D87}" type="presParOf" srcId="{9C58E8CD-FF62-4211-9FFA-98F13C1BDA5F}" destId="{990B2B15-7898-4FB4-B393-ACBF35BFF3F7}" srcOrd="3" destOrd="0" presId="urn:microsoft.com/office/officeart/2005/8/layout/list1"/>
    <dgm:cxn modelId="{D429967F-305F-4614-B8B8-DAD92B7580EB}" type="presParOf" srcId="{9C58E8CD-FF62-4211-9FFA-98F13C1BDA5F}" destId="{287EDC2F-2725-4D53-B315-C9303D585041}" srcOrd="4" destOrd="0" presId="urn:microsoft.com/office/officeart/2005/8/layout/list1"/>
    <dgm:cxn modelId="{138E589A-BD7D-470F-B23F-C8BBC3E69B92}" type="presParOf" srcId="{287EDC2F-2725-4D53-B315-C9303D585041}" destId="{F8767FDA-13B9-404F-A149-CA124CD2177C}" srcOrd="0" destOrd="0" presId="urn:microsoft.com/office/officeart/2005/8/layout/list1"/>
    <dgm:cxn modelId="{1603E4AF-950D-4F45-B2D9-C62A2CF748F1}" type="presParOf" srcId="{287EDC2F-2725-4D53-B315-C9303D585041}" destId="{90402D9A-172D-4409-A024-05345937DE68}" srcOrd="1" destOrd="0" presId="urn:microsoft.com/office/officeart/2005/8/layout/list1"/>
    <dgm:cxn modelId="{1F2548DA-D6B7-48BC-A61F-99FC7E91934C}" type="presParOf" srcId="{9C58E8CD-FF62-4211-9FFA-98F13C1BDA5F}" destId="{A83D4DCD-FCB7-424C-80D3-6AC83A4D27EF}" srcOrd="5" destOrd="0" presId="urn:microsoft.com/office/officeart/2005/8/layout/list1"/>
    <dgm:cxn modelId="{74E6D059-A25F-4021-A5C2-06923B6EF89C}" type="presParOf" srcId="{9C58E8CD-FF62-4211-9FFA-98F13C1BDA5F}" destId="{5E01989E-E389-49DB-BF44-0D987FEC82B3}" srcOrd="6" destOrd="0" presId="urn:microsoft.com/office/officeart/2005/8/layout/list1"/>
    <dgm:cxn modelId="{729C6B74-F13B-4415-A0CB-8C696487885E}" type="presParOf" srcId="{9C58E8CD-FF62-4211-9FFA-98F13C1BDA5F}" destId="{FB36ABF8-BA50-477C-B00B-DF3695AD9AD2}" srcOrd="7" destOrd="0" presId="urn:microsoft.com/office/officeart/2005/8/layout/list1"/>
    <dgm:cxn modelId="{2699181F-52AB-4B78-8F29-3C66584420AE}" type="presParOf" srcId="{9C58E8CD-FF62-4211-9FFA-98F13C1BDA5F}" destId="{58A361B1-77C5-4441-A12D-511F8C2F20BD}" srcOrd="8" destOrd="0" presId="urn:microsoft.com/office/officeart/2005/8/layout/list1"/>
    <dgm:cxn modelId="{23F8FD9F-573D-4631-836C-041C7C3EF11D}" type="presParOf" srcId="{58A361B1-77C5-4441-A12D-511F8C2F20BD}" destId="{33B78EC5-04F1-406F-8798-6B28F1A95DA4}" srcOrd="0" destOrd="0" presId="urn:microsoft.com/office/officeart/2005/8/layout/list1"/>
    <dgm:cxn modelId="{0FAE66A2-1199-428D-89F2-61C7D7E901B2}" type="presParOf" srcId="{58A361B1-77C5-4441-A12D-511F8C2F20BD}" destId="{39EABB51-EFEC-442E-80F4-A8F7DF8F0439}" srcOrd="1" destOrd="0" presId="urn:microsoft.com/office/officeart/2005/8/layout/list1"/>
    <dgm:cxn modelId="{73B88E31-9353-410A-BDBE-303C4B43560A}" type="presParOf" srcId="{9C58E8CD-FF62-4211-9FFA-98F13C1BDA5F}" destId="{7EF2C1B8-C457-4FD8-93A9-E7B3D06ABDDB}" srcOrd="9" destOrd="0" presId="urn:microsoft.com/office/officeart/2005/8/layout/list1"/>
    <dgm:cxn modelId="{110D2530-2289-47B6-A215-CECFB71AA71E}" type="presParOf" srcId="{9C58E8CD-FF62-4211-9FFA-98F13C1BDA5F}" destId="{176CB84B-BBEC-46A2-B265-F9964E29DB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F612-62B0-46B6-87BD-3E6CBEE283C3}">
      <dsp:nvSpPr>
        <dsp:cNvPr id="0" name=""/>
        <dsp:cNvSpPr/>
      </dsp:nvSpPr>
      <dsp:spPr>
        <a:xfrm>
          <a:off x="0" y="474230"/>
          <a:ext cx="991655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B858F-08F1-45A4-8F5D-5A618CC01BFA}">
      <dsp:nvSpPr>
        <dsp:cNvPr id="0" name=""/>
        <dsp:cNvSpPr/>
      </dsp:nvSpPr>
      <dsp:spPr>
        <a:xfrm>
          <a:off x="495827" y="16670"/>
          <a:ext cx="9417514" cy="9151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76" tIns="0" rIns="2623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accent4">
                  <a:lumMod val="10000"/>
                </a:schemeClr>
              </a:solidFill>
            </a:rPr>
            <a:t>Лахман (1858 р.), Воронін (1866 р.) – описали бульбочкові бактерії.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>
              <a:solidFill>
                <a:schemeClr val="accent4">
                  <a:lumMod val="10000"/>
                </a:schemeClr>
              </a:solidFill>
            </a:rPr>
            <a:t>Бейєринк</a:t>
          </a:r>
          <a:r>
            <a:rPr lang="uk-UA" sz="2000" kern="1200" dirty="0">
              <a:solidFill>
                <a:schemeClr val="accent4">
                  <a:lumMod val="10000"/>
                </a:schemeClr>
              </a:solidFill>
            </a:rPr>
            <a:t> (1888 р.) – отримав чисту культуру </a:t>
          </a:r>
          <a:r>
            <a:rPr lang="uk-UA" sz="2000" kern="1200" dirty="0" err="1">
              <a:solidFill>
                <a:schemeClr val="accent4">
                  <a:lumMod val="10000"/>
                </a:schemeClr>
              </a:solidFill>
            </a:rPr>
            <a:t>азотфіксатора</a:t>
          </a:r>
          <a:r>
            <a:rPr lang="uk-UA" sz="2000" kern="1200" dirty="0">
              <a:solidFill>
                <a:schemeClr val="accent4">
                  <a:lumMod val="10000"/>
                </a:schemeClr>
              </a:solidFill>
            </a:rPr>
            <a:t> р</a:t>
          </a:r>
          <a:r>
            <a:rPr lang="uk-UA" sz="2000" kern="1200" dirty="0"/>
            <a:t>. </a:t>
          </a:r>
          <a:r>
            <a:rPr lang="en-US" sz="2000" i="1" kern="1200" dirty="0">
              <a:solidFill>
                <a:srgbClr val="002060"/>
              </a:solidFill>
            </a:rPr>
            <a:t>Rhizobium</a:t>
          </a:r>
          <a:endParaRPr lang="ru-RU" sz="2000" i="1" kern="1200" dirty="0">
            <a:solidFill>
              <a:srgbClr val="002060"/>
            </a:solidFill>
          </a:endParaRPr>
        </a:p>
      </dsp:txBody>
      <dsp:txXfrm>
        <a:off x="540499" y="61342"/>
        <a:ext cx="9328170" cy="825776"/>
      </dsp:txXfrm>
    </dsp:sp>
    <dsp:sp modelId="{5E01989E-E389-49DB-BF44-0D987FEC82B3}">
      <dsp:nvSpPr>
        <dsp:cNvPr id="0" name=""/>
        <dsp:cNvSpPr/>
      </dsp:nvSpPr>
      <dsp:spPr>
        <a:xfrm>
          <a:off x="0" y="2704767"/>
          <a:ext cx="991655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2D9A-172D-4409-A024-05345937DE68}">
      <dsp:nvSpPr>
        <dsp:cNvPr id="0" name=""/>
        <dsp:cNvSpPr/>
      </dsp:nvSpPr>
      <dsp:spPr>
        <a:xfrm>
          <a:off x="474038" y="1422830"/>
          <a:ext cx="9438551" cy="1739496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76" tIns="0" rIns="2623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accent4">
                  <a:lumMod val="10000"/>
                </a:schemeClr>
              </a:solidFill>
            </a:rPr>
            <a:t>Виноградський (1893) – виділив у чисту культуру анаеробну </a:t>
          </a:r>
          <a:r>
            <a:rPr lang="uk-UA" sz="2400" kern="1200" dirty="0" err="1">
              <a:solidFill>
                <a:schemeClr val="accent4">
                  <a:lumMod val="10000"/>
                </a:schemeClr>
              </a:solidFill>
            </a:rPr>
            <a:t>спорогенну</a:t>
          </a:r>
          <a:r>
            <a:rPr lang="uk-UA" sz="2400" kern="1200" dirty="0">
              <a:solidFill>
                <a:schemeClr val="accent4">
                  <a:lumMod val="10000"/>
                </a:schemeClr>
              </a:solidFill>
            </a:rPr>
            <a:t> бактерію і назвав її на честь Л.</a:t>
          </a:r>
          <a:r>
            <a:rPr lang="en-US" sz="24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uk-UA" sz="2400" kern="1200" dirty="0">
              <a:solidFill>
                <a:schemeClr val="accent4">
                  <a:lumMod val="10000"/>
                </a:schemeClr>
              </a:solidFill>
            </a:rPr>
            <a:t>Пастера</a:t>
          </a:r>
          <a:r>
            <a:rPr lang="uk-UA" sz="2400" kern="1200" dirty="0"/>
            <a:t> </a:t>
          </a:r>
          <a:r>
            <a:rPr lang="en-US" sz="2400" i="1" kern="1200" dirty="0">
              <a:solidFill>
                <a:srgbClr val="002060"/>
              </a:solidFill>
            </a:rPr>
            <a:t>Clostridium </a:t>
          </a:r>
          <a:r>
            <a:rPr lang="en-US" sz="2400" i="1" kern="1200" dirty="0" err="1">
              <a:solidFill>
                <a:srgbClr val="002060"/>
              </a:solidFill>
            </a:rPr>
            <a:t>pasteuriani</a:t>
          </a:r>
          <a:endParaRPr lang="uk-UA" sz="2400" i="1" kern="1200" dirty="0">
            <a:solidFill>
              <a:srgbClr val="002060"/>
            </a:solidFill>
          </a:endParaRPr>
        </a:p>
      </dsp:txBody>
      <dsp:txXfrm>
        <a:off x="558953" y="1507745"/>
        <a:ext cx="9268721" cy="1569666"/>
      </dsp:txXfrm>
    </dsp:sp>
    <dsp:sp modelId="{176CB84B-BBEC-46A2-B265-F9964E29DB87}">
      <dsp:nvSpPr>
        <dsp:cNvPr id="0" name=""/>
        <dsp:cNvSpPr/>
      </dsp:nvSpPr>
      <dsp:spPr>
        <a:xfrm>
          <a:off x="0" y="4110927"/>
          <a:ext cx="9916555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ABB51-EFEC-442E-80F4-A8F7DF8F0439}">
      <dsp:nvSpPr>
        <dsp:cNvPr id="0" name=""/>
        <dsp:cNvSpPr/>
      </dsp:nvSpPr>
      <dsp:spPr>
        <a:xfrm>
          <a:off x="495827" y="3653367"/>
          <a:ext cx="9402312" cy="9151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76" tIns="0" rIns="2623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>
              <a:solidFill>
                <a:schemeClr val="accent4">
                  <a:lumMod val="10000"/>
                </a:schemeClr>
              </a:solidFill>
            </a:rPr>
            <a:t>Бейєринк</a:t>
          </a:r>
          <a:r>
            <a:rPr lang="uk-UA" sz="2000" kern="1200" dirty="0">
              <a:solidFill>
                <a:schemeClr val="accent4">
                  <a:lumMod val="10000"/>
                </a:schemeClr>
              </a:solidFill>
            </a:rPr>
            <a:t> (1901 р.) – виділив у чисту культуру аеробного неасоційованого </a:t>
          </a:r>
          <a:r>
            <a:rPr lang="uk-UA" sz="2000" kern="1200" dirty="0" err="1">
              <a:solidFill>
                <a:schemeClr val="accent4">
                  <a:lumMod val="10000"/>
                </a:schemeClr>
              </a:solidFill>
            </a:rPr>
            <a:t>азотфіксатора</a:t>
          </a:r>
          <a:r>
            <a:rPr lang="uk-UA" sz="2000" kern="1200" dirty="0">
              <a:solidFill>
                <a:schemeClr val="accent4">
                  <a:lumMod val="10000"/>
                </a:schemeClr>
              </a:solidFill>
            </a:rPr>
            <a:t> </a:t>
          </a:r>
          <a:r>
            <a:rPr lang="en-US" sz="2000" i="1" kern="1200" dirty="0" err="1">
              <a:solidFill>
                <a:srgbClr val="002060"/>
              </a:solidFill>
            </a:rPr>
            <a:t>Azotobacter</a:t>
          </a:r>
          <a:r>
            <a:rPr lang="en-US" sz="2000" i="1" kern="1200" dirty="0">
              <a:solidFill>
                <a:srgbClr val="002060"/>
              </a:solidFill>
            </a:rPr>
            <a:t> </a:t>
          </a:r>
          <a:r>
            <a:rPr lang="en-US" sz="2000" i="1" kern="1200" dirty="0" err="1">
              <a:solidFill>
                <a:srgbClr val="002060"/>
              </a:solidFill>
            </a:rPr>
            <a:t>chroococcum</a:t>
          </a:r>
          <a:endParaRPr lang="ru-RU" sz="2000" i="1" kern="1200" dirty="0">
            <a:solidFill>
              <a:srgbClr val="002060"/>
            </a:solidFill>
          </a:endParaRPr>
        </a:p>
      </dsp:txBody>
      <dsp:txXfrm>
        <a:off x="540499" y="3698039"/>
        <a:ext cx="9312968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0F612-62B0-46B6-87BD-3E6CBEE283C3}">
      <dsp:nvSpPr>
        <dsp:cNvPr id="0" name=""/>
        <dsp:cNvSpPr/>
      </dsp:nvSpPr>
      <dsp:spPr>
        <a:xfrm>
          <a:off x="0" y="488698"/>
          <a:ext cx="979683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B858F-08F1-45A4-8F5D-5A618CC01BFA}">
      <dsp:nvSpPr>
        <dsp:cNvPr id="0" name=""/>
        <dsp:cNvSpPr/>
      </dsp:nvSpPr>
      <dsp:spPr>
        <a:xfrm>
          <a:off x="489841" y="16378"/>
          <a:ext cx="93038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 err="1">
              <a:solidFill>
                <a:srgbClr val="002060"/>
              </a:solidFill>
            </a:rPr>
            <a:t>Ентеробактерин</a:t>
          </a:r>
          <a:r>
            <a:rPr lang="uk-UA" sz="2000" b="1" i="0" kern="1200" dirty="0">
              <a:solidFill>
                <a:srgbClr val="002060"/>
              </a:solidFill>
            </a:rPr>
            <a:t>, </a:t>
          </a:r>
          <a:r>
            <a:rPr lang="uk-UA" sz="2000" b="1" i="0" kern="1200" dirty="0" err="1">
              <a:solidFill>
                <a:srgbClr val="002060"/>
              </a:solidFill>
            </a:rPr>
            <a:t>лепідоцид</a:t>
          </a:r>
          <a:r>
            <a:rPr lang="uk-UA" sz="2000" b="1" i="0" kern="1200" dirty="0">
              <a:solidFill>
                <a:srgbClr val="002060"/>
              </a:solidFill>
            </a:rPr>
            <a:t>, (аналог – </a:t>
          </a:r>
          <a:r>
            <a:rPr lang="uk-UA" sz="2000" b="1" i="0" kern="1200" dirty="0" err="1">
              <a:solidFill>
                <a:srgbClr val="002060"/>
              </a:solidFill>
            </a:rPr>
            <a:t>дипел</a:t>
          </a:r>
          <a:r>
            <a:rPr lang="uk-UA" sz="2000" i="1" kern="1200" dirty="0">
              <a:solidFill>
                <a:srgbClr val="002060"/>
              </a:solidFill>
            </a:rPr>
            <a:t>) – містять спори, ендотоксин і наповнювач</a:t>
          </a:r>
          <a:endParaRPr lang="ru-RU" sz="2000" i="1" kern="1200" dirty="0">
            <a:solidFill>
              <a:srgbClr val="002060"/>
            </a:solidFill>
          </a:endParaRPr>
        </a:p>
      </dsp:txBody>
      <dsp:txXfrm>
        <a:off x="535955" y="62492"/>
        <a:ext cx="9211592" cy="852412"/>
      </dsp:txXfrm>
    </dsp:sp>
    <dsp:sp modelId="{5E01989E-E389-49DB-BF44-0D987FEC82B3}">
      <dsp:nvSpPr>
        <dsp:cNvPr id="0" name=""/>
        <dsp:cNvSpPr/>
      </dsp:nvSpPr>
      <dsp:spPr>
        <a:xfrm>
          <a:off x="0" y="2791187"/>
          <a:ext cx="979683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2D9A-172D-4409-A024-05345937DE68}">
      <dsp:nvSpPr>
        <dsp:cNvPr id="0" name=""/>
        <dsp:cNvSpPr/>
      </dsp:nvSpPr>
      <dsp:spPr>
        <a:xfrm>
          <a:off x="472233" y="1438869"/>
          <a:ext cx="9324603" cy="1795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 err="1">
              <a:solidFill>
                <a:srgbClr val="002060"/>
              </a:solidFill>
            </a:rPr>
            <a:t>Дендробацилін</a:t>
          </a:r>
          <a:r>
            <a:rPr lang="uk-UA" sz="2400" b="1" i="0" kern="1200" dirty="0">
              <a:solidFill>
                <a:srgbClr val="002060"/>
              </a:solidFill>
            </a:rPr>
            <a:t> </a:t>
          </a:r>
          <a:r>
            <a:rPr lang="uk-UA" sz="2400" i="1" kern="1200" dirty="0">
              <a:solidFill>
                <a:srgbClr val="002060"/>
              </a:solidFill>
            </a:rPr>
            <a:t>– спори і ендотоксин (ефективний проти сибірського шовкопряда).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0" kern="1200" dirty="0" err="1">
              <a:solidFill>
                <a:srgbClr val="002060"/>
              </a:solidFill>
            </a:rPr>
            <a:t>Бітоксибацилін</a:t>
          </a:r>
          <a:r>
            <a:rPr lang="uk-UA" sz="2400" i="1" kern="1200" dirty="0">
              <a:solidFill>
                <a:srgbClr val="002060"/>
              </a:solidFill>
            </a:rPr>
            <a:t> – містить спори </a:t>
          </a:r>
          <a:r>
            <a:rPr lang="uk-UA" sz="2400" i="1" kern="1200" dirty="0" err="1">
              <a:solidFill>
                <a:srgbClr val="002060"/>
              </a:solidFill>
            </a:rPr>
            <a:t>ендо</a:t>
          </a:r>
          <a:r>
            <a:rPr lang="uk-UA" sz="2400" i="1" kern="1200" dirty="0">
              <a:solidFill>
                <a:srgbClr val="002060"/>
              </a:solidFill>
            </a:rPr>
            <a:t>- та екзотоксин (проти </a:t>
          </a:r>
          <a:r>
            <a:rPr lang="uk-UA" sz="2400" i="1" kern="1200" dirty="0" err="1">
              <a:solidFill>
                <a:srgbClr val="002060"/>
              </a:solidFill>
            </a:rPr>
            <a:t>колорадськог</a:t>
          </a:r>
          <a:r>
            <a:rPr lang="uk-UA" sz="2400" i="1" kern="1200" dirty="0">
              <a:solidFill>
                <a:srgbClr val="002060"/>
              </a:solidFill>
            </a:rPr>
            <a:t> жука, совки, білана)</a:t>
          </a:r>
        </a:p>
      </dsp:txBody>
      <dsp:txXfrm>
        <a:off x="559887" y="1526523"/>
        <a:ext cx="9149295" cy="1620301"/>
      </dsp:txXfrm>
    </dsp:sp>
    <dsp:sp modelId="{176CB84B-BBEC-46A2-B265-F9964E29DB87}">
      <dsp:nvSpPr>
        <dsp:cNvPr id="0" name=""/>
        <dsp:cNvSpPr/>
      </dsp:nvSpPr>
      <dsp:spPr>
        <a:xfrm>
          <a:off x="0" y="4242707"/>
          <a:ext cx="979683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ABB51-EFEC-442E-80F4-A8F7DF8F0439}">
      <dsp:nvSpPr>
        <dsp:cNvPr id="0" name=""/>
        <dsp:cNvSpPr/>
      </dsp:nvSpPr>
      <dsp:spPr>
        <a:xfrm>
          <a:off x="489841" y="3770387"/>
          <a:ext cx="928880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08" tIns="0" rIns="2592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 err="1">
              <a:solidFill>
                <a:srgbClr val="002060"/>
              </a:solidFill>
            </a:rPr>
            <a:t>Бактокуліцид</a:t>
          </a:r>
          <a:r>
            <a:rPr lang="uk-UA" sz="2000" i="1" kern="1200" dirty="0">
              <a:solidFill>
                <a:srgbClr val="002060"/>
              </a:solidFill>
            </a:rPr>
            <a:t> – містить ендотоксин (ефективний тільки проти личинок комарів)</a:t>
          </a:r>
          <a:endParaRPr lang="ru-RU" sz="2000" i="1" kern="1200" dirty="0">
            <a:solidFill>
              <a:srgbClr val="002060"/>
            </a:solidFill>
          </a:endParaRPr>
        </a:p>
      </dsp:txBody>
      <dsp:txXfrm>
        <a:off x="535955" y="3816501"/>
        <a:ext cx="9196574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2943A-6122-4AC8-84F3-B9735B5E2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1611DC-9AC2-4D61-9ED1-13288CC25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7AE09-0FD7-43BB-A458-CD7800E0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51480-F1BD-485E-A996-DB75CE17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40A5A-8BE5-4447-9BCE-D092B180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4E553-0CF2-4C82-ADF8-25FD8BC4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F3CF5D-9AC7-426B-A81B-702F4D145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683CA-731B-498A-990F-C38AE41D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D860C-4401-49C1-9CA3-C11D0484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CA05-A5DF-478B-8CBA-4E23F20A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8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A79BF2-E5AF-4724-8257-995CE7AFE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A29BF2-0C40-4344-9A99-901BF4AAB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5D30D-E7CC-42F1-9350-9CCA8499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E17C65-B014-467D-9AFE-07441D3C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BCC9-FDDF-46BF-A282-D0EF1111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0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4016038-050C-49FD-846B-0DF6292F4F61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342DB3C-2394-4144-974F-84123B5B33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EE039A9-8588-4962-9883-757D801C83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447FC2D-6F12-4E9F-A9AC-21130A05C6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8D35CB5-9510-4B60-AFE2-A516E104801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316C0F-930E-43C4-B4D0-2D812170F2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09B641F-9A04-486B-8D86-67C19D548A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BD3A5F8-50B3-4A4F-8B87-AD1419D528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FEF34DB3-3535-4D5C-A1E5-7D4D86061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432A3AC-2096-4881-80A6-0DDEBE280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7DE4-D5A2-44F7-8BC0-7453D76051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30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24B5000-381C-4F52-845D-F3A20D8F0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2507DC-CDD7-42FA-9979-59F6694D1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845C48D-F126-4DEB-82FE-42F95E4E4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BAB11-D92C-4162-B1E0-8E8F5B04C9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3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2CB2D45-6650-49C3-B1C3-E4F8E1A5A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1E5CA3-45CF-4E1B-9623-8C3C29E3C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7D7B343-55A4-488A-83C4-86227A1B7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BD12D-BB3D-4AE5-9B40-C77ABFBF5F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590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3739738-8EBE-4DDD-9101-74A170925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AA5A7AC-E7E1-488C-A6DD-187686A36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4968E35-57D4-492D-B5CE-9E2D20714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626F9-2387-4E7F-83B5-3DB1E54D28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18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79223B7-4D15-44C6-9E43-2AB5A0352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057DE50-ADD1-49F5-B084-D576BA290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50627D3-9DCD-4520-9FD8-58EC17A44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1D1B6-C7A6-45BB-B97E-4BB5B9D34F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47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762B1A8-EAC4-41CA-AE16-9C8232092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D70E22D-E437-4FB5-907B-F6349FF84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83AEE78-AABE-4C01-9683-B25A5C761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2BE68-FD69-4C21-90C4-CDD0B050E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84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497C5CD-96BF-486B-95AB-B697967BF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218037B-C406-46F7-BB79-AE7A865B9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3B3A359-50CD-47E7-8B27-D7BCC9D81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88458-5217-4E01-A184-F73542BB6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87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779D581-0C69-4043-9AC8-221C7E3D1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15409CE-30CB-4F7E-B9E7-EFCD867E6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EDFD0F2-A0C0-46FF-A08B-676CEDCFE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2A4E-BECA-4BEA-8AA8-C4F9CC97FC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58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FBCF7-07AE-4C3E-BBB7-C2A2B960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FA9A3-B6B4-4D8D-8678-EE1A14AD2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88C88-BECA-470D-AF6B-ABB1AA2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575DA-DDBD-485C-A43E-A4FA2990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5FA14-F23C-4492-AE2B-91B50286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42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FEA5CAF-B5CB-44FB-972A-720D973D1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E39AA09-2855-421F-A796-9B288C90C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77B274-27D7-43F9-BFA3-DEE1FCB86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EF7C8-8547-4C99-A1E2-C2AAEC42D6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141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C98D8F1-8228-46AB-85C4-7A9AF4DBB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86C262D-2446-450D-AEE8-3DE802004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3B1366-2824-4A57-99CC-6B536E06F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4F504-3D4D-4D72-B275-A4D05FC12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000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5DC72C2-6E82-4840-8ABB-1040CFF2C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558BAAE-E998-48F9-8B92-1316A3969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1549265-A2F2-4BD1-81D0-D51A435A5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D760E-CE8E-4C10-AEE6-13E16B531A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51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56108-66E0-445A-9694-2E10CAF8A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2047FE-667C-49EE-9700-E3BB3555A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7185D-5746-4377-AFA0-4C3E207B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FFF5D-D6E0-4EC6-8662-0A51138B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8609F-4DB1-4777-B415-B0B3C3C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22E4-1ACF-471F-AA12-A2CC25B59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1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509AD-6016-49E3-9E4A-04961BD9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CAC1FC-FAC8-4543-A43F-27707457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4521D-6E65-46BD-9C2D-1B942101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C83CD-2196-4F76-B558-E9AA1AEB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D59D0-526F-4084-B15E-8A5E1F38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98FC-5A1F-4068-B333-5FAE05721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325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7B706-7C8D-4323-A467-F0CC4FCE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CF50D1-EA32-4302-855F-F734F471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3BC90-4A56-442C-89BD-2289CC98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A5AF2-A40C-498D-AAE8-739CFF6D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1CBB9-E04B-43FC-A898-1E99711B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4A3B3-9C44-48CD-B488-34FE2B16F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93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71E6A-94C3-4F0D-A145-C008DCE1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B3057-13C4-4E06-85C1-6929C5BF8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E6795F-0A6C-48A2-8BDA-57A66B3EB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C5FAA6-D837-4C78-9598-C632A3B8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C0531-9E92-4FF5-8A00-93164040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5D529-76A0-490E-B08A-9634DBEF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EFEF8-897E-4A84-A55A-53866A89F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6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100F6-F619-4602-8837-9F4B5090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51843D-B884-47C9-A274-4E66305D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9C2145-1134-45E6-8D2C-8750C7132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0908FF-E21A-4555-BDE0-A3A86AE44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03442D-D6AE-4EAF-95DC-80DAB77A4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E09F7A-A765-4596-9585-5B444E7A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910868-C4DA-4B77-924C-5550F536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604EC-D284-4F77-A25F-405F5E0B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A5E35-FF2D-4E63-8BD7-DC5689FEFE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889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DB701-A867-4C92-904A-9FAE859C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17277F-87F1-4DFE-A012-71CDD09A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725158-A5DD-4651-BE16-55BA4E9C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B4789-40E1-446F-BAB0-88C7114F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E63C-653F-413F-A6D7-747611B114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825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3C4B16-1D9F-4B2F-B995-1D9C1B5C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117BA3-0849-41E8-9079-B86E4FAF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9FBAD9-6313-42C4-9EE7-C2B5426B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B758-F04C-4F70-AA92-713738F0B5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77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5700-7A1A-4139-8919-DC49362A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F49AD-0675-4D2A-8A08-31ED3D6F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0F05B-D768-48CC-A2D9-6C20B2E1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084E5-BA4E-4572-9C4F-F9736AE7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407E3-9918-4157-ADF9-A13E4927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58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F7B3-65F9-476D-8366-C379AB0D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956F6-1673-4093-A763-F2AA0240B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55505-C5F9-4F51-8FE7-078506CE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3BB54-2EC6-4615-B4C0-F8C91CB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5A09C-EDA2-4338-B669-ED48CC23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6ED57-1851-4498-8E8D-477187EA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4968-50D4-4BB0-BF48-3F8AAA5E1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737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74870-B43A-4B48-A716-A328AD22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B82B04-C26D-48B8-B5FE-C0B4A4F0C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80227A-4361-460E-BB47-364734C51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FD8B-9B86-4997-A566-2868F383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86F7CD-3057-41ED-AC0D-680136CF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F7226-4D1A-43AA-B416-7F7EA7D2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B943B-03CC-4E40-BD7C-DBF664FB6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858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47789-587A-446E-A9B4-6F5C3482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301909-986B-4544-8A99-DA0CC5E32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A0FCB-3174-4ED9-BCBD-7FE48306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EF4E4-D368-4431-BD1B-DEC6C71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D6F4C-F1D2-4904-B145-69C3AF65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5C3E1-2F3A-4246-A7ED-647CC8E63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93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1BAFEB-D8BC-4696-8386-74181B1B7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26249-01B3-4964-9F8F-7586C957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9AC19F-E2BE-4FA9-98B9-F9BCB4BD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E42AA-430C-4B61-864F-2E5D5653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C4BAD-38A0-4FD6-A56C-B6B6F798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E8F7-06CA-4CAA-B820-30BA5896C4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896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D5A3A620-5D6B-477C-A680-DB2D5304F7D9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53702DE7-9F99-4C9F-B64F-688BDA02D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D8594AFC-8330-425A-99B2-9CF234ACF71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D29ECE1F-6736-434F-BF3E-F9F3DA9514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id="{9A65D3F0-9678-4270-B44A-D550086E6B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E9759A78-981E-496C-9A40-FBF123C2A7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8440" name="Freeform 8">
              <a:extLst>
                <a:ext uri="{FF2B5EF4-FFF2-40B4-BE49-F238E27FC236}">
                  <a16:creationId xmlns:a16="http://schemas.microsoft.com/office/drawing/2014/main" id="{0B4250F3-67E7-4D8D-ADCD-5D6724674D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8441" name="Rectangle 9">
            <a:extLst>
              <a:ext uri="{FF2B5EF4-FFF2-40B4-BE49-F238E27FC236}">
                <a16:creationId xmlns:a16="http://schemas.microsoft.com/office/drawing/2014/main" id="{F22D250A-F911-4950-94DA-845D5F86586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9CB7CF4D-0E96-4611-8A46-FC48776C7B1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54F32213-74CB-44A5-92BC-3CD13C2600F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2C523045-2FAB-49D4-9BD7-4A704F312B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2085C61D-65E7-4963-B176-6A9A28F50B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7EC15B-79A6-40BD-A065-211E87936C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988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74F9C-7CA0-478F-BBC8-165D67FB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05A76-8B50-4262-A55C-75A72B674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0DC30D-0E47-4FC5-8928-313EE4AC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83616-19C5-4F73-B34E-9144CDF6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26C4-A631-444C-AD1E-CFB6ABC7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4F986-CFD1-4E27-BC7F-D8C863640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39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DB90C-EA48-46F2-82E1-C4A0070A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0E734-870D-4BC4-8FC3-0633E84A5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38FC1-015B-4F03-95D4-1C0D1F80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32C36-3F71-482C-B698-769B8506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C0B25-68E4-4DE5-920E-99D9F91D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9C8EB-405E-4ED7-91BF-4EDBBDE940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476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11937-7CE1-4702-9B1D-8A9DD3C0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E4E86-85B4-4C67-8636-9BD5380D3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855B86-A50C-4F4A-9F15-66E4A5EA2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54B2F1-A613-4A8E-9A5C-51B5B23F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CFABEC-E298-483E-A7D8-39A3191C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7CD5D-BDB7-4316-A47D-4D38D9FB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F36F-A66B-4217-A3C2-A962742BB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47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3291-F363-4ED6-85A9-D6BDD2B5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B3A24-8B02-4B63-83C3-5099B3C03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AC1E78-D080-431A-BB6F-840C69719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E55854-E4C2-462C-AF65-4C78D0A90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2C0712-8C15-4D7D-84D6-C27194076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1A9434-C74A-4203-9E48-7888C699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F30A9F-D191-4034-9A4E-B9EDFD53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182102-CD36-4BFC-978B-447863D1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4B3C4-97A5-4B32-9AEF-14F994BA1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976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A9928-D5B6-487F-BFD2-FC356A9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7B2D7B-2ACC-4D84-BFE3-7DD633E0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A88B08-EC74-437E-8AFC-46DD0564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A52B7A-48C5-42BC-BE71-301E8EA4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B988E-78A9-4E69-9770-A858BC20FC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9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C3B41-65BC-4DE3-8EE9-738856C5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DC2C2-EBC6-4CDA-BE48-9FA1ABF20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AC9E29-3F89-4C65-8947-71F6D6800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4B3E9F-C252-4DA4-BDCE-F8F80D60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0EE5B-2F56-4BFE-9391-7E137C3F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E56E39-8358-4EDD-A872-C984C6D6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50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A86BD-AA79-4130-BEAD-4654890D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1E3CB8-ADF6-4920-84FF-CC1AD999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96383B-6A54-4A41-8FA1-0ABE424B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F77E-3C4E-4E9B-8338-465248AF3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832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855C3-3EEA-45A5-BF7F-8F4072B3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3C67E-6EE8-4C72-AF03-86F16F90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26B29-5EBF-44BA-9693-E31AD946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62949-A6CC-4A7D-A2F6-00255D8E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9E5E0-0C3A-4EA2-984A-EE82E9F1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E0C591-061C-4F44-8D63-77DD6AAD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6E44D-EFA4-4512-859D-84F10A0B93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082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EF10-6DA1-4C39-ACCC-9D001D0A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7D3CDE-FE64-40F7-8E8F-1E6310F1C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D73F06-148B-4B9A-B049-3E8201D16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520236-AB22-417F-936D-B453BAFF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AB7B6-DFCA-4470-BDD3-0F03B015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48D11-59CD-4308-B23F-FA7B3740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E75F9-23C0-4F52-B667-FFAB446ED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999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5BCB2-2D72-4F81-856D-1F850FD6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6FCD9A-006E-44F4-A9A1-63DDC9F09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3A7C3-AE46-498C-8FD4-E08EEA7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4D148-9D8C-453B-8D24-F62A9F76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72468-56B2-46AA-B948-5AF09E7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C8226-6109-42EF-868D-BA80F68F0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819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A0D29D-32F8-4F38-A2AD-72F5DB23F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3AF1F-AE10-4076-A66D-E65089BDB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905D7-860F-4BCB-AB5D-1AA785BA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3620D-CAD7-43F4-8361-5EACC150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A29BA-CE0C-4E9A-9BA9-CE062E4F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7459-403A-479F-B723-1D5C28E711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618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A47AA-FF5E-4A8D-BB29-608A5BA1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2311D-ACC0-4B78-B37F-EE0FD6C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C3C39A-923E-441D-A0A9-9D0FE299D35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C0CBD0-38FF-49D1-9241-1F03A2C39A9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84EC2D8-03FA-45FC-A062-AB6B9FE2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0F04592-79C0-46A2-A8DC-19267F5A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58754AB-E728-4544-9B99-D46B1C1A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CB94668F-AF52-4634-95D6-8A9D139FC2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736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03C9B-502C-456B-91E6-B1D76D21A5C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9ACF1-D5EC-42C9-9DE0-F1A166E5C9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6026B6-20DF-47C1-80C9-2E87ABAC4E2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5252AA-45B6-4F98-987C-25841A93382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EBB538-EC77-4825-8A49-F844DB628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6BED1F-B651-4DDD-AE34-D2EA398C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DF9FD-A3CC-47E9-ADFA-9A80B8EF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D0B414-B904-4123-A296-6A8D6612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AC01A6A2-BC4C-479C-BDED-743EB41E41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79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EA68E-6FE3-410E-A6DC-49B61C74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0A6F09-4DE1-4BA6-9526-0FF57DC5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BDAF5-9EC5-4960-9254-EA0F6B6A5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88CA70-95AC-4141-9876-D677E1F60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E9E5B2-4682-41CD-8D94-BF930EC6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893A70-0AAA-4B02-8305-86600494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B9E9A3-A2E9-4344-ABBF-272683F8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706CB0-9DB6-4A3F-AAEC-E204779E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1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53D12-B604-4CBC-B8E8-4D9F81D3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BC563-A8D9-4433-902F-96AE8488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F2053F-6F68-4064-8DEE-84C77893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B7EF8D-665F-42D9-8D76-A4435908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E5BA9D-57B4-4149-9C67-3965C7A7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8EA030-0B37-43EC-84B2-72BC5562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013E7F-FE46-4F1B-A0EF-ACF9195E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0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DC434-EFB8-4DCE-8961-B522278E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B8D71-9C94-40D5-B5FF-8B2F960F7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72FD41-0DD4-440A-839C-D800B700F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5BB99-807F-44D8-BD6B-BF0DD5ED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AD2CC-3259-4274-B04A-4A6180BD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3E276-D9C4-4016-88D9-BC170AF7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3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2C8C-EE51-4F7F-9848-DEF4CD26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1CC95C-6B44-4F7D-90F1-F651F3E17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EDE785-2B74-4FC1-B089-0DC78105B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A9AB6A-0A80-4CED-9B12-1C4DB357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48AE4C-A09F-4B69-A17D-753CEFF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D5625-2BAD-472B-B69D-20F6977B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32D3-6669-466C-A5A4-36464F7B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EEA26-6D2B-4914-8214-F8657425C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22882-07A1-4FDE-A370-6E7AE1630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104B-FD1A-4A17-BA4C-7ACE77B0D8D2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05513-F59A-4C0C-AD47-C995AD627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797CC-0A03-4F97-B24C-02AEF5217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4F984-16EE-4B5A-A6F3-C066333FF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DD65B7B-86D4-4C27-8A7A-8166DD3F3CC1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8BBDD7BD-942D-43BC-8C40-32EA0E346E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01AA95F-04E7-4DB9-ABCF-B8AC15AF65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4664F802-9F0D-469D-B56C-3A55E90DFE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9462" name="Freeform 6">
              <a:extLst>
                <a:ext uri="{FF2B5EF4-FFF2-40B4-BE49-F238E27FC236}">
                  <a16:creationId xmlns:a16="http://schemas.microsoft.com/office/drawing/2014/main" id="{7688A731-BDF6-46CD-BAAA-F0D3417277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DD8767D4-D272-43BB-84D5-965DD7E589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4" name="Freeform 8">
              <a:extLst>
                <a:ext uri="{FF2B5EF4-FFF2-40B4-BE49-F238E27FC236}">
                  <a16:creationId xmlns:a16="http://schemas.microsoft.com/office/drawing/2014/main" id="{902991EF-8ABB-4D15-9154-CBACD08351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30838C8C-E5F4-42BF-AA47-CC4C842D87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AEA2E482-B13B-41F6-BE57-C870396C85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</p:grp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DC45DE4C-1B79-4E5B-987D-086AFD4202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1E0370B3-4E78-4461-BABE-8E38FE6DA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C6A5C5CB-6D26-4FDA-9C8D-46BF279AAC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7C25E4-A8BD-4724-995D-A1291C4CA55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8AADCB11-B48F-4A15-8073-666C5E4FA5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159F0145-DD6F-4D89-873B-67F5F30307C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4248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65D15D-B62C-4BD5-A14F-A36BFDDBB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68A351-9B11-4A0C-B3FA-1B9EE2FE6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EB4EE0-669C-41E4-883A-819E90D813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4889A6-6101-48DA-ABBA-3CCB2A88AA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6F5DEB-54C1-47CA-A277-1379A7B5E8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3F0928-4743-4B2A-BB8A-B61056AAB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01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49893BFB-F5FE-4A12-89FB-CC9014FFCB4A}"/>
              </a:ext>
            </a:extLst>
          </p:cNvPr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7411" name="Freeform 3">
              <a:extLst>
                <a:ext uri="{FF2B5EF4-FFF2-40B4-BE49-F238E27FC236}">
                  <a16:creationId xmlns:a16="http://schemas.microsoft.com/office/drawing/2014/main" id="{51C84375-773E-4229-85BD-D93543EAE1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2" name="Freeform 4">
              <a:extLst>
                <a:ext uri="{FF2B5EF4-FFF2-40B4-BE49-F238E27FC236}">
                  <a16:creationId xmlns:a16="http://schemas.microsoft.com/office/drawing/2014/main" id="{2DF9B160-E5E2-45B5-91A3-C01C73EB794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3" name="Freeform 5">
              <a:extLst>
                <a:ext uri="{FF2B5EF4-FFF2-40B4-BE49-F238E27FC236}">
                  <a16:creationId xmlns:a16="http://schemas.microsoft.com/office/drawing/2014/main" id="{917E4447-45B4-48D0-8DB3-214563B346A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4" name="Freeform 6">
              <a:extLst>
                <a:ext uri="{FF2B5EF4-FFF2-40B4-BE49-F238E27FC236}">
                  <a16:creationId xmlns:a16="http://schemas.microsoft.com/office/drawing/2014/main" id="{65C85FA5-D15E-4E6E-A3CB-C0522CB155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5" name="Freeform 7">
              <a:extLst>
                <a:ext uri="{FF2B5EF4-FFF2-40B4-BE49-F238E27FC236}">
                  <a16:creationId xmlns:a16="http://schemas.microsoft.com/office/drawing/2014/main" id="{0A2C75A8-5B66-4986-B73F-6B9412A4B7B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6" name="Freeform 8">
              <a:extLst>
                <a:ext uri="{FF2B5EF4-FFF2-40B4-BE49-F238E27FC236}">
                  <a16:creationId xmlns:a16="http://schemas.microsoft.com/office/drawing/2014/main" id="{BA37A240-CFBD-43BE-962B-DB5D81D869E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7" name="Freeform 9">
              <a:extLst>
                <a:ext uri="{FF2B5EF4-FFF2-40B4-BE49-F238E27FC236}">
                  <a16:creationId xmlns:a16="http://schemas.microsoft.com/office/drawing/2014/main" id="{D436815C-FF9D-41EC-9F9C-041367DFEB8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7418" name="Freeform 10">
              <a:extLst>
                <a:ext uri="{FF2B5EF4-FFF2-40B4-BE49-F238E27FC236}">
                  <a16:creationId xmlns:a16="http://schemas.microsoft.com/office/drawing/2014/main" id="{D3590103-4EC5-4072-8A6E-67D4AC9998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0ECA0863-6F51-4B50-9D48-D364901446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08DEE920-1F2F-4942-AD81-FB71A53725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0A3380B7-4FF3-4FE4-8569-6F2B477C8E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77A2624-FAF3-4C76-9B8B-F2EC54A67A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7CA29402-5C4D-4045-978F-2A73FB32AB4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AA17773D-B74D-4DDB-984D-7CF7B403AA2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18627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52A51-7E58-46E0-A87A-C57D4A847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3047"/>
            <a:ext cx="9144000" cy="2795954"/>
          </a:xfrm>
        </p:spPr>
        <p:txBody>
          <a:bodyPr>
            <a:noAutofit/>
          </a:bodyPr>
          <a:lstStyle/>
          <a:p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b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Біотехнологія виробництва бактерійних добрив і пестицидів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82F859-AF3F-47E8-A1FF-7E8AF894E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995223"/>
            <a:ext cx="9144000" cy="2229729"/>
          </a:xfrm>
        </p:spPr>
        <p:txBody>
          <a:bodyPr>
            <a:normAutofit/>
          </a:bodyPr>
          <a:lstStyle/>
          <a:p>
            <a:r>
              <a:rPr lang="uk-UA" dirty="0"/>
              <a:t>План</a:t>
            </a:r>
          </a:p>
          <a:p>
            <a:pPr algn="l"/>
            <a:r>
              <a:rPr lang="ru-RU" dirty="0"/>
              <a:t>1. </a:t>
            </a:r>
            <a:r>
              <a:rPr lang="ru-RU" dirty="0" err="1"/>
              <a:t>Біотехнологія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бактерійних</a:t>
            </a:r>
            <a:r>
              <a:rPr lang="ru-RU" dirty="0"/>
              <a:t> добрив.</a:t>
            </a:r>
          </a:p>
          <a:p>
            <a:pPr algn="l"/>
            <a:r>
              <a:rPr lang="ru-RU" dirty="0"/>
              <a:t>2.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біоінсектицидів</a:t>
            </a:r>
            <a:r>
              <a:rPr lang="ru-RU" dirty="0"/>
              <a:t> і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endParaRPr lang="ru-RU" dirty="0"/>
          </a:p>
          <a:p>
            <a:pPr algn="l"/>
            <a:r>
              <a:rPr lang="ru-RU" dirty="0"/>
              <a:t>3.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мікробних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FDDF9-C1B8-4DC9-B9FB-0C840B87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 схема отримання нітрагіну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B8269-EBED-4DDD-BAEA-A8786B41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Вирощування посівного матеріалу 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агаризованих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середовищах.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Вирощування в колбах.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інокулятів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стерильних середовищах.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Вирощування посівного матеріалу 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інокуляторі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впродовж 18-20 годин за температури +30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Підготовка ферментера і середовища.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Вирощування у ферментері при гарній аерації впродовж 48-72 годин (+30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6,5-7,2).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Обробка захисними засобами (20 % меляси і 1 %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тіосечовини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Змішування з наповнювачем (торф, бетоніт).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71500" algn="l"/>
                <a:tab pos="80010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Висушування, фасування і пакування.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4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37005-BCE2-4A6E-ADA1-5936F4FC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7" y="328539"/>
            <a:ext cx="10965912" cy="72319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Біодобрива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основі вільноживучих </a:t>
            </a:r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азотфіксувальних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бактерій</a:t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Azotobacter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9BEC0-C9DA-44FD-A1C4-9F7678F86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5400" y="232936"/>
            <a:ext cx="22156598" cy="7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3" descr="ris._1_1_172.jpg">
            <a:extLst>
              <a:ext uri="{FF2B5EF4-FFF2-40B4-BE49-F238E27FC236}">
                <a16:creationId xmlns:a16="http://schemas.microsoft.com/office/drawing/2014/main" id="{806A157D-1B15-48D6-9E49-C0F6B73B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7" y="2113415"/>
            <a:ext cx="5099972" cy="391267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9AEE20DE-6B6D-4215-A5F2-11E48262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4" descr="AzotobGrup207.jpg">
            <a:extLst>
              <a:ext uri="{FF2B5EF4-FFF2-40B4-BE49-F238E27FC236}">
                <a16:creationId xmlns:a16="http://schemas.microsoft.com/office/drawing/2014/main" id="{48A2893E-4DAD-4FEF-90DE-0583D324B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43" y="2113416"/>
            <a:ext cx="5049380" cy="391267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3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AEE32-F84D-44DC-91F5-61C97835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Біотехнологічна схема отримання азотобактерину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CAC77-4D2D-4E38-9852-50FC2E5C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60383"/>
          </a:xfrm>
        </p:spPr>
        <p:txBody>
          <a:bodyPr>
            <a:norm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основі вільноживучих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азотфіксувальних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бактерій</a:t>
            </a:r>
            <a:r>
              <a:rPr lang="uk-UA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zotobac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chroococcum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виготовляють бактерійний препарат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азотобактерин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його виробництва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chroococcum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культивують на середовищі з 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сахарозою або мелясою при активному </a:t>
            </a:r>
            <a:r>
              <a:rPr lang="uk-UA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аеруванні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Використовують також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 трисахариди, органічні кислоти і спирти, а також вносять P, S,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солі амонію. </a:t>
            </a: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клітини азотобактеру є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маложиттєздатними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засів ферментера здійснюють великим об’ємом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інокуляту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(10 %).</a:t>
            </a: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Препарат виготовляють у двох формах: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сухий і ґрунтовий (торф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яний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азотобактерин.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Сухий азотобактерин використовують для обробки овочевих культур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43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AD8FC-F2D1-46B5-83EA-780BC770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 схема отримання азотобактерину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569BF-E608-4590-A52B-1CA1B0C7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972"/>
            <a:ext cx="10515599" cy="4681992"/>
          </a:xfrm>
        </p:spPr>
        <p:txBody>
          <a:bodyPr>
            <a:normAutofit fontScale="85000" lnSpcReduction="10000"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Пакети з торфом стерилізують радіаційним способом.</a:t>
            </a: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Культуру азотобактера вирощують методом глибинного культивування і д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пакет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стерильним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торфом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таким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г препарату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40-50 млн.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иттєздатних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Мішки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поміщають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термостат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й ви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рощують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них культуру азотобактера при 25-27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4-6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180-200 млн.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літин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азотобактера в 1 г препарату. </a:t>
            </a:r>
          </a:p>
          <a:p>
            <a:pPr indent="457200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мішки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герметично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запаюють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холодильнику при 7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3-4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яців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Перспективними є препарати на основі бактерій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zosperillum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lipoferum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живуть на коренях тропічних трав, які виділяють для бактерій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аспартат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лактат, піруват,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сукцинат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77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47EC8-947F-42C9-B5E2-948DA4BC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 схема отримання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фосфобактерину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E1122-A287-401C-8F7D-601B88BD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1190172"/>
            <a:ext cx="11438627" cy="530270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Фосфобактерин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препарат у </a:t>
            </a:r>
            <a:r>
              <a:rPr lang="ru-RU" dirty="0" err="1"/>
              <a:t>вигляді</a:t>
            </a:r>
            <a:r>
              <a:rPr lang="ru-RU" dirty="0"/>
              <a:t> порошку,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в 1 г не </a:t>
            </a:r>
            <a:r>
              <a:rPr lang="ru-RU" dirty="0" err="1"/>
              <a:t>менше</a:t>
            </a:r>
            <a:r>
              <a:rPr lang="ru-RU" dirty="0"/>
              <a:t> 8-10 млрд. </a:t>
            </a:r>
            <a:r>
              <a:rPr lang="ru-RU" dirty="0" err="1"/>
              <a:t>життєздатних</a:t>
            </a:r>
            <a:r>
              <a:rPr lang="ru-RU" dirty="0"/>
              <a:t> спор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i="1" dirty="0" err="1">
                <a:solidFill>
                  <a:srgbClr val="FF0000"/>
                </a:solidFill>
              </a:rPr>
              <a:t>Bacillus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megaterium</a:t>
            </a:r>
            <a:r>
              <a:rPr lang="ru-RU" dirty="0"/>
              <a:t>.</a:t>
            </a:r>
          </a:p>
          <a:p>
            <a:r>
              <a:rPr lang="ru-RU" dirty="0" err="1"/>
              <a:t>Технологічна</a:t>
            </a:r>
            <a:r>
              <a:rPr lang="ru-RU" dirty="0"/>
              <a:t> схема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фосфобактерину</a:t>
            </a:r>
            <a:r>
              <a:rPr lang="ru-RU" dirty="0"/>
              <a:t> </a:t>
            </a:r>
            <a:r>
              <a:rPr lang="ru-RU" dirty="0" err="1"/>
              <a:t>подібна</a:t>
            </a:r>
            <a:r>
              <a:rPr lang="ru-RU" dirty="0"/>
              <a:t>, як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нітрагіну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1)  Культуру </a:t>
            </a:r>
            <a:r>
              <a:rPr lang="ru-RU" dirty="0" err="1"/>
              <a:t>культивують</a:t>
            </a:r>
            <a:r>
              <a:rPr lang="ru-RU" dirty="0"/>
              <a:t> до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спороутворення</a:t>
            </a:r>
            <a:r>
              <a:rPr lang="ru-RU" dirty="0"/>
              <a:t> </a:t>
            </a:r>
            <a:r>
              <a:rPr lang="ru-RU" u="sng" dirty="0" err="1"/>
              <a:t>глибинним</a:t>
            </a:r>
            <a:r>
              <a:rPr lang="ru-RU" u="sng" dirty="0"/>
              <a:t> способом </a:t>
            </a:r>
            <a:r>
              <a:rPr lang="ru-RU" dirty="0"/>
              <a:t>у </a:t>
            </a:r>
            <a:r>
              <a:rPr lang="ru-RU" dirty="0" err="1"/>
              <a:t>стерильних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на </a:t>
            </a:r>
            <a:r>
              <a:rPr lang="ru-RU" dirty="0" err="1"/>
              <a:t>середовищі</a:t>
            </a:r>
            <a:r>
              <a:rPr lang="ru-RU" dirty="0"/>
              <a:t> з </a:t>
            </a:r>
            <a:r>
              <a:rPr lang="ru-RU" dirty="0" err="1"/>
              <a:t>мелясою</a:t>
            </a:r>
            <a:r>
              <a:rPr lang="ru-RU" dirty="0"/>
              <a:t>, </a:t>
            </a:r>
            <a:r>
              <a:rPr lang="ru-RU" dirty="0" err="1"/>
              <a:t>кукурудзяним</a:t>
            </a:r>
            <a:r>
              <a:rPr lang="ru-RU" dirty="0"/>
              <a:t> </a:t>
            </a:r>
            <a:r>
              <a:rPr lang="ru-RU" dirty="0" err="1"/>
              <a:t>екстрактом</a:t>
            </a:r>
            <a:r>
              <a:rPr lang="ru-RU" dirty="0"/>
              <a:t>, </a:t>
            </a:r>
            <a:r>
              <a:rPr lang="ru-RU" dirty="0" err="1"/>
              <a:t>амоній</a:t>
            </a:r>
            <a:r>
              <a:rPr lang="ru-RU" dirty="0"/>
              <a:t> сульфатом, </a:t>
            </a:r>
            <a:r>
              <a:rPr lang="ru-RU" dirty="0" err="1"/>
              <a:t>крейдою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30-48 годин за </a:t>
            </a:r>
            <a:r>
              <a:rPr lang="ru-RU" u="sng" dirty="0" err="1"/>
              <a:t>температури</a:t>
            </a:r>
            <a:r>
              <a:rPr lang="ru-RU" u="sng" dirty="0"/>
              <a:t> 28-30 С і рН 6,5-7,5. </a:t>
            </a:r>
          </a:p>
          <a:p>
            <a:pPr marL="0" indent="0">
              <a:buNone/>
            </a:pPr>
            <a:r>
              <a:rPr lang="ru-RU" dirty="0"/>
              <a:t>2)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u="sng" dirty="0" err="1"/>
              <a:t>центрифугування</a:t>
            </a:r>
            <a:r>
              <a:rPr lang="ru-RU" u="sng" dirty="0"/>
              <a:t>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err="1"/>
              <a:t>Отриману</a:t>
            </a:r>
            <a:r>
              <a:rPr lang="ru-RU" dirty="0"/>
              <a:t> </a:t>
            </a:r>
            <a:r>
              <a:rPr lang="ru-RU" dirty="0" err="1"/>
              <a:t>біомасу</a:t>
            </a:r>
            <a:r>
              <a:rPr lang="ru-RU" dirty="0"/>
              <a:t> </a:t>
            </a:r>
            <a:r>
              <a:rPr lang="ru-RU" u="sng" dirty="0" err="1"/>
              <a:t>висушують</a:t>
            </a:r>
            <a:r>
              <a:rPr lang="ru-RU" u="sng" dirty="0"/>
              <a:t> у </a:t>
            </a:r>
            <a:r>
              <a:rPr lang="ru-RU" u="sng" dirty="0" err="1"/>
              <a:t>розпилювальній</a:t>
            </a:r>
            <a:r>
              <a:rPr lang="ru-RU" u="sng" dirty="0"/>
              <a:t> </a:t>
            </a:r>
            <a:r>
              <a:rPr lang="ru-RU" u="sng" dirty="0" err="1"/>
              <a:t>сушарці</a:t>
            </a:r>
            <a:r>
              <a:rPr lang="ru-RU" u="sng" dirty="0"/>
              <a:t> </a:t>
            </a:r>
            <a:r>
              <a:rPr lang="ru-RU" dirty="0"/>
              <a:t>за </a:t>
            </a:r>
            <a:r>
              <a:rPr lang="ru-RU" dirty="0" err="1"/>
              <a:t>температури</a:t>
            </a:r>
            <a:r>
              <a:rPr lang="ru-RU" dirty="0"/>
              <a:t> 65-75 С до </a:t>
            </a:r>
            <a:r>
              <a:rPr lang="ru-RU" dirty="0" err="1"/>
              <a:t>вологості</a:t>
            </a:r>
            <a:r>
              <a:rPr lang="ru-RU" dirty="0"/>
              <a:t> 2-3 %, 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err="1"/>
              <a:t>змішують</a:t>
            </a:r>
            <a:r>
              <a:rPr lang="ru-RU" dirty="0"/>
              <a:t> з </a:t>
            </a:r>
            <a:r>
              <a:rPr lang="ru-RU" dirty="0" err="1"/>
              <a:t>каоліном</a:t>
            </a:r>
            <a:r>
              <a:rPr lang="ru-RU" dirty="0"/>
              <a:t>, </a:t>
            </a:r>
            <a:r>
              <a:rPr lang="ru-RU" dirty="0" err="1"/>
              <a:t>фасують</a:t>
            </a:r>
            <a:r>
              <a:rPr lang="ru-RU" dirty="0"/>
              <a:t> по 50-500 кг у </a:t>
            </a:r>
            <a:r>
              <a:rPr lang="ru-RU" dirty="0" err="1"/>
              <a:t>водонепроникні</a:t>
            </a:r>
            <a:r>
              <a:rPr lang="ru-RU" dirty="0"/>
              <a:t> </a:t>
            </a:r>
            <a:r>
              <a:rPr lang="ru-RU" dirty="0" err="1"/>
              <a:t>герметичні</a:t>
            </a:r>
            <a:r>
              <a:rPr lang="ru-RU" dirty="0"/>
              <a:t> </a:t>
            </a:r>
            <a:r>
              <a:rPr lang="ru-RU" dirty="0" err="1"/>
              <a:t>мішки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при </a:t>
            </a:r>
            <a:r>
              <a:rPr lang="ru-RU" dirty="0" err="1"/>
              <a:t>кімнатній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становить 1 </a:t>
            </a:r>
            <a:r>
              <a:rPr lang="ru-RU" dirty="0" err="1"/>
              <a:t>рік</a:t>
            </a:r>
            <a:r>
              <a:rPr lang="ru-RU" dirty="0"/>
              <a:t>. </a:t>
            </a:r>
          </a:p>
          <a:p>
            <a:r>
              <a:rPr lang="ru-RU" dirty="0"/>
              <a:t>Культура повинна бути </a:t>
            </a:r>
            <a:r>
              <a:rPr lang="ru-RU" dirty="0" err="1"/>
              <a:t>стійкою</a:t>
            </a:r>
            <a:r>
              <a:rPr lang="ru-RU" dirty="0"/>
              <a:t> до </a:t>
            </a:r>
            <a:r>
              <a:rPr lang="ru-RU" dirty="0" err="1"/>
              <a:t>фагів</a:t>
            </a:r>
            <a:r>
              <a:rPr lang="ru-RU" dirty="0"/>
              <a:t>. У 1 г препарату </a:t>
            </a:r>
            <a:r>
              <a:rPr lang="ru-RU" dirty="0" err="1"/>
              <a:t>має</a:t>
            </a:r>
            <a:r>
              <a:rPr lang="ru-RU" dirty="0"/>
              <a:t> бути 8 млрд. </a:t>
            </a:r>
            <a:r>
              <a:rPr lang="ru-RU" dirty="0" err="1"/>
              <a:t>життєздатних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56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007E9-EDB3-41A0-9E44-BE427C61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>
            <a:normAutofit fontScale="90000"/>
          </a:bodyPr>
          <a:lstStyle/>
          <a:p>
            <a:pPr indent="342900">
              <a:spcAft>
                <a:spcPts val="0"/>
              </a:spcAft>
            </a:pP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Чисті культури </a:t>
            </a:r>
            <a:r>
              <a:rPr lang="en-GB" sz="2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Bacillus megaterium</a:t>
            </a:r>
            <a:r>
              <a:rPr lang="uk-UA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en-GB" sz="2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Agrobacterium </a:t>
            </a:r>
            <a:r>
              <a:rPr lang="en-GB" sz="2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radiobacter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F6CB8D-2A1F-4386-9E9C-E1476759A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8685" y="1638800"/>
            <a:ext cx="148018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3" descr="6414376363_1a3a1c169a_b.jpg">
            <a:extLst>
              <a:ext uri="{FF2B5EF4-FFF2-40B4-BE49-F238E27FC236}">
                <a16:creationId xmlns:a16="http://schemas.microsoft.com/office/drawing/2014/main" id="{08E3900A-9E51-41AA-B925-6025554AB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5943"/>
            <a:ext cx="4966408" cy="371308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449862CE-0976-40E3-AB72-59926AF1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375" y="2912514"/>
            <a:ext cx="164193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3" descr="Agro1.JPG">
            <a:extLst>
              <a:ext uri="{FF2B5EF4-FFF2-40B4-BE49-F238E27FC236}">
                <a16:creationId xmlns:a16="http://schemas.microsoft.com/office/drawing/2014/main" id="{8C665EC8-A5AA-40CB-B276-0CF514C82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14" y="1638801"/>
            <a:ext cx="5011924" cy="363707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9A1948-3F7A-4FF1-AF61-D5DF3B823857}"/>
              </a:ext>
            </a:extLst>
          </p:cNvPr>
          <p:cNvSpPr/>
          <p:nvPr/>
        </p:nvSpPr>
        <p:spPr>
          <a:xfrm>
            <a:off x="1132115" y="5275871"/>
            <a:ext cx="317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Bacillus megaterium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19934A3-A44D-477A-BBAE-BF6BCF6DC9E1}"/>
              </a:ext>
            </a:extLst>
          </p:cNvPr>
          <p:cNvSpPr/>
          <p:nvPr/>
        </p:nvSpPr>
        <p:spPr>
          <a:xfrm>
            <a:off x="6749142" y="5675981"/>
            <a:ext cx="3082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Agrobacterium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radiobacter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36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EF817C8-D902-49B4-9DAF-4C2F4E82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203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 descr="Wiki2.jpg">
            <a:extLst>
              <a:ext uri="{FF2B5EF4-FFF2-40B4-BE49-F238E27FC236}">
                <a16:creationId xmlns:a16="http://schemas.microsoft.com/office/drawing/2014/main" id="{E19FC366-7121-4931-BCE3-2DD4250DD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6" y="1604967"/>
            <a:ext cx="5200447" cy="3648066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46E7D0D-0CF3-4DCB-8023-B9B6E1974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828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 descr="1187024.jpeg">
            <a:extLst>
              <a:ext uri="{FF2B5EF4-FFF2-40B4-BE49-F238E27FC236}">
                <a16:creationId xmlns:a16="http://schemas.microsoft.com/office/drawing/2014/main" id="{839FA09B-FC93-470F-B6A5-B2DCE48FD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8" y="1745352"/>
            <a:ext cx="4945095" cy="336729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955D1E-29BC-4990-BECB-A7CF19A76502}"/>
              </a:ext>
            </a:extLst>
          </p:cNvPr>
          <p:cNvSpPr/>
          <p:nvPr/>
        </p:nvSpPr>
        <p:spPr>
          <a:xfrm rot="10800000" flipV="1">
            <a:off x="1582057" y="5593238"/>
            <a:ext cx="286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Flavobacterium sp.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F20F04-7B0E-49C5-AE9E-A050E0550B19}"/>
              </a:ext>
            </a:extLst>
          </p:cNvPr>
          <p:cNvSpPr/>
          <p:nvPr/>
        </p:nvSpPr>
        <p:spPr>
          <a:xfrm>
            <a:off x="7743216" y="5824071"/>
            <a:ext cx="2537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Флавобактерин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50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8CF6D-3934-4691-A33E-EEF05FE2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uk-UA" sz="3600" b="1" dirty="0" err="1"/>
              <a:t>Ризоагрін</a:t>
            </a:r>
            <a:endParaRPr lang="ru-RU" sz="36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B03072-BC47-48FE-AAB5-0A0DF2436488}"/>
              </a:ext>
            </a:extLst>
          </p:cNvPr>
          <p:cNvSpPr/>
          <p:nvPr/>
        </p:nvSpPr>
        <p:spPr>
          <a:xfrm>
            <a:off x="580570" y="1494971"/>
            <a:ext cx="110995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Ризоагрін</a:t>
            </a:r>
            <a:r>
              <a:rPr lang="ru-RU" sz="2800" dirty="0"/>
              <a:t> – </a:t>
            </a:r>
            <a:r>
              <a:rPr lang="ru-RU" sz="2800" dirty="0" err="1"/>
              <a:t>біопрепарат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стимулює</a:t>
            </a:r>
            <a:r>
              <a:rPr lang="ru-RU" sz="2800" dirty="0"/>
              <a:t> </a:t>
            </a:r>
            <a:r>
              <a:rPr lang="ru-RU" sz="2800" dirty="0" err="1"/>
              <a:t>ріст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штаму</a:t>
            </a:r>
            <a:r>
              <a:rPr lang="ru-RU" sz="2800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Agrobacterium </a:t>
            </a:r>
            <a:r>
              <a:rPr lang="en-US" sz="2800" b="1" i="1" dirty="0" err="1">
                <a:solidFill>
                  <a:srgbClr val="FF0000"/>
                </a:solidFill>
              </a:rPr>
              <a:t>radiobacter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</a:t>
            </a:r>
            <a:r>
              <a:rPr lang="ru-RU" sz="2800" dirty="0" err="1"/>
              <a:t>рекомендується</a:t>
            </a:r>
            <a:r>
              <a:rPr lang="ru-RU" sz="2800" dirty="0"/>
              <a:t> для </a:t>
            </a:r>
            <a:r>
              <a:rPr lang="ru-RU" sz="2800" dirty="0" err="1"/>
              <a:t>передпосівної</a:t>
            </a:r>
            <a:r>
              <a:rPr lang="ru-RU" sz="2800" dirty="0"/>
              <a:t> </a:t>
            </a:r>
            <a:r>
              <a:rPr lang="ru-RU" sz="2800" dirty="0" err="1"/>
              <a:t>обробки</a:t>
            </a:r>
            <a:r>
              <a:rPr lang="ru-RU" sz="2800" dirty="0"/>
              <a:t> </a:t>
            </a:r>
            <a:r>
              <a:rPr lang="ru-RU" sz="2800" dirty="0" err="1"/>
              <a:t>насіння</a:t>
            </a:r>
            <a:r>
              <a:rPr lang="ru-RU" sz="2800" dirty="0"/>
              <a:t> </a:t>
            </a:r>
            <a:r>
              <a:rPr lang="ru-RU" sz="2800" dirty="0" err="1"/>
              <a:t>зернових</a:t>
            </a:r>
            <a:r>
              <a:rPr lang="ru-RU" sz="2800" dirty="0"/>
              <a:t>. </a:t>
            </a:r>
            <a:r>
              <a:rPr lang="ru-RU" sz="2800" dirty="0" err="1"/>
              <a:t>Володіє</a:t>
            </a:r>
            <a:r>
              <a:rPr lang="ru-RU" sz="2800" dirty="0"/>
              <a:t> потужною </a:t>
            </a:r>
            <a:r>
              <a:rPr lang="ru-RU" sz="2800" dirty="0" err="1"/>
              <a:t>стимулюючою</a:t>
            </a:r>
            <a:r>
              <a:rPr lang="ru-RU" sz="2800" dirty="0"/>
              <a:t> </a:t>
            </a:r>
            <a:r>
              <a:rPr lang="ru-RU" sz="2800" dirty="0" err="1"/>
              <a:t>дією</a:t>
            </a:r>
            <a:r>
              <a:rPr lang="ru-RU" sz="2800" dirty="0"/>
              <a:t> на </a:t>
            </a:r>
            <a:r>
              <a:rPr lang="ru-RU" sz="2800" dirty="0" err="1"/>
              <a:t>рослини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посилення</a:t>
            </a:r>
            <a:r>
              <a:rPr lang="ru-RU" sz="2800" dirty="0"/>
              <a:t> </a:t>
            </a:r>
            <a:r>
              <a:rPr lang="ru-RU" sz="2800" dirty="0" err="1"/>
              <a:t>мінерального</a:t>
            </a:r>
            <a:r>
              <a:rPr lang="ru-RU" sz="2800" dirty="0"/>
              <a:t> </a:t>
            </a:r>
            <a:r>
              <a:rPr lang="ru-RU" sz="2800" dirty="0" err="1"/>
              <a:t>живлення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dirty="0"/>
              <a:t>В першу </a:t>
            </a:r>
            <a:r>
              <a:rPr lang="ru-RU" sz="2800" dirty="0" err="1"/>
              <a:t>чергу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посилення</a:t>
            </a:r>
            <a:r>
              <a:rPr lang="ru-RU" sz="2800" dirty="0"/>
              <a:t> фосфорного </a:t>
            </a:r>
            <a:r>
              <a:rPr lang="ru-RU" sz="2800" dirty="0" err="1"/>
              <a:t>харчування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мобілізації</a:t>
            </a:r>
            <a:r>
              <a:rPr lang="ru-RU" sz="2800" dirty="0"/>
              <a:t> </a:t>
            </a:r>
            <a:r>
              <a:rPr lang="ru-RU" sz="2800" dirty="0" err="1"/>
              <a:t>органофосфатів</a:t>
            </a:r>
            <a:r>
              <a:rPr lang="ru-RU" sz="2800" dirty="0"/>
              <a:t> </a:t>
            </a:r>
            <a:r>
              <a:rPr lang="ru-RU" sz="2800" dirty="0" err="1"/>
              <a:t>ґрунту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мікроорганізми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входять</a:t>
            </a:r>
            <a:r>
              <a:rPr lang="ru-RU" sz="2800" dirty="0"/>
              <a:t> до складу </a:t>
            </a:r>
            <a:r>
              <a:rPr lang="ru-RU" sz="2800" dirty="0" err="1"/>
              <a:t>біопрепарату</a:t>
            </a:r>
            <a:r>
              <a:rPr lang="ru-RU" sz="2800" dirty="0"/>
              <a:t> </a:t>
            </a:r>
            <a:r>
              <a:rPr lang="ru-RU" sz="2800" dirty="0" err="1"/>
              <a:t>володіють</a:t>
            </a:r>
            <a:r>
              <a:rPr lang="ru-RU" sz="2800" dirty="0"/>
              <a:t> </a:t>
            </a:r>
            <a:r>
              <a:rPr lang="ru-RU" sz="2800" dirty="0" err="1"/>
              <a:t>високою</a:t>
            </a:r>
            <a:r>
              <a:rPr lang="ru-RU" sz="2800" dirty="0"/>
              <a:t> </a:t>
            </a:r>
            <a:r>
              <a:rPr lang="ru-RU" sz="2800" dirty="0" err="1"/>
              <a:t>конкурентоспроможністю</a:t>
            </a:r>
            <a:r>
              <a:rPr lang="ru-RU" sz="2800" dirty="0"/>
              <a:t> до </a:t>
            </a:r>
            <a:r>
              <a:rPr lang="ru-RU" sz="2800" dirty="0" err="1"/>
              <a:t>фітопатогенних</a:t>
            </a:r>
            <a:r>
              <a:rPr lang="ru-RU" sz="2800" dirty="0"/>
              <a:t> </a:t>
            </a:r>
            <a:r>
              <a:rPr lang="ru-RU" sz="2800" dirty="0" err="1"/>
              <a:t>грибів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підвищує</a:t>
            </a:r>
            <a:r>
              <a:rPr lang="ru-RU" sz="2800" dirty="0"/>
              <a:t> </a:t>
            </a:r>
            <a:r>
              <a:rPr lang="ru-RU" sz="2800" dirty="0" err="1"/>
              <a:t>стійкість</a:t>
            </a:r>
            <a:r>
              <a:rPr lang="ru-RU" sz="2800" dirty="0"/>
              <a:t> </a:t>
            </a:r>
            <a:r>
              <a:rPr lang="ru-RU" sz="2800" dirty="0" err="1"/>
              <a:t>рослин</a:t>
            </a:r>
            <a:r>
              <a:rPr lang="ru-RU" sz="2800" dirty="0"/>
              <a:t> до хвороб</a:t>
            </a:r>
          </a:p>
        </p:txBody>
      </p:sp>
    </p:spTree>
    <p:extLst>
      <p:ext uri="{BB962C8B-B14F-4D97-AF65-F5344CB8AC3E}">
        <p14:creationId xmlns:p14="http://schemas.microsoft.com/office/powerpoint/2010/main" val="247012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E4892-A7B1-44CB-83F5-30C8FAB6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218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Біоінсектициди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95173-ED76-463E-B1AC-1B77EFCF1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Біоінсектициди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ентомопатогенні</a:t>
            </a:r>
            <a:r>
              <a:rPr lang="ru-RU" b="1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спори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вегетативні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і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патогенні</a:t>
            </a:r>
            <a:r>
              <a:rPr lang="ru-RU" dirty="0"/>
              <a:t> для комах та </a:t>
            </a:r>
            <a:r>
              <a:rPr lang="ru-RU" dirty="0" err="1"/>
              <a:t>кліщів</a:t>
            </a:r>
            <a:r>
              <a:rPr lang="ru-RU" dirty="0"/>
              <a:t>. </a:t>
            </a:r>
          </a:p>
          <a:p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біоінсектицидів</a:t>
            </a:r>
            <a:r>
              <a:rPr lang="ru-RU" dirty="0"/>
              <a:t> </a:t>
            </a:r>
            <a:r>
              <a:rPr lang="ru-RU" dirty="0" err="1"/>
              <a:t>почалось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недавно. </a:t>
            </a:r>
          </a:p>
          <a:p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90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інфікують</a:t>
            </a:r>
            <a:r>
              <a:rPr lang="ru-RU" dirty="0"/>
              <a:t> комах,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штамів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роду </a:t>
            </a:r>
            <a:r>
              <a:rPr lang="en-US" i="1" dirty="0"/>
              <a:t>Bacillus</a:t>
            </a:r>
            <a:r>
              <a:rPr lang="en-US" dirty="0"/>
              <a:t>,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90%) </a:t>
            </a:r>
            <a:r>
              <a:rPr lang="ru-RU" dirty="0" err="1"/>
              <a:t>виготовлена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en-US" i="1" dirty="0">
                <a:solidFill>
                  <a:srgbClr val="FF0000"/>
                </a:solidFill>
              </a:rPr>
              <a:t>Bacillus thuringiensis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Bt</a:t>
            </a:r>
            <a:r>
              <a:rPr lang="en-US" dirty="0">
                <a:solidFill>
                  <a:srgbClr val="FF0000"/>
                </a:solidFill>
              </a:rPr>
              <a:t>). </a:t>
            </a:r>
            <a:r>
              <a:rPr lang="ru-RU" dirty="0" err="1"/>
              <a:t>Випускають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160 </a:t>
            </a:r>
            <a:r>
              <a:rPr lang="ru-RU" dirty="0" err="1"/>
              <a:t>видів</a:t>
            </a:r>
            <a:r>
              <a:rPr lang="ru-RU" dirty="0"/>
              <a:t> комах. </a:t>
            </a:r>
          </a:p>
          <a:p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не </a:t>
            </a:r>
            <a:r>
              <a:rPr lang="ru-RU" dirty="0" err="1"/>
              <a:t>виявляють</a:t>
            </a:r>
            <a:r>
              <a:rPr lang="ru-RU" dirty="0"/>
              <a:t> негативного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  <a:p>
            <a:r>
              <a:rPr lang="ru-RU" dirty="0" err="1"/>
              <a:t>Мікроорганізми-патогени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епідемії</a:t>
            </a:r>
            <a:r>
              <a:rPr lang="ru-RU" dirty="0"/>
              <a:t> комах.</a:t>
            </a:r>
          </a:p>
          <a:p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вживаними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є </a:t>
            </a:r>
            <a:r>
              <a:rPr lang="ru-RU" dirty="0" err="1"/>
              <a:t>бактерії</a:t>
            </a:r>
            <a:r>
              <a:rPr lang="ru-RU" dirty="0"/>
              <a:t> роду </a:t>
            </a:r>
            <a:r>
              <a:rPr lang="en-US" i="1" dirty="0">
                <a:solidFill>
                  <a:srgbClr val="FF0000"/>
                </a:solidFill>
              </a:rPr>
              <a:t>Bacillus (B. thuringiensis, B. </a:t>
            </a:r>
            <a:r>
              <a:rPr lang="en-US" i="1" dirty="0" err="1">
                <a:solidFill>
                  <a:srgbClr val="FF0000"/>
                </a:solidFill>
              </a:rPr>
              <a:t>popilliae</a:t>
            </a:r>
            <a:r>
              <a:rPr lang="en-US" i="1" dirty="0">
                <a:solidFill>
                  <a:srgbClr val="FF0000"/>
                </a:solidFill>
              </a:rPr>
              <a:t>, B. </a:t>
            </a:r>
            <a:r>
              <a:rPr lang="en-US" i="1" dirty="0" err="1">
                <a:solidFill>
                  <a:srgbClr val="FF0000"/>
                </a:solidFill>
              </a:rPr>
              <a:t>lentimorbus</a:t>
            </a:r>
            <a:r>
              <a:rPr lang="en-US" i="1" dirty="0">
                <a:solidFill>
                  <a:srgbClr val="FF0000"/>
                </a:solidFill>
              </a:rPr>
              <a:t>, B. </a:t>
            </a:r>
            <a:r>
              <a:rPr lang="en-US" i="1" dirty="0" err="1">
                <a:solidFill>
                  <a:srgbClr val="FF0000"/>
                </a:solidFill>
              </a:rPr>
              <a:t>sphaericus</a:t>
            </a:r>
            <a:r>
              <a:rPr lang="en-US" dirty="0">
                <a:solidFill>
                  <a:srgbClr val="FF0000"/>
                </a:solidFill>
              </a:rPr>
              <a:t>). </a:t>
            </a:r>
            <a:endParaRPr lang="uk-UA" dirty="0">
              <a:solidFill>
                <a:srgbClr val="FF0000"/>
              </a:solidFill>
            </a:endParaRPr>
          </a:p>
          <a:p>
            <a:r>
              <a:rPr lang="ru-RU" dirty="0"/>
              <a:t>Вони </a:t>
            </a:r>
            <a:r>
              <a:rPr lang="ru-RU" dirty="0" err="1"/>
              <a:t>патогенні</a:t>
            </a:r>
            <a:r>
              <a:rPr lang="ru-RU" dirty="0"/>
              <a:t> для </a:t>
            </a:r>
            <a:r>
              <a:rPr lang="ru-RU" dirty="0" err="1"/>
              <a:t>лускокрилих</a:t>
            </a:r>
            <a:r>
              <a:rPr lang="ru-RU" dirty="0"/>
              <a:t> комах.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65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FC195B-F5B8-46CD-9650-64518911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3" y="276045"/>
            <a:ext cx="10663687" cy="590091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b="1" dirty="0"/>
              <a:t>Л. Пастером </a:t>
            </a:r>
            <a:r>
              <a:rPr lang="ru-RU" dirty="0"/>
              <a:t>з </a:t>
            </a:r>
            <a:r>
              <a:rPr lang="ru-RU" dirty="0" err="1"/>
              <a:t>гусені</a:t>
            </a:r>
            <a:r>
              <a:rPr lang="ru-RU" dirty="0"/>
              <a:t> тутового </a:t>
            </a:r>
            <a:r>
              <a:rPr lang="ru-RU" dirty="0" err="1"/>
              <a:t>шовкопряда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назвав </a:t>
            </a:r>
            <a:r>
              <a:rPr lang="en-US" i="1" dirty="0">
                <a:solidFill>
                  <a:srgbClr val="FF0000"/>
                </a:solidFill>
              </a:rPr>
              <a:t>Bacillus </a:t>
            </a:r>
            <a:r>
              <a:rPr lang="en-US" i="1" dirty="0" err="1">
                <a:solidFill>
                  <a:srgbClr val="FF0000"/>
                </a:solidFill>
              </a:rPr>
              <a:t>bombicus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– «</a:t>
            </a:r>
            <a:r>
              <a:rPr lang="ru-RU" dirty="0" err="1"/>
              <a:t>бактерії</a:t>
            </a:r>
            <a:r>
              <a:rPr lang="ru-RU" dirty="0"/>
              <a:t> з </a:t>
            </a:r>
            <a:r>
              <a:rPr lang="ru-RU" dirty="0" err="1"/>
              <a:t>незвичайними</a:t>
            </a:r>
            <a:r>
              <a:rPr lang="ru-RU" dirty="0"/>
              <a:t> ядрами» –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спричиняли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 у </a:t>
            </a:r>
            <a:r>
              <a:rPr lang="ru-RU" dirty="0" err="1"/>
              <a:t>гусені</a:t>
            </a:r>
            <a:r>
              <a:rPr lang="ru-RU" dirty="0"/>
              <a:t>. </a:t>
            </a:r>
          </a:p>
          <a:p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зя’сувалося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то </a:t>
            </a:r>
            <a:r>
              <a:rPr lang="ru-RU" dirty="0" err="1"/>
              <a:t>були</a:t>
            </a:r>
            <a:r>
              <a:rPr lang="ru-RU" dirty="0"/>
              <a:t> не ядра, а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ендотоксину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назвали </a:t>
            </a:r>
            <a:r>
              <a:rPr lang="ru-RU" u="sng" dirty="0" err="1"/>
              <a:t>параспоральними</a:t>
            </a:r>
            <a:r>
              <a:rPr lang="ru-RU" u="sng" dirty="0"/>
              <a:t> </a:t>
            </a:r>
            <a:r>
              <a:rPr lang="ru-RU" u="sng" dirty="0" err="1"/>
              <a:t>тілами</a:t>
            </a:r>
            <a:r>
              <a:rPr lang="ru-RU" dirty="0"/>
              <a:t>. </a:t>
            </a:r>
          </a:p>
          <a:p>
            <a:r>
              <a:rPr lang="ru-RU" dirty="0"/>
              <a:t>У 1911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b="1" dirty="0"/>
              <a:t>Е. </a:t>
            </a:r>
            <a:r>
              <a:rPr lang="ru-RU" b="1" dirty="0" err="1"/>
              <a:t>Берлінер</a:t>
            </a:r>
            <a:r>
              <a:rPr lang="ru-RU" b="1" dirty="0"/>
              <a:t> </a:t>
            </a:r>
            <a:r>
              <a:rPr lang="ru-RU" dirty="0"/>
              <a:t>детально описав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бактерію</a:t>
            </a:r>
            <a:r>
              <a:rPr lang="ru-RU" dirty="0"/>
              <a:t> і назвав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en-US" i="1" dirty="0">
                <a:solidFill>
                  <a:srgbClr val="FF0000"/>
                </a:solidFill>
              </a:rPr>
              <a:t>Bacillus thuringiensis.</a:t>
            </a:r>
          </a:p>
          <a:p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 </a:t>
            </a:r>
            <a:r>
              <a:rPr lang="ru-RU" dirty="0" err="1"/>
              <a:t>серотипів</a:t>
            </a:r>
            <a:r>
              <a:rPr lang="ru-RU" dirty="0"/>
              <a:t> </a:t>
            </a:r>
            <a:r>
              <a:rPr lang="en-US" i="1" dirty="0">
                <a:solidFill>
                  <a:srgbClr val="FF0000"/>
                </a:solidFill>
              </a:rPr>
              <a:t>B. thuringiensis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біохімічними</a:t>
            </a:r>
            <a:r>
              <a:rPr lang="ru-RU" dirty="0"/>
              <a:t> і </a:t>
            </a:r>
            <a:r>
              <a:rPr lang="ru-RU" dirty="0" err="1"/>
              <a:t>серологічними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й </a:t>
            </a:r>
            <a:r>
              <a:rPr lang="ru-RU" dirty="0" err="1"/>
              <a:t>ентомоцидністю</a:t>
            </a:r>
            <a:r>
              <a:rPr lang="ru-RU" dirty="0"/>
              <a:t>. </a:t>
            </a: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бактерія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спори, </a:t>
            </a:r>
            <a:r>
              <a:rPr lang="ru-RU" dirty="0" err="1"/>
              <a:t>проростання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розривання</a:t>
            </a:r>
            <a:r>
              <a:rPr lang="ru-RU" dirty="0"/>
              <a:t>.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патогенні</a:t>
            </a:r>
            <a:r>
              <a:rPr lang="ru-RU" dirty="0"/>
              <a:t> для 130 </a:t>
            </a:r>
            <a:r>
              <a:rPr lang="ru-RU" dirty="0" err="1"/>
              <a:t>видів</a:t>
            </a:r>
            <a:r>
              <a:rPr lang="ru-RU" dirty="0"/>
              <a:t> комах.</a:t>
            </a:r>
          </a:p>
          <a:p>
            <a:r>
              <a:rPr lang="ru-RU" dirty="0"/>
              <a:t> </a:t>
            </a:r>
            <a:r>
              <a:rPr lang="ru-RU" dirty="0" err="1"/>
              <a:t>Токсичними</a:t>
            </a:r>
            <a:r>
              <a:rPr lang="ru-RU" dirty="0"/>
              <a:t> є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: </a:t>
            </a:r>
            <a:r>
              <a:rPr lang="ru-RU" i="1" dirty="0" err="1">
                <a:solidFill>
                  <a:srgbClr val="C00000"/>
                </a:solidFill>
              </a:rPr>
              <a:t>термостабільний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екзотоксин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термолабільний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ендотоксин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протоксин</a:t>
            </a:r>
            <a:r>
              <a:rPr lang="ru-RU" i="1" dirty="0">
                <a:solidFill>
                  <a:srgbClr val="C00000"/>
                </a:solidFill>
              </a:rPr>
              <a:t> і </a:t>
            </a:r>
            <a:r>
              <a:rPr lang="ru-RU" i="1" dirty="0" err="1">
                <a:solidFill>
                  <a:srgbClr val="C00000"/>
                </a:solidFill>
              </a:rPr>
              <a:t>специфічні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ферменти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лужному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шлунку</a:t>
            </a:r>
            <a:r>
              <a:rPr lang="ru-RU" dirty="0"/>
              <a:t> </a:t>
            </a:r>
            <a:r>
              <a:rPr lang="ru-RU" dirty="0" err="1"/>
              <a:t>гусені</a:t>
            </a:r>
            <a:r>
              <a:rPr lang="ru-RU" dirty="0"/>
              <a:t> </a:t>
            </a:r>
            <a:r>
              <a:rPr lang="ru-RU" dirty="0" err="1"/>
              <a:t>гідролізуються</a:t>
            </a:r>
            <a:r>
              <a:rPr lang="ru-RU" dirty="0"/>
              <a:t> </a:t>
            </a:r>
            <a:r>
              <a:rPr lang="ru-RU" dirty="0" err="1"/>
              <a:t>протеїназами</a:t>
            </a:r>
            <a:r>
              <a:rPr lang="ru-RU" dirty="0"/>
              <a:t> комах і </a:t>
            </a:r>
            <a:r>
              <a:rPr lang="ru-RU" dirty="0" err="1"/>
              <a:t>спричинюють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 </a:t>
            </a:r>
            <a:r>
              <a:rPr lang="ru-RU" dirty="0" err="1"/>
              <a:t>шлунку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комах.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54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22E3D-37AE-4180-9557-6A568CA2CCC5}"/>
              </a:ext>
            </a:extLst>
          </p:cNvPr>
          <p:cNvSpPr/>
          <p:nvPr/>
        </p:nvSpPr>
        <p:spPr>
          <a:xfrm>
            <a:off x="2743200" y="381000"/>
            <a:ext cx="705643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Біопрепарати за походженням</a:t>
            </a:r>
            <a:endParaRPr lang="ru-RU" altLang="ru-RU" sz="3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D15AF5-52BD-4A4E-A161-00719348A86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C09EB7F-80EF-4A4E-9068-506EB46FD5E2}"/>
              </a:ext>
            </a:extLst>
          </p:cNvPr>
          <p:cNvCxnSpPr/>
          <p:nvPr/>
        </p:nvCxnSpPr>
        <p:spPr>
          <a:xfrm>
            <a:off x="3048000" y="1066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B92AB7-6146-4BCB-8FBD-4BF0963E0BDF}"/>
              </a:ext>
            </a:extLst>
          </p:cNvPr>
          <p:cNvCxnSpPr/>
          <p:nvPr/>
        </p:nvCxnSpPr>
        <p:spPr>
          <a:xfrm>
            <a:off x="6019800" y="990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47AB49-FD42-4D6D-9952-0E079E0F97FA}"/>
              </a:ext>
            </a:extLst>
          </p:cNvPr>
          <p:cNvCxnSpPr/>
          <p:nvPr/>
        </p:nvCxnSpPr>
        <p:spPr>
          <a:xfrm>
            <a:off x="8915400" y="990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83FBC3-803B-4C5E-81E6-EB6C66E66020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4C92D62-BE75-4AD9-A75B-8F4F44B5D46A}"/>
              </a:ext>
            </a:extLst>
          </p:cNvPr>
          <p:cNvSpPr/>
          <p:nvPr/>
        </p:nvSpPr>
        <p:spPr>
          <a:xfrm>
            <a:off x="2057400" y="1752600"/>
            <a:ext cx="2362200" cy="22097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rgbClr val="FFFFFF"/>
                </a:solidFill>
              </a:rPr>
              <a:t>Бактерійні</a:t>
            </a:r>
            <a:endParaRPr lang="ru-RU" altLang="ru-RU" sz="2800" b="1" dirty="0">
              <a:solidFill>
                <a:srgbClr val="FFFFFF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47940A9-47DB-430C-BFF0-F0CC78F558BF}"/>
              </a:ext>
            </a:extLst>
          </p:cNvPr>
          <p:cNvSpPr/>
          <p:nvPr/>
        </p:nvSpPr>
        <p:spPr>
          <a:xfrm>
            <a:off x="4953000" y="1752600"/>
            <a:ext cx="2209800" cy="22097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rgbClr val="FFFFFF"/>
                </a:solidFill>
              </a:rPr>
              <a:t>Грибні</a:t>
            </a:r>
            <a:endParaRPr lang="ru-RU" altLang="ru-RU" sz="2800" b="1" dirty="0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C5142B-0E7C-4BE8-B6B8-D987A46D5469}"/>
              </a:ext>
            </a:extLst>
          </p:cNvPr>
          <p:cNvSpPr/>
          <p:nvPr/>
        </p:nvSpPr>
        <p:spPr>
          <a:xfrm>
            <a:off x="7848600" y="1752600"/>
            <a:ext cx="2362200" cy="20936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rgbClr val="FFFFFF"/>
                </a:solidFill>
              </a:rPr>
              <a:t>Вірусні</a:t>
            </a:r>
            <a:endParaRPr lang="ru-RU" altLang="ru-RU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215B90A-25CF-416A-844E-D43FF38F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690686"/>
            <a:ext cx="140027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74D653E5-660A-4AC8-936E-A9717260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5" y="759841"/>
            <a:ext cx="5682820" cy="487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45F4F8-1264-4459-9B86-1FB229619F6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31428" y="2992095"/>
            <a:ext cx="162518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5" name="Picture 3">
            <a:extLst>
              <a:ext uri="{FF2B5EF4-FFF2-40B4-BE49-F238E27FC236}">
                <a16:creationId xmlns:a16="http://schemas.microsoft.com/office/drawing/2014/main" id="{9598B485-02BB-43AE-84E1-AAE79172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57" y="759841"/>
            <a:ext cx="5719856" cy="50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0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EAA42-09BD-4906-8D45-DF985AFB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отримання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біопестицидів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ентомопатогенних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бактерій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8DD1E-5C33-41D1-B9B2-A5FE0447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57" y="1335314"/>
            <a:ext cx="10515600" cy="515756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/>
              <a:t>Умови</a:t>
            </a:r>
            <a:r>
              <a:rPr lang="ru-RU" b="1" i="1" dirty="0"/>
              <a:t> </a:t>
            </a:r>
            <a:r>
              <a:rPr lang="ru-RU" b="1" i="1" dirty="0" err="1"/>
              <a:t>культивування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періодична</a:t>
            </a:r>
            <a:r>
              <a:rPr lang="ru-RU" dirty="0"/>
              <a:t> гомогенна </a:t>
            </a:r>
            <a:r>
              <a:rPr lang="ru-RU" dirty="0" err="1"/>
              <a:t>аеробна</a:t>
            </a:r>
            <a:r>
              <a:rPr lang="ru-RU" dirty="0"/>
              <a:t> </a:t>
            </a:r>
            <a:r>
              <a:rPr lang="ru-RU" dirty="0" err="1"/>
              <a:t>глибинна</a:t>
            </a:r>
            <a:r>
              <a:rPr lang="ru-RU" dirty="0"/>
              <a:t> культура, яка </a:t>
            </a:r>
            <a:r>
              <a:rPr lang="ru-RU" dirty="0" err="1"/>
              <a:t>культивується</a:t>
            </a:r>
            <a:r>
              <a:rPr lang="ru-RU" dirty="0"/>
              <a:t> в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стерильних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контролюються</a:t>
            </a:r>
            <a:r>
              <a:rPr lang="ru-RU" dirty="0"/>
              <a:t>. </a:t>
            </a:r>
          </a:p>
          <a:p>
            <a:r>
              <a:rPr lang="ru-RU" u="sng" dirty="0"/>
              <a:t>Основу </a:t>
            </a:r>
            <a:r>
              <a:rPr lang="ru-RU" u="sng" dirty="0" err="1"/>
              <a:t>поживного</a:t>
            </a:r>
            <a:r>
              <a:rPr lang="ru-RU" u="sng" dirty="0"/>
              <a:t> </a:t>
            </a:r>
            <a:r>
              <a:rPr lang="ru-RU" u="sng" dirty="0" err="1"/>
              <a:t>середовища</a:t>
            </a:r>
            <a:r>
              <a:rPr lang="ru-RU" u="sng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дріжджополісахаридна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і </a:t>
            </a:r>
            <a:r>
              <a:rPr lang="ru-RU" dirty="0" err="1"/>
              <a:t>піногасник</a:t>
            </a:r>
            <a:r>
              <a:rPr lang="ru-RU" dirty="0"/>
              <a:t> (</a:t>
            </a:r>
            <a:r>
              <a:rPr lang="ru-RU" dirty="0" err="1"/>
              <a:t>кашалотовий</a:t>
            </a:r>
            <a:r>
              <a:rPr lang="ru-RU" dirty="0"/>
              <a:t> жир). </a:t>
            </a:r>
          </a:p>
          <a:p>
            <a:r>
              <a:rPr lang="ru-RU" u="sng" dirty="0" err="1"/>
              <a:t>Тривалість</a:t>
            </a:r>
            <a:r>
              <a:rPr lang="ru-RU" u="sng" dirty="0"/>
              <a:t> </a:t>
            </a:r>
            <a:r>
              <a:rPr lang="ru-RU" u="sng" dirty="0" err="1"/>
              <a:t>ферментації</a:t>
            </a:r>
            <a:r>
              <a:rPr lang="ru-RU" u="sng" dirty="0"/>
              <a:t> </a:t>
            </a:r>
            <a:r>
              <a:rPr lang="ru-RU" dirty="0"/>
              <a:t>28-300С 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перемішування</a:t>
            </a:r>
            <a:r>
              <a:rPr lang="ru-RU" dirty="0"/>
              <a:t> і </a:t>
            </a:r>
            <a:r>
              <a:rPr lang="ru-RU" dirty="0" err="1"/>
              <a:t>аерації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35-40 годин до </a:t>
            </a:r>
            <a:r>
              <a:rPr lang="ru-RU" dirty="0" err="1"/>
              <a:t>накопичення</a:t>
            </a:r>
            <a:r>
              <a:rPr lang="ru-RU" dirty="0"/>
              <a:t> в </a:t>
            </a:r>
            <a:r>
              <a:rPr lang="ru-RU" dirty="0" err="1"/>
              <a:t>культуральній</a:t>
            </a:r>
            <a:r>
              <a:rPr lang="ru-RU" dirty="0"/>
              <a:t> </a:t>
            </a:r>
            <a:r>
              <a:rPr lang="ru-RU" dirty="0" err="1"/>
              <a:t>рідині</a:t>
            </a:r>
            <a:r>
              <a:rPr lang="ru-RU" dirty="0"/>
              <a:t> 5-10% спор і </a:t>
            </a:r>
            <a:r>
              <a:rPr lang="ru-RU" dirty="0" err="1"/>
              <a:t>кристалів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(при </a:t>
            </a:r>
            <a:r>
              <a:rPr lang="ru-RU" dirty="0" err="1"/>
              <a:t>титрі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1 млрд. спор в 1 мл). </a:t>
            </a:r>
          </a:p>
          <a:p>
            <a:r>
              <a:rPr lang="ru-RU" dirty="0" err="1"/>
              <a:t>Далі</a:t>
            </a:r>
            <a:r>
              <a:rPr lang="ru-RU" dirty="0"/>
              <a:t> спори і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відділяють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u="sng" dirty="0" err="1"/>
              <a:t>сепарування</a:t>
            </a:r>
            <a:r>
              <a:rPr lang="ru-RU" u="sng" dirty="0"/>
              <a:t> і </a:t>
            </a:r>
            <a:r>
              <a:rPr lang="ru-RU" u="sng" dirty="0" err="1"/>
              <a:t>зневоднення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Товарна</a:t>
            </a:r>
            <a:r>
              <a:rPr lang="ru-RU" dirty="0"/>
              <a:t> форма препарата – </a:t>
            </a:r>
            <a:r>
              <a:rPr lang="ru-RU" dirty="0" err="1"/>
              <a:t>сухий</a:t>
            </a:r>
            <a:r>
              <a:rPr lang="ru-RU" dirty="0"/>
              <a:t> порошок,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стабілізована</a:t>
            </a:r>
            <a:r>
              <a:rPr lang="ru-RU" dirty="0"/>
              <a:t> паста.</a:t>
            </a:r>
          </a:p>
          <a:p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пасти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висушування</a:t>
            </a:r>
            <a:r>
              <a:rPr lang="ru-RU" dirty="0"/>
              <a:t> в </a:t>
            </a:r>
            <a:r>
              <a:rPr lang="ru-RU" dirty="0" err="1"/>
              <a:t>розпилювальній</a:t>
            </a:r>
            <a:r>
              <a:rPr lang="ru-RU" dirty="0"/>
              <a:t> </a:t>
            </a:r>
            <a:r>
              <a:rPr lang="ru-RU" dirty="0" err="1"/>
              <a:t>сушарці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сухий</a:t>
            </a:r>
            <a:r>
              <a:rPr lang="ru-RU" dirty="0"/>
              <a:t> продукт (</a:t>
            </a:r>
            <a:r>
              <a:rPr lang="ru-RU" dirty="0" err="1"/>
              <a:t>вологість</a:t>
            </a:r>
            <a:r>
              <a:rPr lang="ru-RU" dirty="0"/>
              <a:t> 10 %, титр 100-150 млрд. спор/г).</a:t>
            </a:r>
          </a:p>
          <a:p>
            <a:r>
              <a:rPr lang="ru-RU" dirty="0"/>
              <a:t> Препарат </a:t>
            </a:r>
            <a:r>
              <a:rPr lang="ru-RU" dirty="0" err="1"/>
              <a:t>стабілізується</a:t>
            </a:r>
            <a:r>
              <a:rPr lang="ru-RU" dirty="0"/>
              <a:t> </a:t>
            </a:r>
            <a:r>
              <a:rPr lang="ru-RU" dirty="0" err="1"/>
              <a:t>каоліном</a:t>
            </a:r>
            <a:r>
              <a:rPr lang="ru-RU" dirty="0"/>
              <a:t>. </a:t>
            </a:r>
          </a:p>
          <a:p>
            <a:r>
              <a:rPr lang="ru-RU" dirty="0" err="1"/>
              <a:t>Готовий</a:t>
            </a:r>
            <a:r>
              <a:rPr lang="ru-RU" dirty="0"/>
              <a:t> продукт </a:t>
            </a:r>
            <a:r>
              <a:rPr lang="ru-RU" dirty="0" err="1"/>
              <a:t>вістить</a:t>
            </a:r>
            <a:r>
              <a:rPr lang="ru-RU" dirty="0"/>
              <a:t> 30 млрд. спор/г</a:t>
            </a:r>
          </a:p>
        </p:txBody>
      </p:sp>
    </p:spTree>
    <p:extLst>
      <p:ext uri="{BB962C8B-B14F-4D97-AF65-F5344CB8AC3E}">
        <p14:creationId xmlns:p14="http://schemas.microsoft.com/office/powerpoint/2010/main" val="44535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23A0FA75-3348-49C0-A25A-8EF2C6B1D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244476"/>
            <a:ext cx="11180233" cy="931181"/>
          </a:xfrm>
          <a:noFill/>
        </p:spPr>
        <p:txBody>
          <a:bodyPr/>
          <a:lstStyle/>
          <a:p>
            <a:pPr eaLnBrk="1" hangingPunct="1"/>
            <a:r>
              <a:rPr lang="uk-UA" altLang="ru-RU" sz="3200" dirty="0" err="1">
                <a:solidFill>
                  <a:schemeClr val="accent4">
                    <a:lumMod val="10000"/>
                  </a:schemeClr>
                </a:solidFill>
                <a:effectLst/>
              </a:rPr>
              <a:t>Біоінсектициди</a:t>
            </a:r>
            <a:endParaRPr lang="ru-RU" altLang="ru-RU" sz="32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9BD563F-CF9C-4D78-95A3-3AB7C8221E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8287951"/>
              </p:ext>
            </p:extLst>
          </p:nvPr>
        </p:nvGraphicFramePr>
        <p:xfrm>
          <a:off x="1408191" y="1277258"/>
          <a:ext cx="9796837" cy="506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52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89064-CA96-4C6C-9F96-7935CD28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Ентомопатогенні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грибні препарати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A7B65-28EB-405C-A3B0-660FA3D7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68"/>
            <a:ext cx="10928230" cy="5164407"/>
          </a:xfrm>
        </p:spPr>
        <p:txBody>
          <a:bodyPr>
            <a:normAutofit/>
          </a:bodyPr>
          <a:lstStyle/>
          <a:p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b="1" dirty="0" err="1"/>
              <a:t>зеленої</a:t>
            </a:r>
            <a:r>
              <a:rPr lang="ru-RU" b="1" dirty="0"/>
              <a:t> </a:t>
            </a:r>
            <a:r>
              <a:rPr lang="ru-RU" b="1" dirty="0" err="1"/>
              <a:t>мускариди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>
                <a:solidFill>
                  <a:srgbClr val="FF0000"/>
                </a:solidFill>
              </a:rPr>
              <a:t>рід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Metarrhizium</a:t>
            </a:r>
            <a:r>
              <a:rPr lang="en-US" dirty="0"/>
              <a:t>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ентомопатогенний</a:t>
            </a:r>
            <a:r>
              <a:rPr lang="ru-RU" dirty="0"/>
              <a:t> гриб, описаний </a:t>
            </a:r>
            <a:r>
              <a:rPr lang="ru-RU" dirty="0" err="1"/>
              <a:t>більше</a:t>
            </a:r>
            <a:r>
              <a:rPr lang="ru-RU" dirty="0"/>
              <a:t> 100 </a:t>
            </a:r>
            <a:r>
              <a:rPr lang="ru-RU" dirty="0" err="1"/>
              <a:t>років</a:t>
            </a:r>
            <a:r>
              <a:rPr lang="ru-RU" dirty="0"/>
              <a:t> тому як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мускаридний</a:t>
            </a:r>
            <a:r>
              <a:rPr lang="ru-RU" dirty="0"/>
              <a:t> гриб. </a:t>
            </a:r>
          </a:p>
          <a:p>
            <a:r>
              <a:rPr lang="ru-RU" dirty="0"/>
              <a:t>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біопестицидів</a:t>
            </a:r>
            <a:r>
              <a:rPr lang="ru-RU" dirty="0"/>
              <a:t> у </a:t>
            </a:r>
            <a:r>
              <a:rPr lang="ru-RU" dirty="0" err="1"/>
              <a:t>промислових</a:t>
            </a:r>
            <a:r>
              <a:rPr lang="ru-RU" dirty="0"/>
              <a:t> масштабах. </a:t>
            </a:r>
            <a:r>
              <a:rPr lang="ru-RU" dirty="0" err="1"/>
              <a:t>Цей</a:t>
            </a:r>
            <a:r>
              <a:rPr lang="ru-RU" dirty="0"/>
              <a:t> гриб </a:t>
            </a:r>
            <a:r>
              <a:rPr lang="ru-RU" dirty="0" err="1"/>
              <a:t>уражує</a:t>
            </a:r>
            <a:r>
              <a:rPr lang="ru-RU" dirty="0"/>
              <a:t> комах з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слинового</a:t>
            </a:r>
            <a:r>
              <a:rPr lang="ru-RU" dirty="0"/>
              <a:t> </a:t>
            </a:r>
            <a:r>
              <a:rPr lang="ru-RU" dirty="0" err="1"/>
              <a:t>пасовищного</a:t>
            </a:r>
            <a:r>
              <a:rPr lang="ru-RU" dirty="0"/>
              <a:t> клопа і </a:t>
            </a:r>
            <a:r>
              <a:rPr lang="ru-RU" dirty="0" err="1"/>
              <a:t>шкідника</a:t>
            </a:r>
            <a:r>
              <a:rPr lang="ru-RU" dirty="0"/>
              <a:t> </a:t>
            </a:r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тростини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інфікування</a:t>
            </a:r>
            <a:r>
              <a:rPr lang="ru-RU" dirty="0"/>
              <a:t> </a:t>
            </a:r>
            <a:r>
              <a:rPr lang="ru-RU" dirty="0" err="1"/>
              <a:t>сарани</a:t>
            </a:r>
            <a:r>
              <a:rPr lang="ru-RU" dirty="0"/>
              <a:t> в США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австралійський</a:t>
            </a:r>
            <a:r>
              <a:rPr lang="ru-RU" dirty="0"/>
              <a:t> </a:t>
            </a:r>
            <a:r>
              <a:rPr lang="ru-RU" dirty="0" err="1"/>
              <a:t>мікроскопічний</a:t>
            </a:r>
            <a:r>
              <a:rPr lang="ru-RU" dirty="0"/>
              <a:t> гриб </a:t>
            </a:r>
            <a:r>
              <a:rPr lang="en-US" i="1" dirty="0" err="1">
                <a:solidFill>
                  <a:srgbClr val="FF0000"/>
                </a:solidFill>
              </a:rPr>
              <a:t>Enthomophthora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praxibuli</a:t>
            </a:r>
            <a:r>
              <a:rPr lang="en-US" dirty="0"/>
              <a:t>. </a:t>
            </a:r>
            <a:r>
              <a:rPr lang="ru-RU" dirty="0"/>
              <a:t>Сарана </a:t>
            </a:r>
            <a:r>
              <a:rPr lang="ru-RU" dirty="0" err="1"/>
              <a:t>гине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7-10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препарату. Спори гриба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зимівлі</a:t>
            </a:r>
            <a:r>
              <a:rPr lang="ru-RU" dirty="0"/>
              <a:t> в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вражати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комах.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64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Metarhizium anisopliae infected cockroach (PLoS).jpg">
            <a:extLst>
              <a:ext uri="{FF2B5EF4-FFF2-40B4-BE49-F238E27FC236}">
                <a16:creationId xmlns:a16="http://schemas.microsoft.com/office/drawing/2014/main" id="{C23080EA-779F-4F72-A3E1-339E629B4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60341"/>
            <a:ext cx="294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Объект 2">
            <a:extLst>
              <a:ext uri="{FF2B5EF4-FFF2-40B4-BE49-F238E27FC236}">
                <a16:creationId xmlns:a16="http://schemas.microsoft.com/office/drawing/2014/main" id="{0F386E2F-540B-40BE-91E3-AC63136AFB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68457" y="5370341"/>
            <a:ext cx="4101291" cy="1349545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Комаха, що обросла грибом </a:t>
            </a:r>
          </a:p>
          <a:p>
            <a:pPr marL="0" indent="0" algn="ctr">
              <a:buNone/>
            </a:pPr>
            <a:r>
              <a:rPr lang="en-US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Metarhizium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anisopliae</a:t>
            </a:r>
            <a:r>
              <a:rPr lang="uk-UA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збудник зеленої </a:t>
            </a:r>
            <a:r>
              <a:rPr lang="uk-UA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міскариди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1556" name="Picture 4" descr="Anisoplia austriaca up.JPG">
            <a:extLst>
              <a:ext uri="{FF2B5EF4-FFF2-40B4-BE49-F238E27FC236}">
                <a16:creationId xmlns:a16="http://schemas.microsoft.com/office/drawing/2014/main" id="{81C885B1-618E-4C0E-AB75-51EAEAD3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457200"/>
            <a:ext cx="3388067" cy="38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Прямоугольник 3">
            <a:extLst>
              <a:ext uri="{FF2B5EF4-FFF2-40B4-BE49-F238E27FC236}">
                <a16:creationId xmlns:a16="http://schemas.microsoft.com/office/drawing/2014/main" id="{4D6C7D39-4AA1-43FA-8803-4C77F7BA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34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Хлібний жук</a:t>
            </a:r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1558" name="Picture 2" descr="Beauveria.jpg">
            <a:extLst>
              <a:ext uri="{FF2B5EF4-FFF2-40B4-BE49-F238E27FC236}">
                <a16:creationId xmlns:a16="http://schemas.microsoft.com/office/drawing/2014/main" id="{341A385D-6CBC-491F-B127-A567BB29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3" y="762001"/>
            <a:ext cx="3935437" cy="38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Объект 2">
            <a:extLst>
              <a:ext uri="{FF2B5EF4-FFF2-40B4-BE49-F238E27FC236}">
                <a16:creationId xmlns:a16="http://schemas.microsoft.com/office/drawing/2014/main" id="{B1A57606-1B13-4C0D-9248-8C339D2B25C8}"/>
              </a:ext>
            </a:extLst>
          </p:cNvPr>
          <p:cNvSpPr>
            <a:spLocks/>
          </p:cNvSpPr>
          <p:nvPr/>
        </p:nvSpPr>
        <p:spPr bwMode="auto">
          <a:xfrm>
            <a:off x="590843" y="4644684"/>
            <a:ext cx="3820551" cy="145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Сарана, уражена грибом </a:t>
            </a:r>
            <a:r>
              <a:rPr kumimoji="0" lang="en-US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Beauveria</a:t>
            </a:r>
            <a:r>
              <a:rPr kumimoji="0" lang="uk-UA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збудник білої </a:t>
            </a:r>
            <a:r>
              <a:rPr kumimoji="0" lang="uk-UA" alt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мускариди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3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9003E-962D-4C97-8E6E-554AA1DA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Комахи</a:t>
            </a:r>
            <a:r>
              <a:rPr lang="ru-RU" sz="3600" b="1" dirty="0"/>
              <a:t>, </a:t>
            </a:r>
            <a:r>
              <a:rPr lang="ru-RU" sz="3600" b="1" dirty="0" err="1"/>
              <a:t>уражені</a:t>
            </a:r>
            <a:r>
              <a:rPr lang="ru-RU" sz="3600" b="1" dirty="0"/>
              <a:t> </a:t>
            </a:r>
            <a:r>
              <a:rPr lang="ru-RU" sz="3600" b="1" dirty="0" err="1"/>
              <a:t>ентомопатогенними</a:t>
            </a:r>
            <a:r>
              <a:rPr lang="ru-RU" sz="3600" b="1" dirty="0"/>
              <a:t> грибами </a:t>
            </a:r>
            <a:br>
              <a:rPr lang="ru-RU" sz="3600" b="1" dirty="0"/>
            </a:br>
            <a:br>
              <a:rPr lang="ru-RU" sz="3600" b="1" dirty="0"/>
            </a:br>
            <a:endParaRPr lang="ru-RU" sz="36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BE4AE6-94C8-46D5-B177-8E2D4414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143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7" name="Picture 2" descr="Diptera-Syrphidae-Melanostoma-scalare-201208050081.JPG">
            <a:extLst>
              <a:ext uri="{FF2B5EF4-FFF2-40B4-BE49-F238E27FC236}">
                <a16:creationId xmlns:a16="http://schemas.microsoft.com/office/drawing/2014/main" id="{5139A62C-D73F-4E55-9F77-49CDCEA0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56" y="1429889"/>
            <a:ext cx="5089544" cy="38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Verticillium lecanii">
            <a:extLst>
              <a:ext uri="{FF2B5EF4-FFF2-40B4-BE49-F238E27FC236}">
                <a16:creationId xmlns:a16="http://schemas.microsoft.com/office/drawing/2014/main" id="{75765E21-C55A-48B0-8A1A-D341064AA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0693"/>
            <a:ext cx="4965766" cy="37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CBFC10-B3EA-47BA-8F9E-3A63AAAB7618}"/>
              </a:ext>
            </a:extLst>
          </p:cNvPr>
          <p:cNvSpPr/>
          <p:nvPr/>
        </p:nvSpPr>
        <p:spPr>
          <a:xfrm>
            <a:off x="1553029" y="5603820"/>
            <a:ext cx="2801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Verticilium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lecanii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9AEED-A19C-4308-A8EB-A4F6D9C12199}"/>
              </a:ext>
            </a:extLst>
          </p:cNvPr>
          <p:cNvSpPr/>
          <p:nvPr/>
        </p:nvSpPr>
        <p:spPr>
          <a:xfrm>
            <a:off x="7837715" y="5465321"/>
            <a:ext cx="267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Entomophthora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10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7348AA-B125-4253-9188-B344E22B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7586"/>
            <a:ext cx="10515600" cy="5659378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гриб </a:t>
            </a:r>
            <a:r>
              <a:rPr lang="en-US" dirty="0">
                <a:solidFill>
                  <a:srgbClr val="FF0000"/>
                </a:solidFill>
              </a:rPr>
              <a:t>Beauveria </a:t>
            </a:r>
            <a:r>
              <a:rPr lang="en-US" dirty="0" err="1">
                <a:solidFill>
                  <a:srgbClr val="FF0000"/>
                </a:solidFill>
              </a:rPr>
              <a:t>bassiana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уражує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70 </a:t>
            </a:r>
            <a:r>
              <a:rPr lang="ru-RU" dirty="0" err="1"/>
              <a:t>видів</a:t>
            </a:r>
            <a:r>
              <a:rPr lang="ru-RU" dirty="0"/>
              <a:t> комах,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яблуневу</a:t>
            </a:r>
            <a:r>
              <a:rPr lang="ru-RU" dirty="0"/>
              <a:t> </a:t>
            </a:r>
            <a:r>
              <a:rPr lang="ru-RU" dirty="0" err="1"/>
              <a:t>плодожерку</a:t>
            </a:r>
            <a:r>
              <a:rPr lang="ru-RU" dirty="0"/>
              <a:t>, </a:t>
            </a:r>
            <a:r>
              <a:rPr lang="ru-RU" dirty="0" err="1"/>
              <a:t>колорадського</a:t>
            </a:r>
            <a:r>
              <a:rPr lang="ru-RU" dirty="0"/>
              <a:t> жука, совку </a:t>
            </a:r>
            <a:r>
              <a:rPr lang="ru-RU" dirty="0" err="1"/>
              <a:t>озиму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боверії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кам’яниця</a:t>
            </a:r>
            <a:r>
              <a:rPr lang="ru-RU" dirty="0"/>
              <a:t> (так </a:t>
            </a:r>
            <a:r>
              <a:rPr lang="ru-RU" dirty="0" err="1"/>
              <a:t>виглядає</a:t>
            </a:r>
            <a:r>
              <a:rPr lang="ru-RU" dirty="0"/>
              <a:t> личинка, </a:t>
            </a:r>
            <a:r>
              <a:rPr lang="ru-RU" dirty="0" err="1"/>
              <a:t>уражена</a:t>
            </a:r>
            <a:r>
              <a:rPr lang="ru-RU" dirty="0"/>
              <a:t> грибом).</a:t>
            </a:r>
          </a:p>
          <a:p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b="1" dirty="0" err="1"/>
              <a:t>боверин</a:t>
            </a:r>
            <a:r>
              <a:rPr lang="ru-RU" dirty="0"/>
              <a:t> і </a:t>
            </a:r>
            <a:r>
              <a:rPr lang="ru-RU" b="1" dirty="0" err="1"/>
              <a:t>біотрол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конідій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гриба. </a:t>
            </a:r>
          </a:p>
          <a:p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боверина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як </a:t>
            </a:r>
            <a:r>
              <a:rPr lang="ru-RU" dirty="0" err="1"/>
              <a:t>екстенсивним</a:t>
            </a:r>
            <a:r>
              <a:rPr lang="ru-RU" dirty="0"/>
              <a:t> </a:t>
            </a:r>
            <a:r>
              <a:rPr lang="ru-RU" dirty="0" err="1"/>
              <a:t>поверхневим</a:t>
            </a:r>
            <a:r>
              <a:rPr lang="ru-RU" dirty="0"/>
              <a:t>, так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глибинним</a:t>
            </a:r>
            <a:r>
              <a:rPr lang="ru-RU" dirty="0"/>
              <a:t> способом </a:t>
            </a:r>
            <a:r>
              <a:rPr lang="ru-RU" dirty="0" err="1"/>
              <a:t>ферментації</a:t>
            </a:r>
            <a:r>
              <a:rPr lang="ru-RU" dirty="0"/>
              <a:t>. </a:t>
            </a:r>
          </a:p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глибинне</a:t>
            </a:r>
            <a:r>
              <a:rPr lang="ru-RU" dirty="0"/>
              <a:t> </a:t>
            </a:r>
            <a:r>
              <a:rPr lang="ru-RU" dirty="0" err="1"/>
              <a:t>культивування</a:t>
            </a:r>
            <a:r>
              <a:rPr lang="ru-RU" dirty="0"/>
              <a:t>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технологічним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35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26F4D-0A34-4320-AF24-DDC95379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Глибинне культивування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1834C-680A-4C43-94F4-DAF52B63E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85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Культивування</a:t>
            </a:r>
            <a:r>
              <a:rPr lang="ru-RU" dirty="0"/>
              <a:t> гриба </a:t>
            </a:r>
            <a:r>
              <a:rPr lang="ru-RU" dirty="0" err="1"/>
              <a:t>реалізується</a:t>
            </a:r>
            <a:r>
              <a:rPr lang="ru-RU" dirty="0"/>
              <a:t> в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стерильних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при 25-280С </a:t>
            </a:r>
            <a:r>
              <a:rPr lang="ru-RU" dirty="0" err="1"/>
              <a:t>впродовж</a:t>
            </a:r>
            <a:r>
              <a:rPr lang="ru-RU" dirty="0"/>
              <a:t> 3-4 </a:t>
            </a:r>
            <a:r>
              <a:rPr lang="ru-RU" dirty="0" err="1"/>
              <a:t>діб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u="sng" dirty="0" err="1"/>
              <a:t>Поживне</a:t>
            </a:r>
            <a:r>
              <a:rPr lang="ru-RU" u="sng" dirty="0"/>
              <a:t> </a:t>
            </a:r>
            <a:r>
              <a:rPr lang="ru-RU" u="sng" dirty="0" err="1"/>
              <a:t>середовище</a:t>
            </a:r>
            <a:r>
              <a:rPr lang="ru-RU" u="sng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дріжджі</a:t>
            </a:r>
            <a:r>
              <a:rPr lang="ru-RU" dirty="0"/>
              <a:t>, </a:t>
            </a:r>
            <a:r>
              <a:rPr lang="ru-RU" dirty="0" err="1"/>
              <a:t>крохмаль</a:t>
            </a:r>
            <a:r>
              <a:rPr lang="ru-RU" dirty="0"/>
              <a:t>, </a:t>
            </a:r>
            <a:r>
              <a:rPr lang="en-US" dirty="0"/>
              <a:t>NaCl, CaCl2. </a:t>
            </a:r>
            <a:endParaRPr lang="uk-UA" dirty="0"/>
          </a:p>
          <a:p>
            <a:pPr marL="0" indent="0">
              <a:buNone/>
            </a:pP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концентрація</a:t>
            </a:r>
            <a:r>
              <a:rPr lang="ru-RU" dirty="0"/>
              <a:t> азоту,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уповільнює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росту,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надлишок</a:t>
            </a:r>
            <a:r>
              <a:rPr lang="ru-RU" dirty="0"/>
              <a:t> – </a:t>
            </a:r>
            <a:r>
              <a:rPr lang="ru-RU" dirty="0" err="1">
                <a:solidFill>
                  <a:srgbClr val="FF0000"/>
                </a:solidFill>
              </a:rPr>
              <a:t>стимулює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гонідій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гіфальні</a:t>
            </a:r>
            <a:r>
              <a:rPr lang="ru-RU" dirty="0"/>
              <a:t> </a:t>
            </a:r>
            <a:r>
              <a:rPr lang="ru-RU" dirty="0" err="1"/>
              <a:t>тільця</a:t>
            </a:r>
            <a:r>
              <a:rPr lang="ru-RU" dirty="0"/>
              <a:t>), а не </a:t>
            </a:r>
            <a:r>
              <a:rPr lang="ru-RU" dirty="0" err="1"/>
              <a:t>конідій</a:t>
            </a:r>
            <a:r>
              <a:rPr lang="ru-RU" dirty="0"/>
              <a:t> (спор). </a:t>
            </a:r>
          </a:p>
          <a:p>
            <a:pPr marL="0" indent="0">
              <a:buNone/>
            </a:pPr>
            <a:r>
              <a:rPr lang="ru-RU" dirty="0"/>
              <a:t>Оптимальна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амінного</a:t>
            </a:r>
            <a:r>
              <a:rPr lang="ru-RU" dirty="0"/>
              <a:t> азоту становить 10-15 мг%. Титр </a:t>
            </a:r>
            <a:r>
              <a:rPr lang="ru-RU" dirty="0" err="1"/>
              <a:t>конідієспор</a:t>
            </a:r>
            <a:r>
              <a:rPr lang="ru-RU" dirty="0"/>
              <a:t> в </a:t>
            </a:r>
            <a:r>
              <a:rPr lang="ru-RU" dirty="0" err="1"/>
              <a:t>культурі</a:t>
            </a:r>
            <a:r>
              <a:rPr lang="ru-RU" dirty="0"/>
              <a:t> – 0,3-1,3 млрд./мл. </a:t>
            </a:r>
          </a:p>
          <a:p>
            <a:pPr marL="0" indent="0">
              <a:buNone/>
            </a:pPr>
            <a:r>
              <a:rPr lang="ru-RU" dirty="0" err="1"/>
              <a:t>Культуральну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 </a:t>
            </a:r>
            <a:r>
              <a:rPr lang="ru-RU" u="sng" dirty="0" err="1"/>
              <a:t>сепарують</a:t>
            </a:r>
            <a:r>
              <a:rPr lang="ru-RU" u="sng" dirty="0"/>
              <a:t> з </a:t>
            </a:r>
            <a:r>
              <a:rPr lang="ru-RU" u="sng" dirty="0" err="1"/>
              <a:t>утворенням</a:t>
            </a:r>
            <a:r>
              <a:rPr lang="ru-RU" u="sng" dirty="0"/>
              <a:t> пасти </a:t>
            </a:r>
            <a:r>
              <a:rPr lang="ru-RU" dirty="0"/>
              <a:t>з </a:t>
            </a:r>
            <a:r>
              <a:rPr lang="ru-RU" dirty="0" err="1"/>
              <a:t>вологістю</a:t>
            </a:r>
            <a:r>
              <a:rPr lang="ru-RU" dirty="0"/>
              <a:t> 70-80% і титром спор 8 млрд./г.</a:t>
            </a:r>
          </a:p>
          <a:p>
            <a:pPr marL="0" indent="0">
              <a:buNone/>
            </a:pPr>
            <a:r>
              <a:rPr lang="ru-RU" dirty="0"/>
              <a:t> Пасту </a:t>
            </a:r>
            <a:r>
              <a:rPr lang="ru-RU" dirty="0" err="1"/>
              <a:t>висушують</a:t>
            </a:r>
            <a:r>
              <a:rPr lang="ru-RU" dirty="0"/>
              <a:t> </a:t>
            </a:r>
            <a:r>
              <a:rPr lang="ru-RU" u="sng" dirty="0" err="1"/>
              <a:t>розпилюванням</a:t>
            </a:r>
            <a:r>
              <a:rPr lang="ru-RU" u="sng" dirty="0"/>
              <a:t> у </a:t>
            </a:r>
            <a:r>
              <a:rPr lang="ru-RU" u="sng" dirty="0" err="1"/>
              <a:t>сушарці</a:t>
            </a:r>
            <a:r>
              <a:rPr lang="ru-RU" u="sng" dirty="0"/>
              <a:t> </a:t>
            </a:r>
            <a:r>
              <a:rPr lang="ru-RU" dirty="0"/>
              <a:t>до </a:t>
            </a:r>
            <a:r>
              <a:rPr lang="ru-RU" dirty="0" err="1"/>
              <a:t>вологості</a:t>
            </a:r>
            <a:r>
              <a:rPr lang="ru-RU" dirty="0"/>
              <a:t> 10 % і титру 8х109 </a:t>
            </a:r>
            <a:r>
              <a:rPr lang="ru-RU" dirty="0" err="1"/>
              <a:t>клітин</a:t>
            </a:r>
            <a:r>
              <a:rPr lang="ru-RU" dirty="0"/>
              <a:t>/г.</a:t>
            </a:r>
          </a:p>
          <a:p>
            <a:pPr marL="0" indent="0">
              <a:buNone/>
            </a:pPr>
            <a:r>
              <a:rPr lang="ru-RU" dirty="0"/>
              <a:t> До готового препарату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речовину-прилипач</a:t>
            </a:r>
            <a:r>
              <a:rPr lang="ru-RU" dirty="0"/>
              <a:t> і </a:t>
            </a:r>
            <a:r>
              <a:rPr lang="ru-RU" dirty="0" err="1"/>
              <a:t>стабілізують</a:t>
            </a:r>
            <a:r>
              <a:rPr lang="ru-RU" dirty="0"/>
              <a:t> </a:t>
            </a:r>
            <a:r>
              <a:rPr lang="ru-RU" dirty="0" err="1"/>
              <a:t>каоліном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15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BFF19-E36C-4512-B73F-838E8250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>
            <a:norm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Поверхневе культивування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B77D9-CE83-446C-BEE4-BBCD253E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6914"/>
            <a:ext cx="11019971" cy="474004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Поверхневе</a:t>
            </a:r>
            <a:r>
              <a:rPr lang="ru-RU" dirty="0"/>
              <a:t> </a:t>
            </a:r>
            <a:r>
              <a:rPr lang="ru-RU" dirty="0" err="1"/>
              <a:t>культивування</a:t>
            </a:r>
            <a:r>
              <a:rPr lang="ru-RU" dirty="0"/>
              <a:t> гриба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трудомістке</a:t>
            </a:r>
            <a:r>
              <a:rPr lang="ru-RU" dirty="0"/>
              <a:t>. </a:t>
            </a:r>
          </a:p>
          <a:p>
            <a:r>
              <a:rPr lang="ru-RU" u="sng" dirty="0" err="1"/>
              <a:t>Спосіб</a:t>
            </a:r>
            <a:r>
              <a:rPr lang="ru-RU" u="sng" dirty="0"/>
              <a:t> </a:t>
            </a:r>
            <a:r>
              <a:rPr lang="ru-RU" u="sng" dirty="0" err="1"/>
              <a:t>реалізується</a:t>
            </a:r>
            <a:r>
              <a:rPr lang="ru-RU" u="sng" dirty="0"/>
              <a:t> в </a:t>
            </a:r>
            <a:r>
              <a:rPr lang="ru-RU" u="sng" dirty="0" err="1"/>
              <a:t>різних</a:t>
            </a:r>
            <a:r>
              <a:rPr lang="ru-RU" u="sng" dirty="0"/>
              <a:t> </a:t>
            </a:r>
            <a:r>
              <a:rPr lang="ru-RU" u="sng" dirty="0" err="1"/>
              <a:t>варіантах</a:t>
            </a:r>
            <a:r>
              <a:rPr lang="ru-RU" dirty="0"/>
              <a:t>:</a:t>
            </a:r>
          </a:p>
          <a:p>
            <a:r>
              <a:rPr lang="ru-RU" dirty="0"/>
              <a:t>1)	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>
                <a:solidFill>
                  <a:srgbClr val="FF0000"/>
                </a:solidFill>
              </a:rPr>
              <a:t>рідкому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середовищі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без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стерильності</a:t>
            </a:r>
            <a:r>
              <a:rPr lang="ru-RU" dirty="0"/>
              <a:t>, </a:t>
            </a:r>
            <a:r>
              <a:rPr lang="ru-RU" dirty="0" err="1"/>
              <a:t>аерації</a:t>
            </a:r>
            <a:r>
              <a:rPr lang="ru-RU" dirty="0"/>
              <a:t> та </a:t>
            </a:r>
            <a:r>
              <a:rPr lang="ru-RU" dirty="0" err="1"/>
              <a:t>перемішування</a:t>
            </a:r>
            <a:r>
              <a:rPr lang="ru-RU" dirty="0"/>
              <a:t>; </a:t>
            </a:r>
            <a:r>
              <a:rPr lang="ru-RU" dirty="0" err="1"/>
              <a:t>утворення</a:t>
            </a:r>
            <a:r>
              <a:rPr lang="ru-RU" dirty="0"/>
              <a:t> спор </a:t>
            </a:r>
            <a:r>
              <a:rPr lang="ru-RU" dirty="0" err="1"/>
              <a:t>спостерігається</a:t>
            </a:r>
            <a:r>
              <a:rPr lang="ru-RU" dirty="0"/>
              <a:t> через 7-10 </a:t>
            </a:r>
            <a:r>
              <a:rPr lang="ru-RU" dirty="0" err="1"/>
              <a:t>діб</a:t>
            </a:r>
            <a:r>
              <a:rPr lang="ru-RU" dirty="0"/>
              <a:t>, а на 18-25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спороносну</a:t>
            </a:r>
            <a:r>
              <a:rPr lang="ru-RU" dirty="0"/>
              <a:t> </a:t>
            </a:r>
            <a:r>
              <a:rPr lang="ru-RU" dirty="0" err="1"/>
              <a:t>плівку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утворилася</a:t>
            </a:r>
            <a:r>
              <a:rPr lang="ru-RU" dirty="0"/>
              <a:t>, </a:t>
            </a:r>
            <a:r>
              <a:rPr lang="ru-RU" dirty="0" err="1"/>
              <a:t>знімають</a:t>
            </a:r>
            <a:r>
              <a:rPr lang="ru-RU" dirty="0"/>
              <a:t>.</a:t>
            </a:r>
          </a:p>
          <a:p>
            <a:r>
              <a:rPr lang="ru-RU" dirty="0"/>
              <a:t>2)	 на твердому </a:t>
            </a:r>
            <a:r>
              <a:rPr lang="ru-RU" dirty="0" err="1"/>
              <a:t>середовищі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асептики, з  </a:t>
            </a:r>
            <a:r>
              <a:rPr lang="ru-RU" dirty="0" err="1"/>
              <a:t>використанням</a:t>
            </a:r>
            <a:r>
              <a:rPr lang="ru-RU" dirty="0"/>
              <a:t> сусло-</a:t>
            </a:r>
            <a:r>
              <a:rPr lang="ru-RU" dirty="0" err="1"/>
              <a:t>агара</a:t>
            </a:r>
            <a:r>
              <a:rPr lang="ru-RU" dirty="0"/>
              <a:t>, </a:t>
            </a:r>
            <a:r>
              <a:rPr lang="ru-RU" dirty="0" err="1"/>
              <a:t>картоплі</a:t>
            </a:r>
            <a:r>
              <a:rPr lang="ru-RU" dirty="0"/>
              <a:t>, зерна </a:t>
            </a:r>
            <a:r>
              <a:rPr lang="ru-RU" dirty="0" err="1"/>
              <a:t>пшениці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кукурудзи</a:t>
            </a:r>
            <a:r>
              <a:rPr lang="ru-RU" dirty="0"/>
              <a:t>.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конідієспор</a:t>
            </a:r>
            <a:r>
              <a:rPr lang="ru-RU" dirty="0"/>
              <a:t> </a:t>
            </a:r>
            <a:r>
              <a:rPr lang="ru-RU" dirty="0" err="1"/>
              <a:t>завершується</a:t>
            </a:r>
            <a:r>
              <a:rPr lang="ru-RU" dirty="0"/>
              <a:t> на 12-15 </a:t>
            </a:r>
            <a:r>
              <a:rPr lang="ru-RU" dirty="0" err="1"/>
              <a:t>добу</a:t>
            </a:r>
            <a:r>
              <a:rPr lang="ru-RU" dirty="0"/>
              <a:t>.</a:t>
            </a:r>
          </a:p>
          <a:p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висушують</a:t>
            </a:r>
            <a:r>
              <a:rPr lang="ru-RU" dirty="0"/>
              <a:t>, </a:t>
            </a:r>
            <a:r>
              <a:rPr lang="ru-RU" dirty="0" err="1"/>
              <a:t>подрібнюють</a:t>
            </a:r>
            <a:r>
              <a:rPr lang="ru-RU" dirty="0"/>
              <a:t> і </a:t>
            </a:r>
            <a:r>
              <a:rPr lang="ru-RU" dirty="0" err="1"/>
              <a:t>змішують</a:t>
            </a:r>
            <a:r>
              <a:rPr lang="ru-RU" dirty="0"/>
              <a:t> з тальком </a:t>
            </a:r>
            <a:r>
              <a:rPr lang="ru-RU" dirty="0" err="1"/>
              <a:t>або</a:t>
            </a:r>
            <a:r>
              <a:rPr lang="ru-RU" dirty="0"/>
              <a:t> торфом. </a:t>
            </a:r>
          </a:p>
          <a:p>
            <a:r>
              <a:rPr lang="ru-RU" dirty="0"/>
              <a:t>Готова форма препарата – </a:t>
            </a:r>
            <a:r>
              <a:rPr lang="ru-RU" dirty="0" err="1"/>
              <a:t>сухий</a:t>
            </a:r>
            <a:r>
              <a:rPr lang="ru-RU" dirty="0"/>
              <a:t> </a:t>
            </a:r>
            <a:r>
              <a:rPr lang="ru-RU" dirty="0" err="1"/>
              <a:t>дрібнодисперсний</a:t>
            </a:r>
            <a:r>
              <a:rPr lang="ru-RU" dirty="0"/>
              <a:t> порошок </a:t>
            </a:r>
            <a:r>
              <a:rPr lang="ru-RU" dirty="0" err="1"/>
              <a:t>конідієспор</a:t>
            </a:r>
            <a:r>
              <a:rPr lang="ru-RU" dirty="0"/>
              <a:t>, </a:t>
            </a:r>
            <a:r>
              <a:rPr lang="ru-RU" dirty="0" err="1"/>
              <a:t>змішаний</a:t>
            </a:r>
            <a:r>
              <a:rPr lang="ru-RU" dirty="0"/>
              <a:t> з </a:t>
            </a:r>
            <a:r>
              <a:rPr lang="ru-RU" dirty="0" err="1"/>
              <a:t>каоліном</a:t>
            </a:r>
            <a:r>
              <a:rPr lang="ru-RU" dirty="0"/>
              <a:t> (титр – 1,5 млрд. </a:t>
            </a:r>
            <a:r>
              <a:rPr lang="ru-RU" dirty="0" err="1"/>
              <a:t>конідій</a:t>
            </a:r>
            <a:r>
              <a:rPr lang="ru-RU" dirty="0"/>
              <a:t>/г).</a:t>
            </a:r>
          </a:p>
          <a:p>
            <a:r>
              <a:rPr lang="ru-RU" dirty="0"/>
              <a:t> Препарат  є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листогризучих</a:t>
            </a:r>
            <a:r>
              <a:rPr lang="ru-RU" dirty="0"/>
              <a:t> </a:t>
            </a:r>
            <a:r>
              <a:rPr lang="ru-RU" dirty="0" err="1"/>
              <a:t>садових</a:t>
            </a:r>
            <a:r>
              <a:rPr lang="ru-RU" dirty="0"/>
              <a:t> </a:t>
            </a:r>
            <a:r>
              <a:rPr lang="ru-RU" dirty="0" err="1"/>
              <a:t>шкідників</a:t>
            </a:r>
            <a:r>
              <a:rPr lang="ru-RU" dirty="0"/>
              <a:t>, </a:t>
            </a:r>
            <a:r>
              <a:rPr lang="ru-RU" dirty="0" err="1"/>
              <a:t>шкідників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, </a:t>
            </a:r>
            <a:r>
              <a:rPr lang="ru-RU" dirty="0" err="1"/>
              <a:t>яблуневої</a:t>
            </a:r>
            <a:r>
              <a:rPr lang="ru-RU" dirty="0"/>
              <a:t> </a:t>
            </a:r>
            <a:r>
              <a:rPr lang="ru-RU" dirty="0" err="1"/>
              <a:t>плодожерки</a:t>
            </a:r>
            <a:r>
              <a:rPr lang="ru-RU" dirty="0"/>
              <a:t>, личинок </a:t>
            </a:r>
            <a:r>
              <a:rPr lang="ru-RU" dirty="0" err="1"/>
              <a:t>колорадського</a:t>
            </a:r>
            <a:r>
              <a:rPr lang="ru-RU" dirty="0"/>
              <a:t> жука. </a:t>
            </a:r>
          </a:p>
          <a:p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b="1" dirty="0" err="1"/>
              <a:t>боверин</a:t>
            </a:r>
            <a:r>
              <a:rPr lang="ru-RU" dirty="0"/>
              <a:t> шляхом </a:t>
            </a:r>
            <a:r>
              <a:rPr lang="ru-RU" dirty="0" err="1"/>
              <a:t>обприскування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з </a:t>
            </a:r>
            <a:r>
              <a:rPr lang="ru-RU" dirty="0" err="1"/>
              <a:t>розрахунку</a:t>
            </a:r>
            <a:r>
              <a:rPr lang="ru-RU" dirty="0"/>
              <a:t> 1-2 кг/га.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76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8D945-1996-4975-B165-304F1389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Вірусні препарати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266D7-541B-4E82-9C17-A1E24C51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перспективними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є </a:t>
            </a:r>
            <a:r>
              <a:rPr lang="ru-RU" dirty="0" err="1"/>
              <a:t>ентомопатогенні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(</a:t>
            </a:r>
            <a:r>
              <a:rPr lang="ru-RU" b="1" dirty="0" err="1"/>
              <a:t>віріни</a:t>
            </a:r>
            <a:r>
              <a:rPr lang="ru-RU" dirty="0"/>
              <a:t>).</a:t>
            </a:r>
          </a:p>
          <a:p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високовірулентні</a:t>
            </a:r>
            <a:r>
              <a:rPr lang="ru-RU" dirty="0"/>
              <a:t> й </a:t>
            </a:r>
            <a:r>
              <a:rPr lang="ru-RU" dirty="0" err="1"/>
              <a:t>вузькопецифічні</a:t>
            </a:r>
            <a:r>
              <a:rPr lang="ru-RU" dirty="0"/>
              <a:t>, добре </a:t>
            </a:r>
            <a:r>
              <a:rPr lang="ru-RU" dirty="0" err="1"/>
              <a:t>зберігаються</a:t>
            </a:r>
            <a:r>
              <a:rPr lang="ru-RU" dirty="0"/>
              <a:t> в природ. </a:t>
            </a:r>
          </a:p>
          <a:p>
            <a:r>
              <a:rPr lang="ru-RU" dirty="0" err="1"/>
              <a:t>Проте</a:t>
            </a:r>
            <a:r>
              <a:rPr lang="ru-RU" dirty="0"/>
              <a:t>, вони є практично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безпечними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біоти</a:t>
            </a:r>
            <a:r>
              <a:rPr lang="ru-RU" dirty="0"/>
              <a:t>. </a:t>
            </a:r>
            <a:r>
              <a:rPr lang="ru-RU" dirty="0" err="1"/>
              <a:t>Інфікуються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 </a:t>
            </a:r>
            <a:r>
              <a:rPr lang="ru-RU" dirty="0" err="1"/>
              <a:t>вірусами</a:t>
            </a:r>
            <a:r>
              <a:rPr lang="ru-RU" dirty="0"/>
              <a:t> при </a:t>
            </a:r>
            <a:r>
              <a:rPr lang="ru-RU" dirty="0" err="1"/>
              <a:t>живленні</a:t>
            </a:r>
            <a:r>
              <a:rPr lang="ru-RU" dirty="0"/>
              <a:t>. </a:t>
            </a:r>
          </a:p>
          <a:p>
            <a:r>
              <a:rPr lang="ru-RU" b="1" dirty="0" err="1"/>
              <a:t>Тільця-включення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в </a:t>
            </a:r>
            <a:r>
              <a:rPr lang="ru-RU" dirty="0" err="1"/>
              <a:t>кишковик</a:t>
            </a:r>
            <a:r>
              <a:rPr lang="ru-RU" dirty="0"/>
              <a:t>, </a:t>
            </a:r>
            <a:r>
              <a:rPr lang="ru-RU" dirty="0" err="1"/>
              <a:t>руйнуються</a:t>
            </a:r>
            <a:r>
              <a:rPr lang="ru-RU" dirty="0"/>
              <a:t> в </a:t>
            </a:r>
            <a:r>
              <a:rPr lang="ru-RU" dirty="0" err="1"/>
              <a:t>лужному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 </a:t>
            </a:r>
          </a:p>
          <a:p>
            <a:r>
              <a:rPr lang="ru-RU" b="1" dirty="0" err="1"/>
              <a:t>Віріони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звільнилися</a:t>
            </a:r>
            <a:r>
              <a:rPr lang="ru-RU" dirty="0"/>
              <a:t>, </a:t>
            </a:r>
            <a:r>
              <a:rPr lang="ru-RU" dirty="0" err="1"/>
              <a:t>проникають</a:t>
            </a:r>
            <a:r>
              <a:rPr lang="ru-RU" dirty="0"/>
              <a:t> через </a:t>
            </a:r>
            <a:r>
              <a:rPr lang="ru-RU" dirty="0" err="1"/>
              <a:t>стінку</a:t>
            </a:r>
            <a:r>
              <a:rPr lang="ru-RU" dirty="0"/>
              <a:t> </a:t>
            </a:r>
            <a:r>
              <a:rPr lang="ru-RU" dirty="0" err="1"/>
              <a:t>кишковика</a:t>
            </a:r>
            <a:r>
              <a:rPr lang="ru-RU" dirty="0"/>
              <a:t> до </a:t>
            </a:r>
            <a:r>
              <a:rPr lang="ru-RU" dirty="0" err="1"/>
              <a:t>клітин</a:t>
            </a:r>
            <a:r>
              <a:rPr lang="ru-RU" dirty="0"/>
              <a:t> і </a:t>
            </a:r>
            <a:r>
              <a:rPr lang="ru-RU" dirty="0" err="1"/>
              <a:t>реплікуються</a:t>
            </a:r>
            <a:r>
              <a:rPr lang="ru-RU" dirty="0"/>
              <a:t> в ядрах.</a:t>
            </a:r>
          </a:p>
          <a:p>
            <a:r>
              <a:rPr lang="ru-RU" dirty="0"/>
              <a:t>Перший </a:t>
            </a:r>
            <a:r>
              <a:rPr lang="ru-RU" dirty="0" err="1"/>
              <a:t>вірусний</a:t>
            </a:r>
            <a:r>
              <a:rPr lang="ru-RU" dirty="0"/>
              <a:t> </a:t>
            </a:r>
            <a:r>
              <a:rPr lang="ru-RU" dirty="0" err="1"/>
              <a:t>інсектицид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«</a:t>
            </a:r>
            <a:r>
              <a:rPr lang="ru-RU" dirty="0" err="1"/>
              <a:t>Сандоз</a:t>
            </a:r>
            <a:r>
              <a:rPr lang="ru-RU" dirty="0"/>
              <a:t>» у 70-ті роки,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u="sng" dirty="0" err="1"/>
              <a:t>бавовняними</a:t>
            </a:r>
            <a:r>
              <a:rPr lang="ru-RU" u="sng" dirty="0"/>
              <a:t> </a:t>
            </a:r>
            <a:r>
              <a:rPr lang="ru-RU" u="sng" dirty="0" err="1"/>
              <a:t>хробаками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рекомендаціями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1973 р.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при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звернена</a:t>
            </a:r>
            <a:r>
              <a:rPr lang="ru-RU" dirty="0"/>
              <a:t> на одну </a:t>
            </a:r>
            <a:r>
              <a:rPr lang="ru-RU" dirty="0" err="1"/>
              <a:t>групу</a:t>
            </a:r>
            <a:r>
              <a:rPr lang="ru-RU" dirty="0"/>
              <a:t> – </a:t>
            </a:r>
            <a:r>
              <a:rPr lang="ru-RU" dirty="0" err="1">
                <a:solidFill>
                  <a:srgbClr val="C00000"/>
                </a:solidFill>
              </a:rPr>
              <a:t>бакуловірусів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, </a:t>
            </a:r>
            <a:r>
              <a:rPr lang="ru-RU" dirty="0" err="1"/>
              <a:t>патогенні</a:t>
            </a:r>
            <a:r>
              <a:rPr lang="ru-RU" dirty="0"/>
              <a:t> для </a:t>
            </a:r>
            <a:r>
              <a:rPr lang="ru-RU" dirty="0" err="1"/>
              <a:t>хребетних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41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22E3D-37AE-4180-9557-6A568CA2CCC5}"/>
              </a:ext>
            </a:extLst>
          </p:cNvPr>
          <p:cNvSpPr/>
          <p:nvPr/>
        </p:nvSpPr>
        <p:spPr>
          <a:xfrm>
            <a:off x="2743200" y="381000"/>
            <a:ext cx="7056438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Біопрепарати за призначенням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D15AF5-52BD-4A4E-A161-00719348A86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C09EB7F-80EF-4A4E-9068-506EB46FD5E2}"/>
              </a:ext>
            </a:extLst>
          </p:cNvPr>
          <p:cNvCxnSpPr>
            <a:cxnSpLocks/>
          </p:cNvCxnSpPr>
          <p:nvPr/>
        </p:nvCxnSpPr>
        <p:spPr>
          <a:xfrm flipH="1">
            <a:off x="2278743" y="1219200"/>
            <a:ext cx="464457" cy="631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4B92AB7-6146-4BCB-8FBD-4BF0963E0BDF}"/>
              </a:ext>
            </a:extLst>
          </p:cNvPr>
          <p:cNvCxnSpPr>
            <a:cxnSpLocks/>
          </p:cNvCxnSpPr>
          <p:nvPr/>
        </p:nvCxnSpPr>
        <p:spPr>
          <a:xfrm>
            <a:off x="6014809" y="1151909"/>
            <a:ext cx="0" cy="765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47AB49-FD42-4D6D-9952-0E079E0F97FA}"/>
              </a:ext>
            </a:extLst>
          </p:cNvPr>
          <p:cNvCxnSpPr>
            <a:cxnSpLocks/>
          </p:cNvCxnSpPr>
          <p:nvPr/>
        </p:nvCxnSpPr>
        <p:spPr>
          <a:xfrm>
            <a:off x="9525000" y="1144982"/>
            <a:ext cx="0" cy="70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83FBC3-803B-4C5E-81E6-EB6C66E66020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4C92D62-BE75-4AD9-A75B-8F4F44B5D46A}"/>
              </a:ext>
            </a:extLst>
          </p:cNvPr>
          <p:cNvSpPr/>
          <p:nvPr/>
        </p:nvSpPr>
        <p:spPr>
          <a:xfrm>
            <a:off x="681831" y="1850582"/>
            <a:ext cx="2362200" cy="14405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Бактерійні добрива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47940A9-47DB-430C-BFF0-F0CC78F558BF}"/>
              </a:ext>
            </a:extLst>
          </p:cNvPr>
          <p:cNvSpPr/>
          <p:nvPr/>
        </p:nvSpPr>
        <p:spPr>
          <a:xfrm>
            <a:off x="7085014" y="3962548"/>
            <a:ext cx="2209800" cy="8269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400" b="1" i="1" dirty="0">
                <a:solidFill>
                  <a:srgbClr val="FFFFFF"/>
                </a:solidFill>
              </a:rPr>
              <a:t>Фунгіциди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DC5142B-0E7C-4BE8-B6B8-D987A46D5469}"/>
              </a:ext>
            </a:extLst>
          </p:cNvPr>
          <p:cNvSpPr/>
          <p:nvPr/>
        </p:nvSpPr>
        <p:spPr>
          <a:xfrm>
            <a:off x="9679470" y="3962548"/>
            <a:ext cx="2362200" cy="8418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Інсектициди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9">
            <a:extLst>
              <a:ext uri="{FF2B5EF4-FFF2-40B4-BE49-F238E27FC236}">
                <a16:creationId xmlns:a16="http://schemas.microsoft.com/office/drawing/2014/main" id="{08DC370F-D30E-450F-9D41-959C5FD8232F}"/>
              </a:ext>
            </a:extLst>
          </p:cNvPr>
          <p:cNvSpPr/>
          <p:nvPr/>
        </p:nvSpPr>
        <p:spPr>
          <a:xfrm>
            <a:off x="2278743" y="3598864"/>
            <a:ext cx="2740793" cy="1823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Стимулятори росту рослин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9">
            <a:extLst>
              <a:ext uri="{FF2B5EF4-FFF2-40B4-BE49-F238E27FC236}">
                <a16:creationId xmlns:a16="http://schemas.microsoft.com/office/drawing/2014/main" id="{F1F6E29B-E00B-4F63-8D91-858D8D57470A}"/>
              </a:ext>
            </a:extLst>
          </p:cNvPr>
          <p:cNvSpPr/>
          <p:nvPr/>
        </p:nvSpPr>
        <p:spPr>
          <a:xfrm>
            <a:off x="8543275" y="5265996"/>
            <a:ext cx="2362200" cy="660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Родентициди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9">
            <a:extLst>
              <a:ext uri="{FF2B5EF4-FFF2-40B4-BE49-F238E27FC236}">
                <a16:creationId xmlns:a16="http://schemas.microsoft.com/office/drawing/2014/main" id="{86DEE25F-9070-4BD9-83FA-4E3522B571EA}"/>
              </a:ext>
            </a:extLst>
          </p:cNvPr>
          <p:cNvSpPr/>
          <p:nvPr/>
        </p:nvSpPr>
        <p:spPr>
          <a:xfrm>
            <a:off x="4860784" y="2129016"/>
            <a:ext cx="2362200" cy="13570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Гербіциди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49F5A6-F881-4C20-ADD2-37B37C22E497}"/>
              </a:ext>
            </a:extLst>
          </p:cNvPr>
          <p:cNvSpPr/>
          <p:nvPr/>
        </p:nvSpPr>
        <p:spPr>
          <a:xfrm>
            <a:off x="8304645" y="1985164"/>
            <a:ext cx="2773689" cy="135707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0000">
                  <a:lumMod val="105000"/>
                  <a:satMod val="103000"/>
                  <a:tint val="73000"/>
                </a:srgbClr>
              </a:gs>
              <a:gs pos="100000">
                <a:srgbClr val="000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Препарати для захисту рослин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0AB3783-95E4-4D75-B83A-1FF85F382FB9}"/>
              </a:ext>
            </a:extLst>
          </p:cNvPr>
          <p:cNvCxnSpPr>
            <a:cxnSpLocks/>
          </p:cNvCxnSpPr>
          <p:nvPr/>
        </p:nvCxnSpPr>
        <p:spPr>
          <a:xfrm flipH="1">
            <a:off x="3761075" y="1090090"/>
            <a:ext cx="164392" cy="2315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232211B-2C2F-4A64-B2D5-50C21D11E4EF}"/>
              </a:ext>
            </a:extLst>
          </p:cNvPr>
          <p:cNvCxnSpPr>
            <a:cxnSpLocks/>
          </p:cNvCxnSpPr>
          <p:nvPr/>
        </p:nvCxnSpPr>
        <p:spPr>
          <a:xfrm flipH="1">
            <a:off x="8418287" y="3291122"/>
            <a:ext cx="390272" cy="70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C1BF5E9-29EF-4EA0-B4F0-AF6F7E092216}"/>
              </a:ext>
            </a:extLst>
          </p:cNvPr>
          <p:cNvCxnSpPr>
            <a:cxnSpLocks/>
          </p:cNvCxnSpPr>
          <p:nvPr/>
        </p:nvCxnSpPr>
        <p:spPr>
          <a:xfrm>
            <a:off x="10272714" y="3342242"/>
            <a:ext cx="275772" cy="620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99F924B-5096-465E-9817-BE2342CB4029}"/>
              </a:ext>
            </a:extLst>
          </p:cNvPr>
          <p:cNvCxnSpPr>
            <a:cxnSpLocks/>
          </p:cNvCxnSpPr>
          <p:nvPr/>
        </p:nvCxnSpPr>
        <p:spPr>
          <a:xfrm>
            <a:off x="9525000" y="3291122"/>
            <a:ext cx="0" cy="2004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1BA535-2F5D-4E9C-A8D9-BEE5CB693F07}"/>
              </a:ext>
            </a:extLst>
          </p:cNvPr>
          <p:cNvSpPr/>
          <p:nvPr/>
        </p:nvSpPr>
        <p:spPr>
          <a:xfrm>
            <a:off x="8034039" y="1882746"/>
            <a:ext cx="3314899" cy="151079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0000">
                  <a:lumMod val="105000"/>
                  <a:satMod val="103000"/>
                  <a:tint val="73000"/>
                </a:srgbClr>
              </a:gs>
              <a:gs pos="100000">
                <a:srgbClr val="000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Препарати для захисту рослин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02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B06A3-4E89-4450-9215-902915D9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 схема отримання вірусних препаратів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9C0A94-62C3-4BD1-B4B1-EB3DF920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вірусних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(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агару</a:t>
            </a:r>
            <a:r>
              <a:rPr lang="ru-RU" dirty="0"/>
              <a:t>, </a:t>
            </a:r>
            <a:r>
              <a:rPr lang="ru-RU" dirty="0" err="1"/>
              <a:t>сахарози</a:t>
            </a:r>
            <a:r>
              <a:rPr lang="ru-RU" dirty="0"/>
              <a:t>, </a:t>
            </a:r>
            <a:r>
              <a:rPr lang="ru-RU" dirty="0" err="1"/>
              <a:t>казеїну</a:t>
            </a:r>
            <a:r>
              <a:rPr lang="ru-RU" dirty="0"/>
              <a:t>, </a:t>
            </a:r>
            <a:r>
              <a:rPr lang="ru-RU" dirty="0" err="1"/>
              <a:t>проростків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, солей) і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гусені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Відбір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гусені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гусені</a:t>
            </a:r>
            <a:r>
              <a:rPr lang="ru-RU" dirty="0"/>
              <a:t> та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(7-14 </a:t>
            </a:r>
            <a:r>
              <a:rPr lang="ru-RU" dirty="0" err="1"/>
              <a:t>днів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797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30A5A-2C99-499E-9791-803531BF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 проти гризунів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2BC93-92A2-428A-8568-8E3F1362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Salmonella enteritidis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 </a:t>
            </a:r>
            <a:r>
              <a:rPr lang="ru-RU" b="1" dirty="0" err="1"/>
              <a:t>бактороденцид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випускається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формах – </a:t>
            </a:r>
            <a:r>
              <a:rPr lang="ru-RU" i="1" dirty="0" err="1"/>
              <a:t>зерновий</a:t>
            </a:r>
            <a:r>
              <a:rPr lang="ru-RU" dirty="0"/>
              <a:t> (на </a:t>
            </a:r>
            <a:r>
              <a:rPr lang="ru-RU" dirty="0" err="1"/>
              <a:t>основі</a:t>
            </a:r>
            <a:r>
              <a:rPr lang="ru-RU" dirty="0"/>
              <a:t> зерна </a:t>
            </a:r>
            <a:r>
              <a:rPr lang="ru-RU" dirty="0" err="1"/>
              <a:t>пшениці</a:t>
            </a:r>
            <a:r>
              <a:rPr lang="ru-RU" dirty="0"/>
              <a:t>, ячменю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вівса</a:t>
            </a:r>
            <a:r>
              <a:rPr lang="ru-RU" dirty="0"/>
              <a:t>) і </a:t>
            </a:r>
            <a:r>
              <a:rPr lang="ru-RU" i="1" dirty="0" err="1"/>
              <a:t>амінокістковий</a:t>
            </a:r>
            <a:r>
              <a:rPr lang="ru-RU" dirty="0"/>
              <a:t> (на </a:t>
            </a:r>
            <a:r>
              <a:rPr lang="ru-RU" dirty="0" err="1"/>
              <a:t>залишках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).</a:t>
            </a:r>
          </a:p>
          <a:p>
            <a:r>
              <a:rPr lang="ru-RU" dirty="0"/>
              <a:t> </a:t>
            </a:r>
            <a:r>
              <a:rPr lang="ru-RU" b="1" i="1" dirty="0" err="1"/>
              <a:t>Зерновий</a:t>
            </a:r>
            <a:r>
              <a:rPr lang="ru-RU" b="1" i="1" dirty="0"/>
              <a:t> </a:t>
            </a:r>
            <a:r>
              <a:rPr lang="ru-RU" b="1" i="1" dirty="0" err="1"/>
              <a:t>бактороденцид</a:t>
            </a:r>
            <a:r>
              <a:rPr lang="ru-RU" b="1" i="1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польових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мишоподібних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, </a:t>
            </a:r>
          </a:p>
          <a:p>
            <a:r>
              <a:rPr lang="ru-RU" b="1" i="1" dirty="0" err="1"/>
              <a:t>амінокістковий</a:t>
            </a:r>
            <a:r>
              <a:rPr lang="ru-RU" dirty="0"/>
              <a:t> –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щурів</a:t>
            </a:r>
            <a:r>
              <a:rPr lang="ru-RU" dirty="0"/>
              <a:t> і </a:t>
            </a:r>
            <a:r>
              <a:rPr lang="ru-RU" dirty="0" err="1"/>
              <a:t>мишей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у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будинках</a:t>
            </a:r>
            <a:r>
              <a:rPr lang="ru-RU" dirty="0"/>
              <a:t>. </a:t>
            </a:r>
          </a:p>
          <a:p>
            <a:r>
              <a:rPr lang="ru-RU" dirty="0"/>
              <a:t>Препарат </a:t>
            </a:r>
            <a:r>
              <a:rPr lang="ru-RU" dirty="0" err="1"/>
              <a:t>безпечний</a:t>
            </a:r>
            <a:r>
              <a:rPr lang="ru-RU" dirty="0"/>
              <a:t> як для </a:t>
            </a:r>
            <a:r>
              <a:rPr lang="ru-RU" dirty="0" err="1"/>
              <a:t>людини</a:t>
            </a:r>
            <a:r>
              <a:rPr lang="ru-RU" dirty="0"/>
              <a:t>, так і для </a:t>
            </a:r>
            <a:r>
              <a:rPr lang="ru-RU" dirty="0" err="1"/>
              <a:t>домашніх</a:t>
            </a:r>
            <a:r>
              <a:rPr lang="ru-RU" dirty="0"/>
              <a:t> й диких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363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>
            <a:extLst>
              <a:ext uri="{FF2B5EF4-FFF2-40B4-BE49-F238E27FC236}">
                <a16:creationId xmlns:a16="http://schemas.microsoft.com/office/drawing/2014/main" id="{EE72B3B0-9256-47E8-A7BC-0EC7AEC8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4" y="1700438"/>
            <a:ext cx="5340059" cy="375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5">
            <a:extLst>
              <a:ext uri="{FF2B5EF4-FFF2-40B4-BE49-F238E27FC236}">
                <a16:creationId xmlns:a16="http://schemas.microsoft.com/office/drawing/2014/main" id="{56BD8472-B29F-4ADB-9C40-BCE537FE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60" y="1700438"/>
            <a:ext cx="5272386" cy="360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B326BD-6CB2-4845-B3A9-CE655C94C175}"/>
              </a:ext>
            </a:extLst>
          </p:cNvPr>
          <p:cNvSpPr/>
          <p:nvPr/>
        </p:nvSpPr>
        <p:spPr>
          <a:xfrm>
            <a:off x="2855914" y="333375"/>
            <a:ext cx="7056437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Препарати для захисту рослин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21D21B7-FB69-4ED1-B7E9-B888B578BCB5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C932A6E-3114-4C05-86E2-644ACECC7EF7}"/>
              </a:ext>
            </a:extLst>
          </p:cNvPr>
          <p:cNvCxnSpPr>
            <a:cxnSpLocks/>
          </p:cNvCxnSpPr>
          <p:nvPr/>
        </p:nvCxnSpPr>
        <p:spPr>
          <a:xfrm>
            <a:off x="4057207" y="1057276"/>
            <a:ext cx="0" cy="422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FC39ADE-0867-4053-946D-662D2BD3106F}"/>
              </a:ext>
            </a:extLst>
          </p:cNvPr>
          <p:cNvCxnSpPr>
            <a:cxnSpLocks/>
          </p:cNvCxnSpPr>
          <p:nvPr/>
        </p:nvCxnSpPr>
        <p:spPr>
          <a:xfrm>
            <a:off x="5312580" y="2699964"/>
            <a:ext cx="644862" cy="580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E89914E-5E18-4CB3-8FFE-0B7683FC35A1}"/>
              </a:ext>
            </a:extLst>
          </p:cNvPr>
          <p:cNvCxnSpPr>
            <a:cxnSpLocks/>
          </p:cNvCxnSpPr>
          <p:nvPr/>
        </p:nvCxnSpPr>
        <p:spPr>
          <a:xfrm>
            <a:off x="9254445" y="1057276"/>
            <a:ext cx="0" cy="422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1AFFC14-1C40-4A52-9512-41F2B81A267A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6B8978C-B7AD-4107-A8D0-1B3463CC12C1}"/>
              </a:ext>
            </a:extLst>
          </p:cNvPr>
          <p:cNvSpPr/>
          <p:nvPr/>
        </p:nvSpPr>
        <p:spPr>
          <a:xfrm>
            <a:off x="2460639" y="1443131"/>
            <a:ext cx="3454394" cy="1402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Біогербіциди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E9409F4-1EC2-4343-B73D-C1B439F45B4A}"/>
              </a:ext>
            </a:extLst>
          </p:cNvPr>
          <p:cNvSpPr/>
          <p:nvPr/>
        </p:nvSpPr>
        <p:spPr>
          <a:xfrm>
            <a:off x="7748643" y="1469889"/>
            <a:ext cx="3513480" cy="1230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Препарати проти збудників </a:t>
            </a:r>
            <a:r>
              <a:rPr kumimoji="0" lang="uk-UA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хвороб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251187-FA57-4F66-B88A-78B15F11CE44}"/>
              </a:ext>
            </a:extLst>
          </p:cNvPr>
          <p:cNvSpPr/>
          <p:nvPr/>
        </p:nvSpPr>
        <p:spPr>
          <a:xfrm>
            <a:off x="504428" y="3280208"/>
            <a:ext cx="2133600" cy="154034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Грибні </a:t>
            </a:r>
            <a:r>
              <a:rPr kumimoji="0" lang="uk-UA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фітопатогени</a:t>
            </a: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FEFE90-926E-4E79-951D-10EC2F20CEE7}"/>
              </a:ext>
            </a:extLst>
          </p:cNvPr>
          <p:cNvSpPr/>
          <p:nvPr/>
        </p:nvSpPr>
        <p:spPr>
          <a:xfrm>
            <a:off x="8233271" y="3317755"/>
            <a:ext cx="3028852" cy="320686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 dirty="0">
                <a:solidFill>
                  <a:srgbClr val="002060"/>
                </a:solidFill>
              </a:rPr>
              <a:t>Pseudomonas  fluorescens</a:t>
            </a:r>
            <a:r>
              <a:rPr lang="uk-UA" altLang="ru-RU" i="1" dirty="0">
                <a:solidFill>
                  <a:srgbClr val="002060"/>
                </a:solidFill>
              </a:rPr>
              <a:t> </a:t>
            </a:r>
            <a:r>
              <a:rPr lang="uk-UA" altLang="ru-RU" dirty="0">
                <a:solidFill>
                  <a:srgbClr val="002060"/>
                </a:solidFill>
              </a:rPr>
              <a:t>(антракноз, ризоктоніоз кукурудзи і сорго; </a:t>
            </a:r>
            <a:r>
              <a:rPr lang="uk-UA" altLang="ru-RU" dirty="0" err="1">
                <a:solidFill>
                  <a:srgbClr val="002060"/>
                </a:solidFill>
              </a:rPr>
              <a:t>вілт</a:t>
            </a:r>
            <a:r>
              <a:rPr lang="uk-UA" altLang="ru-RU" dirty="0">
                <a:solidFill>
                  <a:srgbClr val="002060"/>
                </a:solidFill>
              </a:rPr>
              <a:t> бавовника)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2060"/>
                </a:solidFill>
              </a:rPr>
              <a:t>Enterobacter aerogenes</a:t>
            </a:r>
            <a:r>
              <a:rPr lang="uk-UA" altLang="ru-RU" dirty="0">
                <a:solidFill>
                  <a:srgbClr val="002060"/>
                </a:solidFill>
              </a:rPr>
              <a:t> (фітофтороз яблуні)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 dirty="0">
                <a:solidFill>
                  <a:srgbClr val="002060"/>
                </a:solidFill>
              </a:rPr>
              <a:t>Enterobacter aerogenes</a:t>
            </a:r>
            <a:r>
              <a:rPr lang="uk-UA" altLang="ru-RU" i="1" dirty="0">
                <a:solidFill>
                  <a:srgbClr val="002060"/>
                </a:solidFill>
              </a:rPr>
              <a:t> (</a:t>
            </a:r>
            <a:r>
              <a:rPr lang="uk-UA" altLang="ru-RU" dirty="0">
                <a:solidFill>
                  <a:srgbClr val="002060"/>
                </a:solidFill>
              </a:rPr>
              <a:t>бактерії р.</a:t>
            </a:r>
            <a:r>
              <a:rPr lang="en-US" altLang="ru-RU" dirty="0" err="1">
                <a:solidFill>
                  <a:srgbClr val="002060"/>
                </a:solidFill>
              </a:rPr>
              <a:t>Ervinia</a:t>
            </a:r>
            <a:r>
              <a:rPr lang="uk-UA" altLang="ru-RU" dirty="0">
                <a:solidFill>
                  <a:srgbClr val="002060"/>
                </a:solidFill>
              </a:rPr>
              <a:t> – гнилі картоплі)</a:t>
            </a:r>
            <a:endParaRPr kumimoji="0" lang="ru-RU" altLang="ru-RU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C547F95-5C88-4EBA-95F2-87AA36A7FFD8}"/>
              </a:ext>
            </a:extLst>
          </p:cNvPr>
          <p:cNvSpPr/>
          <p:nvPr/>
        </p:nvSpPr>
        <p:spPr>
          <a:xfrm>
            <a:off x="3063092" y="3258209"/>
            <a:ext cx="2249488" cy="164716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Грибні </a:t>
            </a:r>
            <a:r>
              <a:rPr kumimoji="0" lang="uk-UA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фітотоксини</a:t>
            </a: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EB103270-7A67-4336-8216-08FB6674A7CD}"/>
              </a:ext>
            </a:extLst>
          </p:cNvPr>
          <p:cNvSpPr/>
          <p:nvPr/>
        </p:nvSpPr>
        <p:spPr>
          <a:xfrm>
            <a:off x="9402863" y="2670685"/>
            <a:ext cx="360363" cy="685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D93197-3E69-44DB-934C-BF8E05540EB6}"/>
              </a:ext>
            </a:extLst>
          </p:cNvPr>
          <p:cNvSpPr/>
          <p:nvPr/>
        </p:nvSpPr>
        <p:spPr>
          <a:xfrm>
            <a:off x="5754678" y="3299921"/>
            <a:ext cx="1993965" cy="1699172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Напівпродукти, що отримують на основі </a:t>
            </a:r>
            <a:r>
              <a:rPr kumimoji="0" lang="uk-UA" alt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біоконверсії</a:t>
            </a: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BEF4EF4-FBC5-4350-B9B0-9268D48850B7}"/>
              </a:ext>
            </a:extLst>
          </p:cNvPr>
          <p:cNvCxnSpPr>
            <a:cxnSpLocks/>
          </p:cNvCxnSpPr>
          <p:nvPr/>
        </p:nvCxnSpPr>
        <p:spPr>
          <a:xfrm flipH="1">
            <a:off x="2135189" y="2846894"/>
            <a:ext cx="720725" cy="470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7358B1F-04C7-44AB-BE5D-3BE0275C3416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4187836" y="2823395"/>
            <a:ext cx="8960" cy="434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06596611-59EC-4C3C-9FE4-B6FC761B92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86971" y="244476"/>
            <a:ext cx="10551886" cy="1323067"/>
          </a:xfrm>
        </p:spPr>
        <p:txBody>
          <a:bodyPr/>
          <a:lstStyle/>
          <a:p>
            <a:r>
              <a:rPr lang="ru-RU" altLang="ru-RU" sz="1800" dirty="0" err="1"/>
              <a:t>Захист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багатьох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овочевих</a:t>
            </a:r>
            <a:r>
              <a:rPr lang="ru-RU" altLang="ru-RU" sz="1800" dirty="0"/>
              <a:t> культур </a:t>
            </a:r>
            <a:r>
              <a:rPr lang="ru-RU" altLang="ru-RU" sz="1800" dirty="0" err="1"/>
              <a:t>від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захворювань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що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викликаються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певними</a:t>
            </a:r>
            <a:r>
              <a:rPr lang="ru-RU" altLang="ru-RU" sz="1800" dirty="0"/>
              <a:t> видами </a:t>
            </a:r>
            <a:r>
              <a:rPr lang="ru-RU" altLang="ru-RU" sz="1800" dirty="0" err="1"/>
              <a:t>мікроскопічних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грибів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забезпечується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застосуванням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препаратів</a:t>
            </a:r>
            <a:r>
              <a:rPr lang="ru-RU" altLang="ru-RU" sz="1800" dirty="0"/>
              <a:t> на </a:t>
            </a:r>
            <a:r>
              <a:rPr lang="ru-RU" altLang="ru-RU" sz="1800" dirty="0" err="1"/>
              <a:t>базі</a:t>
            </a:r>
            <a:r>
              <a:rPr lang="ru-RU" altLang="ru-RU" sz="1800" dirty="0"/>
              <a:t> культур </a:t>
            </a:r>
            <a:r>
              <a:rPr lang="en-US" altLang="ru-RU" sz="1800" dirty="0"/>
              <a:t>Trichoderma </a:t>
            </a:r>
            <a:r>
              <a:rPr lang="en-US" altLang="ru-RU" sz="1800" dirty="0" err="1"/>
              <a:t>polysporum</a:t>
            </a:r>
            <a:r>
              <a:rPr lang="en-US" altLang="ru-RU" sz="1800" dirty="0"/>
              <a:t>, T. </a:t>
            </a:r>
            <a:r>
              <a:rPr lang="en-US" altLang="ru-RU" sz="1800" dirty="0" err="1"/>
              <a:t>viride</a:t>
            </a:r>
            <a:endParaRPr lang="ru-RU" altLang="ru-RU" sz="1800" dirty="0"/>
          </a:p>
        </p:txBody>
      </p:sp>
      <p:pic>
        <p:nvPicPr>
          <p:cNvPr id="67589" name="Picture 5" descr="ÐÐ¾ÑÐ¾Ð¶ÐµÐµ Ð¸Ð·Ð¾Ð±ÑÐ°Ð¶ÐµÐ½Ð¸Ðµ">
            <a:extLst>
              <a:ext uri="{FF2B5EF4-FFF2-40B4-BE49-F238E27FC236}">
                <a16:creationId xmlns:a16="http://schemas.microsoft.com/office/drawing/2014/main" id="{E681E9BD-2514-4B6C-96E8-1CC8A0B3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971" y="1946726"/>
            <a:ext cx="6589486" cy="443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7A10E9-F7DB-4D5B-9453-059F6014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943" y="5828165"/>
            <a:ext cx="3193143" cy="669925"/>
          </a:xfrm>
          <a:prstGeom prst="rect">
            <a:avLst/>
          </a:prstGeom>
          <a:solidFill>
            <a:schemeClr val="accent2"/>
          </a:solidFill>
          <a:ln w="25400" algn="ctr">
            <a:solidFill>
              <a:srgbClr val="448495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Trichoderma</a:t>
            </a:r>
            <a:endParaRPr kumimoji="0" lang="ru-RU" altLang="ru-RU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9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99932-6670-4EDC-9ED3-19F934B4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916667"/>
          </a:xfrm>
        </p:spPr>
        <p:txBody>
          <a:bodyPr/>
          <a:lstStyle/>
          <a:p>
            <a:r>
              <a:rPr lang="uk-UA" sz="3200" dirty="0" err="1"/>
              <a:t>Стимурятори</a:t>
            </a:r>
            <a:r>
              <a:rPr lang="uk-UA" sz="3200" dirty="0"/>
              <a:t> росту рослин</a:t>
            </a:r>
            <a:endParaRPr lang="ru-RU"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F1EA68-6C47-4C58-BAF5-1ABE1BC81EEE}"/>
              </a:ext>
            </a:extLst>
          </p:cNvPr>
          <p:cNvSpPr/>
          <p:nvPr/>
        </p:nvSpPr>
        <p:spPr>
          <a:xfrm>
            <a:off x="1103085" y="1582340"/>
            <a:ext cx="102035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основі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мікробного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синтезу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налагоджено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промислове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виробництво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стимуляторів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росту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рослин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гіберелінів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здійснюють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використанням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аскоміцетного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гриба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Fusarium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</a:rPr>
              <a:t>moniliforme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Виділяють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гіберелін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фільтрату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культуральної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рідини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відбувається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2400" u="sng" dirty="0" err="1">
                <a:solidFill>
                  <a:schemeClr val="bg2">
                    <a:lumMod val="50000"/>
                  </a:schemeClr>
                </a:solidFill>
              </a:rPr>
              <a:t>дві</a:t>
            </a:r>
            <a:r>
              <a:rPr lang="ru-RU" sz="24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bg2">
                    <a:lumMod val="50000"/>
                  </a:schemeClr>
                </a:solidFill>
              </a:rPr>
              <a:t>фази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першій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фазі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проходить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нагромадження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біомаси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другій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утворення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продукту. </a:t>
            </a: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Субстратом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вирощування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продуцента є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середовище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містить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сахарозу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соєву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муку. 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Головною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умовою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співвідношення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азоту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вуглецю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Висока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продуктивність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культури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відмічена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нестачі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азоту і при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високому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рівні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джерела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вуглецю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DC457-D039-42BF-95BB-6AFE958C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84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Вимоги до </a:t>
            </a:r>
            <a:r>
              <a:rPr lang="uk-UA" b="1" dirty="0" err="1"/>
              <a:t>біопестицидів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1E483-1BD6-4580-AAC5-6EB0110C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ряд </a:t>
            </a:r>
            <a:r>
              <a:rPr lang="ru-RU" dirty="0" err="1"/>
              <a:t>універсальних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висуваються</a:t>
            </a:r>
            <a:r>
              <a:rPr lang="ru-RU" dirty="0"/>
              <a:t> до </a:t>
            </a:r>
            <a:r>
              <a:rPr lang="ru-RU" dirty="0" err="1"/>
              <a:t>біопестицидів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селективність</a:t>
            </a:r>
            <a:r>
              <a:rPr lang="ru-RU" dirty="0"/>
              <a:t> і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вірулентність</a:t>
            </a:r>
            <a:r>
              <a:rPr lang="ru-RU" dirty="0"/>
              <a:t> для комах);</a:t>
            </a:r>
          </a:p>
          <a:p>
            <a:r>
              <a:rPr lang="ru-RU" dirty="0"/>
              <a:t>•	</a:t>
            </a:r>
            <a:r>
              <a:rPr lang="ru-RU" dirty="0" err="1"/>
              <a:t>безпечність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 і </a:t>
            </a:r>
            <a:r>
              <a:rPr lang="ru-RU" dirty="0" err="1"/>
              <a:t>флори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зручність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(порошок,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•	</a:t>
            </a:r>
            <a:r>
              <a:rPr lang="ru-RU" dirty="0" err="1"/>
              <a:t>гарне</a:t>
            </a:r>
            <a:r>
              <a:rPr lang="ru-RU" dirty="0"/>
              <a:t> </a:t>
            </a:r>
            <a:r>
              <a:rPr lang="ru-RU" dirty="0" err="1"/>
              <a:t>змочування</a:t>
            </a:r>
            <a:r>
              <a:rPr lang="ru-RU" dirty="0"/>
              <a:t> і </a:t>
            </a:r>
            <a:r>
              <a:rPr lang="ru-RU" dirty="0" err="1"/>
              <a:t>прилипання</a:t>
            </a:r>
            <a:r>
              <a:rPr lang="ru-RU" dirty="0"/>
              <a:t> (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адгезивні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);</a:t>
            </a:r>
          </a:p>
          <a:p>
            <a:r>
              <a:rPr lang="ru-RU" dirty="0"/>
              <a:t>•	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7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23A0FA75-3348-49C0-A25A-8EF2C6B1D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uk-UA" altLang="ru-RU" sz="3200" dirty="0">
                <a:effectLst/>
              </a:rPr>
              <a:t>Історія відкриття </a:t>
            </a:r>
            <a:r>
              <a:rPr lang="uk-UA" altLang="ru-RU" sz="3200" dirty="0" err="1">
                <a:effectLst/>
              </a:rPr>
              <a:t>азотфіксувальних</a:t>
            </a:r>
            <a:r>
              <a:rPr lang="uk-UA" altLang="ru-RU" sz="3200" dirty="0">
                <a:effectLst/>
              </a:rPr>
              <a:t> бактерій</a:t>
            </a:r>
            <a:endParaRPr lang="ru-RU" altLang="ru-RU" sz="3200" dirty="0">
              <a:effectLst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9BD563F-CF9C-4D78-95A3-3AB7C8221E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537156"/>
              </p:ext>
            </p:extLst>
          </p:nvPr>
        </p:nvGraphicFramePr>
        <p:xfrm>
          <a:off x="1288473" y="1433946"/>
          <a:ext cx="9916555" cy="490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83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B6D3ED8-B234-40A9-9D1E-8A9BBC5F5B8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6"/>
            <a:ext cx="8385175" cy="746125"/>
          </a:xfrm>
        </p:spPr>
        <p:txBody>
          <a:bodyPr/>
          <a:lstStyle/>
          <a:p>
            <a:r>
              <a:rPr lang="uk-UA" altLang="ru-RU" sz="2800"/>
              <a:t>Біодобрива</a:t>
            </a:r>
            <a:endParaRPr lang="ru-RU" altLang="ru-RU" sz="2800"/>
          </a:p>
        </p:txBody>
      </p:sp>
      <p:pic>
        <p:nvPicPr>
          <p:cNvPr id="128003" name="Picture 8" descr="http://stadisim.lv/stadi/4022.jpg">
            <a:extLst>
              <a:ext uri="{FF2B5EF4-FFF2-40B4-BE49-F238E27FC236}">
                <a16:creationId xmlns:a16="http://schemas.microsoft.com/office/drawing/2014/main" id="{EB9809AF-9742-46DD-8EDE-143736525B2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0558" y="583829"/>
            <a:ext cx="2802617" cy="37749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4" name="Picture 6" descr="http://images.bizorg.su/goods/302/827/3028276.jpg">
            <a:extLst>
              <a:ext uri="{FF2B5EF4-FFF2-40B4-BE49-F238E27FC236}">
                <a16:creationId xmlns:a16="http://schemas.microsoft.com/office/drawing/2014/main" id="{087C5DDD-2167-4CE3-B0B1-07F48FFE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617538"/>
            <a:ext cx="186894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4" descr="http://www.bioefekts.lv/wp-content/uploads/2015/10/Azotobakter20gA.png">
            <a:extLst>
              <a:ext uri="{FF2B5EF4-FFF2-40B4-BE49-F238E27FC236}">
                <a16:creationId xmlns:a16="http://schemas.microsoft.com/office/drawing/2014/main" id="{71EED531-D0FE-481D-9565-EC9874DA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175124"/>
            <a:ext cx="22923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2" descr="http://www.ua.all.biz/img/ua/catalog/933855.jpeg">
            <a:extLst>
              <a:ext uri="{FF2B5EF4-FFF2-40B4-BE49-F238E27FC236}">
                <a16:creationId xmlns:a16="http://schemas.microsoft.com/office/drawing/2014/main" id="{23671E58-2F74-4C8D-9666-50E3C716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58" y="3275693"/>
            <a:ext cx="3086100" cy="33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2" descr="http://pr.adcontext.net/files/65316_1_pr.adcontext.net_.jpg">
            <a:extLst>
              <a:ext uri="{FF2B5EF4-FFF2-40B4-BE49-F238E27FC236}">
                <a16:creationId xmlns:a16="http://schemas.microsoft.com/office/drawing/2014/main" id="{F2617CE2-5D88-4A72-B7FF-5AAE97F8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7" y="1407884"/>
            <a:ext cx="4506686" cy="40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158291-4C63-4060-8971-3B7191EC2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829" y="581891"/>
            <a:ext cx="10444238" cy="5514109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Для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обробки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насіння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ґрунту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при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посіві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використовують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інокулят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який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містить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життєздатні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клітини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бактерій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Виготовляють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такі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види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інокуляту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1)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пляшкову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агарову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культуру на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скошеному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щільному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середовищі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; </a:t>
            </a:r>
          </a:p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2) культуру на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основі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торфу;</a:t>
            </a:r>
          </a:p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3)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рідку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культуру;</a:t>
            </a:r>
          </a:p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4)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ліофілізовану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культуру;</a:t>
            </a:r>
          </a:p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5)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заморожені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</a:rPr>
              <a:t>концентрати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7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895A08-F869-4511-A242-909FD16C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67" y="502024"/>
            <a:ext cx="10676467" cy="5681061"/>
          </a:xfrm>
        </p:spPr>
        <p:txBody>
          <a:bodyPr/>
          <a:lstStyle/>
          <a:p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Препаратами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обробляють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насіння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вносять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ґрунті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посіві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У 1 г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торф’яного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інокуляту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близько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108 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життєздатних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клітин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Перед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обробкою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торф’яний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препарат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розводять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водою і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обробляють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насіння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розрахунку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5 г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інокуляту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на 1 кг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насіння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Найчастіше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виготовляють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препарати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основі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i="1" u="sng" dirty="0">
                <a:solidFill>
                  <a:schemeClr val="accent4">
                    <a:lumMod val="10000"/>
                  </a:schemeClr>
                </a:solidFill>
              </a:rPr>
              <a:t>торф</a:t>
            </a:r>
            <a:r>
              <a:rPr lang="ru-RU" sz="2400" u="sng" dirty="0">
                <a:solidFill>
                  <a:schemeClr val="accent4">
                    <a:lumMod val="10000"/>
                  </a:schemeClr>
                </a:solidFill>
              </a:rPr>
              <a:t>у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оскільки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торф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забезпечує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добрий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захист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бактерій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пакуванні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збереженні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їхніх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властивостей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насінні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</a:p>
          <a:p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Крім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торфу, як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носії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використовують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4">
                    <a:lumMod val="10000"/>
                  </a:schemeClr>
                </a:solidFill>
              </a:rPr>
              <a:t>пил бурого </a:t>
            </a:r>
            <a:r>
              <a:rPr lang="ru-RU" sz="2400" i="1" dirty="0" err="1">
                <a:solidFill>
                  <a:schemeClr val="accent4">
                    <a:lumMod val="10000"/>
                  </a:schemeClr>
                </a:solidFill>
              </a:rPr>
              <a:t>вугілля</a:t>
            </a:r>
            <a:r>
              <a:rPr lang="ru-RU" sz="2400" i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4">
                    <a:lumMod val="10000"/>
                  </a:schemeClr>
                </a:solidFill>
              </a:rPr>
              <a:t>бентоніт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</a:p>
          <a:p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Як </a:t>
            </a:r>
            <a:r>
              <a:rPr lang="ru-RU" sz="2400" u="sng" dirty="0" err="1">
                <a:solidFill>
                  <a:schemeClr val="accent4">
                    <a:lumMod val="10000"/>
                  </a:schemeClr>
                </a:solidFill>
              </a:rPr>
              <a:t>адгезини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препаратів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додають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4">
                    <a:lumMod val="10000"/>
                  </a:schemeClr>
                </a:solidFill>
              </a:rPr>
              <a:t>цукри</a:t>
            </a:r>
            <a:endParaRPr lang="ru-RU" sz="2400" i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37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5AFF6-1FD1-49DB-8DB2-778E65EB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4477"/>
            <a:ext cx="11180233" cy="852804"/>
          </a:xfrm>
        </p:spPr>
        <p:txBody>
          <a:bodyPr/>
          <a:lstStyle/>
          <a:p>
            <a:pPr algn="ctr"/>
            <a:r>
              <a:rPr lang="uk-UA" sz="2800" dirty="0" err="1"/>
              <a:t>Біодобрива</a:t>
            </a:r>
            <a:r>
              <a:rPr lang="uk-UA" sz="2800" dirty="0"/>
              <a:t> на основі симбіотичних </a:t>
            </a:r>
            <a:r>
              <a:rPr lang="uk-UA" sz="2800" dirty="0" err="1"/>
              <a:t>азотфіксувальниї</a:t>
            </a:r>
            <a:r>
              <a:rPr lang="uk-UA" sz="2800" dirty="0"/>
              <a:t> бактерій р. </a:t>
            </a:r>
            <a:r>
              <a:rPr lang="en-US" sz="2800" dirty="0"/>
              <a:t>Rhizobium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22C6E-9FCF-4676-89BD-25536237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4" y="1330036"/>
            <a:ext cx="11419994" cy="4765964"/>
          </a:xfrm>
        </p:spPr>
        <p:txBody>
          <a:bodyPr/>
          <a:lstStyle/>
          <a:p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основі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симбіотичних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азатфіксувальних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бактерій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роду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Rhizobium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виготовляють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сухий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препарат </a:t>
            </a:r>
            <a:r>
              <a:rPr lang="ru-RU" sz="2400" dirty="0" err="1">
                <a:solidFill>
                  <a:srgbClr val="FF0000"/>
                </a:solidFill>
              </a:rPr>
              <a:t>ризобін</a:t>
            </a:r>
            <a:r>
              <a:rPr lang="ru-RU" sz="2400" dirty="0"/>
              <a:t> і </a:t>
            </a:r>
            <a:r>
              <a:rPr lang="ru-RU" sz="2400" dirty="0" err="1">
                <a:solidFill>
                  <a:srgbClr val="FF0000"/>
                </a:solidFill>
              </a:rPr>
              <a:t>торф’яний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ризоторфін</a:t>
            </a:r>
            <a:r>
              <a:rPr lang="ru-RU" sz="2400" dirty="0"/>
              <a:t>,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також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нітрагін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err="1">
                <a:solidFill>
                  <a:srgbClr val="FF0000"/>
                </a:solidFill>
              </a:rPr>
              <a:t>Нітрагін</a:t>
            </a:r>
            <a:r>
              <a:rPr lang="ru-RU" sz="2400" dirty="0"/>
              <a:t> –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препарат,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містить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бактерії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здатні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перебувати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симбіозі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бобовими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рослинами</a:t>
            </a:r>
            <a:r>
              <a:rPr lang="ru-RU" sz="2400" dirty="0"/>
              <a:t>. </a:t>
            </a:r>
          </a:p>
          <a:p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Виготовляють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нітрагін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двох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видів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ru-RU" sz="2400" i="1" u="sng" dirty="0" err="1">
                <a:solidFill>
                  <a:schemeClr val="accent4">
                    <a:lumMod val="10000"/>
                  </a:schemeClr>
                </a:solidFill>
              </a:rPr>
              <a:t>сухий</a:t>
            </a:r>
            <a:r>
              <a:rPr lang="ru-RU" sz="2400" i="1" u="sng" dirty="0">
                <a:solidFill>
                  <a:schemeClr val="accent4">
                    <a:lumMod val="10000"/>
                  </a:schemeClr>
                </a:solidFill>
              </a:rPr>
              <a:t> і </a:t>
            </a:r>
            <a:r>
              <a:rPr lang="ru-RU" sz="2400" i="1" u="sng" dirty="0" err="1">
                <a:solidFill>
                  <a:schemeClr val="accent4">
                    <a:lumMod val="10000"/>
                  </a:schemeClr>
                </a:solidFill>
              </a:rPr>
              <a:t>ґрунтовий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r>
              <a:rPr lang="ru-RU" sz="2400" dirty="0" err="1">
                <a:solidFill>
                  <a:srgbClr val="FF0000"/>
                </a:solidFill>
              </a:rPr>
              <a:t>Сухий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нітрагін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– порошок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бульбочкових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бактерій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наповнювачем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бентоніт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і торф).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Вологість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препарату – 5-7%, титр – 9 млрд.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клитин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/г</a:t>
            </a:r>
            <a:r>
              <a:rPr lang="ru-RU" sz="2400" dirty="0"/>
              <a:t>.</a:t>
            </a:r>
          </a:p>
          <a:p>
            <a:r>
              <a:rPr lang="ru-RU" sz="2400" dirty="0" err="1">
                <a:solidFill>
                  <a:srgbClr val="FF0000"/>
                </a:solidFill>
              </a:rPr>
              <a:t>Ґрунтовий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нітрагін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культура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бактерій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у стерильному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ґрунті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В 1 г. препарату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міститься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менше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300 млн.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клітин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бактерій</a:t>
            </a: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989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2140</Words>
  <Application>Microsoft Office PowerPoint</Application>
  <PresentationFormat>Широкоэкранный</PresentationFormat>
  <Paragraphs>198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Тема Office</vt:lpstr>
      <vt:lpstr>Трава</vt:lpstr>
      <vt:lpstr>Оформление по умолчанию</vt:lpstr>
      <vt:lpstr>1_Трава</vt:lpstr>
      <vt:lpstr>Лекція 10 Біотехнологія виробництва бактерійних добрив і пестицидів</vt:lpstr>
      <vt:lpstr>Презентация PowerPoint</vt:lpstr>
      <vt:lpstr>Презентация PowerPoint</vt:lpstr>
      <vt:lpstr>Вимоги до біопестицидів</vt:lpstr>
      <vt:lpstr>Історія відкриття азотфіксувальних бактерій</vt:lpstr>
      <vt:lpstr>Біодобрива</vt:lpstr>
      <vt:lpstr>Презентация PowerPoint</vt:lpstr>
      <vt:lpstr>Презентация PowerPoint</vt:lpstr>
      <vt:lpstr>Біодобрива на основі симбіотичних азотфіксувальниї бактерій р. Rhizobium</vt:lpstr>
      <vt:lpstr>Технологічна схема отримання нітрагіну</vt:lpstr>
      <vt:lpstr>Біодобрива на основі вільноживучих азотфіксувальних бактерій  р. Azotobacter </vt:lpstr>
      <vt:lpstr>Біотехнологічна схема отримання азотобактерину</vt:lpstr>
      <vt:lpstr>Технологічна схема отримання азотобактерину</vt:lpstr>
      <vt:lpstr>Технологічна схема отримання фосфобактерину</vt:lpstr>
      <vt:lpstr>Чисті культури Bacillus megaterium і Agrobacterium radiobacter </vt:lpstr>
      <vt:lpstr>Презентация PowerPoint</vt:lpstr>
      <vt:lpstr>Ризоагрін</vt:lpstr>
      <vt:lpstr>Біоінсектициди</vt:lpstr>
      <vt:lpstr>Презентация PowerPoint</vt:lpstr>
      <vt:lpstr>Презентация PowerPoint</vt:lpstr>
      <vt:lpstr>Технологія отримання біопестицидів на основі ентомопатогенних бактерій</vt:lpstr>
      <vt:lpstr>Біоінсектициди</vt:lpstr>
      <vt:lpstr>Ентомопатогенні грибні препарати</vt:lpstr>
      <vt:lpstr>Презентация PowerPoint</vt:lpstr>
      <vt:lpstr>Комахи, уражені ентомопатогенними грибами   </vt:lpstr>
      <vt:lpstr>Презентация PowerPoint</vt:lpstr>
      <vt:lpstr>Глибинне культивування</vt:lpstr>
      <vt:lpstr>Поверхневе культивування</vt:lpstr>
      <vt:lpstr>Вірусні препарати</vt:lpstr>
      <vt:lpstr>Технологічна схема отримання вірусних препаратів</vt:lpstr>
      <vt:lpstr>Препарати проти гризунів</vt:lpstr>
      <vt:lpstr>Презентация PowerPoint</vt:lpstr>
      <vt:lpstr>Презентация PowerPoint</vt:lpstr>
      <vt:lpstr>Захист багатьох овочевих культур від захворювань, що викликаються певними видами мікроскопічних грибів, забезпечується застосуванням препаратів на базі культур Trichoderma polysporum, T. viride</vt:lpstr>
      <vt:lpstr>Стимурятори росту рослин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12 Біотехнологія виробництва біодобрив</dc:title>
  <dc:creator>Natalia</dc:creator>
  <cp:lastModifiedBy>Natalia</cp:lastModifiedBy>
  <cp:revision>44</cp:revision>
  <dcterms:created xsi:type="dcterms:W3CDTF">2021-04-13T16:29:13Z</dcterms:created>
  <dcterms:modified xsi:type="dcterms:W3CDTF">2022-10-24T07:43:53Z</dcterms:modified>
</cp:coreProperties>
</file>