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8" r:id="rId5"/>
    <p:sldId id="269" r:id="rId6"/>
    <p:sldId id="270" r:id="rId7"/>
    <p:sldId id="259" r:id="rId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970"/>
    <a:srgbClr val="293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2"/>
  </p:normalViewPr>
  <p:slideViewPr>
    <p:cSldViewPr snapToGrid="0">
      <p:cViewPr varScale="1">
        <p:scale>
          <a:sx n="70" d="100"/>
          <a:sy n="70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33925-A48E-812D-2D2A-3B329260A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AB8120-60B6-2E66-CDB5-440A83352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4F54C6-B420-D188-2439-1AB69F21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22.09.2025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23B24-34A7-78FE-015C-7939E2E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C0C9CF-1EE6-F478-E60F-F0E900A3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017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B7F54-98C6-B623-7C93-4E247B49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3FD642-E8C4-C3FE-4AE7-69B643027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0934F8-1640-A4C1-9C42-151A571A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22.09.2025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91903D-CFF7-5397-C420-26C92CCE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8D8AF-D07B-B958-A1AB-6C7329E0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872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27B979-8B80-7E1B-5CE7-1E9AC3950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99BCF9-FA43-3C38-9FFC-6095F4EC1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2F892-57D6-1CA5-9976-BD485D0F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22.09.2025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5CE06-5F71-1BDA-2C32-271EC593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62240-C56A-F82B-1AAB-0033597FF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029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D88AC-5883-6C4C-FBA4-3A398926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2CD51-805F-45B0-4FA5-66C449514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A3767-0F92-E8EE-349C-B3A369C8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22.09.2025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B72547-D5DD-1F1E-B7E5-CC85C5F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83A09E-B796-7E22-4CEE-85759E1C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53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020BF-0C75-D888-1E35-FC665A4C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3C4AC-F203-B843-7672-65E496382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4DDD3-8B61-606B-15D1-F7B353CC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22.09.2025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00722-346C-F18D-EF75-5B8124079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73449E-0624-BE5F-BFA2-8DE364FC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422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CC141-99F4-AA12-1334-5343837C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34187-F5C2-6037-8EA2-20C439868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AF5126-31EB-9895-701F-C03974348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68EAD8-D46D-8997-40A1-0D49644F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22.09.2025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1B2C11-FE49-4931-D53F-D144C9EB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A37D1C-108E-C5FC-693F-E550F48F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594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FF5D1-AC66-F28C-CA91-7189B475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88B34-8813-DA30-99F2-4FFB22EAA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8F5E43-9C74-C0A9-58F6-4EF009BCED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F38829-E12B-3D4B-D452-D7FC26D22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66EE40-9F15-1E7C-4563-244C2AE60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56566F-EE67-C387-A293-7DE78EDE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22.09.2025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4EB361-F032-CA97-2F42-56B0CFDE1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DD88F5-A590-27E9-609C-F0DDD963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396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3E21E-D648-F076-0B96-2CFF04092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D6D8C6-FA64-D06B-2465-520FEDEF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22.09.2025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965A42-7D42-8A3C-850A-ABA06AB3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06D44D-44CB-D7EB-C731-42C64CC7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289B29-7C91-A4D2-22A1-FB69294A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22.09.2025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976283-D928-F297-D3A5-F7D862A9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C6E591-8823-4501-9A2B-8315D4D3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230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FE181-6629-750E-0D43-A7A474C0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DEC61B-3DFE-352E-5AC0-8B218FCA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C2E8B3-1F53-2E95-8A81-62761C766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1A2B54-F775-A513-D9FB-8753CF40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22.09.2025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A7C971-B537-69A2-4BBC-07A1FA85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68907C-57A0-CA2C-40FC-AF9A797EF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954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46EE4-5EFD-D2D4-1F37-BAC558B9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4D5D99-BAB2-3FC7-C4E0-417983879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21A6FB-DEDB-AACB-4380-21173F7FC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9C3BFB-60A1-2400-6BD0-4087855CE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22.09.2025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78E77-4BD2-C7CB-0946-C367C9D2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AC84E0-EB65-3DD3-7631-DE21BB2F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60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381A4-4BDC-5F6C-4180-390EEBE8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AC747-8E49-06A1-B8E0-DD55165AF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36403-D923-F37A-5A92-8B7333776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F7A1-CE54-F243-BDA0-C4F8592DFF0E}" type="datetimeFigureOut">
              <a:rPr lang="ru-UA" smtClean="0"/>
              <a:t>22.09.2025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2D866-FE2C-B1D3-A6FF-D0B486DA5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CEBB7-C0AC-4B05-7878-189811E61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859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KejOkOL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odle.znu.edu.ua/course/view.php?id=1702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FF045-5EA2-C613-C31B-B5111483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9930"/>
            <a:ext cx="10334060" cy="2410033"/>
          </a:xfrm>
        </p:spPr>
        <p:txBody>
          <a:bodyPr anchor="t">
            <a:normAutofit fontScale="90000"/>
          </a:bodyPr>
          <a:lstStyle/>
          <a:p>
            <a:r>
              <a:rPr lang="uk-UA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Team</a:t>
            </a:r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Arial Black" panose="020B0A04020102020204" pitchFamily="34" charset="0"/>
              </a:rPr>
              <a:t>building+Soft</a:t>
            </a:r>
            <a:r>
              <a:rPr lang="uk-UA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Arial Black" panose="020B0A04020102020204" pitchFamily="34" charset="0"/>
              </a:rPr>
              <a:t>Skills</a:t>
            </a:r>
            <a:r>
              <a:rPr lang="uk-UA" dirty="0">
                <a:solidFill>
                  <a:schemeClr val="bg1"/>
                </a:solidFill>
                <a:latin typeface="Arial Black" panose="020B0A04020102020204" pitchFamily="34" charset="0"/>
              </a:rPr>
              <a:t>: успішний старт сучасного </a:t>
            </a:r>
            <a:r>
              <a:rPr lang="uk-UA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лідера</a:t>
            </a:r>
            <a:endParaRPr lang="ru-UA" b="1" dirty="0">
              <a:solidFill>
                <a:schemeClr val="bg1"/>
              </a:solidFill>
              <a:latin typeface="Arial Black" panose="020B0A04020102020204" pitchFamily="34" charset="0"/>
              <a:cs typeface="Gotham Pro" panose="020005030400000200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85FB4-9A5A-BBE1-20C2-15AC9FBB5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304" y="4973637"/>
            <a:ext cx="1280756" cy="1524000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Вибіркова навчальна дисципліна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6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341420"/>
            <a:ext cx="10515600" cy="1325563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ПАСПОРТ НАВЧАЛЬНОЇ ДИСЦИПЛІНИ</a:t>
            </a: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26505" y="1666983"/>
            <a:ext cx="12019721" cy="4509980"/>
          </a:xfrm>
        </p:spPr>
        <p:txBody>
          <a:bodyPr/>
          <a:lstStyle/>
          <a:p>
            <a:pPr marL="0" indent="0">
              <a:buNone/>
            </a:pP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838200" y="1666983"/>
            <a:ext cx="10515600" cy="443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76290"/>
              </p:ext>
            </p:extLst>
          </p:nvPr>
        </p:nvGraphicFramePr>
        <p:xfrm>
          <a:off x="132522" y="1524001"/>
          <a:ext cx="11860693" cy="5075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2294">
                  <a:extLst>
                    <a:ext uri="{9D8B030D-6E8A-4147-A177-3AD203B41FA5}">
                      <a16:colId xmlns:a16="http://schemas.microsoft.com/office/drawing/2014/main" val="2455504121"/>
                    </a:ext>
                  </a:extLst>
                </a:gridCol>
                <a:gridCol w="4076144">
                  <a:extLst>
                    <a:ext uri="{9D8B030D-6E8A-4147-A177-3AD203B41FA5}">
                      <a16:colId xmlns:a16="http://schemas.microsoft.com/office/drawing/2014/main" val="2516406663"/>
                    </a:ext>
                  </a:extLst>
                </a:gridCol>
                <a:gridCol w="4062255">
                  <a:extLst>
                    <a:ext uri="{9D8B030D-6E8A-4147-A177-3AD203B41FA5}">
                      <a16:colId xmlns:a16="http://schemas.microsoft.com/office/drawing/2014/main" val="503985359"/>
                    </a:ext>
                  </a:extLst>
                </a:gridCol>
              </a:tblGrid>
              <a:tr h="305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Нормативні показники 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денна форма здобуття освіти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заочна форма здобуття освіти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2059568"/>
                  </a:ext>
                </a:extLst>
              </a:tr>
              <a:tr h="305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1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2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5313319"/>
                  </a:ext>
                </a:extLst>
              </a:tr>
              <a:tr h="395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Статус дисципліни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Вибіркова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224487"/>
                  </a:ext>
                </a:extLst>
              </a:tr>
              <a:tr h="305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Семестр 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3-й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5294285"/>
                  </a:ext>
                </a:extLst>
              </a:tr>
              <a:tr h="324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Кількість кредитів ECTS 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3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067112"/>
                  </a:ext>
                </a:extLst>
              </a:tr>
              <a:tr h="305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Кількість годин 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90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171196"/>
                  </a:ext>
                </a:extLst>
              </a:tr>
              <a:tr h="305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Лекційні заняття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12 год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62376"/>
                  </a:ext>
                </a:extLst>
              </a:tr>
              <a:tr h="475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Практичні заняття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10 год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2544554"/>
                  </a:ext>
                </a:extLst>
              </a:tr>
              <a:tr h="343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Самостійна робота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68 год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-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0615507"/>
                  </a:ext>
                </a:extLst>
              </a:tr>
              <a:tr h="450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Консультації 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Відповідно до графіка:  </a:t>
                      </a:r>
                      <a:r>
                        <a:rPr lang="uk-UA" sz="1100" u="sng" kern="100">
                          <a:effectLst/>
                          <a:hlinkClick r:id="rId3"/>
                        </a:rPr>
                        <a:t>https://cutt.ly/KejOkOLb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173246"/>
                  </a:ext>
                </a:extLst>
              </a:tr>
              <a:tr h="596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Вид підсумкового семестрового контролю: 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Залік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784210"/>
                  </a:ext>
                </a:extLst>
              </a:tr>
              <a:tr h="961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kern="100">
                          <a:effectLst/>
                        </a:rPr>
                        <a:t>Посилання на електронний курс у СЕЗН ЗНУ (платформа Moodle)</a:t>
                      </a:r>
                      <a:endParaRPr lang="en-US" sz="1200" kern="10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u="sng" kern="100" dirty="0">
                          <a:effectLst/>
                          <a:hlinkClick r:id="rId4"/>
                        </a:rPr>
                        <a:t>https://moodle.znu.edu.ua/course/view.php?id=17023</a:t>
                      </a:r>
                      <a:r>
                        <a:rPr lang="uk-UA" sz="1100" kern="100" dirty="0">
                          <a:effectLst/>
                        </a:rPr>
                        <a:t>  </a:t>
                      </a:r>
                      <a:endParaRPr lang="en-US" sz="1200" kern="100" dirty="0">
                        <a:effectLst/>
                        <a:latin typeface="Liberation Serif"/>
                        <a:ea typeface="Droid Sans Fallback"/>
                        <a:cs typeface="FreeSan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77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05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B955D6-EF77-1CE6-D44F-CD5FE7A298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755374"/>
            <a:ext cx="11900452" cy="5421589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Цей </a:t>
            </a:r>
            <a:r>
              <a:rPr lang="uk-UA" dirty="0">
                <a:solidFill>
                  <a:schemeClr val="bg1"/>
                </a:solidFill>
              </a:rPr>
              <a:t>курс спрямований на розвиток ключових </a:t>
            </a:r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soft skills </a:t>
            </a:r>
            <a:r>
              <a:rPr lang="uk-UA" dirty="0">
                <a:solidFill>
                  <a:schemeClr val="bg1"/>
                </a:solidFill>
              </a:rPr>
              <a:t>для студентів, що бажають стати ефективними лідерами у майбутньому. Учасники дізнаються про важливість емоційного інтелекту, навичок ефективної комунікації, тайм-менеджменту для продукування </a:t>
            </a:r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team building (</a:t>
            </a:r>
            <a:r>
              <a:rPr lang="uk-UA" dirty="0" err="1">
                <a:solidFill>
                  <a:schemeClr val="bg1"/>
                </a:solidFill>
              </a:rPr>
              <a:t>командоутворення</a:t>
            </a:r>
            <a:r>
              <a:rPr lang="uk-UA" dirty="0">
                <a:solidFill>
                  <a:schemeClr val="bg1"/>
                </a:solidFill>
              </a:rPr>
              <a:t>) в сучасних умовах.</a:t>
            </a:r>
          </a:p>
          <a:p>
            <a:r>
              <a:rPr lang="uk-UA" dirty="0">
                <a:solidFill>
                  <a:schemeClr val="bg1"/>
                </a:solidFill>
              </a:rPr>
              <a:t>Учасники вивчатимуть основні принципи побудови згуртованих колективів, управління конфліктами та мотивування співробітників. У результаті навчання лідери зможуть краще координувати роботу команд, підвищувати їх продуктивність та створювати позитивне робоче середовище для досягнення спільних цілей. Особливу увагу буде приділено розвитку компонентних ознак лідерства: базовим особистісним якостям (активність, самостійність, ініціативність, допитливість), їх виявленню в ситуаціях міжособистісної взаємодії; демонстрації домінантної поведінки; креативності (любов до імпровізації; вміння використовувати ситуативні моменти, що виникають у процесі взаємодії, для власних цілей).</a:t>
            </a:r>
          </a:p>
          <a:p>
            <a:r>
              <a:rPr lang="uk-UA" dirty="0">
                <a:solidFill>
                  <a:schemeClr val="bg1"/>
                </a:solidFill>
              </a:rPr>
              <a:t>Завдяки інтерактивним завданням і практичним вправам студенти зможуть прокачати власні </a:t>
            </a:r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team building </a:t>
            </a:r>
            <a:r>
              <a:rPr lang="uk-UA" dirty="0">
                <a:solidFill>
                  <a:schemeClr val="bg1"/>
                </a:solidFill>
              </a:rPr>
              <a:t>та </a:t>
            </a:r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soft skills, </a:t>
            </a:r>
            <a:r>
              <a:rPr lang="uk-UA" dirty="0">
                <a:solidFill>
                  <a:schemeClr val="bg1"/>
                </a:solidFill>
              </a:rPr>
              <a:t>покращити професійну комунікацію й закласти фундамент для успішної кар'єри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0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b="1" dirty="0" err="1">
                <a:latin typeface="+mn-lt"/>
              </a:rPr>
              <a:t>Технології</a:t>
            </a:r>
            <a:r>
              <a:rPr lang="ru-RU" b="1" dirty="0">
                <a:latin typeface="+mn-lt"/>
              </a:rPr>
              <a:t> та </a:t>
            </a:r>
            <a:r>
              <a:rPr lang="ru-RU" b="1" dirty="0" err="1">
                <a:latin typeface="+mn-lt"/>
              </a:rPr>
              <a:t>техніки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навчання</a:t>
            </a:r>
            <a:endParaRPr lang="ru-RU" b="1" dirty="0">
              <a:latin typeface="+mn-lt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altLang="ru-RU" smtClean="0"/>
              <a:t>Інтерактивна лекція</a:t>
            </a:r>
          </a:p>
          <a:p>
            <a:r>
              <a:rPr lang="uk-UA" altLang="ru-RU" smtClean="0"/>
              <a:t>Дидактична багатовимірна технологія Штейнберга (конспект, підготовка до заліку, соціальна технологія)</a:t>
            </a:r>
          </a:p>
          <a:p>
            <a:r>
              <a:rPr lang="uk-UA" altLang="ru-RU" smtClean="0"/>
              <a:t>МАК технології: метафорічні асоціативні картки</a:t>
            </a:r>
          </a:p>
          <a:p>
            <a:r>
              <a:rPr lang="uk-UA" altLang="ru-RU" smtClean="0"/>
              <a:t>Тимбілдинг</a:t>
            </a:r>
          </a:p>
          <a:p>
            <a:r>
              <a:rPr lang="uk-UA" altLang="ru-RU" smtClean="0"/>
              <a:t>Візуалізація</a:t>
            </a:r>
          </a:p>
          <a:p>
            <a:r>
              <a:rPr lang="uk-UA" altLang="ru-RU" smtClean="0"/>
              <a:t>Креалізований текст</a:t>
            </a: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2298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 творчого потенціалу за допомогою МАК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smtClean="0"/>
              <a:t>Вправа “Що це?” (</a:t>
            </a:r>
            <a:r>
              <a:rPr lang="en-US" altLang="en-US" smtClean="0"/>
              <a:t>Ecco) </a:t>
            </a:r>
            <a:endParaRPr lang="uk-UA" altLang="en-US" smtClean="0"/>
          </a:p>
          <a:p>
            <a:r>
              <a:rPr lang="en-US" altLang="en-US" smtClean="0"/>
              <a:t>1. </a:t>
            </a:r>
            <a:r>
              <a:rPr lang="ru-RU" altLang="en-US" smtClean="0"/>
              <a:t>З колоди карт наосліп витягнути одну карту. </a:t>
            </a:r>
          </a:p>
          <a:p>
            <a:r>
              <a:rPr lang="ru-RU" altLang="en-US" smtClean="0"/>
              <a:t>2. Перевернути, покрутити, розглянути. </a:t>
            </a:r>
          </a:p>
          <a:p>
            <a:r>
              <a:rPr lang="ru-RU" altLang="en-US" smtClean="0"/>
              <a:t>3. Розповісти про те, що бачите. </a:t>
            </a:r>
          </a:p>
          <a:p>
            <a:r>
              <a:rPr lang="ru-RU" altLang="en-US" smtClean="0"/>
              <a:t>4. Розгорнутий варіант: придумати історію або казку на основі підказки, яку отримали від карти, намалювати малюнок. </a:t>
            </a:r>
          </a:p>
          <a:p>
            <a:r>
              <a:rPr lang="ru-RU" altLang="en-US" smtClean="0"/>
              <a:t>Сервіс для роботи з МАК</a:t>
            </a:r>
          </a:p>
          <a:p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49110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188" y="188913"/>
            <a:ext cx="8075612" cy="1223962"/>
          </a:xfrm>
        </p:spPr>
        <p:txBody>
          <a:bodyPr/>
          <a:lstStyle/>
          <a:p>
            <a:pPr>
              <a:defRPr/>
            </a:pPr>
            <a:r>
              <a:rPr lang="uk-UA" sz="4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Конспект / діагностування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992314" y="1557338"/>
            <a:ext cx="8218487" cy="47672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/>
              <a:t>Дидактична модель </a:t>
            </a:r>
            <a:r>
              <a:rPr lang="ru-RU" dirty="0" err="1"/>
              <a:t>Валерія</a:t>
            </a:r>
            <a:r>
              <a:rPr lang="ru-RU" dirty="0"/>
              <a:t> </a:t>
            </a:r>
            <a:r>
              <a:rPr lang="ru-RU" dirty="0" err="1"/>
              <a:t>Емануїловича</a:t>
            </a:r>
            <a:r>
              <a:rPr lang="ru-RU" dirty="0"/>
              <a:t> Штейнберга</a:t>
            </a:r>
          </a:p>
          <a:p>
            <a:pPr>
              <a:defRPr/>
            </a:pPr>
            <a:endParaRPr lang="ru-RU" altLang="ru-RU" dirty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4800601" y="2276475"/>
          <a:ext cx="29448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3" imgW="7411459" imgH="10227607" progId="Word.Document.8">
                  <p:embed/>
                </p:oleObj>
              </mc:Choice>
              <mc:Fallback>
                <p:oleObj name="Document" r:id="rId3" imgW="7411459" imgH="10227607" progId="Word.Document.8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2276475"/>
                        <a:ext cx="2944813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1" name="Imag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" y="0"/>
            <a:ext cx="12192000" cy="713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31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5C901-B1B5-CF9F-B930-AA96F23C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16457"/>
            <a:ext cx="10515600" cy="1809428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Ніхто тобі не друг, </a:t>
            </a:r>
            <a:b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ніхто тобі не ворог, </a:t>
            </a:r>
            <a:b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 кожний для тебе </a:t>
            </a:r>
            <a:r>
              <a:rPr lang="uk-UA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УЧИТЕЛЬ!!!!</a:t>
            </a:r>
            <a:endParaRPr lang="ru-UA" b="1" dirty="0">
              <a:solidFill>
                <a:srgbClr val="03397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A6F6B8-96DB-92BA-D746-BE7295AF5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647" y="786768"/>
            <a:ext cx="2324705" cy="27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33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371</Words>
  <Application>Microsoft Office PowerPoint</Application>
  <PresentationFormat>Широкоэкранный</PresentationFormat>
  <Paragraphs>53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Algerian</vt:lpstr>
      <vt:lpstr>Arial</vt:lpstr>
      <vt:lpstr>Arial Black</vt:lpstr>
      <vt:lpstr>Calibri</vt:lpstr>
      <vt:lpstr>Calibri Light</vt:lpstr>
      <vt:lpstr>Droid Sans Fallback</vt:lpstr>
      <vt:lpstr>FreeSans</vt:lpstr>
      <vt:lpstr>Gotham Pro</vt:lpstr>
      <vt:lpstr>Liberation Serif</vt:lpstr>
      <vt:lpstr>Times New Roman</vt:lpstr>
      <vt:lpstr>Тема Office</vt:lpstr>
      <vt:lpstr>Документ Microsoft Office Word 97 - 2003</vt:lpstr>
      <vt:lpstr>Team building+Soft Skills: успішний старт сучасного лідера</vt:lpstr>
      <vt:lpstr>ПАСПОРТ НАВЧАЛЬНОЇ ДИСЦИПЛІНИ</vt:lpstr>
      <vt:lpstr>Презентация PowerPoint</vt:lpstr>
      <vt:lpstr>Технології та техніки навчання</vt:lpstr>
      <vt:lpstr>Розкриття творчого потенціалу за допомогою МАК</vt:lpstr>
      <vt:lpstr>Конспект / діагностування</vt:lpstr>
      <vt:lpstr>Ніхто тобі не друг,  ніхто тобі не ворог,  а кожний для тебе УЧИТЕЛЬ!!!!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Microsoft Office User</dc:creator>
  <cp:lastModifiedBy>Admin</cp:lastModifiedBy>
  <cp:revision>7</cp:revision>
  <dcterms:created xsi:type="dcterms:W3CDTF">2023-12-13T16:18:17Z</dcterms:created>
  <dcterms:modified xsi:type="dcterms:W3CDTF">2025-09-21T23:15:50Z</dcterms:modified>
</cp:coreProperties>
</file>