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73" r:id="rId3"/>
    <p:sldId id="258" r:id="rId4"/>
    <p:sldId id="278" r:id="rId5"/>
    <p:sldId id="275" r:id="rId6"/>
    <p:sldId id="276" r:id="rId7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344" autoAdjust="0"/>
    <p:restoredTop sz="93969" autoAdjust="0"/>
  </p:normalViewPr>
  <p:slideViewPr>
    <p:cSldViewPr>
      <p:cViewPr varScale="1">
        <p:scale>
          <a:sx n="109" d="100"/>
          <a:sy n="109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54D4857D-62A5-486B-9129-468003D7E020}" type="datetimeFigureOut">
              <a:rPr lang="ru-RU" smtClean="0"/>
              <a:pPr/>
              <a:t>19.10.2024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2EBE4566-6F3A-4CC1-BD6C-9C510D05F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813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2D2EF2CE-B28C-4ED4-8FD0-48BB3F48846A}" type="datetimeFigureOut">
              <a:pPr/>
              <a:t>19.10.2024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61807874-5299-41B2-A37A-6AA3547857F4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46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591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992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 eaLnBrk="1" latinLnBrk="0" hangingPunct="1">
              <a:buNone/>
              <a:defRPr kumimoji="0" lang="ru-RU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ru-RU" smtClean="0"/>
              <a:t>Образец подзаголовка</a:t>
            </a:r>
            <a:endParaRPr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19.10.2024</a:t>
            </a:fld>
            <a:endParaRPr kumimoji="0" lang="ru-RU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0" lang="ru-RU" sz="72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ru-RU"/>
              <a:t>Показать заголовок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19.10.2024</a:t>
            </a:fld>
            <a:endParaRPr kumimoji="0" lang="ru-RU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19.10.2024</a:t>
            </a:fld>
            <a:endParaRPr kumimoji="0" lang="ru-RU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 eaLnBrk="1" latinLnBrk="0" hangingPunct="1"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kumimoji="0" lang="ru-RU"/>
              <a:t>Заголовок раздела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остой вопрос и отв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pPr/>
              <a:t>19.10.2024</a:t>
            </a:fld>
            <a:endParaRPr kumimoji="0" lang="ru-RU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‹#›</a:t>
            </a:fld>
            <a:endParaRPr kumimoji="0" lang="ru-RU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ru-RU"/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Вопрос и ответ с поясн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pPr/>
              <a:t>19.10.2024</a:t>
            </a:fld>
            <a:endParaRPr kumimoji="0" lang="ru-RU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‹#›</a:t>
            </a:fld>
            <a:endParaRPr kumimoji="0" lang="ru-RU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ru-RU"/>
              <a:t>Ответ</a:t>
            </a:r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 eaLnBrk="1" latinLnBrk="0" hangingPunct="1">
              <a:buFontTx/>
              <a:buNone/>
              <a:defRPr kumimoji="0" lang="ru-RU" i="1" baseline="0"/>
            </a:lvl1pPr>
            <a:extLst/>
          </a:lstStyle>
          <a:p>
            <a:pPr lvl="0"/>
            <a:r>
              <a:rPr kumimoji="0" lang="ru-RU"/>
              <a:t>Пояснение к ответу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авильно или неправильно (ответ: правильно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pPr/>
              <a:t>19.10.2024</a:t>
            </a:fld>
            <a:endParaRPr kumimoji="0" lang="ru-RU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‹#›</a:t>
            </a:fld>
            <a:endParaRPr kumimoji="0" lang="ru-RU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ПРАВИЛЬНО</a:t>
            </a:r>
            <a:r>
              <a:rPr kumimoji="0" lang="ru-RU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или НЕПРАВИЛЬНО?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kumimoji="0" lang="ru-RU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ПРАВИЛЬНО </a:t>
            </a:r>
            <a:r>
              <a:rPr kumimoji="0" lang="ru-RU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или НЕПРАВИЛЬНО?</a:t>
            </a:r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авильно или неправильно (ответ: неправильно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pPr/>
              <a:t>19.10.2024</a:t>
            </a:fld>
            <a:endParaRPr kumimoji="0" lang="ru-RU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‹#›</a:t>
            </a:fld>
            <a:endParaRPr kumimoji="0" lang="ru-RU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ПРАВИЛЬНО</a:t>
            </a:r>
            <a:r>
              <a:rPr kumimoji="0" lang="ru-RU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или НЕПРАВИЛЬНО?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kumimoji="0" lang="ru-RU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ПРАВИЛЬНО или </a:t>
            </a:r>
            <a:r>
              <a:rPr kumimoji="0" lang="ru-RU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НЕПРАВИЛЬНО</a:t>
            </a:r>
            <a:r>
              <a:rPr kumimoji="0" lang="ru-RU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опоставление элемен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1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2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3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4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5</a:t>
            </a:r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pPr/>
              <a:t>19.10.2024</a:t>
            </a:fld>
            <a:endParaRPr kumimoji="0" lang="ru-RU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5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3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1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2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4</a:t>
            </a:r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 eaLnBrk="1" latinLnBrk="0" hangingPunct="1">
              <a:defRPr kumimoji="0" lang="ru-RU" i="1" baseline="0"/>
            </a:lvl1pPr>
            <a:extLst/>
          </a:lstStyle>
          <a:p>
            <a:r>
              <a:rPr kumimoji="0" lang="ru-RU"/>
              <a:t>Введите вопрос</a:t>
            </a:r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‹#›</a:t>
            </a:fld>
            <a:endParaRPr kumimoji="0" lang="ru-RU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ru-RU" sz="1100"/>
            </a:lvl1pPr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19.10.2024</a:t>
            </a:fld>
            <a:endParaRPr kumimoji="0" lang="ru-RU" sz="105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 eaLnBrk="1" latinLnBrk="0" hangingPunct="1">
              <a:defRPr kumimoji="0" lang="ru-RU" sz="1200"/>
            </a:lvl1pPr>
            <a:extLst/>
          </a:lstStyle>
          <a:p>
            <a:endParaRPr kumimoji="0" lang="ru-RU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ru-RU" sz="1200"/>
            </a:lvl1pPr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 sz="120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ru-RU" sz="36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0" hangingPunct="1">
        <a:defRPr kumimoji="0" lang="ru-RU">
          <a:solidFill>
            <a:schemeClr val="tx2"/>
          </a:solidFill>
        </a:defRPr>
      </a:lvl2pPr>
      <a:lvl3pPr eaLnBrk="1" latinLnBrk="0" hangingPunct="1">
        <a:defRPr kumimoji="0" lang="ru-RU">
          <a:solidFill>
            <a:schemeClr val="tx2"/>
          </a:solidFill>
        </a:defRPr>
      </a:lvl3pPr>
      <a:lvl4pPr eaLnBrk="1" latinLnBrk="0" hangingPunct="1">
        <a:defRPr kumimoji="0" lang="ru-RU">
          <a:solidFill>
            <a:schemeClr val="tx2"/>
          </a:solidFill>
        </a:defRPr>
      </a:lvl4pPr>
      <a:lvl5pPr eaLnBrk="1" latinLnBrk="0" hangingPunct="1">
        <a:defRPr kumimoji="0" lang="ru-RU">
          <a:solidFill>
            <a:schemeClr val="tx2"/>
          </a:solidFill>
        </a:defRPr>
      </a:lvl5pPr>
      <a:lvl6pPr eaLnBrk="1" latinLnBrk="0" hangingPunct="1">
        <a:defRPr kumimoji="0" lang="ru-RU">
          <a:solidFill>
            <a:schemeClr val="tx2"/>
          </a:solidFill>
        </a:defRPr>
      </a:lvl6pPr>
      <a:lvl7pPr eaLnBrk="1" latinLnBrk="0" hangingPunct="1">
        <a:defRPr kumimoji="0" lang="ru-RU">
          <a:solidFill>
            <a:schemeClr val="tx2"/>
          </a:solidFill>
        </a:defRPr>
      </a:lvl7pPr>
      <a:lvl8pPr eaLnBrk="1" latinLnBrk="0" hangingPunct="1">
        <a:defRPr kumimoji="0" lang="ru-RU">
          <a:solidFill>
            <a:schemeClr val="tx2"/>
          </a:solidFill>
        </a:defRPr>
      </a:lvl8pPr>
      <a:lvl9pPr eaLnBrk="1" latinLnBrk="0" hangingPunct="1">
        <a:defRPr kumimoji="0" lang="ru-RU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/>
          </a:p>
        </p:txBody>
      </p:sp>
      <p:sp>
        <p:nvSpPr>
          <p:cNvPr id="10" name="Rectangle 2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>
            <a:extLst/>
          </a:lstStyle>
          <a:p>
            <a:r>
              <a:rPr lang="uk-UA" sz="5400" dirty="0" smtClean="0"/>
              <a:t>Презентація курсу «Філософські засади креативності»</a:t>
            </a:r>
            <a:endParaRPr lang="ru-RU" sz="5400" dirty="0"/>
          </a:p>
        </p:txBody>
      </p:sp>
      <p:sp>
        <p:nvSpPr>
          <p:cNvPr id="18" name="Rectangle 25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extLst/>
          </a:lstStyle>
          <a:p>
            <a:r>
              <a:rPr lang="uk-UA" dirty="0" err="1" smtClean="0"/>
              <a:t>Д.філос.н</a:t>
            </a:r>
            <a:r>
              <a:rPr lang="uk-UA" dirty="0" smtClean="0"/>
              <a:t>., доцент, професор кафедри </a:t>
            </a:r>
          </a:p>
          <a:p>
            <a:r>
              <a:rPr lang="uk-UA" dirty="0" smtClean="0"/>
              <a:t>Масюк О.П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1844824"/>
            <a:ext cx="7696200" cy="1143000"/>
          </a:xfrm>
        </p:spPr>
        <p:txBody>
          <a:bodyPr>
            <a:noAutofit/>
          </a:bodyPr>
          <a:lstStyle/>
          <a:p>
            <a:pPr algn="just"/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Хто хоче зрушити світ, нехай спочатку 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зрушитись з місця себе!» </a:t>
            </a:r>
            <a:r>
              <a:rPr lang="uk-UA" sz="2400" b="1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Сократ</a:t>
            </a:r>
            <a:endParaRPr lang="uk-UA" sz="2400" b="1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140968"/>
            <a:ext cx="4321618" cy="2913187"/>
          </a:xfrm>
        </p:spPr>
      </p:pic>
    </p:spTree>
    <p:extLst>
      <p:ext uri="{BB962C8B-B14F-4D97-AF65-F5344CB8AC3E}">
        <p14:creationId xmlns:p14="http://schemas.microsoft.com/office/powerpoint/2010/main" val="4124080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ru-RU" sz="2800"/>
          </a:p>
        </p:txBody>
      </p:sp>
      <p:sp>
        <p:nvSpPr>
          <p:cNvPr id="28" name="Rectang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extLst/>
          </a:lstStyle>
          <a:p>
            <a:pPr algn="ctr"/>
            <a:r>
              <a:rPr lang="uk-UA" sz="2400" b="1" dirty="0">
                <a:solidFill>
                  <a:srgbClr val="00B0F0"/>
                </a:solidFill>
              </a:rPr>
              <a:t>Основними завданнями вивчення дисципліни </a:t>
            </a:r>
            <a:r>
              <a:rPr lang="uk-UA" sz="2400" b="1" dirty="0" smtClean="0">
                <a:solidFill>
                  <a:srgbClr val="00B0F0"/>
                </a:solidFill>
              </a:rPr>
              <a:t>«Філософські засади креативності»</a:t>
            </a:r>
            <a:r>
              <a:rPr lang="uk-UA" sz="2400" b="1" dirty="0">
                <a:solidFill>
                  <a:srgbClr val="00B0F0"/>
                </a:solidFill>
              </a:rPr>
              <a:t> є:</a:t>
            </a:r>
            <a:endParaRPr lang="ru-RU" sz="2400" b="1" dirty="0">
              <a:solidFill>
                <a:srgbClr val="00B0F0"/>
              </a:solidFill>
            </a:endParaRPr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>
            <a:extLst/>
          </a:lstStyle>
          <a:p>
            <a:pPr lvl="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i="1" dirty="0"/>
              <a:t>в</a:t>
            </a:r>
            <a:r>
              <a:rPr lang="uk-UA" i="1" dirty="0"/>
              <a:t>становлення і закріплення теоретичних основ креативного мислення та їх застосування на практиці;</a:t>
            </a:r>
            <a:endParaRPr lang="ru-RU" i="1" dirty="0"/>
          </a:p>
          <a:p>
            <a:pPr lvl="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uk-UA" i="1" dirty="0"/>
              <a:t>формування навичок застосування прийомів креативного мислення у професійній діяльності.</a:t>
            </a:r>
            <a:endParaRPr lang="ru-RU" i="1" dirty="0"/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uk-UA" b="1" dirty="0" smtClean="0">
                <a:solidFill>
                  <a:srgbClr val="FF0000"/>
                </a:solidFill>
              </a:rPr>
              <a:t>Аналогія - </a:t>
            </a:r>
            <a:r>
              <a:rPr lang="uk-UA" b="1" dirty="0" smtClean="0">
                <a:solidFill>
                  <a:srgbClr val="FFFF00"/>
                </a:solidFill>
              </a:rPr>
              <a:t>метод креативного мислення, який оснований на пошуку тотожності відносин, спорідненості явищ та значень, яка визначається шляхом порівняння.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uk-UA" b="1" dirty="0" smtClean="0">
                <a:solidFill>
                  <a:srgbClr val="FF0000"/>
                </a:solidFill>
              </a:rPr>
              <a:t>Емпатія - </a:t>
            </a:r>
            <a:r>
              <a:rPr lang="uk-UA" b="1" dirty="0" smtClean="0">
                <a:solidFill>
                  <a:srgbClr val="FFFF00"/>
                </a:solidFill>
              </a:rPr>
              <a:t>метод креативного мислення, який передбачає ототожнення себе з особистістю іншого.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uk-UA" b="1" dirty="0" smtClean="0">
                <a:solidFill>
                  <a:srgbClr val="FF0000"/>
                </a:solidFill>
              </a:rPr>
              <a:t>Інверсія - </a:t>
            </a:r>
            <a:r>
              <a:rPr lang="uk-UA" b="1" dirty="0" smtClean="0">
                <a:solidFill>
                  <a:srgbClr val="FFFF00"/>
                </a:solidFill>
              </a:rPr>
              <a:t>метод креативного мислення, коли для вирішення проблеми йде пошук рішення, кардинального відмінного від наявних варіантів розвитку подій.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uk-UA" b="1" dirty="0" smtClean="0">
                <a:solidFill>
                  <a:srgbClr val="FF0000"/>
                </a:solidFill>
              </a:rPr>
              <a:t>Фантазія - </a:t>
            </a:r>
            <a:r>
              <a:rPr lang="uk-UA" b="1" dirty="0" smtClean="0">
                <a:solidFill>
                  <a:srgbClr val="FFFF00"/>
                </a:solidFill>
              </a:rPr>
              <a:t>метод креативного мислення, який передбачає проектування бажаного стану речей, що відрізняться від об'єктивної реальності.</a:t>
            </a:r>
          </a:p>
          <a:p>
            <a:pPr algn="just"/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Методи креативного мислення: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96354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прогнозувати доцільність і актуальність філософських робіт крізь призму часу; </a:t>
            </a:r>
            <a:endParaRPr lang="ru-RU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оперувати категоріальним апаратом курсу «Філософські засади креативності»;</a:t>
            </a:r>
            <a:endParaRPr lang="ru-RU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володіння прийомами креативного мислення задля розвитку інноваційного потенціалу науковця та філософа;</a:t>
            </a:r>
            <a:endParaRPr lang="ru-RU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 техніки розвитку креативності у професійному середовищі.</a:t>
            </a:r>
            <a:endParaRPr lang="ru-RU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 smtClean="0">
                <a:latin typeface="Book Antiqua" pitchFamily="18" charset="0"/>
              </a:rPr>
              <a:t>Результатами вивчення курсу «Філософські засади креативності» мають бути вміння:</a:t>
            </a:r>
            <a:endParaRPr lang="uk-UA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650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08920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Дякую за увагу!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534251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кторина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QuizShow</Template>
  <TotalTime>0</TotalTime>
  <Words>202</Words>
  <Application>Microsoft Office PowerPoint</Application>
  <PresentationFormat>Экран (4:3)</PresentationFormat>
  <Paragraphs>22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Book Antiqua</vt:lpstr>
      <vt:lpstr>Times New Roman</vt:lpstr>
      <vt:lpstr>Trebuchet MS</vt:lpstr>
      <vt:lpstr>Wingdings</vt:lpstr>
      <vt:lpstr>Викторина</vt:lpstr>
      <vt:lpstr>Презентація курсу «Філософські засади креативності»</vt:lpstr>
      <vt:lpstr>«Хто хоче зрушити світ, нехай спочатку зрушитись з місця себе!» Сократ</vt:lpstr>
      <vt:lpstr>Основними завданнями вивчення дисципліни «Філософські засади креативності» є:</vt:lpstr>
      <vt:lpstr>Методи креативного мислення:</vt:lpstr>
      <vt:lpstr>Результатами вивчення курсу «Філософські засади креативності» мають бути вміння:</vt:lpstr>
      <vt:lpstr>Дякую за увагу! 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2016-08-18T18:06:09Z</dcterms:created>
  <dcterms:modified xsi:type="dcterms:W3CDTF">2024-10-19T16:16:26Z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