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847" y="1680122"/>
            <a:ext cx="8637073" cy="2920713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Комбінаційні</a:t>
            </a:r>
            <a:r>
              <a:rPr lang="ru-RU" dirty="0"/>
              <a:t>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вузли</a:t>
            </a:r>
            <a:r>
              <a:rPr lang="ru-RU" dirty="0"/>
              <a:t> </a:t>
            </a:r>
            <a:r>
              <a:rPr lang="ru-RU" dirty="0" err="1"/>
              <a:t>мікропроцесорної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22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035" y="269228"/>
            <a:ext cx="11121421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Як приклад </a:t>
            </a:r>
            <a:r>
              <a:rPr lang="ru-RU" dirty="0" err="1"/>
              <a:t>вагового</a:t>
            </a:r>
            <a:r>
              <a:rPr lang="ru-RU" dirty="0"/>
              <a:t> </a:t>
            </a:r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двійкового</a:t>
            </a:r>
            <a:r>
              <a:rPr lang="ru-RU" dirty="0"/>
              <a:t> коду в </a:t>
            </a:r>
            <a:r>
              <a:rPr lang="ru-RU" dirty="0" err="1"/>
              <a:t>зворотній</a:t>
            </a:r>
            <a:r>
              <a:rPr lang="ru-RU" dirty="0"/>
              <a:t> </a:t>
            </a:r>
            <a:r>
              <a:rPr lang="ru-RU" dirty="0" smtClean="0"/>
              <a:t>код.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побудувати</a:t>
            </a:r>
            <a:r>
              <a:rPr lang="ru-RU" dirty="0"/>
              <a:t> </a:t>
            </a:r>
            <a:r>
              <a:rPr lang="ru-RU" dirty="0" err="1"/>
              <a:t>таблицю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94" y="1243584"/>
            <a:ext cx="7211218" cy="476326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09509" y="1243584"/>
            <a:ext cx="3767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Складемо</a:t>
            </a:r>
            <a:r>
              <a:rPr lang="ru-RU" dirty="0"/>
              <a:t> </a:t>
            </a:r>
            <a:r>
              <a:rPr lang="ru-RU" dirty="0" err="1"/>
              <a:t>рівняння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пристрою і </a:t>
            </a:r>
            <a:r>
              <a:rPr lang="ru-RU" dirty="0" err="1"/>
              <a:t>спростимо</a:t>
            </a:r>
            <a:r>
              <a:rPr lang="ru-RU" dirty="0"/>
              <a:t> їх за </a:t>
            </a:r>
            <a:r>
              <a:rPr lang="ru-RU" dirty="0" err="1"/>
              <a:t>допомогою</a:t>
            </a:r>
            <a:r>
              <a:rPr lang="ru-RU" dirty="0"/>
              <a:t> карт Карно.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3175" y="2594698"/>
            <a:ext cx="4728622" cy="7524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4934" y="3507571"/>
            <a:ext cx="2200275" cy="18573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5971" y="5525344"/>
            <a:ext cx="8382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1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684" y="364236"/>
            <a:ext cx="6562725" cy="8096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84" y="1347597"/>
            <a:ext cx="2190750" cy="18192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0387" y="2116454"/>
            <a:ext cx="962025" cy="3524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684" y="3340608"/>
            <a:ext cx="6448425" cy="6762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684" y="4190619"/>
            <a:ext cx="2047875" cy="18954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7321" y="4855084"/>
            <a:ext cx="81915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75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68" y="437959"/>
            <a:ext cx="6629400" cy="7334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868" y="1444752"/>
            <a:ext cx="2181225" cy="1828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5546" y="2163889"/>
            <a:ext cx="876300" cy="3905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233416" y="163108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отриманими</a:t>
            </a:r>
            <a:r>
              <a:rPr lang="ru-RU" dirty="0"/>
              <a:t> </a:t>
            </a:r>
            <a:r>
              <a:rPr lang="ru-RU" dirty="0" err="1"/>
              <a:t>рівняннями</a:t>
            </a:r>
            <a:r>
              <a:rPr lang="ru-RU" dirty="0"/>
              <a:t> </a:t>
            </a:r>
            <a:r>
              <a:rPr lang="ru-RU" dirty="0" err="1"/>
              <a:t>функціональна</a:t>
            </a:r>
            <a:r>
              <a:rPr lang="ru-RU" dirty="0"/>
              <a:t> схема </a:t>
            </a:r>
            <a:r>
              <a:rPr lang="ru-RU" dirty="0" err="1"/>
              <a:t>перетворювача</a:t>
            </a:r>
            <a:r>
              <a:rPr lang="ru-RU" dirty="0"/>
              <a:t> </a:t>
            </a:r>
            <a:r>
              <a:rPr lang="ru-RU" dirty="0" err="1"/>
              <a:t>двійкового</a:t>
            </a:r>
            <a:r>
              <a:rPr lang="ru-RU" dirty="0"/>
              <a:t> коду в </a:t>
            </a:r>
            <a:r>
              <a:rPr lang="ru-RU" dirty="0" err="1"/>
              <a:t>зворотний</a:t>
            </a:r>
            <a:r>
              <a:rPr lang="ru-RU" dirty="0"/>
              <a:t> код представлена на рисунку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9973" y="2490406"/>
            <a:ext cx="214312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899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8" y="155295"/>
            <a:ext cx="9291215" cy="1049235"/>
          </a:xfrm>
        </p:spPr>
        <p:txBody>
          <a:bodyPr/>
          <a:lstStyle/>
          <a:p>
            <a:r>
              <a:rPr lang="ru-RU" dirty="0"/>
              <a:t>Система </a:t>
            </a:r>
            <a:r>
              <a:rPr lang="ru-RU" dirty="0" err="1"/>
              <a:t>числення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747" y="1101332"/>
            <a:ext cx="11093989" cy="3450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Система </a:t>
            </a:r>
            <a:r>
              <a:rPr lang="ru-RU" dirty="0" err="1"/>
              <a:t>числення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(</a:t>
            </a:r>
            <a:r>
              <a:rPr lang="ru-RU" dirty="0" err="1"/>
              <a:t>зображення</a:t>
            </a:r>
            <a:r>
              <a:rPr lang="ru-RU" dirty="0"/>
              <a:t>) чисел.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/>
              <a:t>числення</a:t>
            </a:r>
            <a:r>
              <a:rPr lang="ru-RU" dirty="0"/>
              <a:t>, в яких </a:t>
            </a:r>
            <a:r>
              <a:rPr lang="ru-RU" dirty="0" err="1"/>
              <a:t>ваговий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цифри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у </a:t>
            </a:r>
            <a:r>
              <a:rPr lang="ru-RU" dirty="0" err="1"/>
              <a:t>послідовності</a:t>
            </a:r>
            <a:r>
              <a:rPr lang="ru-RU" dirty="0"/>
              <a:t> цифр,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зображає</a:t>
            </a:r>
            <a:r>
              <a:rPr lang="ru-RU" dirty="0"/>
              <a:t> число, </a:t>
            </a:r>
            <a:r>
              <a:rPr lang="ru-RU" dirty="0" err="1"/>
              <a:t>називаються</a:t>
            </a:r>
            <a:r>
              <a:rPr lang="ru-RU" dirty="0"/>
              <a:t>  </a:t>
            </a:r>
            <a:r>
              <a:rPr lang="ru-RU" dirty="0" err="1"/>
              <a:t>позиційними</a:t>
            </a:r>
            <a:r>
              <a:rPr lang="ru-RU" dirty="0"/>
              <a:t>. У </a:t>
            </a:r>
            <a:r>
              <a:rPr lang="ru-RU" dirty="0" err="1"/>
              <a:t>непозиційних</a:t>
            </a:r>
            <a:r>
              <a:rPr lang="ru-RU" dirty="0"/>
              <a:t> системах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цифри</a:t>
            </a:r>
            <a:r>
              <a:rPr lang="ru-RU" dirty="0"/>
              <a:t> </a:t>
            </a:r>
            <a:r>
              <a:rPr lang="ru-RU" dirty="0" err="1"/>
              <a:t>постійне</a:t>
            </a:r>
            <a:r>
              <a:rPr lang="ru-RU" dirty="0"/>
              <a:t> і не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в </a:t>
            </a:r>
            <a:r>
              <a:rPr lang="ru-RU" dirty="0" err="1"/>
              <a:t>числі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цифровій</a:t>
            </a:r>
            <a:r>
              <a:rPr lang="ru-RU" dirty="0"/>
              <a:t> </a:t>
            </a:r>
            <a:r>
              <a:rPr lang="ru-RU" dirty="0" err="1"/>
              <a:t>схемотехніці</a:t>
            </a:r>
            <a:r>
              <a:rPr lang="ru-RU" dirty="0"/>
              <a:t>, є </a:t>
            </a:r>
            <a:r>
              <a:rPr lang="ru-RU" dirty="0" err="1"/>
              <a:t>позиційними</a:t>
            </a:r>
            <a:r>
              <a:rPr lang="ru-RU" dirty="0"/>
              <a:t>. При </a:t>
            </a:r>
            <a:r>
              <a:rPr lang="ru-RU" dirty="0" err="1"/>
              <a:t>розгляді</a:t>
            </a:r>
            <a:r>
              <a:rPr lang="ru-RU" dirty="0"/>
              <a:t> </a:t>
            </a:r>
            <a:r>
              <a:rPr lang="ru-RU" dirty="0" err="1"/>
              <a:t>позиційних</a:t>
            </a:r>
            <a:r>
              <a:rPr lang="ru-RU" dirty="0"/>
              <a:t> систем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базису.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Базис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чисел, яка </a:t>
            </a:r>
            <a:r>
              <a:rPr lang="ru-RU" dirty="0" err="1"/>
              <a:t>задає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(вагу)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цифри</a:t>
            </a:r>
            <a:r>
              <a:rPr lang="ru-RU" dirty="0"/>
              <a:t> в залежності від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Приклади</a:t>
            </a:r>
            <a:r>
              <a:rPr lang="ru-RU" dirty="0" smtClean="0"/>
              <a:t> </a:t>
            </a:r>
            <a:r>
              <a:rPr lang="ru-RU" dirty="0" err="1"/>
              <a:t>базисів</a:t>
            </a:r>
            <a:r>
              <a:rPr lang="ru-RU" dirty="0"/>
              <a:t>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47" y="4551945"/>
            <a:ext cx="538162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64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035" y="342380"/>
            <a:ext cx="10883677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плані</a:t>
            </a:r>
            <a:r>
              <a:rPr lang="ru-RU" dirty="0"/>
              <a:t> для </a:t>
            </a:r>
            <a:r>
              <a:rPr lang="ru-RU" dirty="0" err="1"/>
              <a:t>позиційних</a:t>
            </a:r>
            <a:r>
              <a:rPr lang="ru-RU" dirty="0"/>
              <a:t> систем </a:t>
            </a:r>
            <a:r>
              <a:rPr lang="ru-RU" dirty="0" err="1"/>
              <a:t>числення</a:t>
            </a:r>
            <a:r>
              <a:rPr lang="ru-RU" dirty="0"/>
              <a:t> базис можна </a:t>
            </a:r>
            <a:r>
              <a:rPr lang="ru-RU" dirty="0" err="1"/>
              <a:t>записати</a:t>
            </a:r>
            <a:r>
              <a:rPr lang="ru-RU" dirty="0"/>
              <a:t> в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послідовних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геометричної</a:t>
            </a:r>
            <a:r>
              <a:rPr lang="ru-RU" dirty="0"/>
              <a:t> </a:t>
            </a:r>
            <a:r>
              <a:rPr lang="ru-RU" dirty="0" err="1"/>
              <a:t>прогресії</a:t>
            </a:r>
            <a:r>
              <a:rPr lang="ru-RU" dirty="0"/>
              <a:t>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78" y="1523047"/>
            <a:ext cx="3771900" cy="4286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8034" y="2067686"/>
            <a:ext cx="110299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Число Р називається основою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. У </a:t>
            </a:r>
            <a:r>
              <a:rPr lang="ru-RU" dirty="0" err="1"/>
              <a:t>подальшому</a:t>
            </a:r>
            <a:r>
              <a:rPr lang="ru-RU" dirty="0"/>
              <a:t> при </a:t>
            </a:r>
            <a:r>
              <a:rPr lang="ru-RU" dirty="0" err="1"/>
              <a:t>розгляді</a:t>
            </a:r>
            <a:r>
              <a:rPr lang="ru-RU" dirty="0"/>
              <a:t> систем </a:t>
            </a:r>
            <a:r>
              <a:rPr lang="ru-RU" dirty="0" err="1"/>
              <a:t>числення</a:t>
            </a:r>
            <a:r>
              <a:rPr lang="ru-RU" dirty="0"/>
              <a:t> основа </a:t>
            </a:r>
            <a:r>
              <a:rPr lang="ru-RU" dirty="0" err="1"/>
              <a:t>зображатиметься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нижнього</a:t>
            </a:r>
            <a:r>
              <a:rPr lang="ru-RU" dirty="0"/>
              <a:t> </a:t>
            </a:r>
            <a:r>
              <a:rPr lang="ru-RU" dirty="0" err="1"/>
              <a:t>індексу</a:t>
            </a:r>
            <a:r>
              <a:rPr lang="ru-RU" dirty="0"/>
              <a:t> в </a:t>
            </a:r>
            <a:r>
              <a:rPr lang="ru-RU" dirty="0" err="1"/>
              <a:t>кінці</a:t>
            </a:r>
            <a:r>
              <a:rPr lang="ru-RU" dirty="0"/>
              <a:t> числа.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цифр,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позиційній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 для </a:t>
            </a:r>
            <a:r>
              <a:rPr lang="ru-RU" dirty="0" err="1"/>
              <a:t>запису</a:t>
            </a:r>
            <a:r>
              <a:rPr lang="ru-RU" dirty="0"/>
              <a:t> чисел, називається </a:t>
            </a:r>
            <a:r>
              <a:rPr lang="ru-RU" dirty="0" err="1"/>
              <a:t>алфавітом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Будь-яке </a:t>
            </a:r>
            <a:r>
              <a:rPr lang="ru-RU" dirty="0" err="1"/>
              <a:t>натуральне</a:t>
            </a:r>
            <a:r>
              <a:rPr lang="ru-RU" dirty="0"/>
              <a:t> число А в Р-</a:t>
            </a:r>
            <a:r>
              <a:rPr lang="ru-RU" dirty="0" err="1"/>
              <a:t>ічній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 </a:t>
            </a:r>
            <a:r>
              <a:rPr lang="ru-RU" dirty="0" err="1"/>
              <a:t>записується</a:t>
            </a:r>
            <a:r>
              <a:rPr lang="ru-RU" dirty="0"/>
              <a:t> у </a:t>
            </a:r>
            <a:r>
              <a:rPr lang="ru-RU" dirty="0" err="1"/>
              <a:t>розгорнутій</a:t>
            </a:r>
            <a:r>
              <a:rPr lang="ru-RU" dirty="0"/>
              <a:t> і </a:t>
            </a:r>
            <a:r>
              <a:rPr lang="ru-RU" dirty="0" err="1"/>
              <a:t>згорнутій</a:t>
            </a:r>
            <a:r>
              <a:rPr lang="ru-RU" dirty="0"/>
              <a:t> формах </a:t>
            </a:r>
            <a:r>
              <a:rPr lang="ru-RU" dirty="0" err="1"/>
              <a:t>запису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Наприклад</a:t>
            </a:r>
            <a:r>
              <a:rPr lang="ru-RU" dirty="0"/>
              <a:t>, число А в Р-</a:t>
            </a:r>
            <a:r>
              <a:rPr lang="ru-RU" dirty="0" err="1"/>
              <a:t>ічній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 </a:t>
            </a:r>
            <a:r>
              <a:rPr lang="ru-RU" dirty="0" err="1"/>
              <a:t>представляється</a:t>
            </a:r>
            <a:r>
              <a:rPr lang="ru-RU" dirty="0"/>
              <a:t> в </a:t>
            </a:r>
            <a:r>
              <a:rPr lang="ru-RU" dirty="0" err="1"/>
              <a:t>згорнутій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так: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78" y="4083748"/>
            <a:ext cx="3181350" cy="409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43731" y="4679942"/>
            <a:ext cx="1709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розгорнутій</a:t>
            </a:r>
            <a:r>
              <a:rPr lang="ru-RU" dirty="0"/>
              <a:t>: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178" y="5275411"/>
            <a:ext cx="706755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30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56" y="242030"/>
            <a:ext cx="7981950" cy="14382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56" y="1911667"/>
            <a:ext cx="6000750" cy="20288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5504" y="4302788"/>
            <a:ext cx="109830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Кількість</a:t>
            </a:r>
            <a:r>
              <a:rPr lang="ru-RU" dirty="0"/>
              <a:t> цифр в </a:t>
            </a:r>
            <a:r>
              <a:rPr lang="ru-RU" dirty="0" err="1"/>
              <a:t>алфавіті</a:t>
            </a:r>
            <a:r>
              <a:rPr lang="ru-RU" dirty="0"/>
              <a:t> Р-</a:t>
            </a:r>
            <a:r>
              <a:rPr lang="ru-RU" dirty="0" err="1"/>
              <a:t>ічної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з нуля. Тому </a:t>
            </a:r>
            <a:r>
              <a:rPr lang="ru-RU" dirty="0" err="1"/>
              <a:t>алфавітом</a:t>
            </a:r>
            <a:r>
              <a:rPr lang="ru-RU" dirty="0"/>
              <a:t> Р-</a:t>
            </a:r>
            <a:r>
              <a:rPr lang="ru-RU" dirty="0" err="1"/>
              <a:t>ічної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 є </a:t>
            </a:r>
            <a:r>
              <a:rPr lang="ru-RU" dirty="0" err="1"/>
              <a:t>натуральний</a:t>
            </a:r>
            <a:r>
              <a:rPr lang="ru-RU" dirty="0"/>
              <a:t> ряд чисел від нуля до Р-1.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алфавіту</a:t>
            </a:r>
            <a:r>
              <a:rPr lang="ru-RU" dirty="0"/>
              <a:t> систем </a:t>
            </a:r>
            <a:r>
              <a:rPr lang="ru-RU" dirty="0" err="1"/>
              <a:t>числення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: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арабські</a:t>
            </a:r>
            <a:r>
              <a:rPr lang="ru-RU" dirty="0" smtClean="0"/>
              <a:t> </a:t>
            </a:r>
            <a:r>
              <a:rPr lang="ru-RU" dirty="0"/>
              <a:t>числа, </a:t>
            </a:r>
            <a:r>
              <a:rPr lang="ru-RU" dirty="0" err="1"/>
              <a:t>якщо</a:t>
            </a:r>
            <a:r>
              <a:rPr lang="ru-RU" dirty="0"/>
              <a:t> основа </a:t>
            </a:r>
            <a:r>
              <a:rPr lang="ru-RU" dirty="0" err="1"/>
              <a:t>менше</a:t>
            </a:r>
            <a:r>
              <a:rPr lang="ru-RU" dirty="0"/>
              <a:t> 10;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арабські</a:t>
            </a:r>
            <a:r>
              <a:rPr lang="ru-RU" dirty="0" smtClean="0"/>
              <a:t> </a:t>
            </a:r>
            <a:r>
              <a:rPr lang="ru-RU" dirty="0"/>
              <a:t>числа і </a:t>
            </a:r>
            <a:r>
              <a:rPr lang="ru-RU" dirty="0" err="1"/>
              <a:t>букви</a:t>
            </a:r>
            <a:r>
              <a:rPr lang="ru-RU" dirty="0"/>
              <a:t> </a:t>
            </a:r>
            <a:r>
              <a:rPr lang="ru-RU" dirty="0" err="1"/>
              <a:t>латинського</a:t>
            </a:r>
            <a:r>
              <a:rPr lang="ru-RU" dirty="0"/>
              <a:t> </a:t>
            </a:r>
            <a:r>
              <a:rPr lang="ru-RU" dirty="0" err="1"/>
              <a:t>алфавіту</a:t>
            </a:r>
            <a:r>
              <a:rPr lang="ru-RU" dirty="0"/>
              <a:t> при </a:t>
            </a:r>
            <a:r>
              <a:rPr lang="ru-RU" dirty="0" err="1"/>
              <a:t>основі</a:t>
            </a:r>
            <a:r>
              <a:rPr lang="ru-RU" dirty="0"/>
              <a:t> до 36. </a:t>
            </a:r>
            <a:r>
              <a:rPr lang="ru-RU" dirty="0" err="1"/>
              <a:t>Якщо</a:t>
            </a:r>
            <a:r>
              <a:rPr lang="ru-RU" dirty="0"/>
              <a:t> основа більше 36, то </a:t>
            </a:r>
            <a:r>
              <a:rPr lang="ru-RU" dirty="0" err="1"/>
              <a:t>загальних</a:t>
            </a:r>
            <a:r>
              <a:rPr lang="ru-RU" dirty="0"/>
              <a:t> правил не </a:t>
            </a:r>
            <a:r>
              <a:rPr lang="ru-RU" dirty="0" err="1"/>
              <a:t>існує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3296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63" y="413575"/>
            <a:ext cx="6115050" cy="10382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723" y="723137"/>
            <a:ext cx="3371850" cy="4191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50772" y="1785080"/>
            <a:ext cx="104786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обчисленні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Р-</a:t>
            </a:r>
            <a:r>
              <a:rPr lang="ru-RU" dirty="0" err="1"/>
              <a:t>ічного</a:t>
            </a:r>
            <a:r>
              <a:rPr lang="ru-RU" dirty="0"/>
              <a:t> числа за </a:t>
            </a:r>
            <a:r>
              <a:rPr lang="ru-RU" dirty="0" err="1"/>
              <a:t>розгорнутою</a:t>
            </a:r>
            <a:r>
              <a:rPr lang="ru-RU" dirty="0"/>
              <a:t> формою </a:t>
            </a:r>
            <a:r>
              <a:rPr lang="ru-RU" dirty="0" err="1"/>
              <a:t>зручно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схемою Горнера, яка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результат 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/>
              <a:t>мінімального</a:t>
            </a:r>
            <a:r>
              <a:rPr lang="ru-RU" dirty="0"/>
              <a:t> числа </a:t>
            </a:r>
            <a:r>
              <a:rPr lang="ru-RU" dirty="0" err="1"/>
              <a:t>арифметичних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додавання</a:t>
            </a:r>
            <a:r>
              <a:rPr lang="ru-RU" dirty="0"/>
              <a:t> і </a:t>
            </a:r>
            <a:r>
              <a:rPr lang="ru-RU" dirty="0" err="1"/>
              <a:t>множення</a:t>
            </a:r>
            <a:r>
              <a:rPr lang="ru-RU" dirty="0"/>
              <a:t>.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772" y="2928937"/>
            <a:ext cx="5257800" cy="5429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763" y="3692389"/>
            <a:ext cx="7058025" cy="11334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763" y="5008028"/>
            <a:ext cx="661035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15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267" y="374751"/>
            <a:ext cx="9291215" cy="1049235"/>
          </a:xfrm>
        </p:spPr>
        <p:txBody>
          <a:bodyPr/>
          <a:lstStyle/>
          <a:p>
            <a:r>
              <a:rPr lang="ru-RU" dirty="0" err="1"/>
              <a:t>Переведення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 числа з </a:t>
            </a:r>
            <a:r>
              <a:rPr lang="ru-RU" dirty="0" err="1"/>
              <a:t>десяткової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 в Р-</a:t>
            </a:r>
            <a:r>
              <a:rPr lang="ru-RU" dirty="0" err="1"/>
              <a:t>ічну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435" y="1512812"/>
            <a:ext cx="11350021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. Один з них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наступному</a:t>
            </a:r>
            <a:r>
              <a:rPr lang="ru-RU" dirty="0"/>
              <a:t>. </a:t>
            </a:r>
            <a:r>
              <a:rPr lang="ru-RU" dirty="0" err="1"/>
              <a:t>Запишемо</a:t>
            </a:r>
            <a:r>
              <a:rPr lang="ru-RU" dirty="0"/>
              <a:t> </a:t>
            </a:r>
            <a:r>
              <a:rPr lang="ru-RU" dirty="0" err="1"/>
              <a:t>відоме</a:t>
            </a:r>
            <a:r>
              <a:rPr lang="ru-RU" dirty="0"/>
              <a:t> число А10 , </a:t>
            </a:r>
            <a:r>
              <a:rPr lang="ru-RU" dirty="0" err="1"/>
              <a:t>представлене</a:t>
            </a:r>
            <a:r>
              <a:rPr lang="ru-RU" dirty="0"/>
              <a:t> в </a:t>
            </a:r>
            <a:r>
              <a:rPr lang="ru-RU" dirty="0" err="1"/>
              <a:t>десятковій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 в </a:t>
            </a:r>
            <a:r>
              <a:rPr lang="ru-RU" dirty="0" err="1"/>
              <a:t>умовній</a:t>
            </a:r>
            <a:r>
              <a:rPr lang="ru-RU" dirty="0"/>
              <a:t> Р-</a:t>
            </a:r>
            <a:r>
              <a:rPr lang="ru-RU" dirty="0" err="1"/>
              <a:t>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, де </a:t>
            </a:r>
            <a:r>
              <a:rPr lang="ru-RU" dirty="0" err="1"/>
              <a:t>коефіцієнти</a:t>
            </a:r>
            <a:r>
              <a:rPr lang="ru-RU" dirty="0"/>
              <a:t> </a:t>
            </a:r>
            <a:r>
              <a:rPr lang="ru-RU" dirty="0" err="1"/>
              <a:t>аn</a:t>
            </a:r>
            <a:r>
              <a:rPr lang="ru-RU" dirty="0"/>
              <a:t>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невідомі</a:t>
            </a:r>
            <a:r>
              <a:rPr lang="ru-RU" dirty="0"/>
              <a:t>: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" y="3059238"/>
            <a:ext cx="2971800" cy="4857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8808" y="4020782"/>
            <a:ext cx="11280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Розділивши</a:t>
            </a:r>
            <a:r>
              <a:rPr lang="ru-RU" dirty="0"/>
              <a:t> праву і </a:t>
            </a:r>
            <a:r>
              <a:rPr lang="ru-RU" dirty="0" err="1"/>
              <a:t>ліву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на Р, </a:t>
            </a:r>
            <a:r>
              <a:rPr lang="ru-RU" dirty="0" err="1"/>
              <a:t>отримаємо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 число </a:t>
            </a:r>
            <a:r>
              <a:rPr lang="en-US" dirty="0"/>
              <a:t>a</a:t>
            </a:r>
            <a:r>
              <a:rPr lang="en-US" sz="1100" dirty="0"/>
              <a:t>n</a:t>
            </a:r>
            <a:r>
              <a:rPr lang="en-US" dirty="0"/>
              <a:t> </a:t>
            </a:r>
            <a:r>
              <a:rPr lang="en-US" dirty="0" smtClean="0"/>
              <a:t>* P^</a:t>
            </a:r>
            <a:r>
              <a:rPr lang="ru-RU" dirty="0" smtClean="0"/>
              <a:t>(</a:t>
            </a:r>
            <a:r>
              <a:rPr lang="en-US" dirty="0" smtClean="0"/>
              <a:t> n-1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en-US" dirty="0"/>
              <a:t>+…+a</a:t>
            </a:r>
            <a:r>
              <a:rPr lang="en-US" sz="1100" dirty="0"/>
              <a:t>1</a:t>
            </a:r>
            <a:r>
              <a:rPr lang="en-US" dirty="0"/>
              <a:t> </a:t>
            </a:r>
            <a:r>
              <a:rPr lang="ru-RU" dirty="0"/>
              <a:t>і </a:t>
            </a:r>
            <a:r>
              <a:rPr lang="ru-RU" dirty="0" err="1"/>
              <a:t>залишок</a:t>
            </a:r>
            <a:r>
              <a:rPr lang="ru-RU" dirty="0"/>
              <a:t>, величина </a:t>
            </a:r>
            <a:r>
              <a:rPr lang="ru-RU" dirty="0" err="1"/>
              <a:t>якого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Р – 1. Таким шляхом </a:t>
            </a:r>
            <a:r>
              <a:rPr lang="ru-RU" dirty="0" err="1"/>
              <a:t>отримується</a:t>
            </a:r>
            <a:r>
              <a:rPr lang="ru-RU" dirty="0"/>
              <a:t> </a:t>
            </a:r>
            <a:r>
              <a:rPr lang="ru-RU" dirty="0" err="1"/>
              <a:t>остання</a:t>
            </a:r>
            <a:r>
              <a:rPr lang="ru-RU" dirty="0"/>
              <a:t> цифра </a:t>
            </a:r>
            <a:r>
              <a:rPr lang="ru-RU" dirty="0" err="1"/>
              <a:t>запису</a:t>
            </a:r>
            <a:r>
              <a:rPr lang="ru-RU" dirty="0"/>
              <a:t> числа в Р-</a:t>
            </a:r>
            <a:r>
              <a:rPr lang="ru-RU" dirty="0" err="1"/>
              <a:t>ічній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. </a:t>
            </a:r>
            <a:r>
              <a:rPr lang="ru-RU" dirty="0" err="1"/>
              <a:t>Виконуючи</a:t>
            </a:r>
            <a:r>
              <a:rPr lang="ru-RU" dirty="0"/>
              <a:t> </a:t>
            </a:r>
            <a:r>
              <a:rPr lang="ru-RU" dirty="0" err="1"/>
              <a:t>аналогічне</a:t>
            </a:r>
            <a:r>
              <a:rPr lang="ru-RU" dirty="0"/>
              <a:t> </a:t>
            </a:r>
            <a:r>
              <a:rPr lang="ru-RU" dirty="0" err="1"/>
              <a:t>ділення</a:t>
            </a:r>
            <a:r>
              <a:rPr lang="ru-RU" dirty="0"/>
              <a:t> </a:t>
            </a:r>
            <a:r>
              <a:rPr lang="ru-RU" dirty="0" err="1"/>
              <a:t>десяткового</a:t>
            </a:r>
            <a:r>
              <a:rPr lang="ru-RU" dirty="0"/>
              <a:t> числа </a:t>
            </a:r>
            <a:r>
              <a:rPr lang="en-US" dirty="0"/>
              <a:t>n </a:t>
            </a:r>
            <a:r>
              <a:rPr lang="ru-RU" dirty="0" err="1"/>
              <a:t>разів</a:t>
            </a:r>
            <a:r>
              <a:rPr lang="ru-RU" dirty="0"/>
              <a:t>,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невідомі</a:t>
            </a:r>
            <a:r>
              <a:rPr lang="ru-RU" dirty="0"/>
              <a:t> </a:t>
            </a:r>
            <a:r>
              <a:rPr lang="ru-RU" dirty="0" err="1"/>
              <a:t>коефіцієнти</a:t>
            </a:r>
            <a:r>
              <a:rPr lang="ru-RU" dirty="0"/>
              <a:t> Р-</a:t>
            </a:r>
            <a:r>
              <a:rPr lang="ru-RU" dirty="0" err="1"/>
              <a:t>ічної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8084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25" y="227076"/>
            <a:ext cx="7934325" cy="2819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325" y="3209735"/>
            <a:ext cx="7553325" cy="284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6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723" y="250940"/>
            <a:ext cx="11660917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Двійкове</a:t>
            </a:r>
            <a:r>
              <a:rPr lang="ru-RU" dirty="0"/>
              <a:t>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десяткових</a:t>
            </a:r>
            <a:r>
              <a:rPr lang="ru-RU" dirty="0"/>
              <a:t> чисел </a:t>
            </a:r>
            <a:r>
              <a:rPr lang="ru-RU" dirty="0" smtClean="0"/>
              <a:t>не </a:t>
            </a:r>
            <a:r>
              <a:rPr lang="ru-RU" dirty="0"/>
              <a:t>є </a:t>
            </a:r>
            <a:r>
              <a:rPr lang="ru-RU" dirty="0" err="1"/>
              <a:t>єдиним</a:t>
            </a:r>
            <a:r>
              <a:rPr lang="ru-RU" dirty="0"/>
              <a:t>. При </a:t>
            </a:r>
            <a:r>
              <a:rPr lang="ru-RU" dirty="0" err="1"/>
              <a:t>роботі</a:t>
            </a:r>
            <a:r>
              <a:rPr lang="ru-RU" dirty="0"/>
              <a:t> з </a:t>
            </a:r>
            <a:r>
              <a:rPr lang="ru-RU" dirty="0" err="1"/>
              <a:t>двійковими</a:t>
            </a:r>
            <a:r>
              <a:rPr lang="ru-RU" dirty="0"/>
              <a:t> числами широко </a:t>
            </a:r>
            <a:r>
              <a:rPr lang="ru-RU" dirty="0" err="1"/>
              <a:t>використовуються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коди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перед </a:t>
            </a:r>
            <a:r>
              <a:rPr lang="ru-RU" dirty="0" err="1"/>
              <a:t>двійковим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з них для </a:t>
            </a:r>
            <a:r>
              <a:rPr lang="ru-RU" dirty="0" err="1"/>
              <a:t>позитивних</a:t>
            </a:r>
            <a:r>
              <a:rPr lang="ru-RU" dirty="0"/>
              <a:t> чисел в </a:t>
            </a:r>
            <a:r>
              <a:rPr lang="ru-RU" dirty="0" err="1"/>
              <a:t>інтервалі</a:t>
            </a:r>
            <a:r>
              <a:rPr lang="ru-RU" dirty="0"/>
              <a:t> 0…15 </a:t>
            </a:r>
            <a:r>
              <a:rPr lang="ru-RU" dirty="0" err="1"/>
              <a:t>представлені</a:t>
            </a:r>
            <a:r>
              <a:rPr lang="ru-RU" dirty="0"/>
              <a:t> у табл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432" y="1545336"/>
            <a:ext cx="9765791" cy="518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3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Шифратор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Шифратор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комбінаційний</a:t>
            </a:r>
            <a:r>
              <a:rPr lang="ru-RU" dirty="0"/>
              <a:t> </a:t>
            </a:r>
            <a:r>
              <a:rPr lang="ru-RU" dirty="0" err="1"/>
              <a:t>пристрій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перетворює</a:t>
            </a:r>
            <a:r>
              <a:rPr lang="ru-RU" dirty="0"/>
              <a:t> </a:t>
            </a:r>
            <a:r>
              <a:rPr lang="ru-RU" dirty="0" err="1"/>
              <a:t>десяткові</a:t>
            </a:r>
            <a:r>
              <a:rPr lang="ru-RU" dirty="0"/>
              <a:t> числа в </a:t>
            </a:r>
            <a:r>
              <a:rPr lang="ru-RU" dirty="0" err="1"/>
              <a:t>двійкову</a:t>
            </a:r>
            <a:r>
              <a:rPr lang="ru-RU" dirty="0"/>
              <a:t> систему </a:t>
            </a:r>
            <a:r>
              <a:rPr lang="ru-RU" dirty="0" err="1"/>
              <a:t>счислення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кожному входу може бути поставлено в </a:t>
            </a:r>
            <a:r>
              <a:rPr lang="ru-RU" dirty="0" err="1"/>
              <a:t>відповідь</a:t>
            </a:r>
            <a:r>
              <a:rPr lang="ru-RU" dirty="0"/>
              <a:t> </a:t>
            </a:r>
            <a:r>
              <a:rPr lang="ru-RU" dirty="0" err="1"/>
              <a:t>десяткове</a:t>
            </a:r>
            <a:r>
              <a:rPr lang="ru-RU" dirty="0"/>
              <a:t> число, а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логічних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двійковому</a:t>
            </a:r>
            <a:r>
              <a:rPr lang="ru-RU" dirty="0"/>
              <a:t> </a:t>
            </a:r>
            <a:r>
              <a:rPr lang="ru-RU" dirty="0" smtClean="0"/>
              <a:t>коду. </a:t>
            </a:r>
            <a:r>
              <a:rPr lang="ru-RU" dirty="0"/>
              <a:t>Шифратор (Ш) може бути </a:t>
            </a:r>
            <a:r>
              <a:rPr lang="ru-RU" dirty="0" err="1"/>
              <a:t>непріоритетним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допускається</a:t>
            </a:r>
            <a:r>
              <a:rPr lang="ru-RU" dirty="0"/>
              <a:t> подача </a:t>
            </a:r>
            <a:r>
              <a:rPr lang="ru-RU" dirty="0" err="1"/>
              <a:t>лише</a:t>
            </a:r>
            <a:r>
              <a:rPr lang="ru-RU" dirty="0"/>
              <a:t> одного активного сигналу і може бути </a:t>
            </a:r>
            <a:r>
              <a:rPr lang="ru-RU" dirty="0" err="1"/>
              <a:t>пріоритетним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допускається</a:t>
            </a:r>
            <a:r>
              <a:rPr lang="ru-RU" dirty="0"/>
              <a:t> подача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 на входи. </a:t>
            </a:r>
            <a:r>
              <a:rPr lang="ru-RU" dirty="0" err="1"/>
              <a:t>Непріоритетний</a:t>
            </a:r>
            <a:r>
              <a:rPr lang="ru-RU" dirty="0"/>
              <a:t> Ш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десяткового</a:t>
            </a:r>
            <a:r>
              <a:rPr lang="ru-RU" dirty="0"/>
              <a:t> номера активного входу в </a:t>
            </a:r>
            <a:r>
              <a:rPr lang="ru-RU" dirty="0" err="1"/>
              <a:t>двійковий</a:t>
            </a:r>
            <a:r>
              <a:rPr lang="ru-RU" dirty="0"/>
              <a:t> </a:t>
            </a:r>
            <a:r>
              <a:rPr lang="ru-RU" dirty="0" err="1"/>
              <a:t>еквівалент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номера.</a:t>
            </a:r>
          </a:p>
        </p:txBody>
      </p:sp>
    </p:spTree>
    <p:extLst>
      <p:ext uri="{BB962C8B-B14F-4D97-AF65-F5344CB8AC3E}">
        <p14:creationId xmlns:p14="http://schemas.microsoft.com/office/powerpoint/2010/main" val="2537086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1960" y="216331"/>
            <a:ext cx="11554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Прямий</a:t>
            </a:r>
            <a:r>
              <a:rPr lang="ru-RU" dirty="0"/>
              <a:t> </a:t>
            </a:r>
            <a:r>
              <a:rPr lang="ru-RU" dirty="0" err="1"/>
              <a:t>двійковий</a:t>
            </a:r>
            <a:r>
              <a:rPr lang="ru-RU" dirty="0"/>
              <a:t> код А2 </a:t>
            </a:r>
            <a:r>
              <a:rPr lang="ru-RU" dirty="0" err="1"/>
              <a:t>також</a:t>
            </a:r>
            <a:r>
              <a:rPr lang="ru-RU" dirty="0"/>
              <a:t> називають кодом 8-4-2-1 у </a:t>
            </a:r>
            <a:r>
              <a:rPr lang="ru-RU" dirty="0" err="1"/>
              <a:t>вiдповiдностi</a:t>
            </a:r>
            <a:r>
              <a:rPr lang="ru-RU" dirty="0"/>
              <a:t> з </a:t>
            </a:r>
            <a:r>
              <a:rPr lang="ru-RU" dirty="0" err="1"/>
              <a:t>ваговими</a:t>
            </a:r>
            <a:r>
              <a:rPr lang="ru-RU" dirty="0"/>
              <a:t> </a:t>
            </a:r>
            <a:r>
              <a:rPr lang="ru-RU" dirty="0" err="1"/>
              <a:t>коефiцiєнтами</a:t>
            </a:r>
            <a:r>
              <a:rPr lang="ru-RU" dirty="0"/>
              <a:t> </a:t>
            </a:r>
            <a:r>
              <a:rPr lang="ru-RU" dirty="0" err="1"/>
              <a:t>розрядів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960" y="1101959"/>
            <a:ext cx="10219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Обернений</a:t>
            </a:r>
            <a:r>
              <a:rPr lang="ru-RU" dirty="0"/>
              <a:t> </a:t>
            </a:r>
            <a:r>
              <a:rPr lang="ru-RU" dirty="0" err="1"/>
              <a:t>двійковий</a:t>
            </a:r>
            <a:r>
              <a:rPr lang="ru-RU" dirty="0"/>
              <a:t> код B2 = b3 b2 b1 b0 </a:t>
            </a:r>
            <a:r>
              <a:rPr lang="ru-RU" dirty="0" err="1"/>
              <a:t>отримується</a:t>
            </a:r>
            <a:r>
              <a:rPr lang="ru-RU" dirty="0"/>
              <a:t> шляхом </a:t>
            </a:r>
            <a:r>
              <a:rPr lang="ru-RU" dirty="0" err="1"/>
              <a:t>інверсії</a:t>
            </a:r>
            <a:r>
              <a:rPr lang="ru-RU" dirty="0"/>
              <a:t> кожного </a:t>
            </a:r>
            <a:r>
              <a:rPr lang="ru-RU" dirty="0" err="1"/>
              <a:t>розряду</a:t>
            </a:r>
            <a:r>
              <a:rPr lang="ru-RU" dirty="0"/>
              <a:t> прямого коду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2062543"/>
            <a:ext cx="3362325" cy="4286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41960" y="2656439"/>
            <a:ext cx="11244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довільній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Р </a:t>
            </a:r>
            <a:r>
              <a:rPr lang="ru-RU" dirty="0" err="1"/>
              <a:t>обернений</a:t>
            </a:r>
            <a:r>
              <a:rPr lang="ru-RU" dirty="0"/>
              <a:t> код n </a:t>
            </a:r>
            <a:r>
              <a:rPr lang="ru-RU" dirty="0" err="1"/>
              <a:t>розрядного</a:t>
            </a:r>
            <a:r>
              <a:rPr lang="ru-RU" dirty="0"/>
              <a:t> числа N </a:t>
            </a:r>
            <a:r>
              <a:rPr lang="ru-RU" dirty="0" err="1"/>
              <a:t>доповнює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 максимального </a:t>
            </a:r>
            <a:r>
              <a:rPr lang="ru-RU" dirty="0" err="1"/>
              <a:t>можливого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7" y="3542067"/>
            <a:ext cx="2000250" cy="37147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28636" y="4152839"/>
            <a:ext cx="10288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, цифра кожного </a:t>
            </a:r>
            <a:r>
              <a:rPr lang="ru-RU" dirty="0" err="1"/>
              <a:t>розряду</a:t>
            </a:r>
            <a:r>
              <a:rPr lang="ru-RU" dirty="0"/>
              <a:t> </a:t>
            </a:r>
            <a:r>
              <a:rPr lang="ru-RU" dirty="0" err="1"/>
              <a:t>оберненого</a:t>
            </a:r>
            <a:r>
              <a:rPr lang="ru-RU" dirty="0"/>
              <a:t> кода N0 </a:t>
            </a:r>
            <a:r>
              <a:rPr lang="ru-RU" dirty="0" err="1"/>
              <a:t>доповнює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цифру прямого коду N до </a:t>
            </a:r>
            <a:r>
              <a:rPr lang="ru-RU" dirty="0" err="1"/>
              <a:t>найбільшого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Р-1 (для </a:t>
            </a:r>
            <a:r>
              <a:rPr lang="ru-RU" dirty="0" err="1"/>
              <a:t>десяткового</a:t>
            </a:r>
            <a:r>
              <a:rPr lang="ru-RU" dirty="0"/>
              <a:t> коду </a:t>
            </a:r>
            <a:r>
              <a:rPr lang="ru-RU" dirty="0" err="1"/>
              <a:t>це</a:t>
            </a:r>
            <a:r>
              <a:rPr lang="ru-RU" dirty="0"/>
              <a:t> 9).</a:t>
            </a:r>
          </a:p>
        </p:txBody>
      </p:sp>
    </p:spTree>
    <p:extLst>
      <p:ext uri="{BB962C8B-B14F-4D97-AF65-F5344CB8AC3E}">
        <p14:creationId xmlns:p14="http://schemas.microsoft.com/office/powerpoint/2010/main" val="611955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1104" y="457861"/>
            <a:ext cx="10421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Обернений</a:t>
            </a:r>
            <a:r>
              <a:rPr lang="ru-RU" dirty="0"/>
              <a:t> код </a:t>
            </a:r>
            <a:r>
              <a:rPr lang="ru-RU" dirty="0" err="1"/>
              <a:t>використовується</a:t>
            </a:r>
            <a:r>
              <a:rPr lang="ru-RU" dirty="0"/>
              <a:t> як </a:t>
            </a:r>
            <a:r>
              <a:rPr lang="ru-RU" dirty="0" err="1"/>
              <a:t>самостійно</a:t>
            </a:r>
            <a:r>
              <a:rPr lang="ru-RU" dirty="0"/>
              <a:t> в </a:t>
            </a:r>
            <a:r>
              <a:rPr lang="ru-RU" dirty="0" err="1"/>
              <a:t>логічних</a:t>
            </a:r>
            <a:r>
              <a:rPr lang="ru-RU" dirty="0"/>
              <a:t> структурах </a:t>
            </a:r>
            <a:r>
              <a:rPr lang="ru-RU" dirty="0" err="1"/>
              <a:t>цифрових</a:t>
            </a:r>
            <a:r>
              <a:rPr lang="ru-RU" dirty="0"/>
              <a:t> систем, так і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арифметичних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для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доповнюючого</a:t>
            </a:r>
            <a:r>
              <a:rPr lang="ru-RU" dirty="0"/>
              <a:t> коду D2 .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арифметичних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формули</a:t>
            </a:r>
            <a:r>
              <a:rPr lang="ru-RU" dirty="0"/>
              <a:t>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66" y="1650301"/>
            <a:ext cx="3495675" cy="4667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1104" y="2318987"/>
            <a:ext cx="108583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число 1 </a:t>
            </a:r>
            <a:r>
              <a:rPr lang="ru-RU" dirty="0" err="1"/>
              <a:t>додається</a:t>
            </a:r>
            <a:r>
              <a:rPr lang="ru-RU" dirty="0"/>
              <a:t> шляхом </a:t>
            </a:r>
            <a:r>
              <a:rPr lang="ru-RU" dirty="0" err="1"/>
              <a:t>двійкової</a:t>
            </a:r>
            <a:r>
              <a:rPr lang="ru-RU" dirty="0"/>
              <a:t> арифметики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Код </a:t>
            </a:r>
            <a:r>
              <a:rPr lang="ru-RU" dirty="0"/>
              <a:t>Грея, </a:t>
            </a:r>
            <a:r>
              <a:rPr lang="ru-RU" dirty="0" err="1"/>
              <a:t>який</a:t>
            </a:r>
            <a:r>
              <a:rPr lang="ru-RU" dirty="0"/>
              <a:t> часто називається </a:t>
            </a:r>
            <a:r>
              <a:rPr lang="ru-RU" dirty="0" err="1"/>
              <a:t>циклічним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ту </a:t>
            </a:r>
            <a:r>
              <a:rPr lang="ru-RU" dirty="0" err="1"/>
              <a:t>особливість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переході</a:t>
            </a:r>
            <a:r>
              <a:rPr lang="ru-RU" dirty="0"/>
              <a:t> з одного числа до </a:t>
            </a:r>
            <a:r>
              <a:rPr lang="ru-RU" dirty="0" err="1"/>
              <a:t>сусіднього</a:t>
            </a:r>
            <a:r>
              <a:rPr lang="ru-RU" dirty="0"/>
              <a:t> проходить </a:t>
            </a:r>
            <a:r>
              <a:rPr lang="ru-RU" dirty="0" err="1"/>
              <a:t>зміна</a:t>
            </a:r>
            <a:r>
              <a:rPr lang="ru-RU" dirty="0"/>
              <a:t> ―</a:t>
            </a:r>
            <a:r>
              <a:rPr lang="ru-RU" dirty="0" smtClean="0"/>
              <a:t>0 </a:t>
            </a:r>
            <a:r>
              <a:rPr lang="ru-RU" dirty="0"/>
              <a:t>на ―</a:t>
            </a:r>
            <a:r>
              <a:rPr lang="ru-RU" dirty="0" smtClean="0"/>
              <a:t>1 </a:t>
            </a:r>
            <a:r>
              <a:rPr lang="ru-RU" dirty="0"/>
              <a:t>або </a:t>
            </a:r>
            <a:r>
              <a:rPr lang="ru-RU" dirty="0" err="1"/>
              <a:t>навпаки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одному </a:t>
            </a:r>
            <a:r>
              <a:rPr lang="ru-RU" dirty="0" err="1"/>
              <a:t>розряді</a:t>
            </a:r>
            <a:r>
              <a:rPr lang="ru-RU" dirty="0"/>
              <a:t>. Як видно з </a:t>
            </a:r>
            <a:r>
              <a:rPr lang="ru-RU" dirty="0" err="1"/>
              <a:t>таблиці</a:t>
            </a:r>
            <a:r>
              <a:rPr lang="ru-RU" dirty="0"/>
              <a:t>, код, представлений </a:t>
            </a:r>
            <a:r>
              <a:rPr lang="ru-RU" dirty="0" err="1"/>
              <a:t>двома</a:t>
            </a:r>
            <a:r>
              <a:rPr lang="ru-RU" dirty="0"/>
              <a:t>, </a:t>
            </a:r>
            <a:r>
              <a:rPr lang="ru-RU" dirty="0" err="1"/>
              <a:t>трьома</a:t>
            </a:r>
            <a:r>
              <a:rPr lang="ru-RU" dirty="0"/>
              <a:t> або </a:t>
            </a:r>
            <a:r>
              <a:rPr lang="ru-RU" dirty="0" err="1"/>
              <a:t>чотирма</a:t>
            </a:r>
            <a:r>
              <a:rPr lang="ru-RU" dirty="0"/>
              <a:t> </a:t>
            </a:r>
            <a:r>
              <a:rPr lang="ru-RU" dirty="0" err="1"/>
              <a:t>розрядами</a:t>
            </a:r>
            <a:r>
              <a:rPr lang="ru-RU" dirty="0"/>
              <a:t>,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циклічну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, тобто </a:t>
            </a:r>
            <a:r>
              <a:rPr lang="ru-RU" dirty="0" err="1"/>
              <a:t>адекватну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переходу від самого старшого кодового </a:t>
            </a:r>
            <a:r>
              <a:rPr lang="ru-RU" dirty="0" err="1"/>
              <a:t>значення</a:t>
            </a:r>
            <a:r>
              <a:rPr lang="ru-RU" dirty="0"/>
              <a:t> числа до самого </a:t>
            </a:r>
            <a:r>
              <a:rPr lang="ru-RU" dirty="0" err="1"/>
              <a:t>молодшого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особливість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при </a:t>
            </a:r>
            <a:r>
              <a:rPr lang="ru-RU" dirty="0" err="1"/>
              <a:t>кодуванні</a:t>
            </a:r>
            <a:r>
              <a:rPr lang="ru-RU" dirty="0"/>
              <a:t> </a:t>
            </a:r>
            <a:r>
              <a:rPr lang="ru-RU" dirty="0" err="1"/>
              <a:t>кутових</a:t>
            </a:r>
            <a:r>
              <a:rPr lang="ru-RU" dirty="0"/>
              <a:t> </a:t>
            </a:r>
            <a:r>
              <a:rPr lang="ru-RU" dirty="0" err="1"/>
              <a:t>переміщень</a:t>
            </a:r>
            <a:r>
              <a:rPr lang="ru-RU" dirty="0"/>
              <a:t> у </a:t>
            </a:r>
            <a:r>
              <a:rPr lang="ru-RU" dirty="0" err="1"/>
              <a:t>перетворювачах</a:t>
            </a:r>
            <a:r>
              <a:rPr lang="ru-RU" dirty="0"/>
              <a:t> кута повороту у </a:t>
            </a:r>
            <a:r>
              <a:rPr lang="ru-RU" dirty="0" err="1"/>
              <a:t>цифровий</a:t>
            </a:r>
            <a:r>
              <a:rPr lang="ru-RU" dirty="0"/>
              <a:t> код. Код Грея </a:t>
            </a:r>
            <a:r>
              <a:rPr lang="ru-RU" dirty="0" err="1"/>
              <a:t>знаходить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перетворювачах</a:t>
            </a:r>
            <a:r>
              <a:rPr lang="ru-RU" dirty="0"/>
              <a:t> ―аналог - </a:t>
            </a:r>
            <a:r>
              <a:rPr lang="ru-RU" dirty="0" smtClean="0"/>
              <a:t>код, </a:t>
            </a:r>
            <a:r>
              <a:rPr lang="ru-RU" dirty="0"/>
              <a:t>де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властивість</a:t>
            </a:r>
            <a:r>
              <a:rPr lang="ru-RU" dirty="0"/>
              <a:t> дає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звести</a:t>
            </a:r>
            <a:r>
              <a:rPr lang="ru-RU" dirty="0"/>
              <a:t> </a:t>
            </a:r>
            <a:r>
              <a:rPr lang="ru-RU" dirty="0" err="1"/>
              <a:t>похибки</a:t>
            </a:r>
            <a:r>
              <a:rPr lang="ru-RU" dirty="0"/>
              <a:t> </a:t>
            </a:r>
            <a:r>
              <a:rPr lang="ru-RU" dirty="0" err="1"/>
              <a:t>неоднозначності</a:t>
            </a:r>
            <a:r>
              <a:rPr lang="ru-RU" dirty="0"/>
              <a:t> при </a:t>
            </a:r>
            <a:r>
              <a:rPr lang="ru-RU" dirty="0" err="1"/>
              <a:t>зчитуванні</a:t>
            </a:r>
            <a:r>
              <a:rPr lang="ru-RU" dirty="0"/>
              <a:t> </a:t>
            </a:r>
            <a:r>
              <a:rPr lang="ru-RU" dirty="0" err="1"/>
              <a:t>iнформацiї</a:t>
            </a:r>
            <a:r>
              <a:rPr lang="ru-RU" dirty="0"/>
              <a:t> до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молодшого</a:t>
            </a:r>
            <a:r>
              <a:rPr lang="ru-RU" dirty="0"/>
              <a:t> </a:t>
            </a:r>
            <a:r>
              <a:rPr lang="ru-RU" dirty="0" err="1"/>
              <a:t>розряду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6074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1960" y="408123"/>
            <a:ext cx="10942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одержання</a:t>
            </a:r>
            <a:r>
              <a:rPr lang="ru-RU" dirty="0"/>
              <a:t> коду Грея в </a:t>
            </a:r>
            <a:r>
              <a:rPr lang="ru-RU" dirty="0" err="1"/>
              <a:t>літературі</a:t>
            </a:r>
            <a:r>
              <a:rPr lang="ru-RU" dirty="0"/>
              <a:t> </a:t>
            </a:r>
            <a:r>
              <a:rPr lang="ru-RU" dirty="0" err="1"/>
              <a:t>описані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прийомів</a:t>
            </a:r>
            <a:r>
              <a:rPr lang="ru-RU" dirty="0"/>
              <a:t>. Один з них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будувати</a:t>
            </a:r>
            <a:r>
              <a:rPr lang="ru-RU" dirty="0"/>
              <a:t> код Грея </a:t>
            </a:r>
            <a:r>
              <a:rPr lang="ru-RU" dirty="0" err="1"/>
              <a:t>безпосередньо</a:t>
            </a:r>
            <a:r>
              <a:rPr lang="ru-RU" dirty="0"/>
              <a:t> з </a:t>
            </a:r>
            <a:r>
              <a:rPr lang="ru-RU" dirty="0" err="1"/>
              <a:t>двійкового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наступне</a:t>
            </a:r>
            <a:r>
              <a:rPr lang="ru-RU" dirty="0"/>
              <a:t> правило: і-й </a:t>
            </a:r>
            <a:r>
              <a:rPr lang="ru-RU" dirty="0" err="1"/>
              <a:t>біт</a:t>
            </a:r>
            <a:r>
              <a:rPr lang="ru-RU" dirty="0"/>
              <a:t> коду Грея </a:t>
            </a:r>
            <a:r>
              <a:rPr lang="ru-RU" dirty="0" err="1"/>
              <a:t>встановлюється</a:t>
            </a:r>
            <a:r>
              <a:rPr lang="ru-RU" dirty="0"/>
              <a:t> в нуль, </a:t>
            </a:r>
            <a:r>
              <a:rPr lang="ru-RU" dirty="0" err="1"/>
              <a:t>якщо</a:t>
            </a:r>
            <a:r>
              <a:rPr lang="ru-RU" dirty="0"/>
              <a:t> і-й та (і + 1)-й </a:t>
            </a:r>
            <a:r>
              <a:rPr lang="ru-RU" dirty="0" err="1"/>
              <a:t>біти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двійкового</a:t>
            </a:r>
            <a:r>
              <a:rPr lang="ru-RU" dirty="0"/>
              <a:t> коду </a:t>
            </a:r>
            <a:r>
              <a:rPr lang="ru-RU" dirty="0" err="1"/>
              <a:t>однакові</a:t>
            </a:r>
            <a:r>
              <a:rPr lang="ru-RU" dirty="0"/>
              <a:t>; у </a:t>
            </a:r>
            <a:r>
              <a:rPr lang="ru-RU" dirty="0" err="1"/>
              <a:t>протилежному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біт</a:t>
            </a:r>
            <a:r>
              <a:rPr lang="ru-RU" dirty="0"/>
              <a:t> і = 1. У тому </a:t>
            </a:r>
            <a:r>
              <a:rPr lang="ru-RU" dirty="0" err="1"/>
              <a:t>випадку</a:t>
            </a:r>
            <a:r>
              <a:rPr lang="ru-RU" dirty="0"/>
              <a:t>, коли (і + 1)-й </a:t>
            </a:r>
            <a:r>
              <a:rPr lang="ru-RU" dirty="0" err="1"/>
              <a:t>біт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за рамки </a:t>
            </a:r>
            <a:r>
              <a:rPr lang="ru-RU" dirty="0" err="1"/>
              <a:t>розрядності</a:t>
            </a:r>
            <a:r>
              <a:rPr lang="ru-RU" dirty="0"/>
              <a:t> </a:t>
            </a:r>
            <a:r>
              <a:rPr lang="ru-RU" dirty="0" err="1"/>
              <a:t>двійкового</a:t>
            </a:r>
            <a:r>
              <a:rPr lang="ru-RU" dirty="0"/>
              <a:t> коду,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приймається</a:t>
            </a:r>
            <a:r>
              <a:rPr lang="ru-RU" dirty="0"/>
              <a:t> </a:t>
            </a:r>
            <a:r>
              <a:rPr lang="ru-RU" dirty="0" err="1"/>
              <a:t>рівним</a:t>
            </a:r>
            <a:r>
              <a:rPr lang="ru-RU" dirty="0"/>
              <a:t> нулю.</a:t>
            </a:r>
          </a:p>
        </p:txBody>
      </p:sp>
    </p:spTree>
    <p:extLst>
      <p:ext uri="{BB962C8B-B14F-4D97-AF65-F5344CB8AC3E}">
        <p14:creationId xmlns:p14="http://schemas.microsoft.com/office/powerpoint/2010/main" val="41621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011" y="397244"/>
            <a:ext cx="9291215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Таблиця</a:t>
            </a:r>
            <a:r>
              <a:rPr lang="ru-RU" dirty="0"/>
              <a:t> </a:t>
            </a:r>
            <a:r>
              <a:rPr lang="ru-RU" dirty="0" err="1"/>
              <a:t>істинності</a:t>
            </a:r>
            <a:r>
              <a:rPr lang="ru-RU" dirty="0"/>
              <a:t> </a:t>
            </a:r>
            <a:r>
              <a:rPr lang="ru-RU" dirty="0" err="1"/>
              <a:t>непріоритетного</a:t>
            </a:r>
            <a:r>
              <a:rPr lang="ru-RU" dirty="0"/>
              <a:t> шифратора "4 в 2"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43" y="962596"/>
            <a:ext cx="3952875" cy="19335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87696" y="803761"/>
            <a:ext cx="6781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синтезу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непріоритетного</a:t>
            </a:r>
            <a:r>
              <a:rPr lang="ru-RU" dirty="0"/>
              <a:t> Ш для кожного </a:t>
            </a:r>
            <a:r>
              <a:rPr lang="ru-RU" dirty="0" err="1"/>
              <a:t>виходу</a:t>
            </a:r>
            <a:r>
              <a:rPr lang="ru-RU" dirty="0"/>
              <a:t> </a:t>
            </a:r>
            <a:r>
              <a:rPr lang="ru-RU" dirty="0" err="1" smtClean="0"/>
              <a:t>складемо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 </a:t>
            </a:r>
            <a:r>
              <a:rPr lang="ru-RU" dirty="0"/>
              <a:t>Карно. </a:t>
            </a:r>
            <a:r>
              <a:rPr lang="ru-RU" dirty="0" err="1"/>
              <a:t>Комбінація</a:t>
            </a:r>
            <a:r>
              <a:rPr lang="ru-RU" dirty="0"/>
              <a:t> 0000 на входах не </a:t>
            </a:r>
            <a:r>
              <a:rPr lang="ru-RU" dirty="0" err="1"/>
              <a:t>визначена</a:t>
            </a:r>
            <a:r>
              <a:rPr lang="ru-RU" dirty="0"/>
              <a:t>.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 smtClean="0"/>
              <a:t>вхідних</a:t>
            </a:r>
            <a:r>
              <a:rPr lang="ru-RU" dirty="0" smtClean="0"/>
              <a:t> </a:t>
            </a:r>
            <a:r>
              <a:rPr lang="ru-RU" dirty="0" err="1" smtClean="0"/>
              <a:t>змінних</a:t>
            </a:r>
            <a:r>
              <a:rPr lang="ru-RU" dirty="0" smtClean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smtClean="0"/>
              <a:t>2</a:t>
            </a:r>
            <a:r>
              <a:rPr lang="en-US" dirty="0" smtClean="0"/>
              <a:t>^</a:t>
            </a:r>
            <a:r>
              <a:rPr lang="ru-RU" dirty="0" smtClean="0"/>
              <a:t>4</a:t>
            </a:r>
            <a:endParaRPr lang="ru-RU" dirty="0"/>
          </a:p>
          <a:p>
            <a:r>
              <a:rPr lang="ru-RU" dirty="0"/>
              <a:t>= 16 </a:t>
            </a:r>
            <a:r>
              <a:rPr lang="ru-RU" dirty="0" err="1"/>
              <a:t>комбінацій</a:t>
            </a:r>
            <a:r>
              <a:rPr lang="ru-RU" dirty="0"/>
              <a:t> з яких за </a:t>
            </a:r>
            <a:r>
              <a:rPr lang="ru-RU" dirty="0" err="1"/>
              <a:t>визначенням</a:t>
            </a:r>
            <a:r>
              <a:rPr lang="ru-RU" dirty="0"/>
              <a:t> </a:t>
            </a:r>
            <a:r>
              <a:rPr lang="ru-RU" dirty="0" err="1"/>
              <a:t>задані</a:t>
            </a:r>
            <a:r>
              <a:rPr lang="ru-RU" dirty="0"/>
              <a:t> в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4</a:t>
            </a:r>
            <a:r>
              <a:rPr lang="ru-RU" dirty="0"/>
              <a:t>. </a:t>
            </a:r>
            <a:r>
              <a:rPr lang="ru-RU" dirty="0" smtClean="0"/>
              <a:t>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/>
              <a:t>12 </a:t>
            </a:r>
            <a:r>
              <a:rPr lang="ru-RU" dirty="0" err="1"/>
              <a:t>невизначених</a:t>
            </a:r>
            <a:r>
              <a:rPr lang="ru-RU" dirty="0"/>
              <a:t> (</a:t>
            </a:r>
            <a:r>
              <a:rPr lang="ru-RU" dirty="0" err="1"/>
              <a:t>заборонених</a:t>
            </a:r>
            <a:r>
              <a:rPr lang="ru-RU" dirty="0"/>
              <a:t>) </a:t>
            </a:r>
            <a:r>
              <a:rPr lang="ru-RU" dirty="0" err="1"/>
              <a:t>комбінацій</a:t>
            </a:r>
            <a:r>
              <a:rPr lang="ru-RU" dirty="0"/>
              <a:t> в </a:t>
            </a:r>
            <a:r>
              <a:rPr lang="ru-RU" dirty="0" err="1"/>
              <a:t>таблицях</a:t>
            </a:r>
            <a:r>
              <a:rPr lang="ru-RU" dirty="0"/>
              <a:t> </a:t>
            </a:r>
            <a:r>
              <a:rPr lang="ru-RU" dirty="0" smtClean="0"/>
              <a:t>Карно </a:t>
            </a:r>
            <a:r>
              <a:rPr lang="ru-RU" dirty="0" err="1" smtClean="0"/>
              <a:t>відзначимо</a:t>
            </a:r>
            <a:r>
              <a:rPr lang="ru-RU" dirty="0" smtClean="0"/>
              <a:t> </a:t>
            </a:r>
            <a:r>
              <a:rPr lang="ru-RU" dirty="0"/>
              <a:t>символом (×).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комбінацій</a:t>
            </a:r>
            <a:r>
              <a:rPr lang="ru-RU" dirty="0"/>
              <a:t> на входах не </a:t>
            </a:r>
            <a:r>
              <a:rPr lang="ru-RU" dirty="0" err="1"/>
              <a:t>передбачена</a:t>
            </a:r>
            <a:r>
              <a:rPr lang="ru-RU" dirty="0"/>
              <a:t> (за </a:t>
            </a:r>
            <a:r>
              <a:rPr lang="ru-RU" dirty="0" err="1"/>
              <a:t>визначенням</a:t>
            </a:r>
            <a:r>
              <a:rPr lang="ru-RU" dirty="0"/>
              <a:t>), то у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клітки</a:t>
            </a:r>
            <a:r>
              <a:rPr lang="ru-RU" dirty="0"/>
              <a:t> можна </a:t>
            </a:r>
            <a:r>
              <a:rPr lang="ru-RU" dirty="0" err="1"/>
              <a:t>підставляти</a:t>
            </a:r>
            <a:r>
              <a:rPr lang="ru-RU" dirty="0"/>
              <a:t> </a:t>
            </a:r>
            <a:r>
              <a:rPr lang="ru-RU" dirty="0" err="1"/>
              <a:t>будьякі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якнайповніше</a:t>
            </a:r>
            <a:r>
              <a:rPr lang="ru-RU" dirty="0"/>
              <a:t> </a:t>
            </a:r>
            <a:r>
              <a:rPr lang="ru-RU" dirty="0" err="1" smtClean="0"/>
              <a:t>мінімізувати</a:t>
            </a:r>
            <a:r>
              <a:rPr lang="ru-RU" dirty="0" smtClean="0"/>
              <a:t> ЛФ</a:t>
            </a:r>
            <a:r>
              <a:rPr lang="ru-RU" dirty="0"/>
              <a:t>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418" y="3686593"/>
            <a:ext cx="4267200" cy="19621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187696" y="3778803"/>
            <a:ext cx="3855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(×) </a:t>
            </a:r>
            <a:r>
              <a:rPr lang="ru-RU" dirty="0" err="1"/>
              <a:t>довизначено</a:t>
            </a:r>
            <a:r>
              <a:rPr lang="ru-RU" dirty="0"/>
              <a:t> до 1.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 </a:t>
            </a:r>
            <a:r>
              <a:rPr lang="ru-RU" dirty="0" err="1"/>
              <a:t>приведених</a:t>
            </a:r>
            <a:r>
              <a:rPr lang="ru-RU" dirty="0"/>
              <a:t> </a:t>
            </a:r>
            <a:r>
              <a:rPr lang="ru-RU" dirty="0" err="1"/>
              <a:t>таблиць</a:t>
            </a:r>
            <a:r>
              <a:rPr lang="ru-RU" dirty="0"/>
              <a:t> </a:t>
            </a:r>
            <a:r>
              <a:rPr lang="ru-RU" dirty="0" err="1"/>
              <a:t>знаходимо</a:t>
            </a:r>
            <a:r>
              <a:rPr lang="ru-RU" dirty="0"/>
              <a:t> Q1 і Q0: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025" y="5210593"/>
            <a:ext cx="3990975" cy="4381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9407" y="3686593"/>
            <a:ext cx="19907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1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27" y="429615"/>
            <a:ext cx="9291215" cy="1049235"/>
          </a:xfrm>
        </p:spPr>
        <p:txBody>
          <a:bodyPr/>
          <a:lstStyle/>
          <a:p>
            <a:r>
              <a:rPr lang="ru-RU" dirty="0" err="1" smtClean="0"/>
              <a:t>пріоритетн</a:t>
            </a:r>
            <a:r>
              <a:rPr lang="uk-UA" dirty="0" err="1" smtClean="0"/>
              <a:t>ий</a:t>
            </a:r>
            <a:r>
              <a:rPr lang="ru-RU" dirty="0" smtClean="0"/>
              <a:t> Шифратор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139" y="1229348"/>
            <a:ext cx="11706637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пріоритетному</a:t>
            </a:r>
            <a:r>
              <a:rPr lang="ru-RU" dirty="0"/>
              <a:t> Ш </a:t>
            </a:r>
            <a:r>
              <a:rPr lang="ru-RU" dirty="0" err="1"/>
              <a:t>виробляється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максимального </a:t>
            </a:r>
            <a:r>
              <a:rPr lang="ru-RU" dirty="0" err="1"/>
              <a:t>десяткового</a:t>
            </a:r>
            <a:r>
              <a:rPr lang="ru-RU" dirty="0"/>
              <a:t> номера активного входу в </a:t>
            </a:r>
            <a:r>
              <a:rPr lang="ru-RU" dirty="0" err="1"/>
              <a:t>двійковий</a:t>
            </a:r>
            <a:r>
              <a:rPr lang="ru-RU" dirty="0"/>
              <a:t> </a:t>
            </a:r>
            <a:r>
              <a:rPr lang="ru-RU" dirty="0" err="1"/>
              <a:t>еквівалент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smtClean="0"/>
              <a:t>номера. </a:t>
            </a:r>
            <a:r>
              <a:rPr lang="ru-RU" dirty="0"/>
              <a:t>Для такого Ш </a:t>
            </a:r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сигнали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/>
              <a:t>знизу</a:t>
            </a:r>
            <a:r>
              <a:rPr lang="ru-RU" dirty="0"/>
              <a:t> від </a:t>
            </a:r>
            <a:r>
              <a:rPr lang="ru-RU" dirty="0" err="1"/>
              <a:t>одиничної</a:t>
            </a:r>
            <a:r>
              <a:rPr lang="ru-RU" dirty="0"/>
              <a:t> </a:t>
            </a:r>
            <a:r>
              <a:rPr lang="ru-RU" dirty="0" err="1"/>
              <a:t>діагоналі</a:t>
            </a:r>
            <a:r>
              <a:rPr lang="ru-RU" dirty="0"/>
              <a:t>, за </a:t>
            </a:r>
            <a:r>
              <a:rPr lang="ru-RU" dirty="0" err="1"/>
              <a:t>визначенням</a:t>
            </a:r>
            <a:r>
              <a:rPr lang="ru-RU" dirty="0"/>
              <a:t> не </a:t>
            </a:r>
            <a:r>
              <a:rPr lang="ru-RU" dirty="0" err="1"/>
              <a:t>відомі</a:t>
            </a:r>
            <a:r>
              <a:rPr lang="ru-RU" dirty="0"/>
              <a:t> ("×" може бути 0 або 1)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6368" y="2466741"/>
            <a:ext cx="5804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Таблиця</a:t>
            </a:r>
            <a:r>
              <a:rPr lang="ru-RU" dirty="0"/>
              <a:t> </a:t>
            </a:r>
            <a:r>
              <a:rPr lang="ru-RU" dirty="0" err="1"/>
              <a:t>істинності</a:t>
            </a:r>
            <a:r>
              <a:rPr lang="ru-RU" dirty="0"/>
              <a:t> </a:t>
            </a:r>
            <a:r>
              <a:rPr lang="ru-RU" dirty="0" err="1"/>
              <a:t>пріоритетного</a:t>
            </a:r>
            <a:r>
              <a:rPr lang="ru-RU" dirty="0"/>
              <a:t> шифратора "4 в 2"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41" y="2896336"/>
            <a:ext cx="7256424" cy="31713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994222" y="2651407"/>
            <a:ext cx="40693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Активним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на входах і </a:t>
            </a:r>
            <a:r>
              <a:rPr lang="ru-RU" dirty="0" err="1"/>
              <a:t>виходах</a:t>
            </a:r>
            <a:r>
              <a:rPr lang="ru-RU" dirty="0"/>
              <a:t>, є </a:t>
            </a:r>
            <a:r>
              <a:rPr lang="ru-RU" dirty="0" err="1"/>
              <a:t>логічна</a:t>
            </a:r>
            <a:r>
              <a:rPr lang="ru-RU" dirty="0"/>
              <a:t> 1. Схема </a:t>
            </a:r>
            <a:r>
              <a:rPr lang="ru-RU" dirty="0" err="1"/>
              <a:t>представляє</a:t>
            </a:r>
            <a:r>
              <a:rPr lang="ru-RU" dirty="0"/>
              <a:t> собою </a:t>
            </a:r>
            <a:r>
              <a:rPr lang="ru-RU" dirty="0" err="1"/>
              <a:t>пріоритетний</a:t>
            </a:r>
            <a:r>
              <a:rPr lang="ru-RU" dirty="0"/>
              <a:t> шифратор 4 × 2, тобто </a:t>
            </a:r>
            <a:r>
              <a:rPr lang="ru-RU" dirty="0" err="1"/>
              <a:t>має</a:t>
            </a:r>
            <a:r>
              <a:rPr lang="ru-RU" dirty="0"/>
              <a:t> 4 </a:t>
            </a:r>
            <a:r>
              <a:rPr lang="ru-RU" dirty="0" err="1"/>
              <a:t>прямих</a:t>
            </a:r>
            <a:r>
              <a:rPr lang="ru-RU" dirty="0"/>
              <a:t> входа і 2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вихода</a:t>
            </a:r>
            <a:r>
              <a:rPr lang="ru-RU" dirty="0"/>
              <a:t>. Вона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вхід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en-US" dirty="0"/>
              <a:t>E1, </a:t>
            </a:r>
            <a:r>
              <a:rPr lang="ru-RU" dirty="0" err="1"/>
              <a:t>вихід</a:t>
            </a:r>
            <a:r>
              <a:rPr lang="ru-RU" dirty="0"/>
              <a:t> </a:t>
            </a:r>
            <a:r>
              <a:rPr lang="ru-RU" dirty="0" err="1"/>
              <a:t>перенесення</a:t>
            </a:r>
            <a:r>
              <a:rPr lang="ru-RU" dirty="0"/>
              <a:t> Е0 і </a:t>
            </a:r>
            <a:r>
              <a:rPr lang="ru-RU" dirty="0" err="1"/>
              <a:t>вихід</a:t>
            </a:r>
            <a:r>
              <a:rPr lang="ru-RU" dirty="0"/>
              <a:t> </a:t>
            </a:r>
            <a:r>
              <a:rPr lang="en-US" dirty="0"/>
              <a:t>G,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ознаку</a:t>
            </a:r>
            <a:r>
              <a:rPr lang="ru-RU" dirty="0"/>
              <a:t> </a:t>
            </a:r>
            <a:r>
              <a:rPr lang="ru-RU" dirty="0" err="1"/>
              <a:t>вхідного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сигналу. </a:t>
            </a:r>
            <a:r>
              <a:rPr lang="ru-RU" dirty="0" err="1"/>
              <a:t>Комбінація</a:t>
            </a:r>
            <a:r>
              <a:rPr lang="ru-RU" dirty="0"/>
              <a:t> 0000 на входах не </a:t>
            </a:r>
            <a:r>
              <a:rPr lang="ru-RU" dirty="0" err="1"/>
              <a:t>визначена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пріоритетного</a:t>
            </a:r>
            <a:r>
              <a:rPr lang="ru-RU" dirty="0"/>
              <a:t> шифратора для </a:t>
            </a:r>
            <a:r>
              <a:rPr lang="ru-RU" dirty="0" err="1"/>
              <a:t>виходів</a:t>
            </a:r>
            <a:r>
              <a:rPr lang="ru-RU" dirty="0"/>
              <a:t> А1, А0, </a:t>
            </a:r>
            <a:r>
              <a:rPr lang="en-US" dirty="0"/>
              <a:t>G, </a:t>
            </a:r>
            <a:r>
              <a:rPr lang="ru-RU" dirty="0"/>
              <a:t>Е0:</a:t>
            </a:r>
          </a:p>
        </p:txBody>
      </p:sp>
    </p:spTree>
    <p:extLst>
      <p:ext uri="{BB962C8B-B14F-4D97-AF65-F5344CB8AC3E}">
        <p14:creationId xmlns:p14="http://schemas.microsoft.com/office/powerpoint/2010/main" val="360412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905" y="291748"/>
            <a:ext cx="3324225" cy="14668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65320" y="19804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Повторним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до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Qi</a:t>
            </a:r>
            <a:r>
              <a:rPr lang="ru-RU" dirty="0"/>
              <a:t> (i = 2, 1, 0)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алгебри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: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6953" y="1025173"/>
            <a:ext cx="4171950" cy="3714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465320" y="1577447"/>
            <a:ext cx="739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можна </a:t>
            </a:r>
            <a:r>
              <a:rPr lang="ru-RU" dirty="0" err="1"/>
              <a:t>спростити</a:t>
            </a:r>
            <a:r>
              <a:rPr lang="ru-RU" dirty="0"/>
              <a:t> їх і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вирази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структуру </a:t>
            </a:r>
            <a:r>
              <a:rPr lang="ru-RU" dirty="0" err="1"/>
              <a:t>пріоритетного</a:t>
            </a:r>
            <a:r>
              <a:rPr lang="ru-RU" dirty="0"/>
              <a:t> шифратора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основній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: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625" y="2413754"/>
            <a:ext cx="2257425" cy="14001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5320" y="2766822"/>
            <a:ext cx="7467976" cy="330479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516880" y="2362700"/>
            <a:ext cx="7275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Схема </a:t>
            </a:r>
            <a:r>
              <a:rPr lang="ru-RU" dirty="0" err="1"/>
              <a:t>пріоритетного</a:t>
            </a:r>
            <a:r>
              <a:rPr lang="ru-RU" dirty="0"/>
              <a:t> шифратора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рівнянням</a:t>
            </a:r>
            <a:r>
              <a:rPr lang="ru-RU" dirty="0"/>
              <a:t> 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236976" y="2084832"/>
            <a:ext cx="1143000" cy="82800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00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1539" y="228447"/>
            <a:ext cx="9291215" cy="1049235"/>
          </a:xfrm>
        </p:spPr>
        <p:txBody>
          <a:bodyPr/>
          <a:lstStyle/>
          <a:p>
            <a:r>
              <a:rPr lang="ru-RU" dirty="0" err="1"/>
              <a:t>Перетворювачі</a:t>
            </a:r>
            <a:r>
              <a:rPr lang="ru-RU" dirty="0"/>
              <a:t> </a:t>
            </a:r>
            <a:r>
              <a:rPr lang="ru-RU" dirty="0" err="1"/>
              <a:t>кодів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459" y="1277682"/>
            <a:ext cx="11276869" cy="4586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Перетворювачі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 (ПК)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прості</a:t>
            </a:r>
            <a:r>
              <a:rPr lang="ru-RU" dirty="0"/>
              <a:t> і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складні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простих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перетворювачі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стандартні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 чисел,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err="1"/>
              <a:t>двійкового</a:t>
            </a:r>
            <a:r>
              <a:rPr lang="ru-RU" dirty="0"/>
              <a:t> коду в </a:t>
            </a:r>
            <a:r>
              <a:rPr lang="ru-RU" dirty="0" err="1"/>
              <a:t>одинарний</a:t>
            </a:r>
            <a:r>
              <a:rPr lang="ru-RU" dirty="0"/>
              <a:t> або </a:t>
            </a:r>
            <a:r>
              <a:rPr lang="ru-RU" dirty="0" err="1"/>
              <a:t>зворотну</a:t>
            </a:r>
            <a:r>
              <a:rPr lang="ru-RU" dirty="0"/>
              <a:t> </a:t>
            </a:r>
            <a:r>
              <a:rPr lang="ru-RU" dirty="0" err="1"/>
              <a:t>операцію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Складні</a:t>
            </a:r>
            <a:r>
              <a:rPr lang="ru-RU" dirty="0" smtClean="0"/>
              <a:t> </a:t>
            </a:r>
            <a:r>
              <a:rPr lang="ru-RU" dirty="0" err="1"/>
              <a:t>перетворювачі</a:t>
            </a:r>
            <a:r>
              <a:rPr lang="ru-RU" dirty="0"/>
              <a:t> коду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нестандартні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коду і їх </a:t>
            </a:r>
            <a:r>
              <a:rPr lang="ru-RU" dirty="0" err="1"/>
              <a:t>схеми</a:t>
            </a:r>
            <a:r>
              <a:rPr lang="ru-RU" dirty="0"/>
              <a:t> доводиться </a:t>
            </a:r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раз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алгебри</a:t>
            </a:r>
            <a:r>
              <a:rPr lang="ru-RU" dirty="0"/>
              <a:t> </a:t>
            </a:r>
            <a:r>
              <a:rPr lang="ru-RU" dirty="0" err="1" smtClean="0"/>
              <a:t>логіки</a:t>
            </a:r>
            <a:r>
              <a:rPr lang="ru-RU" dirty="0" smtClean="0"/>
              <a:t>. </a:t>
            </a:r>
            <a:r>
              <a:rPr lang="ru-RU" dirty="0"/>
              <a:t>По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перетворювачі</a:t>
            </a:r>
            <a:r>
              <a:rPr lang="ru-RU" dirty="0"/>
              <a:t> коду є дешифраторами, але вони </a:t>
            </a:r>
            <a:r>
              <a:rPr lang="ru-RU" dirty="0" err="1"/>
              <a:t>перетворюють</a:t>
            </a:r>
            <a:r>
              <a:rPr lang="ru-RU" dirty="0"/>
              <a:t> </a:t>
            </a:r>
            <a:r>
              <a:rPr lang="ru-RU" dirty="0" err="1"/>
              <a:t>двійковий</a:t>
            </a:r>
            <a:r>
              <a:rPr lang="ru-RU" dirty="0"/>
              <a:t> код в </a:t>
            </a:r>
            <a:r>
              <a:rPr lang="ru-RU" dirty="0" err="1"/>
              <a:t>сигнали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на одному, але і на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виходах</a:t>
            </a:r>
            <a:r>
              <a:rPr lang="ru-RU" dirty="0"/>
              <a:t>. </a:t>
            </a:r>
            <a:r>
              <a:rPr lang="ru-RU" dirty="0" err="1"/>
              <a:t>Вважатимемо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перетворювачі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en-US" dirty="0"/>
              <a:t>n </a:t>
            </a:r>
            <a:r>
              <a:rPr lang="ru-RU" dirty="0" err="1"/>
              <a:t>входів</a:t>
            </a:r>
            <a:r>
              <a:rPr lang="ru-RU" dirty="0"/>
              <a:t> і </a:t>
            </a:r>
            <a:r>
              <a:rPr lang="en-US" dirty="0"/>
              <a:t>k </a:t>
            </a:r>
            <a:r>
              <a:rPr lang="ru-RU" dirty="0" err="1"/>
              <a:t>виходів</a:t>
            </a:r>
            <a:r>
              <a:rPr lang="ru-RU" dirty="0"/>
              <a:t>.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en-US" dirty="0"/>
              <a:t>n </a:t>
            </a:r>
            <a:r>
              <a:rPr lang="ru-RU" dirty="0"/>
              <a:t>і </a:t>
            </a:r>
            <a:r>
              <a:rPr lang="en-US" dirty="0"/>
              <a:t>k </a:t>
            </a:r>
            <a:r>
              <a:rPr lang="ru-RU" dirty="0" err="1"/>
              <a:t>можуть</a:t>
            </a:r>
            <a:r>
              <a:rPr lang="ru-RU" dirty="0"/>
              <a:t> бути будь-</a:t>
            </a:r>
            <a:r>
              <a:rPr lang="ru-RU" dirty="0" err="1"/>
              <a:t>якими</a:t>
            </a:r>
            <a:r>
              <a:rPr lang="ru-RU" dirty="0"/>
              <a:t>: </a:t>
            </a:r>
            <a:r>
              <a:rPr lang="en-US" dirty="0"/>
              <a:t>n = k, n &lt; k </a:t>
            </a:r>
            <a:r>
              <a:rPr lang="ru-RU" dirty="0"/>
              <a:t>і </a:t>
            </a:r>
            <a:r>
              <a:rPr lang="en-US" dirty="0"/>
              <a:t>n &gt; k. </a:t>
            </a:r>
            <a:r>
              <a:rPr lang="ru-RU" dirty="0"/>
              <a:t>При </a:t>
            </a:r>
            <a:r>
              <a:rPr lang="ru-RU" dirty="0" err="1"/>
              <a:t>перетворенні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 чисел з ними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виконуватися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множення</a:t>
            </a:r>
            <a:r>
              <a:rPr lang="ru-RU" dirty="0"/>
              <a:t> на </a:t>
            </a:r>
            <a:r>
              <a:rPr lang="ru-RU" dirty="0" err="1"/>
              <a:t>вагові</a:t>
            </a:r>
            <a:r>
              <a:rPr lang="ru-RU" dirty="0"/>
              <a:t> </a:t>
            </a:r>
            <a:r>
              <a:rPr lang="ru-RU" dirty="0" err="1"/>
              <a:t>коефіцієнти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418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987" y="177788"/>
            <a:ext cx="12136405" cy="34506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err="1"/>
              <a:t>Перетворювачі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ваговими</a:t>
            </a:r>
            <a:r>
              <a:rPr lang="ru-RU" dirty="0"/>
              <a:t> і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неваговими</a:t>
            </a:r>
            <a:r>
              <a:rPr lang="ru-RU" dirty="0" smtClean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Вагові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/>
              <a:t>ПК </a:t>
            </a:r>
            <a:r>
              <a:rPr lang="ru-RU" dirty="0" err="1"/>
              <a:t>перетворюють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з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 в </a:t>
            </a:r>
            <a:r>
              <a:rPr lang="ru-RU" dirty="0" err="1"/>
              <a:t>іншу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невагових</a:t>
            </a:r>
            <a:r>
              <a:rPr lang="ru-RU" dirty="0"/>
              <a:t> -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для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/>
              <a:t>Як </a:t>
            </a:r>
            <a:r>
              <a:rPr lang="ru-RU" dirty="0"/>
              <a:t>приклад </a:t>
            </a:r>
            <a:r>
              <a:rPr lang="ru-RU" dirty="0" err="1"/>
              <a:t>невагового</a:t>
            </a:r>
            <a:r>
              <a:rPr lang="ru-RU" dirty="0"/>
              <a:t> </a:t>
            </a:r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перетворювач</a:t>
            </a:r>
            <a:r>
              <a:rPr lang="ru-RU" dirty="0"/>
              <a:t> </a:t>
            </a:r>
            <a:r>
              <a:rPr lang="ru-RU" dirty="0" err="1"/>
              <a:t>двійково-десяткового</a:t>
            </a:r>
            <a:endParaRPr lang="ru-RU" dirty="0"/>
          </a:p>
          <a:p>
            <a:pPr marL="0" indent="0">
              <a:lnSpc>
                <a:spcPct val="100000"/>
              </a:lnSpc>
              <a:buNone/>
            </a:pPr>
            <a:r>
              <a:rPr lang="ru-RU" dirty="0"/>
              <a:t>коду в код для </a:t>
            </a:r>
            <a:r>
              <a:rPr lang="ru-RU" dirty="0" err="1"/>
              <a:t>семисегментних</a:t>
            </a:r>
            <a:r>
              <a:rPr lang="ru-RU" dirty="0"/>
              <a:t> </a:t>
            </a:r>
            <a:r>
              <a:rPr lang="ru-RU" dirty="0" err="1"/>
              <a:t>світлодіодних</a:t>
            </a:r>
            <a:r>
              <a:rPr lang="ru-RU" dirty="0"/>
              <a:t> </a:t>
            </a:r>
            <a:r>
              <a:rPr lang="ru-RU" dirty="0" err="1" smtClean="0"/>
              <a:t>індикаторів</a:t>
            </a:r>
            <a:r>
              <a:rPr lang="ru-RU" dirty="0" smtClean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2939" y="2433430"/>
            <a:ext cx="1038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Перетворювач</a:t>
            </a:r>
            <a:r>
              <a:rPr lang="ru-RU" dirty="0"/>
              <a:t> </a:t>
            </a:r>
            <a:r>
              <a:rPr lang="ru-RU" dirty="0" err="1"/>
              <a:t>двійково-десяткового</a:t>
            </a:r>
            <a:r>
              <a:rPr lang="ru-RU" dirty="0"/>
              <a:t> коду в код для </a:t>
            </a:r>
            <a:r>
              <a:rPr lang="ru-RU" dirty="0" err="1"/>
              <a:t>семисегментних</a:t>
            </a:r>
            <a:r>
              <a:rPr lang="ru-RU" dirty="0"/>
              <a:t> </a:t>
            </a:r>
            <a:r>
              <a:rPr lang="ru-RU" dirty="0" err="1"/>
              <a:t>світлодіодних</a:t>
            </a:r>
            <a:r>
              <a:rPr lang="ru-RU" dirty="0"/>
              <a:t> </a:t>
            </a:r>
            <a:r>
              <a:rPr lang="ru-RU" dirty="0" err="1"/>
              <a:t>індикаторів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718" y="2870835"/>
            <a:ext cx="70485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6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707" y="269228"/>
            <a:ext cx="11587765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Такий </a:t>
            </a:r>
            <a:r>
              <a:rPr lang="ru-RU" dirty="0" err="1"/>
              <a:t>перетворювач</a:t>
            </a:r>
            <a:r>
              <a:rPr lang="ru-RU" dirty="0"/>
              <a:t> повинен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входа, </a:t>
            </a:r>
            <a:r>
              <a:rPr lang="ru-RU" dirty="0" err="1"/>
              <a:t>оскільки</a:t>
            </a:r>
            <a:r>
              <a:rPr lang="ru-RU" dirty="0"/>
              <a:t> для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десяткових</a:t>
            </a:r>
            <a:r>
              <a:rPr lang="ru-RU" dirty="0"/>
              <a:t> цифр від 0 до 9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двійкових</a:t>
            </a:r>
            <a:r>
              <a:rPr lang="ru-RU" dirty="0"/>
              <a:t>, і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виходів</a:t>
            </a:r>
            <a:r>
              <a:rPr lang="ru-RU" dirty="0"/>
              <a:t>, </a:t>
            </a:r>
            <a:r>
              <a:rPr lang="ru-RU" dirty="0" err="1"/>
              <a:t>поодинці</a:t>
            </a:r>
            <a:r>
              <a:rPr lang="ru-RU" dirty="0"/>
              <a:t> на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smtClean="0"/>
              <a:t>сегмент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584" y="1994534"/>
            <a:ext cx="8775192" cy="408173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51925" y="1461254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Таблиця</a:t>
            </a:r>
            <a:r>
              <a:rPr lang="ru-RU" dirty="0" smtClean="0"/>
              <a:t> </a:t>
            </a:r>
            <a:r>
              <a:rPr lang="ru-RU" dirty="0" err="1"/>
              <a:t>істинності</a:t>
            </a:r>
            <a:r>
              <a:rPr lang="ru-RU" dirty="0"/>
              <a:t> </a:t>
            </a:r>
            <a:r>
              <a:rPr lang="ru-RU" dirty="0" err="1"/>
              <a:t>перетворювача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5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896" y="324092"/>
            <a:ext cx="11494007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err="1"/>
              <a:t>істинності</a:t>
            </a:r>
            <a:r>
              <a:rPr lang="ru-RU" dirty="0"/>
              <a:t> </a:t>
            </a:r>
            <a:r>
              <a:rPr lang="ru-RU" dirty="0" err="1"/>
              <a:t>перетворювача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в </a:t>
            </a:r>
            <a:r>
              <a:rPr lang="ru-RU" dirty="0" err="1"/>
              <a:t>цифрі</a:t>
            </a:r>
            <a:r>
              <a:rPr lang="ru-RU" dirty="0"/>
              <a:t> 0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світитися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сегменти</a:t>
            </a:r>
            <a:r>
              <a:rPr lang="ru-RU" dirty="0"/>
              <a:t> за </a:t>
            </a:r>
            <a:r>
              <a:rPr lang="ru-RU" dirty="0" err="1"/>
              <a:t>винятком</a:t>
            </a:r>
            <a:r>
              <a:rPr lang="ru-RU" dirty="0"/>
              <a:t> сегменту </a:t>
            </a:r>
            <a:r>
              <a:rPr lang="en-US" dirty="0"/>
              <a:t>g. </a:t>
            </a:r>
            <a:r>
              <a:rPr lang="ru-RU" dirty="0"/>
              <a:t>У </a:t>
            </a:r>
            <a:r>
              <a:rPr lang="ru-RU" dirty="0" err="1"/>
              <a:t>цифрі</a:t>
            </a:r>
            <a:r>
              <a:rPr lang="ru-RU" dirty="0"/>
              <a:t> 1 </a:t>
            </a:r>
            <a:r>
              <a:rPr lang="ru-RU" dirty="0" err="1"/>
              <a:t>світяться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два </a:t>
            </a:r>
            <a:r>
              <a:rPr lang="ru-RU" dirty="0" err="1"/>
              <a:t>сегменти</a:t>
            </a:r>
            <a:r>
              <a:rPr lang="ru-RU" dirty="0"/>
              <a:t> </a:t>
            </a:r>
            <a:r>
              <a:rPr lang="en-US" dirty="0"/>
              <a:t>b </a:t>
            </a:r>
            <a:r>
              <a:rPr lang="ru-RU" dirty="0"/>
              <a:t>та с і так </a:t>
            </a:r>
            <a:r>
              <a:rPr lang="ru-RU" dirty="0" err="1"/>
              <a:t>далі</a:t>
            </a:r>
            <a:r>
              <a:rPr lang="ru-RU" dirty="0"/>
              <a:t>. </a:t>
            </a:r>
            <a:r>
              <a:rPr lang="ru-RU" dirty="0" err="1"/>
              <a:t>Вагові</a:t>
            </a:r>
            <a:r>
              <a:rPr lang="ru-RU" dirty="0"/>
              <a:t> </a:t>
            </a:r>
            <a:r>
              <a:rPr lang="ru-RU" dirty="0" err="1"/>
              <a:t>коефіцієнти</a:t>
            </a:r>
            <a:r>
              <a:rPr lang="ru-RU" dirty="0"/>
              <a:t> </a:t>
            </a:r>
            <a:r>
              <a:rPr lang="en-US" dirty="0"/>
              <a:t>bi </a:t>
            </a:r>
            <a:r>
              <a:rPr lang="ru-RU" dirty="0" err="1"/>
              <a:t>двійководесяткових</a:t>
            </a:r>
            <a:r>
              <a:rPr lang="ru-RU" dirty="0"/>
              <a:t> </a:t>
            </a:r>
            <a:r>
              <a:rPr lang="ru-RU" dirty="0" err="1"/>
              <a:t>розрядів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2</a:t>
            </a:r>
            <a:r>
              <a:rPr lang="en-US" dirty="0" err="1"/>
              <a:t>i</a:t>
            </a:r>
            <a:r>
              <a:rPr lang="en-US" dirty="0"/>
              <a:t> (8,4,2,1). </a:t>
            </a:r>
            <a:r>
              <a:rPr lang="ru-RU" dirty="0" err="1"/>
              <a:t>Нулі</a:t>
            </a:r>
            <a:r>
              <a:rPr lang="ru-RU" dirty="0"/>
              <a:t> </a:t>
            </a:r>
            <a:r>
              <a:rPr lang="ru-RU" dirty="0" err="1"/>
              <a:t>проставлені</a:t>
            </a:r>
            <a:r>
              <a:rPr lang="ru-RU" dirty="0"/>
              <a:t> для тих цифр, в яких сегмент не </a:t>
            </a:r>
            <a:r>
              <a:rPr lang="ru-RU" dirty="0" err="1"/>
              <a:t>світиться</a:t>
            </a:r>
            <a:r>
              <a:rPr lang="ru-RU" dirty="0"/>
              <a:t>. 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для синтезу </a:t>
            </a:r>
            <a:r>
              <a:rPr lang="ru-RU" dirty="0" err="1"/>
              <a:t>цього</a:t>
            </a:r>
            <a:r>
              <a:rPr lang="ru-RU" dirty="0"/>
              <a:t> ПК потрібно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рівнянь</a:t>
            </a:r>
            <a:r>
              <a:rPr lang="ru-RU" dirty="0"/>
              <a:t>. </a:t>
            </a:r>
            <a:r>
              <a:rPr lang="ru-RU" dirty="0" err="1"/>
              <a:t>Знайдемо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, для сегменту а, </a:t>
            </a:r>
            <a:r>
              <a:rPr lang="ru-RU" dirty="0" err="1"/>
              <a:t>заповнивши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 карту Карно: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48" y="2715768"/>
            <a:ext cx="2162175" cy="2152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975" y="2818638"/>
            <a:ext cx="30003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97011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2493</TotalTime>
  <Words>1460</Words>
  <Application>Microsoft Office PowerPoint</Application>
  <PresentationFormat>Широкоэкранный</PresentationFormat>
  <Paragraphs>57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Rockwell</vt:lpstr>
      <vt:lpstr>Gallery</vt:lpstr>
      <vt:lpstr>Комбінаційні функціональні вузли мікропроцесорної техніки</vt:lpstr>
      <vt:lpstr>Шифратор</vt:lpstr>
      <vt:lpstr>Презентация PowerPoint</vt:lpstr>
      <vt:lpstr>пріоритетний Шифратор</vt:lpstr>
      <vt:lpstr>Презентация PowerPoint</vt:lpstr>
      <vt:lpstr>Перетворювачі кодів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числення</vt:lpstr>
      <vt:lpstr>Презентация PowerPoint</vt:lpstr>
      <vt:lpstr>Презентация PowerPoint</vt:lpstr>
      <vt:lpstr>Презентация PowerPoint</vt:lpstr>
      <vt:lpstr>Переведення цілого числа з десяткової системи числення в Р-ічну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побудови мікропроцесорних систем</dc:title>
  <dc:creator>Алина</dc:creator>
  <cp:lastModifiedBy>Алина</cp:lastModifiedBy>
  <cp:revision>31</cp:revision>
  <dcterms:created xsi:type="dcterms:W3CDTF">2022-09-12T08:40:28Z</dcterms:created>
  <dcterms:modified xsi:type="dcterms:W3CDTF">2022-09-20T11:43:31Z</dcterms:modified>
</cp:coreProperties>
</file>