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1" autoAdjust="0"/>
    <p:restoredTop sz="94660"/>
  </p:normalViewPr>
  <p:slideViewPr>
    <p:cSldViewPr>
      <p:cViewPr varScale="1">
        <p:scale>
          <a:sx n="85" d="100"/>
          <a:sy n="85" d="100"/>
        </p:scale>
        <p:origin x="156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4214818"/>
            <a:ext cx="6693926" cy="1894362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ЛЕКЦІЯ 4</a:t>
            </a:r>
            <a:br>
              <a:rPr lang="uk-UA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br>
              <a:rPr lang="uk-UA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uk-UA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ВОДА – ОСНОВА ЖИВОЇ РЕЧОВИНИ В БІОСФЕРІ. АНТРОПОГЕННИЙ ВПЛИВ НА ГІДРОСФЕРУ ТА ЙОГО НЕГАТИВНІ НАСЛІДКИ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15362" name="Picture 2" descr="12 интересных фактов о гидросфер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57166"/>
            <a:ext cx="6394315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85720" y="3857628"/>
            <a:ext cx="814393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uk-UA" dirty="0">
                <a:latin typeface="Arial" pitchFamily="34" charset="0"/>
                <a:cs typeface="Arial" pitchFamily="34" charset="0"/>
              </a:rPr>
              <a:t>Конкуренція за водні ресурси у майбутньому може призвести до міжнародних конфліктів. Наприклад, на даний момент протягом останніх десятиліть розвивається конфлікт між Єгиптом та Суданом, Ефіопією, Угандою, Танзанією й Руандою. 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uk-UA" dirty="0">
                <a:latin typeface="Arial" pitchFamily="34" charset="0"/>
                <a:cs typeface="Arial" pitchFamily="34" charset="0"/>
              </a:rPr>
              <a:t>Вода – локальний ресурс, який важко транспортувати. Тому видобування, використання та утилізація водних ресурсів відбувається поблизу від місця споживання. Це значною мірою зумовлює екологічні проблеми гідросфери.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 descr="Вывести на чистую воду | Кот Шрёдинге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7961766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64" y="285728"/>
            <a:ext cx="2660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latin typeface="Arial" pitchFamily="34" charset="0"/>
                <a:cs typeface="Arial" pitchFamily="34" charset="0"/>
              </a:rPr>
              <a:t>Зарегулювання стоку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4282" y="1643050"/>
            <a:ext cx="835821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Якщо у певному регіоні потреби у водних ресурсах починають перевищувати величину річкового стоку, а інших джерел прісної води немає, застосовують регулювання річкового стоку. Зарегулювання стоку проводять шляхом будівництва гребель, які штучно регулюють кількість води, яка пропускається нижче. Найдавніші греблі відомі у Єгипті за 3 тис. років до н.е. Як результат, більшість річок у світі має </a:t>
            </a:r>
            <a:r>
              <a:rPr kumimoji="0" lang="uk-UA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зарегульований</a:t>
            </a: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стік: Дніпро – 6, Волга – 11, у басейні </a:t>
            </a:r>
            <a:r>
              <a:rPr kumimoji="0" lang="uk-UA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р.Колумбія</a:t>
            </a: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(США) – 160 гребель. Всього в Україні побудовано 1087 водосховищ. На даний момент світові можливості великомасштабного гідротехнічного будівництва вичерпані і не відповідають критеріям економічної доцільності. </a:t>
            </a:r>
            <a:endParaRPr kumimoji="0" lang="uk-U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AutoShape 3" descr="13.5 | ecologymanu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85720" y="500042"/>
            <a:ext cx="81439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Зарегулювання річкового стоку у свою чергу призводить до виникнення низки екологічних проблем: </a:t>
            </a:r>
            <a:endParaRPr kumimoji="0" lang="ru-RU" b="0" i="1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а) Затримка зав</a:t>
            </a:r>
            <a:r>
              <a:rPr lang="uk-UA" i="1" dirty="0">
                <a:latin typeface="Arial" pitchFamily="34" charset="0"/>
                <a:ea typeface="Calibri" pitchFamily="34" charset="0"/>
                <a:cs typeface="Arial" pitchFamily="34" charset="0"/>
              </a:rPr>
              <a:t>исл</a:t>
            </a:r>
            <a:r>
              <a:rPr kumimoji="0" lang="uk-UA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их мінеральних речовин – замулення водосховищ. </a:t>
            </a: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Час існування водосховища обмежений процесами заповнення ложа водосховища річковими наносами. В результаті водосховища на рівнинних річках мають проектний час експлуатації від 100-120 до 500 років Наприклад, через замулювання з 1972 р. по 2000 р. глибина </a:t>
            </a:r>
            <a:r>
              <a:rPr kumimoji="0" lang="uk-UA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Нурекського</a:t>
            </a: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водосховища (р. Вахш, Таджикистан) зменшилася на 75м. За оцінками, експлуатаційний термін цього водосховища станом на 2012 р. становить 15-20 років. </a:t>
            </a:r>
            <a:endParaRPr kumimoji="0" lang="uk-U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Визначення об'ємів замулення | Міжрегіональний офіс захисних масивів  дніпровських водосховищ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357562"/>
            <a:ext cx="5072098" cy="31700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4282" y="142852"/>
            <a:ext cx="857256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б) Зміна стоку біогенних речовин. </a:t>
            </a: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Як наслідок, відбувається розростання вищої водної рослинності. Площа водного дзеркала водосховища зменшується, прогресує замулення, виникають </a:t>
            </a:r>
            <a:r>
              <a:rPr kumimoji="0" lang="uk-UA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заморні</a:t>
            </a: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явища внаслідок дефіциту кисню.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в) Збільшення випаровування </a:t>
            </a: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– посилює дефіцит води, змінюються гідрохімічні показники (зокрема, жорсткість та загальна мінералізація).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г) Підвищення ерозії берегів </a:t>
            </a: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– внаслідок абразивних та обвальних процесів відбувається посилення замулювання ложа водосховищ, змінюється форма берегів та прилеглих ландшафтів. </a:t>
            </a:r>
            <a:endParaRPr kumimoji="0" lang="uk-U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КРУГООБІГ БІОГЕННИХ ЕЛЕМЕНТІВ В ПРИРОД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857496"/>
            <a:ext cx="6825282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42844" y="928670"/>
            <a:ext cx="8643966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д) Перешкоджання проходу мігруючих видів </a:t>
            </a:r>
            <a:r>
              <a:rPr kumimoji="0" lang="uk-UA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гідробіонтів</a:t>
            </a:r>
            <a:r>
              <a:rPr kumimoji="0" lang="uk-UA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–</a:t>
            </a: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греблі виступають штучними бар’єрами на шляху міграційних коридорів, по яких здійснювали пересування нерестові стада </a:t>
            </a:r>
            <a:r>
              <a:rPr kumimoji="0" lang="uk-UA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анадромних</a:t>
            </a: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видів риб (здійснюють нерест у прісних водоймах, нагул – у морях). Затоплення прибережних ділянок, зникнення заплави річки призводить до зникнення нерестовищ.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е) Поява адвентивних видів </a:t>
            </a:r>
            <a:r>
              <a:rPr kumimoji="0" lang="uk-UA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гідробіонтів</a:t>
            </a:r>
            <a:r>
              <a:rPr kumimoji="0" lang="uk-UA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– зміна гідрологічного та гідрохімічного режиму водосховища дає можливість розселенню та бурхливому розвитку багатьох чужорідних видів </a:t>
            </a:r>
            <a:r>
              <a:rPr kumimoji="0" lang="uk-UA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гідробіонтів</a:t>
            </a: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Зокрема, ряд двостулкових молюсків (наприклад </a:t>
            </a:r>
            <a:r>
              <a:rPr kumimoji="0" lang="uk-UA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Dreissena</a:t>
            </a: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 поширилися у водосховищах Північної півкулі завдяки гідротехнічному будівництву. У дніпровських водосховищах реєструються </a:t>
            </a:r>
            <a:r>
              <a:rPr kumimoji="0" lang="uk-UA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солоноводні</a:t>
            </a: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види </a:t>
            </a:r>
            <a:r>
              <a:rPr kumimoji="0" lang="uk-UA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гідробіонтів</a:t>
            </a: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(морський молюск </a:t>
            </a:r>
            <a:r>
              <a:rPr kumimoji="0" lang="uk-UA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Hypanis</a:t>
            </a: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просунувся до Кременчуцького водосховища, </a:t>
            </a:r>
            <a:r>
              <a:rPr kumimoji="0" lang="uk-UA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пухлощока</a:t>
            </a: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риба-голка зустрічається вище Києва </a:t>
            </a:r>
            <a:endParaRPr kumimoji="0" lang="uk-U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35824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Arial" pitchFamily="34" charset="0"/>
                <a:cs typeface="Arial" pitchFamily="34" charset="0"/>
              </a:rPr>
              <a:t>Гідросфера є переривистою водною оболонкою Землі, яка включає сукупність океанів, морів, поверхневих і підземних вод суші, льодяних покривів. Усі природні води єдині і між ними підтримується тісний взаємозв'язок. «Будь-який прояв природної води, - писав </a:t>
            </a:r>
            <a:r>
              <a:rPr lang="uk-UA" i="1" dirty="0">
                <a:latin typeface="Arial" pitchFamily="34" charset="0"/>
                <a:cs typeface="Arial" pitchFamily="34" charset="0"/>
              </a:rPr>
              <a:t>В.І. Вернадський </a:t>
            </a:r>
            <a:r>
              <a:rPr lang="uk-UA" dirty="0">
                <a:latin typeface="Arial" pitchFamily="34" charset="0"/>
                <a:cs typeface="Arial" pitchFamily="34" charset="0"/>
              </a:rPr>
              <a:t>- глетчерний лід, безмірний океан, ріка, ґрунтовий розчин, гейзер, мінеральне джерело - складають єдине ціле, прямо або побічно, але глибоко пов'язане між собою». Ідея єдності всіх природних вод, так чітко сформульована </a:t>
            </a:r>
            <a:r>
              <a:rPr lang="uk-UA" i="1" dirty="0">
                <a:latin typeface="Arial" pitchFamily="34" charset="0"/>
                <a:cs typeface="Arial" pitchFamily="34" charset="0"/>
              </a:rPr>
              <a:t>В.І.Вернадським</a:t>
            </a:r>
            <a:r>
              <a:rPr lang="uk-UA" dirty="0">
                <a:latin typeface="Arial" pitchFamily="34" charset="0"/>
                <a:cs typeface="Arial" pitchFamily="34" charset="0"/>
              </a:rPr>
              <a:t>, має велике значення при розгляді проблем раціонального використання, забруднення й охорони водних ресурсів.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Гидросфера Земли: общая характеристика. Урок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071810"/>
            <a:ext cx="3149623" cy="2214578"/>
          </a:xfrm>
          <a:prstGeom prst="rect">
            <a:avLst/>
          </a:prstGeom>
          <a:noFill/>
        </p:spPr>
      </p:pic>
      <p:pic>
        <p:nvPicPr>
          <p:cNvPr id="14342" name="Picture 6" descr="Все части гидросферы связаны между собой чем. Виды вод гидросфер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4500570"/>
            <a:ext cx="3592631" cy="2247585"/>
          </a:xfrm>
          <a:prstGeom prst="rect">
            <a:avLst/>
          </a:prstGeom>
          <a:noFill/>
        </p:spPr>
      </p:pic>
      <p:pic>
        <p:nvPicPr>
          <p:cNvPr id="14340" name="Picture 4" descr="История и эволюция гидросфер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3000372"/>
            <a:ext cx="3071834" cy="2303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786322"/>
            <a:ext cx="80010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Arial" pitchFamily="34" charset="0"/>
                <a:cs typeface="Arial" pitchFamily="34" charset="0"/>
              </a:rPr>
              <a:t>Усі види природних вод взаємопов'язані у процесі кругообігу води в природі. Переважна частина вод припадає на океани та моря, які займають близько 71% земної поверхні і в яких зосереджено 1,4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∙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109 км3 або 96,5% усього об'єму. Велику частину поверхні суші (78%) складають периферійні області, сполучені зі Світовим океаном, а 22% припадають на частку областей внутрішнього замкненого стоку, волога яких потрапляє до Світового океану з потоками атмосферної вологи.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Гідросфера– водна оболонка Землі - презентація з географії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14290"/>
            <a:ext cx="5929354" cy="4443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57158" y="928670"/>
            <a:ext cx="807249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Водні ресурси </a:t>
            </a: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це всі природні води Землі, які представлені водами річок, озер, водосховищ, боліт, льодовиків, підземних горизонтів, океанів і морів. Згідно «</a:t>
            </a:r>
            <a:r>
              <a:rPr kumimoji="0" lang="uk-UA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Водного кодексу України</a:t>
            </a: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» (1995) </a:t>
            </a:r>
            <a:r>
              <a:rPr kumimoji="0" lang="uk-UA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водні ресурси </a:t>
            </a: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– це «обсяги поверхневих, підземних і морських вод відповідної території», а згідно </a:t>
            </a:r>
            <a:r>
              <a:rPr kumimoji="0" lang="uk-UA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ДСТУ 3041-95 </a:t>
            </a: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– це «придатні для використання людиною в будь-яких формах і потребах запаси поверхневих вод, також вода льодовиків, вода пари атмосфери, ґрунтова волога». </a:t>
            </a:r>
            <a:endParaRPr kumimoji="0" lang="uk-U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1" name="Picture 3" descr="Водні ресурси Кіровоградщин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3571876"/>
            <a:ext cx="2881333" cy="2161000"/>
          </a:xfrm>
          <a:prstGeom prst="rect">
            <a:avLst/>
          </a:prstGeom>
          <a:noFill/>
        </p:spPr>
      </p:pic>
      <p:pic>
        <p:nvPicPr>
          <p:cNvPr id="12293" name="Picture 5" descr="Водні ресурси Волині інвентаризують | ВолиньPo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571876"/>
            <a:ext cx="2857496" cy="2143123"/>
          </a:xfrm>
          <a:prstGeom prst="rect">
            <a:avLst/>
          </a:prstGeom>
          <a:noFill/>
        </p:spPr>
      </p:pic>
      <p:pic>
        <p:nvPicPr>
          <p:cNvPr id="12295" name="Picture 7" descr="УПРАВЛІННЯ ВОДНИМИ РЕСУРСАМИ ХЕРСОНЩИНИ | новости Херсона на kherson.net.u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3571876"/>
            <a:ext cx="3143272" cy="2125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821537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Arial" pitchFamily="34" charset="0"/>
                <a:cs typeface="Arial" pitchFamily="34" charset="0"/>
              </a:rPr>
              <a:t>Усі галузі господарства за відношенням до водних ресурсів поділяються на </a:t>
            </a:r>
            <a:r>
              <a:rPr lang="uk-UA" sz="1600" b="1" u="sng" dirty="0" err="1">
                <a:latin typeface="Arial" pitchFamily="34" charset="0"/>
                <a:cs typeface="Arial" pitchFamily="34" charset="0"/>
              </a:rPr>
              <a:t>водоспоживачів</a:t>
            </a:r>
            <a:r>
              <a:rPr lang="uk-UA" sz="1600" b="1" u="sng" dirty="0">
                <a:latin typeface="Arial" pitchFamily="34" charset="0"/>
                <a:cs typeface="Arial" pitchFamily="34" charset="0"/>
              </a:rPr>
              <a:t> і водокористувачів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. </a:t>
            </a:r>
            <a:r>
              <a:rPr lang="uk-UA" sz="1600" b="1" i="1" dirty="0" err="1">
                <a:latin typeface="Arial" pitchFamily="34" charset="0"/>
                <a:cs typeface="Arial" pitchFamily="34" charset="0"/>
              </a:rPr>
              <a:t>Водоспоживачі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забирають воду, використовують її для виготування промислової та сільськогосподарської продукції або побутових потреб населення, а потім повертають до водного об'єкту, але вже в іншому місці, в меншій кількості і з іншими якісними характеристиками. </a:t>
            </a:r>
            <a:r>
              <a:rPr lang="uk-UA" sz="1600" b="1" i="1" dirty="0">
                <a:latin typeface="Arial" pitchFamily="34" charset="0"/>
                <a:cs typeface="Arial" pitchFamily="34" charset="0"/>
              </a:rPr>
              <a:t>Водокористувачі</a:t>
            </a:r>
            <a:r>
              <a:rPr lang="uk-UA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використовують воду як середовище (водний транспорт, рибальство і т.д.) або як джерело енергії (ГЕС), але можуть змінювати якість води (наприклад, водний транспорт), гідрологічний режим (наприклад, ГЕС) і т.д.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Водопостачання — Вікіпед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214554"/>
            <a:ext cx="3197906" cy="2816992"/>
          </a:xfrm>
          <a:prstGeom prst="rect">
            <a:avLst/>
          </a:prstGeom>
          <a:noFill/>
        </p:spPr>
      </p:pic>
      <p:pic>
        <p:nvPicPr>
          <p:cNvPr id="11268" name="Picture 4" descr="Вечірній Київ :: Водоспоживачів із сумнівними лічильниками переводять на  загальні розрахун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929198"/>
            <a:ext cx="3429024" cy="1714512"/>
          </a:xfrm>
          <a:prstGeom prst="rect">
            <a:avLst/>
          </a:prstGeom>
          <a:noFill/>
        </p:spPr>
      </p:pic>
      <p:pic>
        <p:nvPicPr>
          <p:cNvPr id="11270" name="Picture 6" descr="ШАНОВНІ ВОДОКОРИСТУВАЧІ! | Новини | Музиківська сільська об'єднана  територіальна громад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2285992"/>
            <a:ext cx="4221336" cy="1714512"/>
          </a:xfrm>
          <a:prstGeom prst="rect">
            <a:avLst/>
          </a:prstGeom>
          <a:noFill/>
        </p:spPr>
      </p:pic>
      <p:pic>
        <p:nvPicPr>
          <p:cNvPr id="11272" name="Picture 8" descr="Для уникнення дефіциту водокористувачі мають дотримуватися встановлених  лімітів забору води — Хорєв |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4143380"/>
            <a:ext cx="3865983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14282" y="214290"/>
            <a:ext cx="835824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Оскільки важко провести чітку межу між водоспоживанням і водокористуванням, то у «Водному кодексі України» (1995 р.) залишилося одне поняття «</a:t>
            </a:r>
            <a:r>
              <a:rPr kumimoji="0" lang="uk-UA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водокористування</a:t>
            </a: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» – використання вод (водних об’єктів) для задоволення потреб населення і галузей економіки. Використання води в </a:t>
            </a: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залежності від цілей можна поділити на господарсько-питне, комунальне, сільськогосподарське, промислове, транспортне і т.д. </a:t>
            </a:r>
            <a:endParaRPr kumimoji="0" lang="uk-U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3" name="Picture 3" descr="Бібліотека Миколаївського національного аграрного університету - привітання  директо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3116"/>
            <a:ext cx="2786082" cy="3650122"/>
          </a:xfrm>
          <a:prstGeom prst="rect">
            <a:avLst/>
          </a:prstGeom>
          <a:noFill/>
        </p:spPr>
      </p:pic>
      <p:pic>
        <p:nvPicPr>
          <p:cNvPr id="10245" name="Picture 5" descr="НОВІ ПРАВИЛА ОТРИМАННЯ ДОЗВОЛУ НА СПЕЦІАЛЬНЕ ВОДОКОРИСТУВАННЯ | Екологі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000240"/>
            <a:ext cx="3531766" cy="2357454"/>
          </a:xfrm>
          <a:prstGeom prst="rect">
            <a:avLst/>
          </a:prstGeom>
          <a:noFill/>
        </p:spPr>
      </p:pic>
      <p:sp>
        <p:nvSpPr>
          <p:cNvPr id="10247" name="AutoShape 7" descr="Департамент геології Держгеонадр надав 384 висновки для видачі дозволу на  спеціальне водокористува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9" name="AutoShape 9" descr="Департамент геології Держгеонадр надав 384 висновки для видачі дозволу на  спеціальне водокористува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1" name="AutoShape 11" descr="Департамент геології Держгеонадр надав 384 висновки для видачі дозволу на  спеціальне водокористува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53" name="Picture 13" descr="Дозволи на водокористування за конкурсом і без | LexInform - Правові  новини, юридична практика, коментарі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4214818"/>
            <a:ext cx="4262467" cy="2397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14282" y="0"/>
            <a:ext cx="835824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Поверхневі водні об’єкти України вкривають 24,1 км2 (4,0% загальної території (603,7 тис. км2) держави. Найбільша кількість водних ресурсів зосереджена в річках басейну Дунаю у прикордонних районах України. Найменш забезпечені водними ресурсами Донбас, Криворіжжя, Крим і південні області України. У загальному обсязі забору води водозабір з річок, озер, водоймищ становить 11,6 млрд. м3, підземних джерел – 2,6 млрд. м3, безпосередньо з морів – 0,9 млрд. м3. Водоспоживання на одного міського жителя становить 262 дм3/д. За обсягами використання води в галузевому розрізі виділяється промисловість – 4,9 млрд. м3 (48%). Обсяги води у комунальному та сільськогосподарському господарствах становлять відповідно 2,8 млрд. м3 - 28% та 2,4 млрд. м3 - 24%. </a:t>
            </a:r>
            <a:endParaRPr kumimoji="0" lang="uk-U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AutoShape 3" descr="Карта поверхневих вод Украї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1" name="AutoShape 5" descr="Карта поверхневих вод Украї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3" name="AutoShape 7" descr="Карта поверхневих вод Украї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5" name="AutoShape 9" descr="Карта поверхневих вод Украї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6" name="Picture 10" descr="C:\Users\A4F7~1\AppData\Local\Temp\Rar$DIa7436.34388\poverhnevi-vody-ukrain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643182"/>
            <a:ext cx="6929486" cy="4053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85720" y="1285860"/>
            <a:ext cx="828680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Вода – найбільш важливий і широко вживаний ресурс. Антропогенний водозабір всіх джерел світу оцінюється у 4 тис. м3/рік. Обсяги інших природних ресурсів, таких як вугілля або нафта – на три порядки менше. Водні ресурси на суходолі розподілені нерівномірно. У Європі та Азії, де проживає понад 70% населення світу, зосереджено лише 39% прісної води. Росія за ресурсами займає провідне місце у світі: оз. Байкал містить 1/5 всіх світових запасів прісної води. </a:t>
            </a:r>
            <a:endParaRPr kumimoji="0" lang="uk-U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571480"/>
            <a:ext cx="757242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b="1" i="1" dirty="0">
                <a:latin typeface="Arial" pitchFamily="34" charset="0"/>
                <a:ea typeface="Calibri" pitchFamily="34" charset="0"/>
                <a:cs typeface="Arial" pitchFamily="34" charset="0"/>
              </a:rPr>
              <a:t>1 Екологічні проблеми поверхневих вод суші</a:t>
            </a:r>
            <a:r>
              <a:rPr lang="ru-RU" b="1" i="1" dirty="0"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lang="uk-UA" b="1" i="1" dirty="0">
                <a:latin typeface="Arial" pitchFamily="34" charset="0"/>
                <a:ea typeface="Calibri" pitchFamily="34" charset="0"/>
                <a:cs typeface="Arial" pitchFamily="34" charset="0"/>
              </a:rPr>
              <a:t> Дефіцит води.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3" descr="Аномальне обміління річок спричинить дефіцит води |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357562"/>
            <a:ext cx="4267200" cy="2647951"/>
          </a:xfrm>
          <a:prstGeom prst="rect">
            <a:avLst/>
          </a:prstGeom>
          <a:noFill/>
        </p:spPr>
      </p:pic>
      <p:pic>
        <p:nvPicPr>
          <p:cNvPr id="8197" name="Picture 5" descr="Дефіцит води та жорстка посуха загрожує Херсонщині - Херсон Tim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357562"/>
            <a:ext cx="4012274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071934" y="3429000"/>
            <a:ext cx="464347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Україна за запасами прісної води посідає 87 місце поряд з Суданом та Іраком. Причому, кількість доступної води розподілена нерівномірно: у південних областях кількість води на особу втричі менше, ніж на північному заході. Лише 7% орних земель України зволожується у достатній мірі. </a:t>
            </a:r>
            <a:endParaRPr kumimoji="0" lang="uk-U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3" descr="В Україні може скластися критична ситуація з запасами прісної води, – WWF –  новини України Depo.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3719489" cy="2467979"/>
          </a:xfrm>
          <a:prstGeom prst="rect">
            <a:avLst/>
          </a:prstGeom>
          <a:noFill/>
        </p:spPr>
      </p:pic>
      <p:pic>
        <p:nvPicPr>
          <p:cNvPr id="7173" name="Picture 5" descr="Дефіцит води через 10-15 років і пустелі через 80. Які проблеми з  водопостачанням чекають на Україну / Н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642918"/>
            <a:ext cx="4408131" cy="2571768"/>
          </a:xfrm>
          <a:prstGeom prst="rect">
            <a:avLst/>
          </a:prstGeom>
          <a:noFill/>
        </p:spPr>
      </p:pic>
      <p:pic>
        <p:nvPicPr>
          <p:cNvPr id="7175" name="Picture 7" descr="Запаси прісної води в Криму на межі виснаження. Якою буде реакція РФ у  контексті президентських виборів в Україні? | FaceNews.ua: новости Украин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286124"/>
            <a:ext cx="3571900" cy="25717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33</TotalTime>
  <Words>1194</Words>
  <Application>Microsoft Office PowerPoint</Application>
  <PresentationFormat>Экран (4:3)</PresentationFormat>
  <Paragraphs>21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Century Schoolbook</vt:lpstr>
      <vt:lpstr>Wingdings</vt:lpstr>
      <vt:lpstr>Wingdings 2</vt:lpstr>
      <vt:lpstr>Эркер</vt:lpstr>
      <vt:lpstr>ЛЕКЦІЯ 4  ВОДА – ОСНОВА ЖИВОЇ РЕЧОВИНИ В БІОСФЕРІ. АНТРОПОГЕННИЙ ВПЛИВ НА ГІДРОСФЕРУ ТА ЙОГО НЕГАТИВНІ НАСЛІДКИ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АНТРОПОГЕННИЙ ВПЛИВ НА ГІДРОСФЕРУ ТА ЙОГО НЕГАТИВНІ НАСЛІДКИ</dc:title>
  <dc:creator>андрей винчестер</dc:creator>
  <cp:lastModifiedBy>Yulia Petrusha</cp:lastModifiedBy>
  <cp:revision>9</cp:revision>
  <dcterms:created xsi:type="dcterms:W3CDTF">2020-10-12T17:58:43Z</dcterms:created>
  <dcterms:modified xsi:type="dcterms:W3CDTF">2025-11-13T13:02:44Z</dcterms:modified>
</cp:coreProperties>
</file>