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bin" ContentType="application/vnd.openxmlformats-officedocument.oleObject"/>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2" r:id="rId1"/>
  </p:sldMasterIdLst>
  <p:sldIdLst>
    <p:sldId id="256" r:id="rId2"/>
    <p:sldId id="257" r:id="rId3"/>
    <p:sldId id="258" r:id="rId4"/>
    <p:sldId id="260" r:id="rId5"/>
    <p:sldId id="261" r:id="rId6"/>
    <p:sldId id="262" r:id="rId7"/>
    <p:sldId id="263" r:id="rId8"/>
    <p:sldId id="264" r:id="rId9"/>
    <p:sldId id="265" r:id="rId10"/>
    <p:sldId id="266" r:id="rId11"/>
    <p:sldId id="267" r:id="rId12"/>
    <p:sldId id="268" r:id="rId13"/>
    <p:sldId id="269" r:id="rId14"/>
    <p:sldId id="270" r:id="rId15"/>
    <p:sldId id="259" r:id="rId16"/>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294" y="-15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image" Target="../media/image6.wmf"/><Relationship Id="rId1" Type="http://schemas.openxmlformats.org/officeDocument/2006/relationships/image" Target="../media/image5.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8.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image" Target="../media/image10.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2.wmf"/></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8" name="Прямоугольник 7"/>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Прямая соединительная линия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Заголовок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ru-RU" smtClean="0"/>
              <a:t>Образец заголовка</a:t>
            </a:r>
            <a:endParaRPr kumimoji="0" lang="en-US"/>
          </a:p>
        </p:txBody>
      </p:sp>
      <p:sp>
        <p:nvSpPr>
          <p:cNvPr id="25" name="Подзаголовок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ru-RU" smtClean="0"/>
              <a:t>Образец подзаголовка</a:t>
            </a:r>
            <a:endParaRPr kumimoji="0" lang="en-US"/>
          </a:p>
        </p:txBody>
      </p:sp>
      <p:sp>
        <p:nvSpPr>
          <p:cNvPr id="31" name="Дата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2E6D17F3-7F49-44AC-968D-26BDD6B5EB62}" type="datetimeFigureOut">
              <a:rPr lang="ru-RU" smtClean="0"/>
              <a:t>03.10.2018</a:t>
            </a:fld>
            <a:endParaRPr lang="ru-RU"/>
          </a:p>
        </p:txBody>
      </p:sp>
      <p:sp>
        <p:nvSpPr>
          <p:cNvPr id="18" name="Нижний колонтитул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ru-RU"/>
          </a:p>
        </p:txBody>
      </p:sp>
      <p:sp>
        <p:nvSpPr>
          <p:cNvPr id="29" name="Номер слайда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44ECFD7C-04BD-4D6F-8671-70B59558741B}" type="slidenum">
              <a:rPr lang="ru-RU" smtClean="0"/>
              <a:t>‹#›</a:t>
            </a:fld>
            <a:endParaRPr lang="ru-RU"/>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2E6D17F3-7F49-44AC-968D-26BDD6B5EB62}" type="datetimeFigureOut">
              <a:rPr lang="ru-RU" smtClean="0"/>
              <a:t>03.10.2018</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44ECFD7C-04BD-4D6F-8671-70B59558741B}" type="slidenum">
              <a:rPr lang="ru-RU" smtClean="0"/>
              <a:t>‹#›</a:t>
            </a:fld>
            <a:endParaRPr lang="ru-RU"/>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553200" y="274955"/>
            <a:ext cx="1524000" cy="5851525"/>
          </a:xfrm>
        </p:spPr>
        <p:txBody>
          <a:bodyPr vert="eaVert" anchor="t"/>
          <a:lstStyle>
            <a:extLst/>
          </a:lstStyle>
          <a:p>
            <a:r>
              <a:rPr kumimoji="0" lang="ru-RU" smtClean="0"/>
              <a:t>Образец заголовка</a:t>
            </a:r>
            <a:endParaRPr kumimoji="0" lang="en-US"/>
          </a:p>
        </p:txBody>
      </p:sp>
      <p:sp>
        <p:nvSpPr>
          <p:cNvPr id="3" name="Вертикальный текст 2"/>
          <p:cNvSpPr>
            <a:spLocks noGrp="1"/>
          </p:cNvSpPr>
          <p:nvPr>
            <p:ph type="body" orient="vert" idx="1"/>
          </p:nvPr>
        </p:nvSpPr>
        <p:spPr>
          <a:xfrm>
            <a:off x="457200" y="274642"/>
            <a:ext cx="6019800" cy="5851525"/>
          </a:xfrm>
        </p:spPr>
        <p:txBody>
          <a:bodyPr vert="eaVert"/>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a:xfrm>
            <a:off x="4242816" y="6557946"/>
            <a:ext cx="2002464" cy="226902"/>
          </a:xfrm>
        </p:spPr>
        <p:txBody>
          <a:bodyPr/>
          <a:lstStyle>
            <a:extLst/>
          </a:lstStyle>
          <a:p>
            <a:fld id="{2E6D17F3-7F49-44AC-968D-26BDD6B5EB62}" type="datetimeFigureOut">
              <a:rPr lang="ru-RU" smtClean="0"/>
              <a:t>03.10.2018</a:t>
            </a:fld>
            <a:endParaRPr lang="ru-RU"/>
          </a:p>
        </p:txBody>
      </p:sp>
      <p:sp>
        <p:nvSpPr>
          <p:cNvPr id="5" name="Нижний колонтитул 4"/>
          <p:cNvSpPr>
            <a:spLocks noGrp="1"/>
          </p:cNvSpPr>
          <p:nvPr>
            <p:ph type="ftr" sz="quarter" idx="11"/>
          </p:nvPr>
        </p:nvSpPr>
        <p:spPr>
          <a:xfrm>
            <a:off x="457200" y="6556248"/>
            <a:ext cx="3657600" cy="228600"/>
          </a:xfrm>
        </p:spPr>
        <p:txBody>
          <a:bodyPr/>
          <a:lstStyle>
            <a:extLst/>
          </a:lstStyle>
          <a:p>
            <a:endParaRPr lang="ru-RU"/>
          </a:p>
        </p:txBody>
      </p:sp>
      <p:sp>
        <p:nvSpPr>
          <p:cNvPr id="6" name="Номер слайда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44ECFD7C-04BD-4D6F-8671-70B59558741B}" type="slidenum">
              <a:rPr lang="ru-RU" smtClean="0"/>
              <a:t>‹#›</a:t>
            </a:fld>
            <a:endParaRPr lang="ru-RU"/>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extLst/>
          </a:lstStyle>
          <a:p>
            <a:r>
              <a:rPr kumimoji="0" lang="ru-RU" smtClean="0"/>
              <a:t>Образец заголовка</a:t>
            </a:r>
            <a:endParaRPr kumimoji="0" lang="en-US"/>
          </a:p>
        </p:txBody>
      </p:sp>
      <p:sp>
        <p:nvSpPr>
          <p:cNvPr id="3" name="Содержимое 2"/>
          <p:cNvSpPr>
            <a:spLocks noGrp="1"/>
          </p:cNvSpPr>
          <p:nvPr>
            <p:ph idx="1"/>
          </p:nvPr>
        </p:nvSpPr>
        <p:spPr/>
        <p:txBody>
          <a:bodyPr/>
          <a:lstStyle>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Дата 3"/>
          <p:cNvSpPr>
            <a:spLocks noGrp="1"/>
          </p:cNvSpPr>
          <p:nvPr>
            <p:ph type="dt" sz="half" idx="10"/>
          </p:nvPr>
        </p:nvSpPr>
        <p:spPr/>
        <p:txBody>
          <a:bodyPr/>
          <a:lstStyle>
            <a:extLst/>
          </a:lstStyle>
          <a:p>
            <a:fld id="{2E6D17F3-7F49-44AC-968D-26BDD6B5EB62}" type="datetimeFigureOut">
              <a:rPr lang="ru-RU" smtClean="0"/>
              <a:t>03.10.2018</a:t>
            </a:fld>
            <a:endParaRPr lang="ru-RU"/>
          </a:p>
        </p:txBody>
      </p:sp>
      <p:sp>
        <p:nvSpPr>
          <p:cNvPr id="5" name="Нижний колонтитул 4"/>
          <p:cNvSpPr>
            <a:spLocks noGrp="1"/>
          </p:cNvSpPr>
          <p:nvPr>
            <p:ph type="ftr" sz="quarter" idx="11"/>
          </p:nvPr>
        </p:nvSpPr>
        <p:spPr/>
        <p:txBody>
          <a:bodyPr/>
          <a:lstStyle>
            <a:extLst/>
          </a:lstStyle>
          <a:p>
            <a:endParaRPr lang="ru-RU"/>
          </a:p>
        </p:txBody>
      </p:sp>
      <p:sp>
        <p:nvSpPr>
          <p:cNvPr id="6" name="Номер слайда 5"/>
          <p:cNvSpPr>
            <a:spLocks noGrp="1"/>
          </p:cNvSpPr>
          <p:nvPr>
            <p:ph type="sldNum" sz="quarter" idx="12"/>
          </p:nvPr>
        </p:nvSpPr>
        <p:spPr/>
        <p:txBody>
          <a:bodyPr/>
          <a:lstStyle>
            <a:extLst/>
          </a:lstStyle>
          <a:p>
            <a:fld id="{44ECFD7C-04BD-4D6F-8671-70B59558741B}" type="slidenum">
              <a:rPr lang="ru-RU" smtClean="0"/>
              <a:t>‹#›</a:t>
            </a:fld>
            <a:endParaRPr lang="ru-RU"/>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ru-RU" smtClean="0"/>
              <a:t>Образец текста</a:t>
            </a:r>
          </a:p>
        </p:txBody>
      </p:sp>
      <p:sp>
        <p:nvSpPr>
          <p:cNvPr id="4" name="Дата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2E6D17F3-7F49-44AC-968D-26BDD6B5EB62}" type="datetimeFigureOut">
              <a:rPr lang="ru-RU" smtClean="0"/>
              <a:t>03.10.2018</a:t>
            </a:fld>
            <a:endParaRPr lang="ru-RU"/>
          </a:p>
        </p:txBody>
      </p:sp>
      <p:sp>
        <p:nvSpPr>
          <p:cNvPr id="5" name="Нижний колонтитул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ru-RU"/>
          </a:p>
        </p:txBody>
      </p:sp>
      <p:sp>
        <p:nvSpPr>
          <p:cNvPr id="6" name="Номер слайда 5"/>
          <p:cNvSpPr>
            <a:spLocks noGrp="1"/>
          </p:cNvSpPr>
          <p:nvPr>
            <p:ph type="sldNum" sz="quarter" idx="12"/>
          </p:nvPr>
        </p:nvSpPr>
        <p:spPr>
          <a:xfrm>
            <a:off x="6733952" y="6555112"/>
            <a:ext cx="588336" cy="228600"/>
          </a:xfrm>
        </p:spPr>
        <p:txBody>
          <a:bodyPr/>
          <a:lstStyle>
            <a:extLst/>
          </a:lstStyle>
          <a:p>
            <a:fld id="{44ECFD7C-04BD-4D6F-8671-70B59558741B}" type="slidenum">
              <a:rPr lang="ru-RU" smtClean="0"/>
              <a:t>‹#›</a:t>
            </a:fld>
            <a:endParaRPr lang="ru-RU"/>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extLst/>
          </a:lstStyle>
          <a:p>
            <a:r>
              <a:rPr kumimoji="0" lang="ru-RU" smtClean="0"/>
              <a:t>Образец заголовка</a:t>
            </a:r>
            <a:endParaRPr kumimoji="0" lang="en-US"/>
          </a:p>
        </p:txBody>
      </p:sp>
      <p:sp>
        <p:nvSpPr>
          <p:cNvPr id="3" name="Содержимое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4" name="Содержимое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2E6D17F3-7F49-44AC-968D-26BDD6B5EB62}" type="datetimeFigureOut">
              <a:rPr lang="ru-RU" smtClean="0"/>
              <a:t>03.10.2018</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44ECFD7C-04BD-4D6F-8671-70B59558741B}" type="slidenum">
              <a:rPr lang="ru-RU" smtClean="0"/>
              <a:t>‹#›</a:t>
            </a:fld>
            <a:endParaRPr lang="ru-RU"/>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nchor="b"/>
          <a:lstStyle>
            <a:lvl1pPr>
              <a:defRPr/>
            </a:lvl1pPr>
            <a:extLst/>
          </a:lstStyle>
          <a:p>
            <a:r>
              <a:rPr kumimoji="0" lang="ru-RU" smtClean="0"/>
              <a:t>Образец заголовка</a:t>
            </a:r>
            <a:endParaRPr kumimoji="0" lang="en-US"/>
          </a:p>
        </p:txBody>
      </p:sp>
      <p:sp>
        <p:nvSpPr>
          <p:cNvPr id="3" name="Текст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4" name="Текст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ru-RU" smtClean="0"/>
              <a:t>Образец текста</a:t>
            </a:r>
          </a:p>
        </p:txBody>
      </p:sp>
      <p:sp>
        <p:nvSpPr>
          <p:cNvPr id="5" name="Содержимое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6" name="Содержимое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7" name="Дата 6"/>
          <p:cNvSpPr>
            <a:spLocks noGrp="1"/>
          </p:cNvSpPr>
          <p:nvPr>
            <p:ph type="dt" sz="half" idx="10"/>
          </p:nvPr>
        </p:nvSpPr>
        <p:spPr/>
        <p:txBody>
          <a:bodyPr/>
          <a:lstStyle>
            <a:extLst/>
          </a:lstStyle>
          <a:p>
            <a:fld id="{2E6D17F3-7F49-44AC-968D-26BDD6B5EB62}" type="datetimeFigureOut">
              <a:rPr lang="ru-RU" smtClean="0"/>
              <a:t>03.10.2018</a:t>
            </a:fld>
            <a:endParaRPr lang="ru-RU"/>
          </a:p>
        </p:txBody>
      </p:sp>
      <p:sp>
        <p:nvSpPr>
          <p:cNvPr id="8" name="Нижний колонтитул 7"/>
          <p:cNvSpPr>
            <a:spLocks noGrp="1"/>
          </p:cNvSpPr>
          <p:nvPr>
            <p:ph type="ftr" sz="quarter" idx="11"/>
          </p:nvPr>
        </p:nvSpPr>
        <p:spPr/>
        <p:txBody>
          <a:bodyPr/>
          <a:lstStyle>
            <a:extLst/>
          </a:lstStyle>
          <a:p>
            <a:endParaRPr lang="ru-RU"/>
          </a:p>
        </p:txBody>
      </p:sp>
      <p:sp>
        <p:nvSpPr>
          <p:cNvPr id="9" name="Номер слайда 8"/>
          <p:cNvSpPr>
            <a:spLocks noGrp="1"/>
          </p:cNvSpPr>
          <p:nvPr>
            <p:ph type="sldNum" sz="quarter" idx="12"/>
          </p:nvPr>
        </p:nvSpPr>
        <p:spPr/>
        <p:txBody>
          <a:bodyPr/>
          <a:lstStyle>
            <a:extLst/>
          </a:lstStyle>
          <a:p>
            <a:fld id="{44ECFD7C-04BD-4D6F-8671-70B59558741B}" type="slidenum">
              <a:rPr lang="ru-RU" smtClean="0"/>
              <a:t>‹#›</a:t>
            </a:fld>
            <a:endParaRPr lang="ru-RU"/>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320040"/>
            <a:ext cx="7242048" cy="1143000"/>
          </a:xfrm>
        </p:spPr>
        <p:txBody>
          <a:bodyPr/>
          <a:lstStyle>
            <a:extLst/>
          </a:lstStyle>
          <a:p>
            <a:r>
              <a:rPr kumimoji="0" lang="ru-RU" smtClean="0"/>
              <a:t>Образец заголовка</a:t>
            </a:r>
            <a:endParaRPr kumimoji="0" lang="en-US"/>
          </a:p>
        </p:txBody>
      </p:sp>
      <p:sp>
        <p:nvSpPr>
          <p:cNvPr id="3" name="Дата 2"/>
          <p:cNvSpPr>
            <a:spLocks noGrp="1"/>
          </p:cNvSpPr>
          <p:nvPr>
            <p:ph type="dt" sz="half" idx="10"/>
          </p:nvPr>
        </p:nvSpPr>
        <p:spPr/>
        <p:txBody>
          <a:bodyPr/>
          <a:lstStyle>
            <a:extLst/>
          </a:lstStyle>
          <a:p>
            <a:fld id="{2E6D17F3-7F49-44AC-968D-26BDD6B5EB62}" type="datetimeFigureOut">
              <a:rPr lang="ru-RU" smtClean="0"/>
              <a:t>03.10.2018</a:t>
            </a:fld>
            <a:endParaRPr lang="ru-RU"/>
          </a:p>
        </p:txBody>
      </p:sp>
      <p:sp>
        <p:nvSpPr>
          <p:cNvPr id="4" name="Нижний колонтитул 3"/>
          <p:cNvSpPr>
            <a:spLocks noGrp="1"/>
          </p:cNvSpPr>
          <p:nvPr>
            <p:ph type="ftr" sz="quarter" idx="11"/>
          </p:nvPr>
        </p:nvSpPr>
        <p:spPr/>
        <p:txBody>
          <a:bodyPr/>
          <a:lstStyle>
            <a:extLst/>
          </a:lstStyle>
          <a:p>
            <a:endParaRPr lang="ru-RU"/>
          </a:p>
        </p:txBody>
      </p:sp>
      <p:sp>
        <p:nvSpPr>
          <p:cNvPr id="5" name="Номер слайда 4"/>
          <p:cNvSpPr>
            <a:spLocks noGrp="1"/>
          </p:cNvSpPr>
          <p:nvPr>
            <p:ph type="sldNum" sz="quarter" idx="12"/>
          </p:nvPr>
        </p:nvSpPr>
        <p:spPr/>
        <p:txBody>
          <a:bodyPr/>
          <a:lstStyle>
            <a:extLst/>
          </a:lstStyle>
          <a:p>
            <a:fld id="{44ECFD7C-04BD-4D6F-8671-70B59558741B}" type="slidenum">
              <a:rPr lang="ru-RU" smtClean="0"/>
              <a:t>‹#›</a:t>
            </a:fld>
            <a:endParaRPr lang="ru-RU"/>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lvl1pPr>
              <a:defRPr>
                <a:solidFill>
                  <a:schemeClr val="tx2"/>
                </a:solidFill>
              </a:defRPr>
            </a:lvl1pPr>
            <a:extLst/>
          </a:lstStyle>
          <a:p>
            <a:fld id="{2E6D17F3-7F49-44AC-968D-26BDD6B5EB62}" type="datetimeFigureOut">
              <a:rPr lang="ru-RU" smtClean="0"/>
              <a:t>03.10.2018</a:t>
            </a:fld>
            <a:endParaRPr lang="ru-RU"/>
          </a:p>
        </p:txBody>
      </p:sp>
      <p:sp>
        <p:nvSpPr>
          <p:cNvPr id="3" name="Нижний колонтитул 2"/>
          <p:cNvSpPr>
            <a:spLocks noGrp="1"/>
          </p:cNvSpPr>
          <p:nvPr>
            <p:ph type="ftr" sz="quarter" idx="11"/>
          </p:nvPr>
        </p:nvSpPr>
        <p:spPr/>
        <p:txBody>
          <a:bodyPr/>
          <a:lstStyle>
            <a:lvl1pPr>
              <a:defRPr>
                <a:solidFill>
                  <a:schemeClr val="tx2"/>
                </a:solidFill>
              </a:defRPr>
            </a:lvl1pPr>
            <a:extLst/>
          </a:lstStyle>
          <a:p>
            <a:endParaRPr lang="ru-RU"/>
          </a:p>
        </p:txBody>
      </p:sp>
      <p:sp>
        <p:nvSpPr>
          <p:cNvPr id="4" name="Номер слайда 3"/>
          <p:cNvSpPr>
            <a:spLocks noGrp="1"/>
          </p:cNvSpPr>
          <p:nvPr>
            <p:ph type="sldNum" sz="quarter" idx="12"/>
          </p:nvPr>
        </p:nvSpPr>
        <p:spPr/>
        <p:txBody>
          <a:bodyPr/>
          <a:lstStyle>
            <a:extLst/>
          </a:lstStyle>
          <a:p>
            <a:fld id="{44ECFD7C-04BD-4D6F-8671-70B59558741B}" type="slidenum">
              <a:rPr lang="ru-RU" smtClean="0"/>
              <a:t>‹#›</a:t>
            </a:fld>
            <a:endParaRPr lang="ru-RU"/>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ru-RU" smtClean="0"/>
              <a:t>Образец заголовка</a:t>
            </a:r>
            <a:endParaRPr kumimoji="0" lang="en-US"/>
          </a:p>
        </p:txBody>
      </p:sp>
      <p:sp>
        <p:nvSpPr>
          <p:cNvPr id="3" name="Текст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ru-RU" smtClean="0"/>
              <a:t>Образец текста</a:t>
            </a:r>
          </a:p>
        </p:txBody>
      </p:sp>
      <p:sp>
        <p:nvSpPr>
          <p:cNvPr id="4" name="Содержимое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ru-RU" smtClean="0"/>
              <a:t>Образец текста</a:t>
            </a:r>
          </a:p>
          <a:p>
            <a:pPr lvl="1" eaLnBrk="1" latinLnBrk="0" hangingPunct="1"/>
            <a:r>
              <a:rPr lang="ru-RU" smtClean="0"/>
              <a:t>Второй уровень</a:t>
            </a:r>
          </a:p>
          <a:p>
            <a:pPr lvl="2" eaLnBrk="1" latinLnBrk="0" hangingPunct="1"/>
            <a:r>
              <a:rPr lang="ru-RU" smtClean="0"/>
              <a:t>Третий уровень</a:t>
            </a:r>
          </a:p>
          <a:p>
            <a:pPr lvl="3" eaLnBrk="1" latinLnBrk="0" hangingPunct="1"/>
            <a:r>
              <a:rPr lang="ru-RU" smtClean="0"/>
              <a:t>Четвертый уровень</a:t>
            </a:r>
          </a:p>
          <a:p>
            <a:pPr lvl="4" eaLnBrk="1" latinLnBrk="0" hangingPunct="1"/>
            <a:r>
              <a:rPr lang="ru-RU" smtClean="0"/>
              <a:t>Пятый уровень</a:t>
            </a:r>
            <a:endParaRPr kumimoji="0" lang="en-US"/>
          </a:p>
        </p:txBody>
      </p:sp>
      <p:sp>
        <p:nvSpPr>
          <p:cNvPr id="5" name="Дата 4"/>
          <p:cNvSpPr>
            <a:spLocks noGrp="1"/>
          </p:cNvSpPr>
          <p:nvPr>
            <p:ph type="dt" sz="half" idx="10"/>
          </p:nvPr>
        </p:nvSpPr>
        <p:spPr/>
        <p:txBody>
          <a:bodyPr/>
          <a:lstStyle>
            <a:extLst/>
          </a:lstStyle>
          <a:p>
            <a:fld id="{2E6D17F3-7F49-44AC-968D-26BDD6B5EB62}" type="datetimeFigureOut">
              <a:rPr lang="ru-RU" smtClean="0"/>
              <a:t>03.10.2018</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44ECFD7C-04BD-4D6F-8671-70B59558741B}" type="slidenum">
              <a:rPr lang="ru-RU" smtClean="0"/>
              <a:t>‹#›</a:t>
            </a:fld>
            <a:endParaRPr lang="ru-RU"/>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Прямоугольник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Прямоугольник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Заголовок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ru-RU" smtClean="0"/>
              <a:t>Образец заголовка</a:t>
            </a:r>
            <a:endParaRPr kumimoji="0" lang="en-US" dirty="0"/>
          </a:p>
        </p:txBody>
      </p:sp>
      <p:sp>
        <p:nvSpPr>
          <p:cNvPr id="4" name="Текст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ru-RU" smtClean="0"/>
              <a:t>Образец текста</a:t>
            </a:r>
          </a:p>
        </p:txBody>
      </p:sp>
      <p:sp>
        <p:nvSpPr>
          <p:cNvPr id="5" name="Дата 4"/>
          <p:cNvSpPr>
            <a:spLocks noGrp="1"/>
          </p:cNvSpPr>
          <p:nvPr>
            <p:ph type="dt" sz="half" idx="10"/>
          </p:nvPr>
        </p:nvSpPr>
        <p:spPr/>
        <p:txBody>
          <a:bodyPr/>
          <a:lstStyle>
            <a:extLst/>
          </a:lstStyle>
          <a:p>
            <a:fld id="{2E6D17F3-7F49-44AC-968D-26BDD6B5EB62}" type="datetimeFigureOut">
              <a:rPr lang="ru-RU" smtClean="0"/>
              <a:t>03.10.2018</a:t>
            </a:fld>
            <a:endParaRPr lang="ru-RU"/>
          </a:p>
        </p:txBody>
      </p:sp>
      <p:sp>
        <p:nvSpPr>
          <p:cNvPr id="6" name="Нижний колонтитул 5"/>
          <p:cNvSpPr>
            <a:spLocks noGrp="1"/>
          </p:cNvSpPr>
          <p:nvPr>
            <p:ph type="ftr" sz="quarter" idx="11"/>
          </p:nvPr>
        </p:nvSpPr>
        <p:spPr/>
        <p:txBody>
          <a:bodyPr/>
          <a:lstStyle>
            <a:extLst/>
          </a:lstStyle>
          <a:p>
            <a:endParaRPr lang="ru-RU"/>
          </a:p>
        </p:txBody>
      </p:sp>
      <p:sp>
        <p:nvSpPr>
          <p:cNvPr id="7" name="Номер слайда 6"/>
          <p:cNvSpPr>
            <a:spLocks noGrp="1"/>
          </p:cNvSpPr>
          <p:nvPr>
            <p:ph type="sldNum" sz="quarter" idx="12"/>
          </p:nvPr>
        </p:nvSpPr>
        <p:spPr/>
        <p:txBody>
          <a:bodyPr/>
          <a:lstStyle>
            <a:extLst/>
          </a:lstStyle>
          <a:p>
            <a:fld id="{44ECFD7C-04BD-4D6F-8671-70B59558741B}" type="slidenum">
              <a:rPr lang="ru-RU" smtClean="0"/>
              <a:t>‹#›</a:t>
            </a:fld>
            <a:endParaRPr lang="ru-RU"/>
          </a:p>
        </p:txBody>
      </p:sp>
      <p:sp>
        <p:nvSpPr>
          <p:cNvPr id="10" name="Рисунок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ru-RU" smtClean="0"/>
              <a:t>Вставка рисунка</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9" name="Прямоугольник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Заголовок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ru-RU" smtClean="0"/>
              <a:t>Образец заголовка</a:t>
            </a:r>
            <a:endParaRPr kumimoji="0" lang="en-US"/>
          </a:p>
        </p:txBody>
      </p:sp>
      <p:sp>
        <p:nvSpPr>
          <p:cNvPr id="31" name="Текст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ru-RU" smtClean="0"/>
              <a:t>Образец текста</a:t>
            </a:r>
          </a:p>
          <a:p>
            <a:pPr lvl="1" eaLnBrk="1" latinLnBrk="0" hangingPunct="1"/>
            <a:r>
              <a:rPr kumimoji="0" lang="ru-RU" smtClean="0"/>
              <a:t>Второй уровень</a:t>
            </a:r>
          </a:p>
          <a:p>
            <a:pPr lvl="2" eaLnBrk="1" latinLnBrk="0" hangingPunct="1"/>
            <a:r>
              <a:rPr kumimoji="0" lang="ru-RU" smtClean="0"/>
              <a:t>Третий уровень</a:t>
            </a:r>
          </a:p>
          <a:p>
            <a:pPr lvl="3" eaLnBrk="1" latinLnBrk="0" hangingPunct="1"/>
            <a:r>
              <a:rPr kumimoji="0" lang="ru-RU" smtClean="0"/>
              <a:t>Четвертый уровень</a:t>
            </a:r>
          </a:p>
          <a:p>
            <a:pPr lvl="4" eaLnBrk="1" latinLnBrk="0" hangingPunct="1"/>
            <a:r>
              <a:rPr kumimoji="0" lang="ru-RU" smtClean="0"/>
              <a:t>Пятый уровень</a:t>
            </a:r>
            <a:endParaRPr kumimoji="0" lang="en-US"/>
          </a:p>
        </p:txBody>
      </p:sp>
      <p:sp>
        <p:nvSpPr>
          <p:cNvPr id="27" name="Дата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2E6D17F3-7F49-44AC-968D-26BDD6B5EB62}" type="datetimeFigureOut">
              <a:rPr lang="ru-RU" smtClean="0"/>
              <a:t>03.10.2018</a:t>
            </a:fld>
            <a:endParaRPr lang="ru-RU"/>
          </a:p>
        </p:txBody>
      </p:sp>
      <p:sp>
        <p:nvSpPr>
          <p:cNvPr id="4" name="Нижний колонтитул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ru-RU"/>
          </a:p>
        </p:txBody>
      </p:sp>
      <p:sp>
        <p:nvSpPr>
          <p:cNvPr id="16" name="Номер слайда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44ECFD7C-04BD-4D6F-8671-70B59558741B}" type="slidenum">
              <a:rPr lang="ru-RU" smtClean="0"/>
              <a:t>‹#›</a:t>
            </a:fld>
            <a:endParaRPr lang="ru-RU"/>
          </a:p>
        </p:txBody>
      </p:sp>
    </p:spTree>
  </p:cSld>
  <p:clrMap bg1="lt1" tx1="dk1" bg2="lt2" tx2="dk2" accent1="accent1" accent2="accent2" accent3="accent3" accent4="accent4" accent5="accent5" accent6="accent6" hlink="hlink" folHlink="folHlink"/>
  <p:sldLayoutIdLst>
    <p:sldLayoutId id="2147483733" r:id="rId1"/>
    <p:sldLayoutId id="2147483734" r:id="rId2"/>
    <p:sldLayoutId id="2147483735" r:id="rId3"/>
    <p:sldLayoutId id="2147483736" r:id="rId4"/>
    <p:sldLayoutId id="2147483737" r:id="rId5"/>
    <p:sldLayoutId id="2147483738" r:id="rId6"/>
    <p:sldLayoutId id="2147483739" r:id="rId7"/>
    <p:sldLayoutId id="2147483740" r:id="rId8"/>
    <p:sldLayoutId id="2147483741" r:id="rId9"/>
    <p:sldLayoutId id="2147483742" r:id="rId10"/>
    <p:sldLayoutId id="2147483743"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4.vml"/><Relationship Id="rId4" Type="http://schemas.openxmlformats.org/officeDocument/2006/relationships/oleObject" Target="../embeddings/oleObject7.bin"/></Relationships>
</file>

<file path=ppt/slides/_rels/slide11.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5.v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3.gi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oleObject" Target="../embeddings/oleObject3.bin"/><Relationship Id="rId4" Type="http://schemas.openxmlformats.org/officeDocument/2006/relationships/oleObject" Target="../embeddings/oleObject2.bin"/></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2.v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3.v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915816" y="476672"/>
            <a:ext cx="5897488" cy="2868168"/>
          </a:xfrm>
        </p:spPr>
        <p:txBody>
          <a:bodyPr/>
          <a:lstStyle/>
          <a:p>
            <a:pPr algn="l"/>
            <a:r>
              <a:rPr lang="uk-UA" dirty="0" smtClean="0"/>
              <a:t>ТЕМА </a:t>
            </a:r>
            <a:r>
              <a:rPr lang="ru-RU" dirty="0" smtClean="0"/>
              <a:t>8</a:t>
            </a:r>
            <a:r>
              <a:rPr lang="uk-UA" dirty="0" smtClean="0"/>
              <a:t>. </a:t>
            </a:r>
            <a:r>
              <a:rPr lang="uk-UA" dirty="0" smtClean="0"/>
              <a:t>ВАРТІСТЬ капіталу ЗАРУБІЖНИХ КОРПОРАЦІЙ</a:t>
            </a:r>
            <a:endParaRPr lang="ru-RU" dirty="0"/>
          </a:p>
        </p:txBody>
      </p:sp>
      <p:sp>
        <p:nvSpPr>
          <p:cNvPr id="3" name="Подзаголовок 2"/>
          <p:cNvSpPr>
            <a:spLocks noGrp="1"/>
          </p:cNvSpPr>
          <p:nvPr>
            <p:ph type="subTitle" idx="1"/>
          </p:nvPr>
        </p:nvSpPr>
        <p:spPr>
          <a:xfrm>
            <a:off x="3851920" y="5301208"/>
            <a:ext cx="5114778" cy="1101248"/>
          </a:xfrm>
        </p:spPr>
        <p:txBody>
          <a:bodyPr>
            <a:normAutofit lnSpcReduction="10000"/>
          </a:bodyPr>
          <a:lstStyle/>
          <a:p>
            <a:r>
              <a:rPr lang="ru-RU" dirty="0" err="1" smtClean="0"/>
              <a:t>Виконала</a:t>
            </a:r>
            <a:r>
              <a:rPr lang="ru-RU" dirty="0" smtClean="0"/>
              <a:t> </a:t>
            </a:r>
          </a:p>
          <a:p>
            <a:r>
              <a:rPr lang="ru-RU" dirty="0" smtClean="0"/>
              <a:t>студентка </a:t>
            </a:r>
            <a:r>
              <a:rPr lang="ru-RU" dirty="0" err="1" smtClean="0"/>
              <a:t>групи</a:t>
            </a:r>
            <a:r>
              <a:rPr lang="ru-RU" dirty="0" smtClean="0"/>
              <a:t> 8.0728-1</a:t>
            </a:r>
          </a:p>
          <a:p>
            <a:r>
              <a:rPr lang="ru-RU" dirty="0" err="1" smtClean="0"/>
              <a:t>Рудь</a:t>
            </a:r>
            <a:r>
              <a:rPr lang="ru-RU" dirty="0" smtClean="0"/>
              <a:t> Людмила</a:t>
            </a:r>
            <a:endParaRPr lang="ru-RU"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320040"/>
            <a:ext cx="8316416" cy="1143000"/>
          </a:xfrm>
        </p:spPr>
        <p:txBody>
          <a:bodyPr>
            <a:normAutofit fontScale="90000"/>
          </a:bodyPr>
          <a:lstStyle/>
          <a:p>
            <a:pPr algn="ctr"/>
            <a:r>
              <a:rPr lang="ru-RU" dirty="0" smtClean="0"/>
              <a:t> </a:t>
            </a:r>
            <a:br>
              <a:rPr lang="ru-RU" dirty="0" smtClean="0"/>
            </a:br>
            <a:r>
              <a:rPr lang="uk-UA" sz="3600" dirty="0" smtClean="0"/>
              <a:t>4. Оцінювання результатів використання </a:t>
            </a:r>
            <a:r>
              <a:rPr lang="uk-UA" sz="3600" dirty="0" smtClean="0"/>
              <a:t> портфеля </a:t>
            </a:r>
            <a:r>
              <a:rPr lang="uk-UA" sz="3600" dirty="0" smtClean="0"/>
              <a:t>цінних </a:t>
            </a:r>
            <a:r>
              <a:rPr lang="uk-UA" sz="3600" dirty="0" smtClean="0"/>
              <a:t>паперів</a:t>
            </a:r>
            <a:endParaRPr lang="ru-RU" dirty="0"/>
          </a:p>
        </p:txBody>
      </p:sp>
      <p:sp>
        <p:nvSpPr>
          <p:cNvPr id="3" name="Содержимое 2"/>
          <p:cNvSpPr>
            <a:spLocks noGrp="1"/>
          </p:cNvSpPr>
          <p:nvPr>
            <p:ph idx="1"/>
          </p:nvPr>
        </p:nvSpPr>
        <p:spPr/>
        <p:txBody>
          <a:bodyPr>
            <a:normAutofit fontScale="85000" lnSpcReduction="20000"/>
          </a:bodyPr>
          <a:lstStyle/>
          <a:p>
            <a:pPr marL="0" indent="396000" algn="just">
              <a:spcBef>
                <a:spcPts val="0"/>
              </a:spcBef>
              <a:buNone/>
            </a:pPr>
            <a:r>
              <a:rPr lang="uk-UA" dirty="0" smtClean="0"/>
              <a:t>Відомі чотири основні методи оцінювання результатів використання портфеля з урахуванням критерію середнього відхилення (</a:t>
            </a:r>
            <a:r>
              <a:rPr lang="ru-RU" dirty="0" err="1" smtClean="0"/>
              <a:t>mean</a:t>
            </a:r>
            <a:r>
              <a:rPr lang="uk-UA" dirty="0" smtClean="0"/>
              <a:t>-</a:t>
            </a:r>
            <a:r>
              <a:rPr lang="ru-RU" dirty="0" err="1" smtClean="0"/>
              <a:t>variance</a:t>
            </a:r>
            <a:r>
              <a:rPr lang="uk-UA" dirty="0" smtClean="0"/>
              <a:t>).</a:t>
            </a:r>
          </a:p>
          <a:p>
            <a:pPr marL="0" indent="396000" algn="just">
              <a:lnSpc>
                <a:spcPct val="110000"/>
              </a:lnSpc>
              <a:spcBef>
                <a:spcPts val="0"/>
              </a:spcBef>
              <a:buNone/>
            </a:pPr>
            <a:r>
              <a:rPr lang="uk-UA" b="1" dirty="0" smtClean="0"/>
              <a:t>Індекс </a:t>
            </a:r>
            <a:r>
              <a:rPr lang="uk-UA" b="1" dirty="0" err="1" smtClean="0"/>
              <a:t>Шарпа</a:t>
            </a:r>
            <a:r>
              <a:rPr lang="uk-UA" b="1" dirty="0" smtClean="0"/>
              <a:t> (SI)</a:t>
            </a:r>
            <a:endParaRPr lang="ru-RU" b="1" dirty="0" smtClean="0"/>
          </a:p>
          <a:p>
            <a:pPr marL="0" indent="396000" algn="just">
              <a:lnSpc>
                <a:spcPct val="110000"/>
              </a:lnSpc>
              <a:spcBef>
                <a:spcPts val="0"/>
              </a:spcBef>
              <a:buNone/>
            </a:pPr>
            <a:endParaRPr lang="ru-RU" dirty="0" smtClean="0"/>
          </a:p>
          <a:p>
            <a:pPr marL="0" indent="396000" algn="just">
              <a:lnSpc>
                <a:spcPct val="110000"/>
              </a:lnSpc>
              <a:spcBef>
                <a:spcPts val="0"/>
              </a:spcBef>
              <a:buNone/>
            </a:pPr>
            <a:r>
              <a:rPr lang="ru-RU" dirty="0" err="1" smtClean="0"/>
              <a:t>Індекс</a:t>
            </a:r>
            <a:r>
              <a:rPr lang="ru-RU" dirty="0" smtClean="0"/>
              <a:t> </a:t>
            </a:r>
            <a:r>
              <a:rPr lang="ru-RU" dirty="0" err="1" smtClean="0"/>
              <a:t>показує</a:t>
            </a:r>
            <a:r>
              <a:rPr lang="ru-RU" dirty="0" smtClean="0"/>
              <a:t> </a:t>
            </a:r>
            <a:r>
              <a:rPr lang="ru-RU" dirty="0" err="1" smtClean="0"/>
              <a:t>надлишковий</a:t>
            </a:r>
            <a:r>
              <a:rPr lang="ru-RU" dirty="0" smtClean="0"/>
              <a:t> </a:t>
            </a:r>
            <a:r>
              <a:rPr lang="ru-RU" dirty="0" err="1" smtClean="0"/>
              <a:t>дохід</a:t>
            </a:r>
            <a:r>
              <a:rPr lang="ru-RU" dirty="0" smtClean="0"/>
              <a:t> на </a:t>
            </a:r>
            <a:r>
              <a:rPr lang="ru-RU" dirty="0" err="1" smtClean="0"/>
              <a:t>одиницю</a:t>
            </a:r>
            <a:r>
              <a:rPr lang="ru-RU" dirty="0" smtClean="0"/>
              <a:t> </a:t>
            </a:r>
            <a:r>
              <a:rPr lang="ru-RU" dirty="0" err="1" smtClean="0"/>
              <a:t>загального</a:t>
            </a:r>
            <a:r>
              <a:rPr lang="ru-RU" dirty="0" smtClean="0"/>
              <a:t> </a:t>
            </a:r>
            <a:r>
              <a:rPr lang="ru-RU" dirty="0" err="1" smtClean="0"/>
              <a:t>ризику</a:t>
            </a:r>
            <a:r>
              <a:rPr lang="ru-RU" dirty="0" smtClean="0"/>
              <a:t> (</a:t>
            </a:r>
            <a:r>
              <a:rPr lang="ru-RU" dirty="0" smtClean="0">
                <a:sym typeface="Symbol"/>
              </a:rPr>
              <a:t></a:t>
            </a:r>
            <a:r>
              <a:rPr lang="ru-RU" baseline="-25000" dirty="0" err="1" smtClean="0"/>
              <a:t>р</a:t>
            </a:r>
            <a:r>
              <a:rPr lang="ru-RU" baseline="-25000" dirty="0" smtClean="0"/>
              <a:t>)</a:t>
            </a:r>
            <a:r>
              <a:rPr lang="ru-RU" dirty="0" smtClean="0"/>
              <a:t>. </a:t>
            </a:r>
            <a:r>
              <a:rPr lang="ru-RU" dirty="0" smtClean="0"/>
              <a:t>Чим </a:t>
            </a:r>
            <a:r>
              <a:rPr lang="ru-RU" dirty="0" err="1" smtClean="0"/>
              <a:t>вищий</a:t>
            </a:r>
            <a:r>
              <a:rPr lang="ru-RU" dirty="0" smtClean="0"/>
              <a:t> </a:t>
            </a:r>
            <a:r>
              <a:rPr lang="ru-RU" dirty="0" err="1" smtClean="0"/>
              <a:t>індекс</a:t>
            </a:r>
            <a:r>
              <a:rPr lang="ru-RU" dirty="0" smtClean="0"/>
              <a:t>, </a:t>
            </a:r>
            <a:r>
              <a:rPr lang="ru-RU" dirty="0" err="1" smtClean="0"/>
              <a:t>тим</a:t>
            </a:r>
            <a:r>
              <a:rPr lang="ru-RU" dirty="0" smtClean="0"/>
              <a:t> </a:t>
            </a:r>
            <a:r>
              <a:rPr lang="ru-RU" dirty="0" err="1" smtClean="0"/>
              <a:t>вища</a:t>
            </a:r>
            <a:r>
              <a:rPr lang="ru-RU" dirty="0" smtClean="0"/>
              <a:t> </a:t>
            </a:r>
            <a:r>
              <a:rPr lang="ru-RU" dirty="0" err="1" smtClean="0"/>
              <a:t>оцінка</a:t>
            </a:r>
            <a:r>
              <a:rPr lang="ru-RU" dirty="0" smtClean="0"/>
              <a:t> </a:t>
            </a:r>
            <a:r>
              <a:rPr lang="ru-RU" dirty="0" err="1" smtClean="0"/>
              <a:t>результатів</a:t>
            </a:r>
            <a:r>
              <a:rPr lang="ru-RU" dirty="0" smtClean="0"/>
              <a:t> </a:t>
            </a:r>
            <a:r>
              <a:rPr lang="ru-RU" dirty="0" err="1" smtClean="0"/>
              <a:t>використання</a:t>
            </a:r>
            <a:r>
              <a:rPr lang="ru-RU" dirty="0" smtClean="0"/>
              <a:t> портфеля. </a:t>
            </a:r>
            <a:r>
              <a:rPr lang="ru-RU" dirty="0" err="1" smtClean="0"/>
              <a:t>Якщо</a:t>
            </a:r>
            <a:r>
              <a:rPr lang="ru-RU" dirty="0" smtClean="0"/>
              <a:t> </a:t>
            </a:r>
            <a:r>
              <a:rPr lang="ru-RU" dirty="0" err="1" smtClean="0"/>
              <a:t>індекс</a:t>
            </a:r>
            <a:r>
              <a:rPr lang="ru-RU" dirty="0" smtClean="0"/>
              <a:t> портфеля </a:t>
            </a:r>
            <a:r>
              <a:rPr lang="ru-RU" dirty="0" err="1" smtClean="0"/>
              <a:t>інвестора</a:t>
            </a:r>
            <a:r>
              <a:rPr lang="ru-RU" dirty="0" smtClean="0"/>
              <a:t> </a:t>
            </a:r>
            <a:r>
              <a:rPr lang="ru-RU" dirty="0" err="1" smtClean="0"/>
              <a:t>перевищує</a:t>
            </a:r>
            <a:r>
              <a:rPr lang="ru-RU" dirty="0" smtClean="0"/>
              <a:t> </a:t>
            </a:r>
            <a:r>
              <a:rPr lang="ru-RU" dirty="0" err="1" smtClean="0"/>
              <a:t>індекс</a:t>
            </a:r>
            <a:r>
              <a:rPr lang="ru-RU" dirty="0" smtClean="0"/>
              <a:t> </a:t>
            </a:r>
            <a:r>
              <a:rPr lang="ru-RU" dirty="0" err="1" smtClean="0"/>
              <a:t>ринкового</a:t>
            </a:r>
            <a:r>
              <a:rPr lang="ru-RU" dirty="0" smtClean="0"/>
              <a:t> </a:t>
            </a:r>
            <a:r>
              <a:rPr lang="ru-RU" dirty="0" err="1" smtClean="0"/>
              <a:t>портфеля</a:t>
            </a:r>
            <a:r>
              <a:rPr lang="ru-RU" dirty="0" smtClean="0"/>
              <a:t>, то </a:t>
            </a:r>
            <a:r>
              <a:rPr lang="ru-RU" dirty="0" err="1" smtClean="0"/>
              <a:t>інвестор</a:t>
            </a:r>
            <a:r>
              <a:rPr lang="ru-RU" dirty="0" smtClean="0"/>
              <a:t> “</a:t>
            </a:r>
            <a:r>
              <a:rPr lang="ru-RU" dirty="0" err="1" smtClean="0"/>
              <a:t>ішов</a:t>
            </a:r>
            <a:r>
              <a:rPr lang="ru-RU" dirty="0" smtClean="0"/>
              <a:t> </a:t>
            </a:r>
            <a:r>
              <a:rPr lang="ru-RU" dirty="0" err="1" smtClean="0"/>
              <a:t>попереду</a:t>
            </a:r>
            <a:r>
              <a:rPr lang="ru-RU" dirty="0" smtClean="0"/>
              <a:t> ринку”, </a:t>
            </a:r>
            <a:r>
              <a:rPr lang="ru-RU" dirty="0" err="1" smtClean="0"/>
              <a:t>тобто</a:t>
            </a:r>
            <a:r>
              <a:rPr lang="ru-RU" dirty="0" smtClean="0"/>
              <a:t> одержав </a:t>
            </a:r>
            <a:r>
              <a:rPr lang="ru-RU" dirty="0" err="1" smtClean="0"/>
              <a:t>дохід</a:t>
            </a:r>
            <a:r>
              <a:rPr lang="ru-RU" dirty="0" smtClean="0"/>
              <a:t>, </a:t>
            </a:r>
            <a:r>
              <a:rPr lang="ru-RU" dirty="0" err="1" smtClean="0"/>
              <a:t>вищий</a:t>
            </a:r>
            <a:r>
              <a:rPr lang="ru-RU" dirty="0" smtClean="0"/>
              <a:t> </a:t>
            </a:r>
            <a:r>
              <a:rPr lang="ru-RU" dirty="0" err="1" smtClean="0"/>
              <a:t>ринкового</a:t>
            </a:r>
            <a:r>
              <a:rPr lang="ru-RU" dirty="0" smtClean="0"/>
              <a:t>.</a:t>
            </a:r>
          </a:p>
          <a:p>
            <a:pPr marL="0" indent="396000" algn="just">
              <a:lnSpc>
                <a:spcPct val="110000"/>
              </a:lnSpc>
              <a:spcBef>
                <a:spcPts val="0"/>
              </a:spcBef>
              <a:buNone/>
            </a:pPr>
            <a:r>
              <a:rPr lang="uk-UA" b="1" dirty="0" smtClean="0"/>
              <a:t>Індекс </a:t>
            </a:r>
            <a:r>
              <a:rPr lang="uk-UA" b="1" dirty="0" err="1" smtClean="0"/>
              <a:t>Тренора</a:t>
            </a:r>
            <a:r>
              <a:rPr lang="uk-UA" b="1" dirty="0" smtClean="0"/>
              <a:t> (TI</a:t>
            </a:r>
            <a:r>
              <a:rPr lang="uk-UA" b="1" dirty="0" smtClean="0"/>
              <a:t>)</a:t>
            </a:r>
          </a:p>
          <a:p>
            <a:pPr marL="0" indent="396000" algn="just">
              <a:lnSpc>
                <a:spcPct val="110000"/>
              </a:lnSpc>
              <a:spcBef>
                <a:spcPts val="0"/>
              </a:spcBef>
              <a:buNone/>
            </a:pPr>
            <a:endParaRPr lang="uk-UA" b="1" dirty="0" smtClean="0"/>
          </a:p>
          <a:p>
            <a:pPr marL="0" indent="396000" algn="just">
              <a:lnSpc>
                <a:spcPct val="110000"/>
              </a:lnSpc>
              <a:spcBef>
                <a:spcPts val="0"/>
              </a:spcBef>
              <a:buNone/>
            </a:pPr>
            <a:r>
              <a:rPr lang="ru-RU" dirty="0" err="1" smtClean="0"/>
              <a:t>Він</a:t>
            </a:r>
            <a:r>
              <a:rPr lang="ru-RU" dirty="0" smtClean="0"/>
              <a:t> </a:t>
            </a:r>
            <a:r>
              <a:rPr lang="ru-RU" dirty="0" err="1" smtClean="0"/>
              <a:t>показує</a:t>
            </a:r>
            <a:r>
              <a:rPr lang="ru-RU" dirty="0" smtClean="0"/>
              <a:t> </a:t>
            </a:r>
            <a:r>
              <a:rPr lang="ru-RU" dirty="0" err="1" smtClean="0"/>
              <a:t>надлишковий</a:t>
            </a:r>
            <a:r>
              <a:rPr lang="ru-RU" dirty="0" smtClean="0"/>
              <a:t> </a:t>
            </a:r>
            <a:r>
              <a:rPr lang="ru-RU" dirty="0" err="1" smtClean="0"/>
              <a:t>дохід</a:t>
            </a:r>
            <a:r>
              <a:rPr lang="ru-RU" dirty="0" smtClean="0"/>
              <a:t> на </a:t>
            </a:r>
            <a:r>
              <a:rPr lang="ru-RU" dirty="0" err="1" smtClean="0"/>
              <a:t>одиницю</a:t>
            </a:r>
            <a:r>
              <a:rPr lang="ru-RU" dirty="0" smtClean="0"/>
              <a:t> систематичного </a:t>
            </a:r>
            <a:r>
              <a:rPr lang="ru-RU" dirty="0" err="1" smtClean="0"/>
              <a:t>ризику</a:t>
            </a:r>
            <a:r>
              <a:rPr lang="ru-RU" dirty="0" smtClean="0"/>
              <a:t> (</a:t>
            </a:r>
            <a:r>
              <a:rPr lang="ru-RU" dirty="0" smtClean="0">
                <a:sym typeface="Symbol"/>
              </a:rPr>
              <a:t></a:t>
            </a:r>
            <a:r>
              <a:rPr lang="ru-RU" i="1" baseline="-25000" dirty="0" err="1" smtClean="0"/>
              <a:t>р</a:t>
            </a:r>
            <a:r>
              <a:rPr lang="ru-RU" i="1" baseline="-25000" dirty="0" smtClean="0"/>
              <a:t>)</a:t>
            </a:r>
            <a:r>
              <a:rPr lang="ru-RU" dirty="0" smtClean="0"/>
              <a:t>. Чим </a:t>
            </a:r>
            <a:r>
              <a:rPr lang="ru-RU" dirty="0" err="1" smtClean="0"/>
              <a:t>вищий</a:t>
            </a:r>
            <a:r>
              <a:rPr lang="ru-RU" dirty="0" smtClean="0"/>
              <a:t> </a:t>
            </a:r>
            <a:r>
              <a:rPr lang="ru-RU" dirty="0" err="1" smtClean="0"/>
              <a:t>індекс</a:t>
            </a:r>
            <a:r>
              <a:rPr lang="ru-RU" dirty="0" smtClean="0"/>
              <a:t>, </a:t>
            </a:r>
            <a:r>
              <a:rPr lang="ru-RU" dirty="0" err="1" smtClean="0"/>
              <a:t>тим</a:t>
            </a:r>
            <a:r>
              <a:rPr lang="ru-RU" dirty="0" smtClean="0"/>
              <a:t> </a:t>
            </a:r>
            <a:r>
              <a:rPr lang="ru-RU" dirty="0" err="1" smtClean="0"/>
              <a:t>вища</a:t>
            </a:r>
            <a:r>
              <a:rPr lang="ru-RU" dirty="0" smtClean="0"/>
              <a:t> </a:t>
            </a:r>
            <a:r>
              <a:rPr lang="ru-RU" dirty="0" err="1" smtClean="0"/>
              <a:t>оцінка</a:t>
            </a:r>
            <a:r>
              <a:rPr lang="ru-RU" dirty="0" smtClean="0"/>
              <a:t> </a:t>
            </a:r>
            <a:r>
              <a:rPr lang="ru-RU" dirty="0" err="1" smtClean="0"/>
              <a:t>результатів</a:t>
            </a:r>
            <a:r>
              <a:rPr lang="ru-RU" dirty="0" smtClean="0"/>
              <a:t> </a:t>
            </a:r>
            <a:r>
              <a:rPr lang="ru-RU" dirty="0" err="1" smtClean="0"/>
              <a:t>використання</a:t>
            </a:r>
            <a:r>
              <a:rPr lang="ru-RU" dirty="0" smtClean="0"/>
              <a:t> портфеля</a:t>
            </a:r>
            <a:r>
              <a:rPr lang="ru-RU" dirty="0" smtClean="0"/>
              <a:t>.</a:t>
            </a:r>
            <a:endParaRPr lang="ru-RU" b="1" dirty="0" smtClean="0"/>
          </a:p>
          <a:p>
            <a:pPr marL="0" indent="396000" algn="just">
              <a:spcBef>
                <a:spcPts val="0"/>
              </a:spcBef>
              <a:buNone/>
            </a:pPr>
            <a:endParaRPr lang="ru-RU" dirty="0"/>
          </a:p>
        </p:txBody>
      </p:sp>
      <p:sp>
        <p:nvSpPr>
          <p:cNvPr id="23554"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23553" name="Object 1"/>
          <p:cNvGraphicFramePr>
            <a:graphicFrameLocks noChangeAspect="1"/>
          </p:cNvGraphicFramePr>
          <p:nvPr/>
        </p:nvGraphicFramePr>
        <p:xfrm>
          <a:off x="3563888" y="2420888"/>
          <a:ext cx="2736304" cy="792088"/>
        </p:xfrm>
        <a:graphic>
          <a:graphicData uri="http://schemas.openxmlformats.org/presentationml/2006/ole">
            <p:oleObj spid="_x0000_s23553" name="Формула" r:id="rId3" imgW="914400" imgH="495300" progId="Equation.3">
              <p:embed/>
            </p:oleObj>
          </a:graphicData>
        </a:graphic>
      </p:graphicFrame>
      <p:sp>
        <p:nvSpPr>
          <p:cNvPr id="23556"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23555" name="Object 3"/>
          <p:cNvGraphicFramePr>
            <a:graphicFrameLocks noChangeAspect="1"/>
          </p:cNvGraphicFramePr>
          <p:nvPr/>
        </p:nvGraphicFramePr>
        <p:xfrm>
          <a:off x="3779912" y="4869160"/>
          <a:ext cx="2592288" cy="648072"/>
        </p:xfrm>
        <a:graphic>
          <a:graphicData uri="http://schemas.openxmlformats.org/presentationml/2006/ole">
            <p:oleObj spid="_x0000_s23555" name="Формула" r:id="rId4" imgW="926698" imgH="495085" progId="Equation.3">
              <p:embed/>
            </p:oleObj>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Содержимое 2"/>
          <p:cNvSpPr>
            <a:spLocks noGrp="1"/>
          </p:cNvSpPr>
          <p:nvPr>
            <p:ph idx="1"/>
          </p:nvPr>
        </p:nvSpPr>
        <p:spPr>
          <a:xfrm>
            <a:off x="323528" y="332656"/>
            <a:ext cx="7239000" cy="6264696"/>
          </a:xfrm>
        </p:spPr>
        <p:txBody>
          <a:bodyPr>
            <a:normAutofit fontScale="77500" lnSpcReduction="20000"/>
          </a:bodyPr>
          <a:lstStyle/>
          <a:p>
            <a:pPr marL="0" indent="396000" algn="ctr">
              <a:lnSpc>
                <a:spcPct val="120000"/>
              </a:lnSpc>
              <a:spcBef>
                <a:spcPts val="0"/>
              </a:spcBef>
              <a:buNone/>
            </a:pPr>
            <a:r>
              <a:rPr lang="uk-UA" b="1" dirty="0" smtClean="0"/>
              <a:t>Індекс альфа </a:t>
            </a:r>
            <a:r>
              <a:rPr lang="uk-UA" b="1" dirty="0" err="1" smtClean="0"/>
              <a:t>Йєнсена</a:t>
            </a:r>
            <a:r>
              <a:rPr lang="uk-UA" b="1" dirty="0" smtClean="0"/>
              <a:t> (</a:t>
            </a:r>
            <a:r>
              <a:rPr lang="uk-UA" b="1" dirty="0" smtClean="0">
                <a:sym typeface="Symbol"/>
              </a:rPr>
              <a:t></a:t>
            </a:r>
            <a:r>
              <a:rPr lang="uk-UA" b="1" baseline="-25000" dirty="0" smtClean="0"/>
              <a:t>р</a:t>
            </a:r>
            <a:r>
              <a:rPr lang="uk-UA" b="1" dirty="0" smtClean="0"/>
              <a:t>)</a:t>
            </a:r>
            <a:endParaRPr lang="ru-RU" b="1" dirty="0" smtClean="0"/>
          </a:p>
          <a:p>
            <a:pPr marL="0" indent="396000" algn="just">
              <a:lnSpc>
                <a:spcPct val="120000"/>
              </a:lnSpc>
              <a:spcBef>
                <a:spcPts val="0"/>
              </a:spcBef>
              <a:buNone/>
            </a:pPr>
            <a:r>
              <a:rPr lang="ru-RU" dirty="0" err="1" smtClean="0"/>
              <a:t>Показник</a:t>
            </a:r>
            <a:r>
              <a:rPr lang="ru-RU" dirty="0" smtClean="0"/>
              <a:t> альфа </a:t>
            </a:r>
            <a:r>
              <a:rPr lang="ru-RU" dirty="0" err="1" smtClean="0"/>
              <a:t>Йєнсена</a:t>
            </a:r>
            <a:r>
              <a:rPr lang="ru-RU" dirty="0" smtClean="0"/>
              <a:t> </a:t>
            </a:r>
            <a:r>
              <a:rPr lang="ru-RU" dirty="0" err="1" smtClean="0"/>
              <a:t>вимірює</a:t>
            </a:r>
            <a:r>
              <a:rPr lang="ru-RU" dirty="0" smtClean="0"/>
              <a:t> </a:t>
            </a:r>
            <a:r>
              <a:rPr lang="ru-RU" dirty="0" err="1" smtClean="0"/>
              <a:t>вартість</a:t>
            </a:r>
            <a:r>
              <a:rPr lang="ru-RU" dirty="0" smtClean="0"/>
              <a:t> </a:t>
            </a:r>
            <a:r>
              <a:rPr lang="ru-RU" dirty="0" err="1" smtClean="0"/>
              <a:t>портфельної</a:t>
            </a:r>
            <a:r>
              <a:rPr lang="ru-RU" dirty="0" smtClean="0"/>
              <a:t> </a:t>
            </a:r>
            <a:r>
              <a:rPr lang="ru-RU" dirty="0" err="1" smtClean="0"/>
              <a:t>альфи</a:t>
            </a:r>
            <a:r>
              <a:rPr lang="ru-RU" dirty="0" smtClean="0"/>
              <a:t>. </a:t>
            </a:r>
            <a:r>
              <a:rPr lang="ru-RU" dirty="0" err="1" smtClean="0"/>
              <a:t>Він</a:t>
            </a:r>
            <a:r>
              <a:rPr lang="ru-RU" dirty="0" smtClean="0"/>
              <a:t> </a:t>
            </a:r>
            <a:r>
              <a:rPr lang="ru-RU" dirty="0" err="1" smtClean="0"/>
              <a:t>визначає</a:t>
            </a:r>
            <a:r>
              <a:rPr lang="ru-RU" dirty="0" smtClean="0"/>
              <a:t> </a:t>
            </a:r>
            <a:r>
              <a:rPr lang="ru-RU" dirty="0" err="1" smtClean="0"/>
              <a:t>дохід</a:t>
            </a:r>
            <a:r>
              <a:rPr lang="ru-RU" dirty="0" smtClean="0"/>
              <a:t> портфеля, </a:t>
            </a:r>
            <a:r>
              <a:rPr lang="ru-RU" dirty="0" err="1" smtClean="0"/>
              <a:t>отриманий</a:t>
            </a:r>
            <a:r>
              <a:rPr lang="ru-RU" dirty="0" smtClean="0"/>
              <a:t> </a:t>
            </a:r>
            <a:r>
              <a:rPr lang="ru-RU" dirty="0" err="1" smtClean="0"/>
              <a:t>понад</a:t>
            </a:r>
            <a:r>
              <a:rPr lang="ru-RU" dirty="0" smtClean="0"/>
              <a:t> норму, </a:t>
            </a:r>
            <a:r>
              <a:rPr lang="ru-RU" dirty="0" err="1" smtClean="0"/>
              <a:t>визначену</a:t>
            </a:r>
            <a:r>
              <a:rPr lang="ru-RU" dirty="0" smtClean="0"/>
              <a:t> на </a:t>
            </a:r>
            <a:r>
              <a:rPr lang="ru-RU" dirty="0" err="1" smtClean="0"/>
              <a:t>підставі</a:t>
            </a:r>
            <a:r>
              <a:rPr lang="ru-RU" dirty="0" smtClean="0"/>
              <a:t> </a:t>
            </a:r>
            <a:r>
              <a:rPr lang="ru-RU" dirty="0" smtClean="0">
                <a:sym typeface="Symbol"/>
              </a:rPr>
              <a:t></a:t>
            </a:r>
            <a:r>
              <a:rPr lang="ru-RU" dirty="0" smtClean="0"/>
              <a:t> портфеля </a:t>
            </a:r>
            <a:r>
              <a:rPr lang="ru-RU" dirty="0" err="1" smtClean="0"/>
              <a:t>і</a:t>
            </a:r>
            <a:r>
              <a:rPr lang="ru-RU" dirty="0" smtClean="0"/>
              <a:t> </a:t>
            </a:r>
            <a:r>
              <a:rPr lang="ru-RU" dirty="0" err="1" smtClean="0"/>
              <a:t>середнього</a:t>
            </a:r>
            <a:r>
              <a:rPr lang="ru-RU" dirty="0" smtClean="0"/>
              <a:t> </a:t>
            </a:r>
            <a:r>
              <a:rPr lang="ru-RU" dirty="0" err="1" smtClean="0"/>
              <a:t>ринкового</a:t>
            </a:r>
            <a:r>
              <a:rPr lang="ru-RU" dirty="0" smtClean="0"/>
              <a:t> доходу</a:t>
            </a:r>
            <a:r>
              <a:rPr lang="ru-RU" dirty="0" smtClean="0"/>
              <a:t>. </a:t>
            </a:r>
            <a:r>
              <a:rPr lang="uk-UA" dirty="0" smtClean="0">
                <a:sym typeface="Symbol"/>
              </a:rPr>
              <a:t></a:t>
            </a:r>
            <a:r>
              <a:rPr lang="uk-UA" baseline="-25000" dirty="0" smtClean="0"/>
              <a:t>р</a:t>
            </a:r>
            <a:r>
              <a:rPr lang="uk-UA" dirty="0" smtClean="0"/>
              <a:t> = </a:t>
            </a:r>
            <a:r>
              <a:rPr lang="uk-UA" dirty="0" err="1" smtClean="0"/>
              <a:t>R</a:t>
            </a:r>
            <a:r>
              <a:rPr lang="uk-UA" baseline="-25000" dirty="0" err="1" smtClean="0"/>
              <a:t>p</a:t>
            </a:r>
            <a:r>
              <a:rPr lang="uk-UA" dirty="0" smtClean="0"/>
              <a:t> – [</a:t>
            </a:r>
            <a:r>
              <a:rPr lang="uk-UA" dirty="0" err="1" smtClean="0"/>
              <a:t>R</a:t>
            </a:r>
            <a:r>
              <a:rPr lang="uk-UA" baseline="-25000" dirty="0" err="1" smtClean="0"/>
              <a:t>f</a:t>
            </a:r>
            <a:r>
              <a:rPr lang="uk-UA" dirty="0" smtClean="0"/>
              <a:t> + </a:t>
            </a:r>
            <a:r>
              <a:rPr lang="uk-UA" dirty="0" smtClean="0">
                <a:sym typeface="Symbol"/>
              </a:rPr>
              <a:t></a:t>
            </a:r>
            <a:r>
              <a:rPr lang="uk-UA" baseline="-25000" dirty="0" smtClean="0"/>
              <a:t>p</a:t>
            </a:r>
            <a:r>
              <a:rPr lang="uk-UA" dirty="0" smtClean="0"/>
              <a:t> (</a:t>
            </a:r>
            <a:r>
              <a:rPr lang="uk-UA" dirty="0" err="1" smtClean="0"/>
              <a:t>R</a:t>
            </a:r>
            <a:r>
              <a:rPr lang="uk-UA" baseline="-25000" dirty="0" err="1" smtClean="0"/>
              <a:t>m</a:t>
            </a:r>
            <a:r>
              <a:rPr lang="uk-UA" dirty="0" smtClean="0"/>
              <a:t> – </a:t>
            </a:r>
            <a:r>
              <a:rPr lang="uk-UA" dirty="0" err="1" smtClean="0"/>
              <a:t>R</a:t>
            </a:r>
            <a:r>
              <a:rPr lang="uk-UA" baseline="-25000" dirty="0" err="1" smtClean="0"/>
              <a:t>f</a:t>
            </a:r>
            <a:r>
              <a:rPr lang="uk-UA" dirty="0" smtClean="0"/>
              <a:t>)]</a:t>
            </a:r>
            <a:endParaRPr lang="ru-RU" dirty="0" smtClean="0"/>
          </a:p>
          <a:p>
            <a:pPr marL="0" indent="396000" algn="just">
              <a:lnSpc>
                <a:spcPct val="120000"/>
              </a:lnSpc>
              <a:spcBef>
                <a:spcPts val="0"/>
              </a:spcBef>
              <a:buNone/>
            </a:pPr>
            <a:r>
              <a:rPr lang="ru-RU" dirty="0" smtClean="0"/>
              <a:t>У </a:t>
            </a:r>
            <a:r>
              <a:rPr lang="ru-RU" dirty="0" err="1" smtClean="0"/>
              <a:t>випадку</a:t>
            </a:r>
            <a:r>
              <a:rPr lang="ru-RU" dirty="0" smtClean="0"/>
              <a:t>, коли </a:t>
            </a:r>
            <a:r>
              <a:rPr lang="ru-RU" dirty="0" smtClean="0">
                <a:sym typeface="Symbol"/>
              </a:rPr>
              <a:t></a:t>
            </a:r>
            <a:r>
              <a:rPr lang="ru-RU" dirty="0" smtClean="0"/>
              <a:t> = 0, </a:t>
            </a:r>
            <a:r>
              <a:rPr lang="ru-RU" dirty="0" err="1" smtClean="0"/>
              <a:t>використання</a:t>
            </a:r>
            <a:r>
              <a:rPr lang="ru-RU" dirty="0" smtClean="0"/>
              <a:t> портфеля </a:t>
            </a:r>
            <a:r>
              <a:rPr lang="ru-RU" dirty="0" err="1" smtClean="0"/>
              <a:t>відповідає</a:t>
            </a:r>
            <a:r>
              <a:rPr lang="ru-RU" dirty="0" smtClean="0"/>
              <a:t> </a:t>
            </a:r>
            <a:r>
              <a:rPr lang="ru-RU" dirty="0" err="1" smtClean="0"/>
              <a:t>ринковим</a:t>
            </a:r>
            <a:r>
              <a:rPr lang="ru-RU" dirty="0" smtClean="0"/>
              <a:t> </a:t>
            </a:r>
            <a:r>
              <a:rPr lang="ru-RU" dirty="0" err="1" smtClean="0"/>
              <a:t>умовам</a:t>
            </a:r>
            <a:r>
              <a:rPr lang="ru-RU" dirty="0" smtClean="0"/>
              <a:t>. </a:t>
            </a:r>
            <a:r>
              <a:rPr lang="ru-RU" dirty="0" err="1" smtClean="0"/>
              <a:t>Якщо</a:t>
            </a:r>
            <a:r>
              <a:rPr lang="ru-RU" dirty="0" smtClean="0"/>
              <a:t> </a:t>
            </a:r>
            <a:r>
              <a:rPr lang="ru-RU" dirty="0" smtClean="0">
                <a:sym typeface="Symbol"/>
              </a:rPr>
              <a:t></a:t>
            </a:r>
            <a:r>
              <a:rPr lang="ru-RU" dirty="0" smtClean="0"/>
              <a:t> </a:t>
            </a:r>
            <a:r>
              <a:rPr lang="ru-RU" dirty="0" smtClean="0">
                <a:sym typeface="Symbol"/>
              </a:rPr>
              <a:t></a:t>
            </a:r>
            <a:r>
              <a:rPr lang="ru-RU" dirty="0" smtClean="0"/>
              <a:t> 1, то портфель </a:t>
            </a:r>
            <a:r>
              <a:rPr lang="ru-RU" dirty="0" err="1" smtClean="0"/>
              <a:t>цінних</a:t>
            </a:r>
            <a:r>
              <a:rPr lang="ru-RU" dirty="0" smtClean="0"/>
              <a:t> </a:t>
            </a:r>
            <a:r>
              <a:rPr lang="ru-RU" dirty="0" err="1" smtClean="0"/>
              <a:t>паперів</a:t>
            </a:r>
            <a:r>
              <a:rPr lang="ru-RU" dirty="0" smtClean="0"/>
              <a:t> приносив </a:t>
            </a:r>
            <a:r>
              <a:rPr lang="ru-RU" dirty="0" err="1" smtClean="0"/>
              <a:t>би</a:t>
            </a:r>
            <a:r>
              <a:rPr lang="ru-RU" dirty="0" smtClean="0"/>
              <a:t> </a:t>
            </a:r>
            <a:r>
              <a:rPr lang="ru-RU" dirty="0" err="1" smtClean="0"/>
              <a:t>кращі</a:t>
            </a:r>
            <a:r>
              <a:rPr lang="ru-RU" dirty="0" smtClean="0"/>
              <a:t> </a:t>
            </a:r>
            <a:r>
              <a:rPr lang="ru-RU" dirty="0" err="1" smtClean="0"/>
              <a:t>результати</a:t>
            </a:r>
            <a:r>
              <a:rPr lang="ru-RU" dirty="0" smtClean="0"/>
              <a:t>, </a:t>
            </a:r>
            <a:r>
              <a:rPr lang="ru-RU" dirty="0" err="1" smtClean="0"/>
              <a:t>ніж</a:t>
            </a:r>
            <a:r>
              <a:rPr lang="ru-RU" dirty="0" smtClean="0"/>
              <a:t> </a:t>
            </a:r>
            <a:r>
              <a:rPr lang="ru-RU" dirty="0" err="1" smtClean="0"/>
              <a:t>ринковий</a:t>
            </a:r>
            <a:r>
              <a:rPr lang="ru-RU" dirty="0" smtClean="0"/>
              <a:t>, </a:t>
            </a:r>
            <a:r>
              <a:rPr lang="ru-RU" dirty="0" err="1" smtClean="0"/>
              <a:t>і</a:t>
            </a:r>
            <a:r>
              <a:rPr lang="ru-RU" dirty="0" smtClean="0"/>
              <a:t> </a:t>
            </a:r>
            <a:r>
              <a:rPr lang="ru-RU" dirty="0" err="1" smtClean="0"/>
              <a:t>навпаки</a:t>
            </a:r>
            <a:r>
              <a:rPr lang="ru-RU" dirty="0" smtClean="0"/>
              <a:t>, коли </a:t>
            </a:r>
            <a:r>
              <a:rPr lang="ru-RU" dirty="0" smtClean="0">
                <a:sym typeface="Symbol"/>
              </a:rPr>
              <a:t></a:t>
            </a:r>
            <a:r>
              <a:rPr lang="ru-RU" dirty="0" smtClean="0"/>
              <a:t> </a:t>
            </a:r>
            <a:r>
              <a:rPr lang="ru-RU" dirty="0" smtClean="0">
                <a:sym typeface="Symbol"/>
              </a:rPr>
              <a:t></a:t>
            </a:r>
            <a:r>
              <a:rPr lang="ru-RU" dirty="0" smtClean="0"/>
              <a:t> 1, </a:t>
            </a:r>
            <a:r>
              <a:rPr lang="ru-RU" dirty="0" err="1" smtClean="0"/>
              <a:t>оцінка</a:t>
            </a:r>
            <a:r>
              <a:rPr lang="ru-RU" dirty="0" smtClean="0"/>
              <a:t> </a:t>
            </a:r>
            <a:r>
              <a:rPr lang="ru-RU" dirty="0" err="1" smtClean="0"/>
              <a:t>результатів</a:t>
            </a:r>
            <a:r>
              <a:rPr lang="ru-RU" dirty="0" smtClean="0"/>
              <a:t> </a:t>
            </a:r>
            <a:r>
              <a:rPr lang="ru-RU" dirty="0" err="1" smtClean="0"/>
              <a:t>використаного</a:t>
            </a:r>
            <a:r>
              <a:rPr lang="ru-RU" dirty="0" smtClean="0"/>
              <a:t> портфеля буде </a:t>
            </a:r>
            <a:r>
              <a:rPr lang="ru-RU" dirty="0" err="1" smtClean="0"/>
              <a:t>нижчою</a:t>
            </a:r>
            <a:r>
              <a:rPr lang="ru-RU" dirty="0" smtClean="0"/>
              <a:t> </a:t>
            </a:r>
            <a:r>
              <a:rPr lang="ru-RU" dirty="0" err="1" smtClean="0"/>
              <a:t>ринкової</a:t>
            </a:r>
            <a:r>
              <a:rPr lang="ru-RU" dirty="0" smtClean="0"/>
              <a:t> </a:t>
            </a:r>
            <a:r>
              <a:rPr lang="ru-RU" dirty="0" err="1" smtClean="0"/>
              <a:t>оцінки</a:t>
            </a:r>
            <a:r>
              <a:rPr lang="ru-RU" dirty="0" smtClean="0"/>
              <a:t>.</a:t>
            </a:r>
          </a:p>
          <a:p>
            <a:pPr marL="0" indent="396000" algn="ctr">
              <a:lnSpc>
                <a:spcPct val="120000"/>
              </a:lnSpc>
              <a:spcBef>
                <a:spcPts val="0"/>
              </a:spcBef>
              <a:buNone/>
            </a:pPr>
            <a:r>
              <a:rPr lang="uk-UA" b="1" dirty="0" smtClean="0"/>
              <a:t>Коефіцієнт оцінки</a:t>
            </a:r>
            <a:endParaRPr lang="ru-RU" b="1" dirty="0" smtClean="0"/>
          </a:p>
          <a:p>
            <a:pPr marL="0" indent="396000" algn="just">
              <a:lnSpc>
                <a:spcPct val="120000"/>
              </a:lnSpc>
              <a:spcBef>
                <a:spcPts val="0"/>
              </a:spcBef>
              <a:buNone/>
            </a:pPr>
            <a:r>
              <a:rPr lang="ru-RU" dirty="0" smtClean="0"/>
              <a:t>Метод </a:t>
            </a:r>
            <a:r>
              <a:rPr lang="ru-RU" dirty="0" err="1" smtClean="0"/>
              <a:t>оціночного</a:t>
            </a:r>
            <a:r>
              <a:rPr lang="ru-RU" dirty="0" smtClean="0"/>
              <a:t> </a:t>
            </a:r>
            <a:r>
              <a:rPr lang="ru-RU" dirty="0" err="1" smtClean="0"/>
              <a:t>коефіцієнта</a:t>
            </a:r>
            <a:r>
              <a:rPr lang="ru-RU" dirty="0" smtClean="0"/>
              <a:t> на </a:t>
            </a:r>
            <a:r>
              <a:rPr lang="ru-RU" dirty="0" err="1" smtClean="0"/>
              <a:t>основі</a:t>
            </a:r>
            <a:r>
              <a:rPr lang="ru-RU" dirty="0" smtClean="0"/>
              <a:t> </a:t>
            </a:r>
            <a:r>
              <a:rPr lang="ru-RU" dirty="0" err="1" smtClean="0"/>
              <a:t>показника</a:t>
            </a:r>
            <a:r>
              <a:rPr lang="ru-RU" dirty="0" smtClean="0"/>
              <a:t> </a:t>
            </a:r>
            <a:r>
              <a:rPr lang="ru-RU" dirty="0" err="1" smtClean="0"/>
              <a:t>альфи</a:t>
            </a:r>
            <a:r>
              <a:rPr lang="ru-RU" dirty="0" smtClean="0"/>
              <a:t> </a:t>
            </a:r>
            <a:r>
              <a:rPr lang="ru-RU" dirty="0" err="1" smtClean="0"/>
              <a:t>Йєнсена</a:t>
            </a:r>
            <a:r>
              <a:rPr lang="ru-RU" dirty="0" smtClean="0"/>
              <a:t> </a:t>
            </a:r>
            <a:r>
              <a:rPr lang="ru-RU" dirty="0" err="1" smtClean="0"/>
              <a:t>передбачає</a:t>
            </a:r>
            <a:r>
              <a:rPr lang="ru-RU" dirty="0" smtClean="0"/>
              <a:t> </a:t>
            </a:r>
            <a:r>
              <a:rPr lang="ru-RU" dirty="0" err="1" smtClean="0"/>
              <a:t>введення</a:t>
            </a:r>
            <a:r>
              <a:rPr lang="ru-RU" dirty="0" smtClean="0"/>
              <a:t> в </a:t>
            </a:r>
            <a:r>
              <a:rPr lang="ru-RU" dirty="0" err="1" smtClean="0"/>
              <a:t>аналіз</a:t>
            </a:r>
            <a:r>
              <a:rPr lang="ru-RU" dirty="0" smtClean="0"/>
              <a:t> </a:t>
            </a:r>
            <a:r>
              <a:rPr lang="ru-RU" dirty="0" err="1" smtClean="0"/>
              <a:t>результатів</a:t>
            </a:r>
            <a:r>
              <a:rPr lang="ru-RU" dirty="0" smtClean="0"/>
              <a:t> </a:t>
            </a:r>
            <a:r>
              <a:rPr lang="ru-RU" dirty="0" err="1" smtClean="0"/>
              <a:t>використання</a:t>
            </a:r>
            <a:r>
              <a:rPr lang="ru-RU" dirty="0" smtClean="0"/>
              <a:t> портфеля </a:t>
            </a:r>
            <a:r>
              <a:rPr lang="ru-RU" dirty="0" err="1" smtClean="0"/>
              <a:t>цінних</a:t>
            </a:r>
            <a:r>
              <a:rPr lang="ru-RU" dirty="0" smtClean="0"/>
              <a:t> </a:t>
            </a:r>
            <a:r>
              <a:rPr lang="ru-RU" dirty="0" err="1" smtClean="0"/>
              <a:t>паперів</a:t>
            </a:r>
            <a:r>
              <a:rPr lang="ru-RU" dirty="0" smtClean="0"/>
              <a:t> несистематичного </a:t>
            </a:r>
            <a:r>
              <a:rPr lang="ru-RU" dirty="0" err="1" smtClean="0"/>
              <a:t>ризику</a:t>
            </a:r>
            <a:r>
              <a:rPr lang="ru-RU" dirty="0" smtClean="0"/>
              <a:t>:</a:t>
            </a:r>
          </a:p>
          <a:p>
            <a:pPr marL="0" indent="396000" algn="just">
              <a:lnSpc>
                <a:spcPct val="120000"/>
              </a:lnSpc>
              <a:spcBef>
                <a:spcPts val="0"/>
              </a:spcBef>
              <a:buNone/>
            </a:pPr>
            <a:r>
              <a:rPr lang="uk-UA" dirty="0" smtClean="0"/>
              <a:t>	 </a:t>
            </a:r>
            <a:endParaRPr lang="ru-RU" dirty="0" smtClean="0"/>
          </a:p>
          <a:p>
            <a:pPr marL="0" indent="396000" algn="just">
              <a:lnSpc>
                <a:spcPct val="120000"/>
              </a:lnSpc>
              <a:spcBef>
                <a:spcPts val="0"/>
              </a:spcBef>
              <a:buNone/>
            </a:pPr>
            <a:endParaRPr lang="ru-RU" dirty="0" smtClean="0"/>
          </a:p>
          <a:p>
            <a:pPr marL="0" indent="396000" algn="just">
              <a:lnSpc>
                <a:spcPct val="120000"/>
              </a:lnSpc>
              <a:spcBef>
                <a:spcPts val="0"/>
              </a:spcBef>
              <a:buNone/>
            </a:pPr>
            <a:r>
              <a:rPr lang="ru-RU" dirty="0" err="1" smtClean="0"/>
              <a:t>Коефіцієнт</a:t>
            </a:r>
            <a:r>
              <a:rPr lang="ru-RU" dirty="0" smtClean="0"/>
              <a:t> </a:t>
            </a:r>
            <a:r>
              <a:rPr lang="ru-RU" dirty="0" err="1" smtClean="0"/>
              <a:t>вимірює</a:t>
            </a:r>
            <a:r>
              <a:rPr lang="ru-RU" dirty="0" smtClean="0"/>
              <a:t> </a:t>
            </a:r>
            <a:r>
              <a:rPr lang="ru-RU" dirty="0" err="1" smtClean="0"/>
              <a:t>надлишковий</a:t>
            </a:r>
            <a:r>
              <a:rPr lang="ru-RU" dirty="0" smtClean="0"/>
              <a:t> </a:t>
            </a:r>
            <a:r>
              <a:rPr lang="ru-RU" dirty="0" err="1" smtClean="0"/>
              <a:t>дохід</a:t>
            </a:r>
            <a:r>
              <a:rPr lang="ru-RU" dirty="0" smtClean="0"/>
              <a:t> портфеля на </a:t>
            </a:r>
            <a:r>
              <a:rPr lang="ru-RU" dirty="0" err="1" smtClean="0"/>
              <a:t>одиницю</a:t>
            </a:r>
            <a:r>
              <a:rPr lang="ru-RU" dirty="0" smtClean="0"/>
              <a:t> </a:t>
            </a:r>
            <a:r>
              <a:rPr lang="ru-RU" dirty="0" err="1" smtClean="0"/>
              <a:t>ризику</a:t>
            </a:r>
            <a:r>
              <a:rPr lang="ru-RU" dirty="0" smtClean="0"/>
              <a:t>, </a:t>
            </a:r>
            <a:r>
              <a:rPr lang="ru-RU" dirty="0" err="1" smtClean="0"/>
              <a:t>що</a:t>
            </a:r>
            <a:r>
              <a:rPr lang="ru-RU" dirty="0" smtClean="0"/>
              <a:t> </a:t>
            </a:r>
            <a:r>
              <a:rPr lang="ru-RU" dirty="0" err="1" smtClean="0"/>
              <a:t>можна</a:t>
            </a:r>
            <a:r>
              <a:rPr lang="ru-RU" dirty="0" smtClean="0"/>
              <a:t> </a:t>
            </a:r>
            <a:r>
              <a:rPr lang="ru-RU" dirty="0" err="1" smtClean="0"/>
              <a:t>диверсифікувати</a:t>
            </a:r>
            <a:r>
              <a:rPr lang="ru-RU" dirty="0" smtClean="0"/>
              <a:t> добором </a:t>
            </a:r>
            <a:r>
              <a:rPr lang="ru-RU" dirty="0" err="1" smtClean="0"/>
              <a:t>цінних</a:t>
            </a:r>
            <a:r>
              <a:rPr lang="ru-RU" dirty="0" smtClean="0"/>
              <a:t> </a:t>
            </a:r>
            <a:r>
              <a:rPr lang="ru-RU" dirty="0" err="1" smtClean="0"/>
              <a:t>паперів</a:t>
            </a:r>
            <a:r>
              <a:rPr lang="ru-RU" dirty="0" smtClean="0"/>
              <a:t> </a:t>
            </a:r>
            <a:r>
              <a:rPr lang="ru-RU" dirty="0" err="1" smtClean="0"/>
              <a:t>відповідно</a:t>
            </a:r>
            <a:r>
              <a:rPr lang="ru-RU" dirty="0" smtClean="0"/>
              <a:t> до </a:t>
            </a:r>
            <a:r>
              <a:rPr lang="ru-RU" dirty="0" err="1" smtClean="0"/>
              <a:t>індексу</a:t>
            </a:r>
            <a:r>
              <a:rPr lang="ru-RU" dirty="0" smtClean="0"/>
              <a:t> </a:t>
            </a:r>
            <a:r>
              <a:rPr lang="ru-RU" dirty="0" err="1" smtClean="0"/>
              <a:t>ринкового</a:t>
            </a:r>
            <a:r>
              <a:rPr lang="ru-RU" dirty="0" smtClean="0"/>
              <a:t> портфеля.</a:t>
            </a:r>
          </a:p>
          <a:p>
            <a:endParaRPr lang="ru-RU" dirty="0"/>
          </a:p>
        </p:txBody>
      </p:sp>
      <p:sp>
        <p:nvSpPr>
          <p:cNvPr id="24578"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24577" name="Object 1"/>
          <p:cNvGraphicFramePr>
            <a:graphicFrameLocks noChangeAspect="1"/>
          </p:cNvGraphicFramePr>
          <p:nvPr/>
        </p:nvGraphicFramePr>
        <p:xfrm>
          <a:off x="1979712" y="4653136"/>
          <a:ext cx="3461819" cy="936104"/>
        </p:xfrm>
        <a:graphic>
          <a:graphicData uri="http://schemas.openxmlformats.org/presentationml/2006/ole">
            <p:oleObj spid="_x0000_s24577" name="Формула" r:id="rId3" imgW="1866900" imgH="508000" progId="Equation.3">
              <p:embed/>
            </p:oleObj>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16632"/>
            <a:ext cx="8856984" cy="626328"/>
          </a:xfrm>
        </p:spPr>
        <p:txBody>
          <a:bodyPr>
            <a:normAutofit/>
          </a:bodyPr>
          <a:lstStyle/>
          <a:p>
            <a:r>
              <a:rPr lang="uk-UA" sz="3200" dirty="0" smtClean="0"/>
              <a:t>5. Ціноутворення на </a:t>
            </a:r>
            <a:r>
              <a:rPr lang="uk-UA" sz="3200" dirty="0" smtClean="0"/>
              <a:t>ринку капіталів</a:t>
            </a:r>
            <a:endParaRPr lang="ru-RU" sz="3200" dirty="0"/>
          </a:p>
        </p:txBody>
      </p:sp>
      <p:sp>
        <p:nvSpPr>
          <p:cNvPr id="3" name="Содержимое 2"/>
          <p:cNvSpPr>
            <a:spLocks noGrp="1"/>
          </p:cNvSpPr>
          <p:nvPr>
            <p:ph idx="1"/>
          </p:nvPr>
        </p:nvSpPr>
        <p:spPr>
          <a:xfrm>
            <a:off x="107504" y="908720"/>
            <a:ext cx="7992888" cy="5832648"/>
          </a:xfrm>
        </p:spPr>
        <p:txBody>
          <a:bodyPr>
            <a:normAutofit lnSpcReduction="10000"/>
          </a:bodyPr>
          <a:lstStyle/>
          <a:p>
            <a:pPr marL="0" indent="396000" algn="just">
              <a:lnSpc>
                <a:spcPct val="110000"/>
              </a:lnSpc>
              <a:spcBef>
                <a:spcPts val="0"/>
              </a:spcBef>
              <a:buNone/>
            </a:pPr>
            <a:r>
              <a:rPr lang="ru-RU" i="1" dirty="0" smtClean="0"/>
              <a:t>На </a:t>
            </a:r>
            <a:r>
              <a:rPr lang="ru-RU" i="1" dirty="0" err="1" smtClean="0"/>
              <a:t>фінансовому</a:t>
            </a:r>
            <a:r>
              <a:rPr lang="ru-RU" i="1" dirty="0" smtClean="0"/>
              <a:t> ринку </a:t>
            </a:r>
            <a:r>
              <a:rPr lang="ru-RU" i="1" dirty="0" err="1" smtClean="0"/>
              <a:t>ціна</a:t>
            </a:r>
            <a:r>
              <a:rPr lang="ru-RU" i="1" dirty="0" smtClean="0"/>
              <a:t> </a:t>
            </a:r>
            <a:r>
              <a:rPr lang="ru-RU" i="1" dirty="0" err="1" smtClean="0"/>
              <a:t>капіталу</a:t>
            </a:r>
            <a:r>
              <a:rPr lang="ru-RU" i="1" dirty="0" smtClean="0"/>
              <a:t> </a:t>
            </a:r>
            <a:r>
              <a:rPr lang="ru-RU" i="1" dirty="0" err="1" smtClean="0"/>
              <a:t>формується</a:t>
            </a:r>
            <a:r>
              <a:rPr lang="ru-RU" i="1" dirty="0" smtClean="0"/>
              <a:t> на </a:t>
            </a:r>
            <a:r>
              <a:rPr lang="ru-RU" i="1" dirty="0" err="1" smtClean="0"/>
              <a:t>основі</a:t>
            </a:r>
            <a:r>
              <a:rPr lang="ru-RU" i="1" dirty="0" smtClean="0"/>
              <a:t> </a:t>
            </a:r>
            <a:r>
              <a:rPr lang="ru-RU" i="1" dirty="0" err="1" smtClean="0"/>
              <a:t>попиту</a:t>
            </a:r>
            <a:r>
              <a:rPr lang="ru-RU" i="1" dirty="0" smtClean="0"/>
              <a:t> </a:t>
            </a:r>
            <a:r>
              <a:rPr lang="ru-RU" i="1" dirty="0" err="1" smtClean="0"/>
              <a:t>і</a:t>
            </a:r>
            <a:r>
              <a:rPr lang="ru-RU" i="1" dirty="0" smtClean="0"/>
              <a:t> </a:t>
            </a:r>
            <a:r>
              <a:rPr lang="ru-RU" i="1" dirty="0" err="1" smtClean="0"/>
              <a:t>пропонування</a:t>
            </a:r>
            <a:r>
              <a:rPr lang="ru-RU" i="1" dirty="0" smtClean="0"/>
              <a:t>, </a:t>
            </a:r>
            <a:r>
              <a:rPr lang="ru-RU" i="1" dirty="0" err="1" smtClean="0"/>
              <a:t>тобто</a:t>
            </a:r>
            <a:r>
              <a:rPr lang="ru-RU" i="1" dirty="0" smtClean="0"/>
              <a:t> </a:t>
            </a:r>
            <a:r>
              <a:rPr lang="ru-RU" i="1" dirty="0" err="1" smtClean="0"/>
              <a:t>стихійно</a:t>
            </a:r>
            <a:r>
              <a:rPr lang="ru-RU" i="1" dirty="0" smtClean="0"/>
              <a:t>. </a:t>
            </a:r>
            <a:r>
              <a:rPr lang="ru-RU" i="1" dirty="0" err="1" smtClean="0"/>
              <a:t>Проте</a:t>
            </a:r>
            <a:r>
              <a:rPr lang="ru-RU" i="1" dirty="0" smtClean="0"/>
              <a:t> в </a:t>
            </a:r>
            <a:r>
              <a:rPr lang="ru-RU" i="1" dirty="0" err="1" smtClean="0"/>
              <a:t>цій</a:t>
            </a:r>
            <a:r>
              <a:rPr lang="ru-RU" i="1" dirty="0" smtClean="0"/>
              <a:t> </a:t>
            </a:r>
            <a:r>
              <a:rPr lang="ru-RU" i="1" dirty="0" err="1" smtClean="0"/>
              <a:t>стихії</a:t>
            </a:r>
            <a:r>
              <a:rPr lang="ru-RU" i="1" dirty="0" smtClean="0"/>
              <a:t> </a:t>
            </a:r>
            <a:r>
              <a:rPr lang="ru-RU" i="1" dirty="0" err="1" smtClean="0"/>
              <a:t>враховуються</a:t>
            </a:r>
            <a:r>
              <a:rPr lang="ru-RU" i="1" dirty="0" smtClean="0"/>
              <a:t> </a:t>
            </a:r>
            <a:r>
              <a:rPr lang="ru-RU" i="1" dirty="0" err="1" smtClean="0"/>
              <a:t>усі</a:t>
            </a:r>
            <a:r>
              <a:rPr lang="ru-RU" i="1" dirty="0" smtClean="0"/>
              <a:t> </a:t>
            </a:r>
            <a:r>
              <a:rPr lang="ru-RU" i="1" dirty="0" err="1" smtClean="0"/>
              <a:t>види</a:t>
            </a:r>
            <a:r>
              <a:rPr lang="ru-RU" i="1" dirty="0" smtClean="0"/>
              <a:t> </a:t>
            </a:r>
            <a:r>
              <a:rPr lang="ru-RU" i="1" dirty="0" err="1" smtClean="0"/>
              <a:t>ризику</a:t>
            </a:r>
            <a:r>
              <a:rPr lang="ru-RU" i="1" dirty="0" smtClean="0"/>
              <a:t> </a:t>
            </a:r>
            <a:r>
              <a:rPr lang="ru-RU" i="1" dirty="0" err="1" smtClean="0"/>
              <a:t>в</a:t>
            </a:r>
            <a:r>
              <a:rPr lang="ru-RU" i="1" dirty="0" smtClean="0"/>
              <a:t> </a:t>
            </a:r>
            <a:r>
              <a:rPr lang="ru-RU" i="1" dirty="0" err="1" smtClean="0"/>
              <a:t>русі</a:t>
            </a:r>
            <a:r>
              <a:rPr lang="ru-RU" i="1" dirty="0" smtClean="0"/>
              <a:t> </a:t>
            </a:r>
            <a:r>
              <a:rPr lang="ru-RU" i="1" dirty="0" err="1" smtClean="0"/>
              <a:t>майбутніх</a:t>
            </a:r>
            <a:r>
              <a:rPr lang="ru-RU" i="1" dirty="0" smtClean="0"/>
              <a:t> </a:t>
            </a:r>
            <a:r>
              <a:rPr lang="ru-RU" i="1" dirty="0" err="1" smtClean="0"/>
              <a:t>грошових</a:t>
            </a:r>
            <a:r>
              <a:rPr lang="ru-RU" i="1" dirty="0" smtClean="0"/>
              <a:t> </a:t>
            </a:r>
            <a:r>
              <a:rPr lang="ru-RU" i="1" dirty="0" err="1" smtClean="0"/>
              <a:t>потоків</a:t>
            </a:r>
            <a:r>
              <a:rPr lang="ru-RU" i="1" dirty="0" smtClean="0"/>
              <a:t>, </a:t>
            </a:r>
            <a:r>
              <a:rPr lang="ru-RU" i="1" dirty="0" err="1" smtClean="0"/>
              <a:t>які</a:t>
            </a:r>
            <a:r>
              <a:rPr lang="ru-RU" i="1" dirty="0" smtClean="0"/>
              <a:t> </a:t>
            </a:r>
            <a:r>
              <a:rPr lang="ru-RU" i="1" dirty="0" err="1" smtClean="0"/>
              <a:t>бажає</a:t>
            </a:r>
            <a:r>
              <a:rPr lang="ru-RU" i="1" dirty="0" smtClean="0"/>
              <a:t> </a:t>
            </a:r>
            <a:r>
              <a:rPr lang="ru-RU" i="1" dirty="0" err="1" smtClean="0"/>
              <a:t>одержати</a:t>
            </a:r>
            <a:r>
              <a:rPr lang="ru-RU" i="1" dirty="0" smtClean="0"/>
              <a:t> </a:t>
            </a:r>
            <a:r>
              <a:rPr lang="ru-RU" i="1" dirty="0" err="1" smtClean="0"/>
              <a:t>інвестор</a:t>
            </a:r>
            <a:r>
              <a:rPr lang="ru-RU" dirty="0" smtClean="0"/>
              <a:t>. </a:t>
            </a:r>
            <a:r>
              <a:rPr lang="ru-RU" dirty="0" err="1" smtClean="0"/>
              <a:t>Загальна</a:t>
            </a:r>
            <a:r>
              <a:rPr lang="ru-RU" dirty="0" smtClean="0"/>
              <a:t> формула </a:t>
            </a:r>
            <a:r>
              <a:rPr lang="ru-RU" dirty="0" err="1" smtClean="0"/>
              <a:t>ринкової</a:t>
            </a:r>
            <a:r>
              <a:rPr lang="ru-RU" dirty="0" smtClean="0"/>
              <a:t> </a:t>
            </a:r>
            <a:r>
              <a:rPr lang="ru-RU" dirty="0" err="1" smtClean="0"/>
              <a:t>ціни</a:t>
            </a:r>
            <a:r>
              <a:rPr lang="ru-RU" dirty="0" smtClean="0"/>
              <a:t> </a:t>
            </a:r>
            <a:r>
              <a:rPr lang="ru-RU" dirty="0" err="1" smtClean="0"/>
              <a:t>капіталу</a:t>
            </a:r>
            <a:r>
              <a:rPr lang="ru-RU" dirty="0" smtClean="0"/>
              <a:t> </a:t>
            </a:r>
            <a:r>
              <a:rPr lang="ru-RU" dirty="0" err="1" smtClean="0"/>
              <a:t>включає</a:t>
            </a:r>
            <a:r>
              <a:rPr lang="ru-RU" dirty="0" smtClean="0"/>
              <a:t> </a:t>
            </a:r>
            <a:r>
              <a:rPr lang="ru-RU" dirty="0" err="1" smtClean="0"/>
              <a:t>основні</a:t>
            </a:r>
            <a:r>
              <a:rPr lang="ru-RU" dirty="0" smtClean="0"/>
              <a:t> </a:t>
            </a:r>
            <a:r>
              <a:rPr lang="ru-RU" dirty="0" err="1" smtClean="0"/>
              <a:t>види</a:t>
            </a:r>
            <a:r>
              <a:rPr lang="ru-RU" dirty="0" smtClean="0"/>
              <a:t> </a:t>
            </a:r>
            <a:r>
              <a:rPr lang="ru-RU" dirty="0" err="1" smtClean="0"/>
              <a:t>ризику</a:t>
            </a:r>
            <a:r>
              <a:rPr lang="ru-RU" dirty="0" smtClean="0"/>
              <a:t> </a:t>
            </a:r>
            <a:r>
              <a:rPr lang="ru-RU" dirty="0" err="1" smtClean="0"/>
              <a:t>і</a:t>
            </a:r>
            <a:r>
              <a:rPr lang="ru-RU" dirty="0" smtClean="0"/>
              <a:t> </a:t>
            </a:r>
            <a:r>
              <a:rPr lang="ru-RU" dirty="0" err="1" smtClean="0"/>
              <a:t>має</a:t>
            </a:r>
            <a:r>
              <a:rPr lang="ru-RU" dirty="0" smtClean="0"/>
              <a:t> </a:t>
            </a:r>
            <a:r>
              <a:rPr lang="ru-RU" dirty="0" err="1" smtClean="0"/>
              <a:t>такий</a:t>
            </a:r>
            <a:r>
              <a:rPr lang="ru-RU" dirty="0" smtClean="0"/>
              <a:t> </a:t>
            </a:r>
            <a:r>
              <a:rPr lang="ru-RU" dirty="0" err="1" smtClean="0"/>
              <a:t>вигляд</a:t>
            </a:r>
            <a:r>
              <a:rPr lang="ru-RU" dirty="0" smtClean="0"/>
              <a:t>:</a:t>
            </a:r>
          </a:p>
          <a:p>
            <a:pPr marL="0" indent="396000" algn="just">
              <a:lnSpc>
                <a:spcPct val="110000"/>
              </a:lnSpc>
              <a:spcBef>
                <a:spcPts val="0"/>
              </a:spcBef>
              <a:buNone/>
            </a:pPr>
            <a:r>
              <a:rPr lang="uk-UA" dirty="0" smtClean="0"/>
              <a:t>	</a:t>
            </a:r>
            <a:r>
              <a:rPr lang="uk-UA" i="1" dirty="0" smtClean="0"/>
              <a:t>R = </a:t>
            </a:r>
            <a:r>
              <a:rPr lang="uk-UA" i="1" dirty="0" err="1" smtClean="0"/>
              <a:t>ER</a:t>
            </a:r>
            <a:r>
              <a:rPr lang="uk-UA" i="1" baseline="-25000" dirty="0" err="1" smtClean="0"/>
              <a:t>i</a:t>
            </a:r>
            <a:r>
              <a:rPr lang="uk-UA" i="1" dirty="0" smtClean="0"/>
              <a:t> + IP + DRP + LRP + MRP</a:t>
            </a:r>
            <a:r>
              <a:rPr lang="uk-UA" dirty="0" smtClean="0"/>
              <a:t>,</a:t>
            </a:r>
            <a:endParaRPr lang="ru-RU" dirty="0" smtClean="0"/>
          </a:p>
          <a:p>
            <a:pPr marL="0" indent="396000" algn="just">
              <a:lnSpc>
                <a:spcPct val="110000"/>
              </a:lnSpc>
              <a:spcBef>
                <a:spcPts val="0"/>
              </a:spcBef>
              <a:buNone/>
            </a:pPr>
            <a:r>
              <a:rPr lang="ru-RU" dirty="0" smtClean="0"/>
              <a:t>де </a:t>
            </a:r>
            <a:r>
              <a:rPr lang="ru-RU" i="1" dirty="0" smtClean="0"/>
              <a:t>R</a:t>
            </a:r>
            <a:r>
              <a:rPr lang="ru-RU" dirty="0" smtClean="0"/>
              <a:t> — </a:t>
            </a:r>
            <a:r>
              <a:rPr lang="ru-RU" dirty="0" err="1" smtClean="0"/>
              <a:t>номінальна</a:t>
            </a:r>
            <a:r>
              <a:rPr lang="ru-RU" dirty="0" smtClean="0"/>
              <a:t> </a:t>
            </a:r>
            <a:r>
              <a:rPr lang="ru-RU" dirty="0" err="1" smtClean="0"/>
              <a:t>процентна</a:t>
            </a:r>
            <a:r>
              <a:rPr lang="ru-RU" dirty="0" smtClean="0"/>
              <a:t> ставка;</a:t>
            </a:r>
          </a:p>
          <a:p>
            <a:pPr marL="0" indent="396000" algn="just">
              <a:lnSpc>
                <a:spcPct val="110000"/>
              </a:lnSpc>
              <a:spcBef>
                <a:spcPts val="0"/>
              </a:spcBef>
              <a:buNone/>
            </a:pPr>
            <a:r>
              <a:rPr lang="ru-RU" i="1" dirty="0" err="1" smtClean="0"/>
              <a:t>ER</a:t>
            </a:r>
            <a:r>
              <a:rPr lang="ru-RU" i="1" baseline="-25000" dirty="0" err="1" smtClean="0"/>
              <a:t>i</a:t>
            </a:r>
            <a:r>
              <a:rPr lang="ru-RU" dirty="0" smtClean="0"/>
              <a:t> — </a:t>
            </a:r>
            <a:r>
              <a:rPr lang="ru-RU" dirty="0" err="1" smtClean="0"/>
              <a:t>очікувана</a:t>
            </a:r>
            <a:r>
              <a:rPr lang="ru-RU" dirty="0" smtClean="0"/>
              <a:t> ставка доходу за </a:t>
            </a:r>
            <a:r>
              <a:rPr lang="ru-RU" i="1" dirty="0" err="1" smtClean="0"/>
              <a:t>i</a:t>
            </a:r>
            <a:r>
              <a:rPr lang="ru-RU" dirty="0" smtClean="0"/>
              <a:t> </a:t>
            </a:r>
            <a:r>
              <a:rPr lang="ru-RU" dirty="0" err="1" smtClean="0"/>
              <a:t>цінним</a:t>
            </a:r>
            <a:r>
              <a:rPr lang="ru-RU" dirty="0" smtClean="0"/>
              <a:t> </a:t>
            </a:r>
            <a:r>
              <a:rPr lang="ru-RU" dirty="0" err="1" smtClean="0"/>
              <a:t>папером</a:t>
            </a:r>
            <a:r>
              <a:rPr lang="ru-RU" dirty="0" smtClean="0"/>
              <a:t>;</a:t>
            </a:r>
          </a:p>
          <a:p>
            <a:pPr marL="0" indent="396000" algn="just">
              <a:lnSpc>
                <a:spcPct val="110000"/>
              </a:lnSpc>
              <a:spcBef>
                <a:spcPts val="0"/>
              </a:spcBef>
              <a:buNone/>
            </a:pPr>
            <a:r>
              <a:rPr lang="ru-RU" i="1" dirty="0" smtClean="0"/>
              <a:t>IP</a:t>
            </a:r>
            <a:r>
              <a:rPr lang="ru-RU" dirty="0" smtClean="0"/>
              <a:t>, </a:t>
            </a:r>
            <a:r>
              <a:rPr lang="ru-RU" i="1" dirty="0" smtClean="0"/>
              <a:t>DRP</a:t>
            </a:r>
            <a:r>
              <a:rPr lang="ru-RU" dirty="0" smtClean="0"/>
              <a:t>, </a:t>
            </a:r>
            <a:r>
              <a:rPr lang="ru-RU" i="1" dirty="0" smtClean="0"/>
              <a:t>LRP</a:t>
            </a:r>
            <a:r>
              <a:rPr lang="ru-RU" dirty="0" smtClean="0"/>
              <a:t> </a:t>
            </a:r>
            <a:r>
              <a:rPr lang="ru-RU" dirty="0" err="1" smtClean="0"/>
              <a:t>і</a:t>
            </a:r>
            <a:r>
              <a:rPr lang="ru-RU" dirty="0" smtClean="0"/>
              <a:t> </a:t>
            </a:r>
            <a:r>
              <a:rPr lang="ru-RU" i="1" dirty="0" smtClean="0"/>
              <a:t>MRP</a:t>
            </a:r>
            <a:r>
              <a:rPr lang="ru-RU" dirty="0" smtClean="0"/>
              <a:t> — </a:t>
            </a:r>
            <a:r>
              <a:rPr lang="ru-RU" dirty="0" err="1" smtClean="0"/>
              <a:t>ринкові</a:t>
            </a:r>
            <a:r>
              <a:rPr lang="ru-RU" dirty="0" smtClean="0"/>
              <a:t> </a:t>
            </a:r>
            <a:r>
              <a:rPr lang="ru-RU" dirty="0" err="1" smtClean="0"/>
              <a:t>премії</a:t>
            </a:r>
            <a:r>
              <a:rPr lang="ru-RU" dirty="0" smtClean="0"/>
              <a:t> за </a:t>
            </a:r>
            <a:r>
              <a:rPr lang="ru-RU" dirty="0" err="1" smtClean="0"/>
              <a:t>різні</a:t>
            </a:r>
            <a:r>
              <a:rPr lang="ru-RU" dirty="0" smtClean="0"/>
              <a:t> </a:t>
            </a:r>
            <a:r>
              <a:rPr lang="ru-RU" dirty="0" err="1" smtClean="0"/>
              <a:t>види</a:t>
            </a:r>
            <a:r>
              <a:rPr lang="ru-RU" dirty="0" smtClean="0"/>
              <a:t> </a:t>
            </a:r>
            <a:r>
              <a:rPr lang="ru-RU" dirty="0" err="1" smtClean="0"/>
              <a:t>ризику</a:t>
            </a:r>
            <a:r>
              <a:rPr lang="ru-RU" dirty="0" smtClean="0"/>
              <a:t>.</a:t>
            </a:r>
          </a:p>
          <a:p>
            <a:pPr>
              <a:buNone/>
            </a:pPr>
            <a:endParaRPr lang="ru-RU"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2" name="Picture 2" descr="ÐÐ¾ÑÐ¾Ð¶ÐµÐµ Ð¸Ð·Ð¾Ð±ÑÐ°Ð¶ÐµÐ½Ð¸Ðµ"/>
          <p:cNvPicPr>
            <a:picLocks noChangeAspect="1" noChangeArrowheads="1"/>
          </p:cNvPicPr>
          <p:nvPr/>
        </p:nvPicPr>
        <p:blipFill>
          <a:blip r:embed="rId2" cstate="print"/>
          <a:srcRect/>
          <a:stretch>
            <a:fillRect/>
          </a:stretch>
        </p:blipFill>
        <p:spPr bwMode="auto">
          <a:xfrm>
            <a:off x="4860032" y="2996952"/>
            <a:ext cx="4824536" cy="3966285"/>
          </a:xfrm>
          <a:prstGeom prst="rect">
            <a:avLst/>
          </a:prstGeom>
          <a:noFill/>
        </p:spPr>
      </p:pic>
      <p:sp>
        <p:nvSpPr>
          <p:cNvPr id="2" name="Заголовок 1"/>
          <p:cNvSpPr>
            <a:spLocks noGrp="1"/>
          </p:cNvSpPr>
          <p:nvPr>
            <p:ph type="title"/>
          </p:nvPr>
        </p:nvSpPr>
        <p:spPr>
          <a:xfrm>
            <a:off x="323528" y="260648"/>
            <a:ext cx="7239000" cy="626328"/>
          </a:xfrm>
        </p:spPr>
        <p:txBody>
          <a:bodyPr>
            <a:noAutofit/>
          </a:bodyPr>
          <a:lstStyle/>
          <a:p>
            <a:pPr algn="ctr"/>
            <a:r>
              <a:rPr lang="uk-UA" sz="2400" i="1" dirty="0" smtClean="0"/>
              <a:t>Інфляційний </a:t>
            </a:r>
            <a:r>
              <a:rPr lang="uk-UA" sz="2400" i="1" dirty="0" smtClean="0"/>
              <a:t>ризик та </a:t>
            </a:r>
            <a:r>
              <a:rPr lang="uk-UA" sz="2400" i="1" dirty="0" smtClean="0"/>
              <a:t>Ризик </a:t>
            </a:r>
            <a:r>
              <a:rPr lang="uk-UA" sz="2400" i="1" dirty="0" err="1" smtClean="0"/>
              <a:t>дефолту</a:t>
            </a:r>
            <a:r>
              <a:rPr lang="uk-UA" sz="2400" i="1" dirty="0" smtClean="0"/>
              <a:t> — порушення кредитних </a:t>
            </a:r>
            <a:r>
              <a:rPr lang="uk-UA" sz="2400" i="1" dirty="0" smtClean="0"/>
              <a:t>угод</a:t>
            </a:r>
            <a:endParaRPr lang="ru-RU" sz="2400" dirty="0"/>
          </a:p>
        </p:txBody>
      </p:sp>
      <p:sp>
        <p:nvSpPr>
          <p:cNvPr id="3" name="Содержимое 2"/>
          <p:cNvSpPr>
            <a:spLocks noGrp="1"/>
          </p:cNvSpPr>
          <p:nvPr>
            <p:ph idx="1"/>
          </p:nvPr>
        </p:nvSpPr>
        <p:spPr>
          <a:xfrm>
            <a:off x="107504" y="908720"/>
            <a:ext cx="8064896" cy="5616624"/>
          </a:xfrm>
        </p:spPr>
        <p:txBody>
          <a:bodyPr>
            <a:normAutofit fontScale="85000" lnSpcReduction="20000"/>
          </a:bodyPr>
          <a:lstStyle/>
          <a:p>
            <a:pPr marL="0" indent="396000" algn="just">
              <a:spcBef>
                <a:spcPts val="0"/>
              </a:spcBef>
              <a:buNone/>
            </a:pPr>
            <a:r>
              <a:rPr lang="ru-RU" dirty="0" smtClean="0"/>
              <a:t>Першим </a:t>
            </a:r>
            <a:r>
              <a:rPr lang="ru-RU" dirty="0" err="1" smtClean="0"/>
              <a:t>ризиком</a:t>
            </a:r>
            <a:r>
              <a:rPr lang="ru-RU" dirty="0" smtClean="0"/>
              <a:t>, </a:t>
            </a:r>
            <a:r>
              <a:rPr lang="ru-RU" dirty="0" err="1" smtClean="0"/>
              <a:t>що</a:t>
            </a:r>
            <a:r>
              <a:rPr lang="ru-RU" dirty="0" smtClean="0"/>
              <a:t> </a:t>
            </a:r>
            <a:r>
              <a:rPr lang="ru-RU" dirty="0" err="1" smtClean="0"/>
              <a:t>враховується</a:t>
            </a:r>
            <a:r>
              <a:rPr lang="ru-RU" dirty="0" smtClean="0"/>
              <a:t> в </a:t>
            </a:r>
            <a:r>
              <a:rPr lang="ru-RU" dirty="0" err="1" smtClean="0"/>
              <a:t>ціні</a:t>
            </a:r>
            <a:r>
              <a:rPr lang="ru-RU" dirty="0" smtClean="0"/>
              <a:t> </a:t>
            </a:r>
            <a:r>
              <a:rPr lang="ru-RU" dirty="0" err="1" smtClean="0"/>
              <a:t>капіталу</a:t>
            </a:r>
            <a:r>
              <a:rPr lang="ru-RU" dirty="0" smtClean="0"/>
              <a:t>, </a:t>
            </a:r>
            <a:r>
              <a:rPr lang="ru-RU" dirty="0" err="1" smtClean="0"/>
              <a:t>є</a:t>
            </a:r>
            <a:r>
              <a:rPr lang="ru-RU" dirty="0" smtClean="0"/>
              <a:t> </a:t>
            </a:r>
            <a:r>
              <a:rPr lang="ru-RU" dirty="0" err="1" smtClean="0"/>
              <a:t>інфляційний</a:t>
            </a:r>
            <a:r>
              <a:rPr lang="ru-RU" dirty="0" smtClean="0"/>
              <a:t> </a:t>
            </a:r>
            <a:r>
              <a:rPr lang="ru-RU" dirty="0" err="1" smtClean="0"/>
              <a:t>ризик</a:t>
            </a:r>
            <a:r>
              <a:rPr lang="ru-RU" dirty="0" smtClean="0"/>
              <a:t> (</a:t>
            </a:r>
            <a:r>
              <a:rPr lang="ru-RU" dirty="0" err="1" smtClean="0"/>
              <a:t>Inflation</a:t>
            </a:r>
            <a:r>
              <a:rPr lang="ru-RU" dirty="0" smtClean="0"/>
              <a:t> </a:t>
            </a:r>
            <a:r>
              <a:rPr lang="ru-RU" dirty="0" err="1" smtClean="0"/>
              <a:t>Risk</a:t>
            </a:r>
            <a:r>
              <a:rPr lang="ru-RU" dirty="0" smtClean="0"/>
              <a:t>).</a:t>
            </a:r>
          </a:p>
          <a:p>
            <a:pPr marL="0" indent="396000" algn="just">
              <a:spcBef>
                <a:spcPts val="0"/>
              </a:spcBef>
              <a:buNone/>
            </a:pPr>
            <a:r>
              <a:rPr lang="ru-RU" dirty="0" err="1" smtClean="0"/>
              <a:t>Інфляція</a:t>
            </a:r>
            <a:r>
              <a:rPr lang="ru-RU" dirty="0" smtClean="0"/>
              <a:t> </a:t>
            </a:r>
            <a:r>
              <a:rPr lang="ru-RU" dirty="0" err="1" smtClean="0"/>
              <a:t>є</a:t>
            </a:r>
            <a:r>
              <a:rPr lang="ru-RU" dirty="0" smtClean="0"/>
              <a:t> </a:t>
            </a:r>
            <a:r>
              <a:rPr lang="ru-RU" dirty="0" err="1" smtClean="0"/>
              <a:t>важливим</a:t>
            </a:r>
            <a:r>
              <a:rPr lang="ru-RU" dirty="0" smtClean="0"/>
              <a:t> </a:t>
            </a:r>
            <a:r>
              <a:rPr lang="ru-RU" dirty="0" err="1" smtClean="0"/>
              <a:t>чинником</a:t>
            </a:r>
            <a:r>
              <a:rPr lang="ru-RU" dirty="0" smtClean="0"/>
              <a:t> </a:t>
            </a:r>
            <a:r>
              <a:rPr lang="ru-RU" dirty="0" err="1" smtClean="0"/>
              <a:t>визначення</a:t>
            </a:r>
            <a:r>
              <a:rPr lang="ru-RU" dirty="0" smtClean="0"/>
              <a:t> </a:t>
            </a:r>
            <a:r>
              <a:rPr lang="ru-RU" dirty="0" err="1" smtClean="0"/>
              <a:t>ціни</a:t>
            </a:r>
            <a:r>
              <a:rPr lang="ru-RU" dirty="0" smtClean="0"/>
              <a:t> </a:t>
            </a:r>
            <a:r>
              <a:rPr lang="ru-RU" dirty="0" err="1" smtClean="0"/>
              <a:t>капіталу</a:t>
            </a:r>
            <a:r>
              <a:rPr lang="ru-RU" dirty="0" smtClean="0"/>
              <a:t>. Вона </a:t>
            </a:r>
            <a:r>
              <a:rPr lang="ru-RU" dirty="0" err="1" smtClean="0"/>
              <a:t>знижує</a:t>
            </a:r>
            <a:r>
              <a:rPr lang="ru-RU" dirty="0" smtClean="0"/>
              <a:t> </a:t>
            </a:r>
            <a:r>
              <a:rPr lang="ru-RU" dirty="0" err="1" smtClean="0"/>
              <a:t>купівельну</a:t>
            </a:r>
            <a:r>
              <a:rPr lang="ru-RU" dirty="0" smtClean="0"/>
              <a:t> </a:t>
            </a:r>
            <a:r>
              <a:rPr lang="ru-RU" dirty="0" err="1" smtClean="0"/>
              <a:t>спроможність</a:t>
            </a:r>
            <a:r>
              <a:rPr lang="ru-RU" dirty="0" smtClean="0"/>
              <a:t> грошей. </a:t>
            </a:r>
            <a:r>
              <a:rPr lang="ru-RU" dirty="0" err="1" smtClean="0"/>
              <a:t>Під</a:t>
            </a:r>
            <a:r>
              <a:rPr lang="ru-RU" dirty="0" smtClean="0"/>
              <a:t> час </a:t>
            </a:r>
            <a:r>
              <a:rPr lang="ru-RU" dirty="0" err="1" smtClean="0"/>
              <a:t>інфляції</a:t>
            </a:r>
            <a:r>
              <a:rPr lang="ru-RU" dirty="0" smtClean="0"/>
              <a:t> </a:t>
            </a:r>
            <a:r>
              <a:rPr lang="ru-RU" dirty="0" err="1" smtClean="0"/>
              <a:t>втрачає</a:t>
            </a:r>
            <a:r>
              <a:rPr lang="ru-RU" dirty="0" smtClean="0"/>
              <a:t> кредитор, тому </a:t>
            </a:r>
            <a:r>
              <a:rPr lang="ru-RU" dirty="0" err="1" smtClean="0"/>
              <a:t>що</a:t>
            </a:r>
            <a:r>
              <a:rPr lang="ru-RU" dirty="0" smtClean="0"/>
              <a:t> </a:t>
            </a:r>
            <a:r>
              <a:rPr lang="ru-RU" dirty="0" err="1" smtClean="0"/>
              <a:t>позиковий</a:t>
            </a:r>
            <a:r>
              <a:rPr lang="ru-RU" dirty="0" smtClean="0"/>
              <a:t> </a:t>
            </a:r>
            <a:r>
              <a:rPr lang="ru-RU" dirty="0" err="1" smtClean="0"/>
              <a:t>капітал</a:t>
            </a:r>
            <a:r>
              <a:rPr lang="ru-RU" dirty="0" smtClean="0"/>
              <a:t> </a:t>
            </a:r>
            <a:r>
              <a:rPr lang="ru-RU" dirty="0" err="1" smtClean="0"/>
              <a:t>повертається</a:t>
            </a:r>
            <a:r>
              <a:rPr lang="ru-RU" dirty="0" smtClean="0"/>
              <a:t> до </a:t>
            </a:r>
            <a:r>
              <a:rPr lang="ru-RU" dirty="0" err="1" smtClean="0"/>
              <a:t>нього</a:t>
            </a:r>
            <a:r>
              <a:rPr lang="ru-RU" dirty="0" smtClean="0"/>
              <a:t> </a:t>
            </a:r>
            <a:r>
              <a:rPr lang="ru-RU" dirty="0" err="1" smtClean="0"/>
              <a:t>зі</a:t>
            </a:r>
            <a:r>
              <a:rPr lang="ru-RU" dirty="0" smtClean="0"/>
              <a:t> </a:t>
            </a:r>
            <a:r>
              <a:rPr lang="ru-RU" dirty="0" err="1" smtClean="0"/>
              <a:t>зниженою</a:t>
            </a:r>
            <a:r>
              <a:rPr lang="ru-RU" dirty="0" smtClean="0"/>
              <a:t> </a:t>
            </a:r>
            <a:r>
              <a:rPr lang="ru-RU" dirty="0" err="1" smtClean="0"/>
              <a:t>купівельною</a:t>
            </a:r>
            <a:r>
              <a:rPr lang="ru-RU" dirty="0" smtClean="0"/>
              <a:t> </a:t>
            </a:r>
            <a:r>
              <a:rPr lang="ru-RU" dirty="0" err="1" smtClean="0"/>
              <a:t>спроможністю</a:t>
            </a:r>
            <a:r>
              <a:rPr lang="ru-RU" dirty="0" smtClean="0"/>
              <a:t>. </a:t>
            </a:r>
            <a:r>
              <a:rPr lang="ru-RU" dirty="0" err="1" smtClean="0"/>
              <a:t>Фінансовий</a:t>
            </a:r>
            <a:r>
              <a:rPr lang="ru-RU" dirty="0" smtClean="0"/>
              <a:t> </a:t>
            </a:r>
            <a:r>
              <a:rPr lang="ru-RU" dirty="0" err="1" smtClean="0"/>
              <a:t>ринок</a:t>
            </a:r>
            <a:r>
              <a:rPr lang="ru-RU" dirty="0" smtClean="0"/>
              <a:t> </a:t>
            </a:r>
            <a:r>
              <a:rPr lang="ru-RU" dirty="0" err="1" smtClean="0"/>
              <a:t>реагує</a:t>
            </a:r>
            <a:r>
              <a:rPr lang="ru-RU" dirty="0" smtClean="0"/>
              <a:t> на </a:t>
            </a:r>
            <a:r>
              <a:rPr lang="ru-RU" dirty="0" err="1" smtClean="0"/>
              <a:t>загальне</a:t>
            </a:r>
            <a:r>
              <a:rPr lang="ru-RU" dirty="0" smtClean="0"/>
              <a:t> </a:t>
            </a:r>
            <a:r>
              <a:rPr lang="ru-RU" dirty="0" err="1" smtClean="0"/>
              <a:t>підвищення</a:t>
            </a:r>
            <a:r>
              <a:rPr lang="ru-RU" dirty="0" smtClean="0"/>
              <a:t> </a:t>
            </a:r>
            <a:r>
              <a:rPr lang="ru-RU" dirty="0" err="1" smtClean="0"/>
              <a:t>цін</a:t>
            </a:r>
            <a:r>
              <a:rPr lang="ru-RU" dirty="0" smtClean="0"/>
              <a:t>.</a:t>
            </a:r>
          </a:p>
          <a:p>
            <a:pPr marL="0" indent="396000">
              <a:spcBef>
                <a:spcPts val="0"/>
              </a:spcBef>
              <a:buNone/>
            </a:pPr>
            <a:r>
              <a:rPr lang="ru-RU" dirty="0" err="1" smtClean="0"/>
              <a:t>Під</a:t>
            </a:r>
            <a:r>
              <a:rPr lang="ru-RU" dirty="0" smtClean="0"/>
              <a:t> час </a:t>
            </a:r>
            <a:r>
              <a:rPr lang="ru-RU" dirty="0" err="1" smtClean="0"/>
              <a:t>інфляції</a:t>
            </a:r>
            <a:r>
              <a:rPr lang="ru-RU" dirty="0" smtClean="0"/>
              <a:t> ставки на ринку </a:t>
            </a:r>
            <a:r>
              <a:rPr lang="ru-RU" dirty="0" err="1" smtClean="0"/>
              <a:t>капіталу</a:t>
            </a:r>
            <a:r>
              <a:rPr lang="ru-RU" dirty="0" smtClean="0"/>
              <a:t> (за </a:t>
            </a:r>
            <a:r>
              <a:rPr lang="ru-RU" dirty="0" err="1" smtClean="0"/>
              <a:t>інших</a:t>
            </a:r>
            <a:r>
              <a:rPr lang="ru-RU" dirty="0" smtClean="0"/>
              <a:t> </a:t>
            </a:r>
            <a:r>
              <a:rPr lang="ru-RU" dirty="0" err="1" smtClean="0"/>
              <a:t>незмінних</a:t>
            </a:r>
            <a:r>
              <a:rPr lang="ru-RU" dirty="0" smtClean="0"/>
              <a:t> умов) </a:t>
            </a:r>
            <a:r>
              <a:rPr lang="ru-RU" dirty="0" err="1" smtClean="0"/>
              <a:t>підвищуються</a:t>
            </a:r>
            <a:r>
              <a:rPr lang="ru-RU" dirty="0" smtClean="0"/>
              <a:t>, </a:t>
            </a:r>
            <a:r>
              <a:rPr lang="ru-RU" dirty="0" err="1" smtClean="0"/>
              <a:t>тобто</a:t>
            </a:r>
            <a:r>
              <a:rPr lang="ru-RU" dirty="0" smtClean="0"/>
              <a:t> </a:t>
            </a:r>
            <a:r>
              <a:rPr lang="ru-RU" dirty="0" err="1" smtClean="0"/>
              <a:t>фактично</a:t>
            </a:r>
            <a:r>
              <a:rPr lang="ru-RU" dirty="0" smtClean="0"/>
              <a:t> </a:t>
            </a:r>
            <a:r>
              <a:rPr lang="ru-RU" dirty="0" err="1" smtClean="0"/>
              <a:t>ринок</a:t>
            </a:r>
            <a:r>
              <a:rPr lang="ru-RU" dirty="0" smtClean="0"/>
              <a:t> </a:t>
            </a:r>
            <a:r>
              <a:rPr lang="ru-RU" dirty="0" err="1" smtClean="0"/>
              <a:t>страхує</a:t>
            </a:r>
            <a:r>
              <a:rPr lang="ru-RU" dirty="0" smtClean="0"/>
              <a:t> </a:t>
            </a:r>
            <a:r>
              <a:rPr lang="ru-RU" dirty="0" err="1" smtClean="0"/>
              <a:t>кредиторів</a:t>
            </a:r>
            <a:r>
              <a:rPr lang="ru-RU" dirty="0" smtClean="0"/>
              <a:t>, </a:t>
            </a:r>
            <a:r>
              <a:rPr lang="ru-RU" dirty="0" err="1" smtClean="0"/>
              <a:t>інвесторів</a:t>
            </a:r>
            <a:r>
              <a:rPr lang="ru-RU" dirty="0" smtClean="0"/>
              <a:t> </a:t>
            </a:r>
            <a:r>
              <a:rPr lang="ru-RU" dirty="0" err="1" smtClean="0"/>
              <a:t>від</a:t>
            </a:r>
            <a:r>
              <a:rPr lang="ru-RU" dirty="0" smtClean="0"/>
              <a:t> утрат</a:t>
            </a:r>
            <a:r>
              <a:rPr lang="ru-RU" dirty="0" smtClean="0"/>
              <a:t>.</a:t>
            </a:r>
          </a:p>
          <a:p>
            <a:pPr marL="0" indent="396000">
              <a:spcBef>
                <a:spcPts val="0"/>
              </a:spcBef>
              <a:buNone/>
            </a:pPr>
            <a:r>
              <a:rPr lang="uk-UA" dirty="0" smtClean="0"/>
              <a:t>Другий ризик, що враховується на ринках капіталу в процентних ставках, називається ризиком </a:t>
            </a:r>
            <a:r>
              <a:rPr lang="uk-UA" dirty="0" err="1" smtClean="0"/>
              <a:t>дефолту</a:t>
            </a:r>
            <a:r>
              <a:rPr lang="uk-UA" dirty="0" smtClean="0"/>
              <a:t>, тобто відмови від виконання кредитних </a:t>
            </a:r>
            <a:r>
              <a:rPr lang="uk-UA" dirty="0" smtClean="0"/>
              <a:t>угод. </a:t>
            </a:r>
          </a:p>
          <a:p>
            <a:pPr marL="0" indent="0">
              <a:spcBef>
                <a:spcPts val="0"/>
              </a:spcBef>
              <a:buNone/>
            </a:pPr>
            <a:r>
              <a:rPr lang="uk-UA" dirty="0" smtClean="0"/>
              <a:t>З </a:t>
            </a:r>
            <a:r>
              <a:rPr lang="uk-UA" dirty="0" smtClean="0"/>
              <a:t>цією метою інвестиційні корпорації </a:t>
            </a:r>
            <a:r>
              <a:rPr lang="uk-UA" dirty="0" smtClean="0"/>
              <a:t>складають </a:t>
            </a:r>
          </a:p>
          <a:p>
            <a:pPr marL="0" indent="0">
              <a:spcBef>
                <a:spcPts val="0"/>
              </a:spcBef>
              <a:buNone/>
            </a:pPr>
            <a:r>
              <a:rPr lang="uk-UA" dirty="0" smtClean="0"/>
              <a:t>рейтинги </a:t>
            </a:r>
            <a:r>
              <a:rPr lang="uk-UA" dirty="0" smtClean="0"/>
              <a:t>на цінні папери, що </a:t>
            </a:r>
            <a:r>
              <a:rPr lang="uk-UA" dirty="0" smtClean="0"/>
              <a:t>обертаються</a:t>
            </a:r>
            <a:r>
              <a:rPr lang="uk-UA" dirty="0" smtClean="0"/>
              <a:t>, у яких </a:t>
            </a:r>
            <a:endParaRPr lang="uk-UA" dirty="0" smtClean="0"/>
          </a:p>
          <a:p>
            <a:pPr marL="0" indent="0">
              <a:spcBef>
                <a:spcPts val="0"/>
              </a:spcBef>
              <a:buNone/>
            </a:pPr>
            <a:r>
              <a:rPr lang="uk-UA" dirty="0" smtClean="0"/>
              <a:t>вони </a:t>
            </a:r>
            <a:r>
              <a:rPr lang="uk-UA" dirty="0" smtClean="0"/>
              <a:t>поділяються </a:t>
            </a:r>
            <a:r>
              <a:rPr lang="uk-UA" dirty="0" smtClean="0"/>
              <a:t>на </a:t>
            </a:r>
            <a:r>
              <a:rPr lang="uk-UA" dirty="0" smtClean="0"/>
              <a:t>класи </a:t>
            </a:r>
            <a:r>
              <a:rPr lang="uk-UA" dirty="0" smtClean="0"/>
              <a:t>залежно </a:t>
            </a:r>
            <a:r>
              <a:rPr lang="uk-UA" dirty="0" smtClean="0"/>
              <a:t>від </a:t>
            </a:r>
            <a:endParaRPr lang="uk-UA" dirty="0" smtClean="0"/>
          </a:p>
          <a:p>
            <a:pPr marL="0" indent="0">
              <a:spcBef>
                <a:spcPts val="0"/>
              </a:spcBef>
              <a:buNone/>
            </a:pPr>
            <a:r>
              <a:rPr lang="uk-UA" dirty="0" smtClean="0"/>
              <a:t>можливої </a:t>
            </a:r>
            <a:r>
              <a:rPr lang="uk-UA" dirty="0" smtClean="0"/>
              <a:t>відмови </a:t>
            </a:r>
            <a:r>
              <a:rPr lang="uk-UA" dirty="0" smtClean="0"/>
              <a:t>від виконання </a:t>
            </a:r>
          </a:p>
          <a:p>
            <a:pPr marL="0" indent="0">
              <a:spcBef>
                <a:spcPts val="0"/>
              </a:spcBef>
              <a:buNone/>
            </a:pPr>
            <a:r>
              <a:rPr lang="uk-UA" dirty="0" smtClean="0"/>
              <a:t>зобов’язань</a:t>
            </a:r>
            <a:r>
              <a:rPr lang="uk-UA" dirty="0" smtClean="0"/>
              <a:t>. </a:t>
            </a:r>
            <a:endParaRPr lang="ru-RU" dirty="0" smtClean="0"/>
          </a:p>
          <a:p>
            <a:pPr marL="0" indent="0">
              <a:spcBef>
                <a:spcPts val="0"/>
              </a:spcBef>
              <a:buNone/>
            </a:pPr>
            <a:endParaRPr lang="ru-RU" dirty="0" smtClean="0"/>
          </a:p>
          <a:p>
            <a:endParaRPr lang="ru-RU"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116632"/>
            <a:ext cx="8579296" cy="566936"/>
          </a:xfrm>
        </p:spPr>
        <p:txBody>
          <a:bodyPr>
            <a:normAutofit/>
          </a:bodyPr>
          <a:lstStyle/>
          <a:p>
            <a:r>
              <a:rPr lang="uk-UA" sz="2800" i="1" dirty="0" smtClean="0"/>
              <a:t>Ризик </a:t>
            </a:r>
            <a:r>
              <a:rPr lang="uk-UA" sz="2800" i="1" dirty="0" smtClean="0"/>
              <a:t>ліквідності</a:t>
            </a:r>
            <a:r>
              <a:rPr lang="ru-RU" sz="2800" dirty="0" smtClean="0"/>
              <a:t> та </a:t>
            </a:r>
            <a:r>
              <a:rPr lang="uk-UA" sz="2800" i="1" dirty="0" smtClean="0"/>
              <a:t>Ризик </a:t>
            </a:r>
            <a:r>
              <a:rPr lang="uk-UA" sz="2800" i="1" dirty="0" smtClean="0"/>
              <a:t>терміновості</a:t>
            </a:r>
            <a:endParaRPr lang="ru-RU" sz="2800" dirty="0"/>
          </a:p>
        </p:txBody>
      </p:sp>
      <p:sp>
        <p:nvSpPr>
          <p:cNvPr id="3" name="Содержимое 2"/>
          <p:cNvSpPr>
            <a:spLocks noGrp="1"/>
          </p:cNvSpPr>
          <p:nvPr>
            <p:ph idx="1"/>
          </p:nvPr>
        </p:nvSpPr>
        <p:spPr>
          <a:xfrm>
            <a:off x="179512" y="692696"/>
            <a:ext cx="7920880" cy="6048672"/>
          </a:xfrm>
        </p:spPr>
        <p:txBody>
          <a:bodyPr>
            <a:noAutofit/>
          </a:bodyPr>
          <a:lstStyle/>
          <a:p>
            <a:pPr marL="0" indent="396000" algn="just">
              <a:lnSpc>
                <a:spcPct val="120000"/>
              </a:lnSpc>
              <a:spcBef>
                <a:spcPts val="0"/>
              </a:spcBef>
              <a:buNone/>
            </a:pPr>
            <a:r>
              <a:rPr lang="ru-RU" sz="1600" i="1" dirty="0" err="1" smtClean="0"/>
              <a:t>Третій</a:t>
            </a:r>
            <a:r>
              <a:rPr lang="ru-RU" sz="1600" i="1" dirty="0" smtClean="0"/>
              <a:t> </a:t>
            </a:r>
            <a:r>
              <a:rPr lang="ru-RU" sz="1600" i="1" dirty="0" err="1" smtClean="0"/>
              <a:t>ризик</a:t>
            </a:r>
            <a:r>
              <a:rPr lang="ru-RU" sz="1600" i="1" dirty="0" smtClean="0"/>
              <a:t>, </a:t>
            </a:r>
            <a:r>
              <a:rPr lang="ru-RU" sz="1600" i="1" dirty="0" err="1" smtClean="0"/>
              <a:t>що</a:t>
            </a:r>
            <a:r>
              <a:rPr lang="ru-RU" sz="1600" i="1" dirty="0" smtClean="0"/>
              <a:t> </a:t>
            </a:r>
            <a:r>
              <a:rPr lang="ru-RU" sz="1600" i="1" dirty="0" err="1" smtClean="0"/>
              <a:t>враховується</a:t>
            </a:r>
            <a:r>
              <a:rPr lang="ru-RU" sz="1600" i="1" dirty="0" smtClean="0"/>
              <a:t> </a:t>
            </a:r>
            <a:r>
              <a:rPr lang="ru-RU" sz="1600" i="1" dirty="0" err="1" smtClean="0"/>
              <a:t>під</a:t>
            </a:r>
            <a:r>
              <a:rPr lang="ru-RU" sz="1600" i="1" dirty="0" smtClean="0"/>
              <a:t> час </a:t>
            </a:r>
            <a:r>
              <a:rPr lang="ru-RU" sz="1600" i="1" dirty="0" err="1" smtClean="0"/>
              <a:t>визначення</a:t>
            </a:r>
            <a:r>
              <a:rPr lang="ru-RU" sz="1600" i="1" dirty="0" smtClean="0"/>
              <a:t> </a:t>
            </a:r>
            <a:r>
              <a:rPr lang="ru-RU" sz="1600" i="1" dirty="0" err="1" smtClean="0"/>
              <a:t>ціни</a:t>
            </a:r>
            <a:r>
              <a:rPr lang="ru-RU" sz="1600" i="1" dirty="0" smtClean="0"/>
              <a:t> </a:t>
            </a:r>
            <a:r>
              <a:rPr lang="ru-RU" sz="1600" i="1" dirty="0" err="1" smtClean="0"/>
              <a:t>капіталу</a:t>
            </a:r>
            <a:r>
              <a:rPr lang="ru-RU" sz="1600" i="1" dirty="0" smtClean="0"/>
              <a:t>, </a:t>
            </a:r>
            <a:r>
              <a:rPr lang="ru-RU" sz="1600" i="1" dirty="0" err="1" smtClean="0"/>
              <a:t>є</a:t>
            </a:r>
            <a:r>
              <a:rPr lang="ru-RU" sz="1600" i="1" dirty="0" smtClean="0"/>
              <a:t> </a:t>
            </a:r>
            <a:r>
              <a:rPr lang="ru-RU" sz="1600" i="1" dirty="0" err="1" smtClean="0"/>
              <a:t>ризик</a:t>
            </a:r>
            <a:r>
              <a:rPr lang="ru-RU" sz="1600" i="1" dirty="0" smtClean="0"/>
              <a:t> </a:t>
            </a:r>
            <a:r>
              <a:rPr lang="ru-RU" sz="1600" i="1" dirty="0" err="1" smtClean="0"/>
              <a:t>пов’язаний</a:t>
            </a:r>
            <a:r>
              <a:rPr lang="ru-RU" sz="1600" i="1" dirty="0" smtClean="0"/>
              <a:t> </a:t>
            </a:r>
            <a:r>
              <a:rPr lang="ru-RU" sz="1600" i="1" dirty="0" err="1" smtClean="0"/>
              <a:t>із</a:t>
            </a:r>
            <a:r>
              <a:rPr lang="ru-RU" sz="1600" i="1" dirty="0" smtClean="0"/>
              <a:t> </a:t>
            </a:r>
            <a:r>
              <a:rPr lang="ru-RU" sz="1600" i="1" dirty="0" err="1" smtClean="0"/>
              <a:t>ліквідністю</a:t>
            </a:r>
            <a:r>
              <a:rPr lang="ru-RU" sz="1600" i="1" dirty="0" smtClean="0"/>
              <a:t> </a:t>
            </a:r>
            <a:r>
              <a:rPr lang="ru-RU" sz="1600" i="1" dirty="0" err="1" smtClean="0"/>
              <a:t>цінного</a:t>
            </a:r>
            <a:r>
              <a:rPr lang="ru-RU" sz="1600" i="1" dirty="0" smtClean="0"/>
              <a:t> </a:t>
            </a:r>
            <a:r>
              <a:rPr lang="ru-RU" sz="1600" i="1" dirty="0" err="1" smtClean="0"/>
              <a:t>папера</a:t>
            </a:r>
            <a:r>
              <a:rPr lang="ru-RU" sz="1600" dirty="0" smtClean="0"/>
              <a:t>. Тому ввозиться </a:t>
            </a:r>
            <a:r>
              <a:rPr lang="ru-RU" sz="1600" dirty="0" err="1" smtClean="0"/>
              <a:t>премія</a:t>
            </a:r>
            <a:r>
              <a:rPr lang="ru-RU" sz="1600" dirty="0" smtClean="0"/>
              <a:t> (надбавка) за </a:t>
            </a:r>
            <a:r>
              <a:rPr lang="ru-RU" sz="1600" dirty="0" err="1" smtClean="0"/>
              <a:t>ліквідність</a:t>
            </a:r>
            <a:r>
              <a:rPr lang="ru-RU" sz="1600" dirty="0" smtClean="0"/>
              <a:t> (</a:t>
            </a:r>
            <a:r>
              <a:rPr lang="ru-RU" sz="1600" dirty="0" err="1" smtClean="0"/>
              <a:t>Liquidity</a:t>
            </a:r>
            <a:r>
              <a:rPr lang="ru-RU" sz="1600" dirty="0" smtClean="0"/>
              <a:t> </a:t>
            </a:r>
            <a:r>
              <a:rPr lang="ru-RU" sz="1600" dirty="0" err="1" smtClean="0"/>
              <a:t>Risk</a:t>
            </a:r>
            <a:r>
              <a:rPr lang="ru-RU" sz="1600" dirty="0" smtClean="0"/>
              <a:t> </a:t>
            </a:r>
            <a:r>
              <a:rPr lang="ru-RU" sz="1600" dirty="0" err="1" smtClean="0"/>
              <a:t>Premium</a:t>
            </a:r>
            <a:r>
              <a:rPr lang="ru-RU" sz="1600" dirty="0" smtClean="0"/>
              <a:t> — LRP).</a:t>
            </a:r>
          </a:p>
          <a:p>
            <a:pPr marL="0" indent="396000" algn="just">
              <a:lnSpc>
                <a:spcPct val="120000"/>
              </a:lnSpc>
              <a:spcBef>
                <a:spcPts val="0"/>
              </a:spcBef>
              <a:buNone/>
            </a:pPr>
            <a:r>
              <a:rPr lang="ru-RU" sz="1600" i="1" dirty="0" err="1" smtClean="0"/>
              <a:t>Ліквідними</a:t>
            </a:r>
            <a:r>
              <a:rPr lang="ru-RU" sz="1600" i="1" dirty="0" smtClean="0"/>
              <a:t> </a:t>
            </a:r>
            <a:r>
              <a:rPr lang="ru-RU" sz="1600" i="1" dirty="0" err="1" smtClean="0"/>
              <a:t>називаються</a:t>
            </a:r>
            <a:r>
              <a:rPr lang="ru-RU" sz="1600" i="1" dirty="0" smtClean="0"/>
              <a:t> </a:t>
            </a:r>
            <a:r>
              <a:rPr lang="ru-RU" sz="1600" i="1" dirty="0" err="1" smtClean="0"/>
              <a:t>такі</a:t>
            </a:r>
            <a:r>
              <a:rPr lang="ru-RU" sz="1600" i="1" dirty="0" smtClean="0"/>
              <a:t> </a:t>
            </a:r>
            <a:r>
              <a:rPr lang="ru-RU" sz="1600" i="1" dirty="0" err="1" smtClean="0"/>
              <a:t>цінні</a:t>
            </a:r>
            <a:r>
              <a:rPr lang="ru-RU" sz="1600" i="1" dirty="0" smtClean="0"/>
              <a:t> </a:t>
            </a:r>
            <a:r>
              <a:rPr lang="ru-RU" sz="1600" i="1" dirty="0" err="1" smtClean="0"/>
              <a:t>папери</a:t>
            </a:r>
            <a:r>
              <a:rPr lang="ru-RU" sz="1600" i="1" dirty="0" smtClean="0"/>
              <a:t>, </a:t>
            </a:r>
            <a:r>
              <a:rPr lang="ru-RU" sz="1600" i="1" dirty="0" err="1" smtClean="0"/>
              <a:t>які</a:t>
            </a:r>
            <a:r>
              <a:rPr lang="ru-RU" sz="1600" i="1" dirty="0" smtClean="0"/>
              <a:t> </a:t>
            </a:r>
            <a:r>
              <a:rPr lang="ru-RU" sz="1600" i="1" dirty="0" err="1" smtClean="0"/>
              <a:t>утримувач</a:t>
            </a:r>
            <a:r>
              <a:rPr lang="ru-RU" sz="1600" i="1" dirty="0" smtClean="0"/>
              <a:t> </a:t>
            </a:r>
            <a:r>
              <a:rPr lang="ru-RU" sz="1600" i="1" dirty="0" err="1" smtClean="0"/>
              <a:t>може</a:t>
            </a:r>
            <a:r>
              <a:rPr lang="ru-RU" sz="1600" i="1" dirty="0" smtClean="0"/>
              <a:t> </a:t>
            </a:r>
            <a:r>
              <a:rPr lang="ru-RU" sz="1600" i="1" dirty="0" err="1" smtClean="0"/>
              <a:t>швидко</a:t>
            </a:r>
            <a:r>
              <a:rPr lang="ru-RU" sz="1600" i="1" dirty="0" smtClean="0"/>
              <a:t> </a:t>
            </a:r>
            <a:r>
              <a:rPr lang="ru-RU" sz="1600" i="1" dirty="0" err="1" smtClean="0"/>
              <a:t>конвертувати</a:t>
            </a:r>
            <a:r>
              <a:rPr lang="ru-RU" sz="1600" i="1" dirty="0" smtClean="0"/>
              <a:t> в </a:t>
            </a:r>
            <a:r>
              <a:rPr lang="ru-RU" sz="1600" i="1" dirty="0" err="1" smtClean="0"/>
              <a:t>гроші</a:t>
            </a:r>
            <a:r>
              <a:rPr lang="ru-RU" sz="1600" i="1" dirty="0" smtClean="0"/>
              <a:t> без </a:t>
            </a:r>
            <a:r>
              <a:rPr lang="ru-RU" sz="1600" i="1" dirty="0" err="1" smtClean="0"/>
              <a:t>втрат</a:t>
            </a:r>
            <a:r>
              <a:rPr lang="ru-RU" sz="1600" i="1" dirty="0" smtClean="0"/>
              <a:t> </a:t>
            </a:r>
            <a:r>
              <a:rPr lang="ru-RU" sz="1600" i="1" dirty="0" err="1" smtClean="0"/>
              <a:t>або</a:t>
            </a:r>
            <a:r>
              <a:rPr lang="ru-RU" sz="1600" i="1" dirty="0" smtClean="0"/>
              <a:t> </a:t>
            </a:r>
            <a:r>
              <a:rPr lang="ru-RU" sz="1600" i="1" dirty="0" err="1" smtClean="0"/>
              <a:t>з</a:t>
            </a:r>
            <a:r>
              <a:rPr lang="ru-RU" sz="1600" i="1" dirty="0" smtClean="0"/>
              <a:t> </a:t>
            </a:r>
            <a:r>
              <a:rPr lang="ru-RU" sz="1600" i="1" dirty="0" err="1" smtClean="0"/>
              <a:t>мінімальними</a:t>
            </a:r>
            <a:r>
              <a:rPr lang="ru-RU" sz="1600" i="1" dirty="0" smtClean="0"/>
              <a:t> </a:t>
            </a:r>
            <a:r>
              <a:rPr lang="ru-RU" sz="1600" i="1" dirty="0" err="1" smtClean="0"/>
              <a:t>втратами</a:t>
            </a:r>
            <a:r>
              <a:rPr lang="ru-RU" sz="1600" dirty="0" smtClean="0"/>
              <a:t>. </a:t>
            </a:r>
            <a:endParaRPr lang="ru-RU" sz="1600" dirty="0" smtClean="0"/>
          </a:p>
          <a:p>
            <a:pPr marL="0" indent="396000" algn="just">
              <a:lnSpc>
                <a:spcPct val="120000"/>
              </a:lnSpc>
              <a:spcBef>
                <a:spcPts val="0"/>
              </a:spcBef>
              <a:buNone/>
            </a:pPr>
            <a:r>
              <a:rPr lang="ru-RU" sz="1600" i="1" dirty="0" err="1" smtClean="0"/>
              <a:t>Четвертий</a:t>
            </a:r>
            <a:r>
              <a:rPr lang="ru-RU" sz="1600" i="1" dirty="0" smtClean="0"/>
              <a:t> </a:t>
            </a:r>
            <a:r>
              <a:rPr lang="ru-RU" sz="1600" i="1" dirty="0" err="1" smtClean="0"/>
              <a:t>ризик</a:t>
            </a:r>
            <a:r>
              <a:rPr lang="ru-RU" sz="1600" dirty="0" smtClean="0"/>
              <a:t>, </a:t>
            </a:r>
            <a:r>
              <a:rPr lang="ru-RU" sz="1600" dirty="0" err="1" smtClean="0"/>
              <a:t>що</a:t>
            </a:r>
            <a:r>
              <a:rPr lang="ru-RU" sz="1600" dirty="0" smtClean="0"/>
              <a:t> </a:t>
            </a:r>
            <a:r>
              <a:rPr lang="ru-RU" sz="1600" dirty="0" err="1" smtClean="0"/>
              <a:t>враховується</a:t>
            </a:r>
            <a:r>
              <a:rPr lang="ru-RU" sz="1600" dirty="0" smtClean="0"/>
              <a:t> в </a:t>
            </a:r>
            <a:r>
              <a:rPr lang="ru-RU" sz="1600" dirty="0" err="1" smtClean="0"/>
              <a:t>ціні</a:t>
            </a:r>
            <a:r>
              <a:rPr lang="ru-RU" sz="1600" dirty="0" smtClean="0"/>
              <a:t> </a:t>
            </a:r>
            <a:r>
              <a:rPr lang="ru-RU" sz="1600" dirty="0" err="1" smtClean="0"/>
              <a:t>капіталу</a:t>
            </a:r>
            <a:r>
              <a:rPr lang="ru-RU" sz="1600" dirty="0" smtClean="0"/>
              <a:t>, </a:t>
            </a:r>
            <a:r>
              <a:rPr lang="ru-RU" sz="1600" dirty="0" err="1" smtClean="0"/>
              <a:t>пов’язаний</a:t>
            </a:r>
            <a:r>
              <a:rPr lang="ru-RU" sz="1600" dirty="0" smtClean="0"/>
              <a:t> </a:t>
            </a:r>
            <a:r>
              <a:rPr lang="ru-RU" sz="1600" dirty="0" err="1" smtClean="0"/>
              <a:t>із</a:t>
            </a:r>
            <a:r>
              <a:rPr lang="ru-RU" sz="1600" dirty="0" smtClean="0"/>
              <a:t> </a:t>
            </a:r>
            <a:r>
              <a:rPr lang="ru-RU" sz="1600" dirty="0" err="1" smtClean="0"/>
              <a:t>термінами</a:t>
            </a:r>
            <a:r>
              <a:rPr lang="ru-RU" sz="1600" dirty="0" smtClean="0"/>
              <a:t> за </a:t>
            </a:r>
            <a:r>
              <a:rPr lang="ru-RU" sz="1600" dirty="0" err="1" smtClean="0"/>
              <a:t>цінними</a:t>
            </a:r>
            <a:r>
              <a:rPr lang="ru-RU" sz="1600" dirty="0" smtClean="0"/>
              <a:t> </a:t>
            </a:r>
            <a:r>
              <a:rPr lang="ru-RU" sz="1600" dirty="0" err="1" smtClean="0"/>
              <a:t>паперами</a:t>
            </a:r>
            <a:r>
              <a:rPr lang="ru-RU" sz="1600" dirty="0" smtClean="0"/>
              <a:t>, тому вводиться </a:t>
            </a:r>
            <a:r>
              <a:rPr lang="ru-RU" sz="1600" i="1" dirty="0" err="1" smtClean="0"/>
              <a:t>премія</a:t>
            </a:r>
            <a:r>
              <a:rPr lang="ru-RU" sz="1600" i="1" dirty="0" smtClean="0"/>
              <a:t> за </a:t>
            </a:r>
            <a:r>
              <a:rPr lang="ru-RU" sz="1600" i="1" dirty="0" err="1" smtClean="0"/>
              <a:t>термін</a:t>
            </a:r>
            <a:r>
              <a:rPr lang="ru-RU" sz="1600" i="1" dirty="0" smtClean="0"/>
              <a:t> </a:t>
            </a:r>
            <a:r>
              <a:rPr lang="ru-RU" sz="1600" i="1" dirty="0" err="1" smtClean="0"/>
              <a:t>облігації</a:t>
            </a:r>
            <a:r>
              <a:rPr lang="ru-RU" sz="1600" dirty="0" smtClean="0"/>
              <a:t> (</a:t>
            </a:r>
            <a:r>
              <a:rPr lang="ru-RU" sz="1600" dirty="0" err="1" smtClean="0"/>
              <a:t>Maturity</a:t>
            </a:r>
            <a:r>
              <a:rPr lang="ru-RU" sz="1600" dirty="0" smtClean="0"/>
              <a:t> </a:t>
            </a:r>
            <a:r>
              <a:rPr lang="ru-RU" sz="1600" dirty="0" err="1" smtClean="0"/>
              <a:t>Risk</a:t>
            </a:r>
            <a:r>
              <a:rPr lang="ru-RU" sz="1600" dirty="0" smtClean="0"/>
              <a:t> </a:t>
            </a:r>
            <a:r>
              <a:rPr lang="ru-RU" sz="1600" dirty="0" err="1" smtClean="0"/>
              <a:t>Premium</a:t>
            </a:r>
            <a:r>
              <a:rPr lang="ru-RU" sz="1600" dirty="0" smtClean="0"/>
              <a:t> — МRР). Чим </a:t>
            </a:r>
            <a:r>
              <a:rPr lang="ru-RU" sz="1600" dirty="0" err="1" smtClean="0"/>
              <a:t>більший</a:t>
            </a:r>
            <a:r>
              <a:rPr lang="ru-RU" sz="1600" dirty="0" smtClean="0"/>
              <a:t> </a:t>
            </a:r>
            <a:r>
              <a:rPr lang="ru-RU" sz="1600" i="1" dirty="0" err="1" smtClean="0"/>
              <a:t>термін</a:t>
            </a:r>
            <a:r>
              <a:rPr lang="ru-RU" sz="1600" i="1" dirty="0" smtClean="0"/>
              <a:t> </a:t>
            </a:r>
            <a:r>
              <a:rPr lang="ru-RU" sz="1600" i="1" dirty="0" err="1" smtClean="0"/>
              <a:t>облігації</a:t>
            </a:r>
            <a:r>
              <a:rPr lang="ru-RU" sz="1600" i="1" dirty="0" smtClean="0"/>
              <a:t>, </a:t>
            </a:r>
            <a:r>
              <a:rPr lang="ru-RU" sz="1600" i="1" dirty="0" err="1" smtClean="0"/>
              <a:t>тим</a:t>
            </a:r>
            <a:r>
              <a:rPr lang="ru-RU" sz="1600" i="1" dirty="0" smtClean="0"/>
              <a:t> </a:t>
            </a:r>
            <a:r>
              <a:rPr lang="ru-RU" sz="1600" i="1" dirty="0" err="1" smtClean="0"/>
              <a:t>вища</a:t>
            </a:r>
            <a:r>
              <a:rPr lang="ru-RU" sz="1600" i="1" dirty="0" smtClean="0"/>
              <a:t> </a:t>
            </a:r>
            <a:r>
              <a:rPr lang="ru-RU" sz="1600" i="1" dirty="0" err="1" smtClean="0"/>
              <a:t>премія</a:t>
            </a:r>
            <a:r>
              <a:rPr lang="ru-RU" sz="1600" i="1" dirty="0" smtClean="0"/>
              <a:t> за </a:t>
            </a:r>
            <a:r>
              <a:rPr lang="ru-RU" sz="1600" i="1" dirty="0" err="1" smtClean="0"/>
              <a:t>ризик</a:t>
            </a:r>
            <a:r>
              <a:rPr lang="ru-RU" sz="1600" i="1" dirty="0" smtClean="0"/>
              <a:t> (надбавка)</a:t>
            </a:r>
            <a:r>
              <a:rPr lang="ru-RU" sz="1600" dirty="0" smtClean="0"/>
              <a:t>. </a:t>
            </a:r>
            <a:r>
              <a:rPr lang="ru-RU" sz="1600" dirty="0" err="1" smtClean="0"/>
              <a:t>Процентні</a:t>
            </a:r>
            <a:r>
              <a:rPr lang="ru-RU" sz="1600" dirty="0" smtClean="0"/>
              <a:t> ставки за </a:t>
            </a:r>
            <a:r>
              <a:rPr lang="ru-RU" sz="1600" dirty="0" err="1" smtClean="0"/>
              <a:t>довгостроковими</a:t>
            </a:r>
            <a:r>
              <a:rPr lang="ru-RU" sz="1600" dirty="0" smtClean="0"/>
              <a:t> </a:t>
            </a:r>
            <a:r>
              <a:rPr lang="ru-RU" sz="1600" dirty="0" err="1" smtClean="0"/>
              <a:t>цінними</a:t>
            </a:r>
            <a:r>
              <a:rPr lang="ru-RU" sz="1600" dirty="0" smtClean="0"/>
              <a:t> </a:t>
            </a:r>
            <a:r>
              <a:rPr lang="ru-RU" sz="1600" dirty="0" err="1" smtClean="0"/>
              <a:t>паперами</a:t>
            </a:r>
            <a:r>
              <a:rPr lang="ru-RU" sz="1600" dirty="0" smtClean="0"/>
              <a:t> </a:t>
            </a:r>
            <a:r>
              <a:rPr lang="ru-RU" sz="1600" dirty="0" err="1" smtClean="0"/>
              <a:t>вищі</a:t>
            </a:r>
            <a:r>
              <a:rPr lang="ru-RU" sz="1600" dirty="0" smtClean="0"/>
              <a:t> </a:t>
            </a:r>
            <a:r>
              <a:rPr lang="ru-RU" sz="1600" dirty="0" err="1" smtClean="0"/>
              <a:t>середніх</a:t>
            </a:r>
            <a:r>
              <a:rPr lang="ru-RU" sz="1600" dirty="0" smtClean="0"/>
              <a:t> </a:t>
            </a:r>
            <a:r>
              <a:rPr lang="ru-RU" sz="1600" dirty="0" err="1" smtClean="0"/>
              <a:t>і</a:t>
            </a:r>
            <a:r>
              <a:rPr lang="ru-RU" sz="1600" dirty="0" smtClean="0"/>
              <a:t> </a:t>
            </a:r>
            <a:r>
              <a:rPr lang="ru-RU" sz="1600" dirty="0" err="1" smtClean="0"/>
              <a:t>короткострокових</a:t>
            </a:r>
            <a:r>
              <a:rPr lang="ru-RU" sz="1600" dirty="0" smtClean="0"/>
              <a:t>. </a:t>
            </a:r>
            <a:r>
              <a:rPr lang="ru-RU" sz="1600" dirty="0" err="1" smtClean="0"/>
              <a:t>Премія</a:t>
            </a:r>
            <a:r>
              <a:rPr lang="ru-RU" sz="1600" dirty="0" smtClean="0"/>
              <a:t> за </a:t>
            </a:r>
            <a:r>
              <a:rPr lang="ru-RU" sz="1600" dirty="0" err="1" smtClean="0"/>
              <a:t>терміновість</a:t>
            </a:r>
            <a:r>
              <a:rPr lang="ru-RU" sz="1600" dirty="0" smtClean="0"/>
              <a:t> </a:t>
            </a:r>
            <a:r>
              <a:rPr lang="ru-RU" sz="1600" dirty="0" err="1" smtClean="0"/>
              <a:t>страхує</a:t>
            </a:r>
            <a:r>
              <a:rPr lang="ru-RU" sz="1600" dirty="0" smtClean="0"/>
              <a:t> </a:t>
            </a:r>
            <a:r>
              <a:rPr lang="ru-RU" sz="1600" dirty="0" err="1" smtClean="0"/>
              <a:t>інвестора</a:t>
            </a:r>
            <a:r>
              <a:rPr lang="ru-RU" sz="1600" dirty="0" smtClean="0"/>
              <a:t> </a:t>
            </a:r>
            <a:r>
              <a:rPr lang="ru-RU" sz="1600" dirty="0" err="1" smtClean="0"/>
              <a:t>від</a:t>
            </a:r>
            <a:r>
              <a:rPr lang="ru-RU" sz="1600" dirty="0" smtClean="0"/>
              <a:t> </a:t>
            </a:r>
            <a:r>
              <a:rPr lang="ru-RU" sz="1600" dirty="0" err="1" smtClean="0"/>
              <a:t>ризику</a:t>
            </a:r>
            <a:r>
              <a:rPr lang="ru-RU" sz="1600" dirty="0" smtClean="0"/>
              <a:t> </a:t>
            </a:r>
            <a:r>
              <a:rPr lang="ru-RU" sz="1600" dirty="0" err="1" smtClean="0"/>
              <a:t>втрати</a:t>
            </a:r>
            <a:r>
              <a:rPr lang="ru-RU" sz="1600" dirty="0" smtClean="0"/>
              <a:t> </a:t>
            </a:r>
            <a:r>
              <a:rPr lang="ru-RU" sz="1600" dirty="0" err="1" smtClean="0"/>
              <a:t>дохідності</a:t>
            </a:r>
            <a:r>
              <a:rPr lang="ru-RU" sz="1600" dirty="0" smtClean="0"/>
              <a:t> у </a:t>
            </a:r>
            <a:r>
              <a:rPr lang="ru-RU" sz="1600" dirty="0" err="1" smtClean="0"/>
              <a:t>разі</a:t>
            </a:r>
            <a:r>
              <a:rPr lang="ru-RU" sz="1600" dirty="0" smtClean="0"/>
              <a:t> </a:t>
            </a:r>
            <a:r>
              <a:rPr lang="ru-RU" sz="1600" dirty="0" err="1" smtClean="0"/>
              <a:t>вкладення</a:t>
            </a:r>
            <a:r>
              <a:rPr lang="ru-RU" sz="1600" dirty="0" smtClean="0"/>
              <a:t> в </a:t>
            </a:r>
            <a:r>
              <a:rPr lang="ru-RU" sz="1600" dirty="0" err="1" smtClean="0"/>
              <a:t>облігації</a:t>
            </a:r>
            <a:r>
              <a:rPr lang="ru-RU" sz="1600" dirty="0" smtClean="0"/>
              <a:t> </a:t>
            </a:r>
            <a:r>
              <a:rPr lang="ru-RU" sz="1600" dirty="0" err="1" smtClean="0"/>
              <a:t>тривалих</a:t>
            </a:r>
            <a:r>
              <a:rPr lang="ru-RU" sz="1600" dirty="0" smtClean="0"/>
              <a:t> </a:t>
            </a:r>
            <a:r>
              <a:rPr lang="ru-RU" sz="1600" dirty="0" err="1" smtClean="0"/>
              <a:t>термінів</a:t>
            </a:r>
            <a:r>
              <a:rPr lang="ru-RU" sz="1600" dirty="0" smtClean="0"/>
              <a:t>.</a:t>
            </a:r>
          </a:p>
          <a:p>
            <a:pPr marL="0" indent="396000" algn="just">
              <a:lnSpc>
                <a:spcPct val="120000"/>
              </a:lnSpc>
              <a:spcBef>
                <a:spcPts val="0"/>
              </a:spcBef>
              <a:buNone/>
            </a:pPr>
            <a:r>
              <a:rPr lang="ru-RU" sz="1600" dirty="0" err="1" smtClean="0"/>
              <a:t>Отже</a:t>
            </a:r>
            <a:r>
              <a:rPr lang="ru-RU" sz="1600" dirty="0" smtClean="0"/>
              <a:t>, </a:t>
            </a:r>
            <a:r>
              <a:rPr lang="ru-RU" sz="1600" dirty="0" err="1" smtClean="0"/>
              <a:t>під</a:t>
            </a:r>
            <a:r>
              <a:rPr lang="ru-RU" sz="1600" dirty="0" smtClean="0"/>
              <a:t> час </a:t>
            </a:r>
            <a:r>
              <a:rPr lang="ru-RU" sz="1600" dirty="0" err="1" smtClean="0"/>
              <a:t>формування</a:t>
            </a:r>
            <a:r>
              <a:rPr lang="ru-RU" sz="1600" dirty="0" smtClean="0"/>
              <a:t> </a:t>
            </a:r>
            <a:r>
              <a:rPr lang="ru-RU" sz="1600" dirty="0" err="1" smtClean="0"/>
              <a:t>ціни</a:t>
            </a:r>
            <a:r>
              <a:rPr lang="ru-RU" sz="1600" dirty="0" smtClean="0"/>
              <a:t> </a:t>
            </a:r>
            <a:r>
              <a:rPr lang="ru-RU" sz="1600" dirty="0" err="1" smtClean="0"/>
              <a:t>враховуються</a:t>
            </a:r>
            <a:r>
              <a:rPr lang="ru-RU" sz="1600" dirty="0" smtClean="0"/>
              <a:t> </a:t>
            </a:r>
            <a:r>
              <a:rPr lang="ru-RU" sz="1600" dirty="0" err="1" smtClean="0"/>
              <a:t>можливі</a:t>
            </a:r>
            <a:r>
              <a:rPr lang="ru-RU" sz="1600" dirty="0" smtClean="0"/>
              <a:t> </a:t>
            </a:r>
            <a:r>
              <a:rPr lang="ru-RU" sz="1600" dirty="0" err="1" smtClean="0"/>
              <a:t>ризики</a:t>
            </a:r>
            <a:r>
              <a:rPr lang="ru-RU" sz="1600" dirty="0" smtClean="0"/>
              <a:t> </a:t>
            </a:r>
            <a:r>
              <a:rPr lang="ru-RU" sz="1600" dirty="0" err="1" smtClean="0"/>
              <a:t>втрати</a:t>
            </a:r>
            <a:r>
              <a:rPr lang="ru-RU" sz="1600" dirty="0" smtClean="0"/>
              <a:t>.</a:t>
            </a:r>
          </a:p>
          <a:p>
            <a:pPr marL="0" indent="396000" algn="just">
              <a:lnSpc>
                <a:spcPct val="120000"/>
              </a:lnSpc>
              <a:spcBef>
                <a:spcPts val="0"/>
              </a:spcBef>
              <a:buNone/>
            </a:pPr>
            <a:r>
              <a:rPr lang="ru-RU" sz="1600" dirty="0" err="1" smtClean="0"/>
              <a:t>Що</a:t>
            </a:r>
            <a:r>
              <a:rPr lang="ru-RU" sz="1600" dirty="0" smtClean="0"/>
              <a:t> </a:t>
            </a:r>
            <a:r>
              <a:rPr lang="ru-RU" sz="1600" dirty="0" err="1" smtClean="0"/>
              <a:t>означають</a:t>
            </a:r>
            <a:r>
              <a:rPr lang="ru-RU" sz="1600" dirty="0" smtClean="0"/>
              <a:t> </a:t>
            </a:r>
            <a:r>
              <a:rPr lang="ru-RU" sz="1600" dirty="0" err="1" smtClean="0"/>
              <a:t>зміни</a:t>
            </a:r>
            <a:r>
              <a:rPr lang="ru-RU" sz="1600" dirty="0" smtClean="0"/>
              <a:t> в </a:t>
            </a:r>
            <a:r>
              <a:rPr lang="ru-RU" sz="1600" dirty="0" err="1" smtClean="0"/>
              <a:t>номінальних</a:t>
            </a:r>
            <a:r>
              <a:rPr lang="ru-RU" sz="1600" dirty="0" smtClean="0"/>
              <a:t> </a:t>
            </a:r>
            <a:r>
              <a:rPr lang="ru-RU" sz="1600" dirty="0" err="1" smtClean="0"/>
              <a:t>процентних</a:t>
            </a:r>
            <a:r>
              <a:rPr lang="ru-RU" sz="1600" dirty="0" smtClean="0"/>
              <a:t> ставках </a:t>
            </a:r>
            <a:r>
              <a:rPr lang="ru-RU" sz="1600" dirty="0" err="1" smtClean="0"/>
              <a:t>під</a:t>
            </a:r>
            <a:r>
              <a:rPr lang="ru-RU" sz="1600" dirty="0" smtClean="0"/>
              <a:t> </a:t>
            </a:r>
            <a:r>
              <a:rPr lang="ru-RU" sz="1600" dirty="0" err="1" smtClean="0"/>
              <a:t>впливом</a:t>
            </a:r>
            <a:r>
              <a:rPr lang="ru-RU" sz="1600" dirty="0" smtClean="0"/>
              <a:t> </a:t>
            </a:r>
            <a:r>
              <a:rPr lang="ru-RU" sz="1600" dirty="0" err="1" smtClean="0"/>
              <a:t>різних</a:t>
            </a:r>
            <a:r>
              <a:rPr lang="ru-RU" sz="1600" dirty="0" smtClean="0"/>
              <a:t> </a:t>
            </a:r>
            <a:r>
              <a:rPr lang="ru-RU" sz="1600" dirty="0" err="1" smtClean="0"/>
              <a:t>ризиків</a:t>
            </a:r>
            <a:r>
              <a:rPr lang="ru-RU" sz="1600" dirty="0" smtClean="0"/>
              <a:t> для </a:t>
            </a:r>
            <a:r>
              <a:rPr lang="ru-RU" sz="1600" dirty="0" err="1" smtClean="0"/>
              <a:t>корпорацій-емітентів</a:t>
            </a:r>
            <a:r>
              <a:rPr lang="ru-RU" sz="1600" dirty="0" smtClean="0"/>
              <a:t>?</a:t>
            </a:r>
          </a:p>
          <a:p>
            <a:pPr marL="0" indent="396000" algn="just">
              <a:lnSpc>
                <a:spcPct val="120000"/>
              </a:lnSpc>
              <a:spcBef>
                <a:spcPts val="0"/>
              </a:spcBef>
              <a:buNone/>
            </a:pPr>
            <a:r>
              <a:rPr lang="ru-RU" sz="1600" i="1" dirty="0" smtClean="0"/>
              <a:t>По-перше</a:t>
            </a:r>
            <a:r>
              <a:rPr lang="ru-RU" sz="1600" dirty="0" smtClean="0"/>
              <a:t>, </a:t>
            </a:r>
            <a:r>
              <a:rPr lang="ru-RU" sz="1600" dirty="0" err="1" smtClean="0"/>
              <a:t>процентні</a:t>
            </a:r>
            <a:r>
              <a:rPr lang="ru-RU" sz="1600" dirty="0" smtClean="0"/>
              <a:t> ставки на ринку </a:t>
            </a:r>
            <a:r>
              <a:rPr lang="ru-RU" sz="1600" dirty="0" err="1" smtClean="0"/>
              <a:t>капіталів</a:t>
            </a:r>
            <a:r>
              <a:rPr lang="ru-RU" sz="1600" dirty="0" smtClean="0"/>
              <a:t> </a:t>
            </a:r>
            <a:r>
              <a:rPr lang="ru-RU" sz="1600" dirty="0" err="1" smtClean="0"/>
              <a:t>диференційовані</a:t>
            </a:r>
            <a:r>
              <a:rPr lang="ru-RU" sz="1600" dirty="0" smtClean="0"/>
              <a:t> </a:t>
            </a:r>
            <a:r>
              <a:rPr lang="ru-RU" sz="1600" dirty="0" err="1" smtClean="0"/>
              <a:t>залежно</a:t>
            </a:r>
            <a:r>
              <a:rPr lang="ru-RU" sz="1600" dirty="0" smtClean="0"/>
              <a:t> </a:t>
            </a:r>
            <a:r>
              <a:rPr lang="ru-RU" sz="1600" dirty="0" err="1" smtClean="0"/>
              <a:t>від</a:t>
            </a:r>
            <a:r>
              <a:rPr lang="ru-RU" sz="1600" dirty="0" smtClean="0"/>
              <a:t> </a:t>
            </a:r>
            <a:r>
              <a:rPr lang="ru-RU" sz="1600" dirty="0" err="1" smtClean="0"/>
              <a:t>класу</a:t>
            </a:r>
            <a:r>
              <a:rPr lang="ru-RU" sz="1600" dirty="0" smtClean="0"/>
              <a:t> </a:t>
            </a:r>
            <a:r>
              <a:rPr lang="ru-RU" sz="1600" dirty="0" err="1" smtClean="0"/>
              <a:t>цінних</a:t>
            </a:r>
            <a:r>
              <a:rPr lang="ru-RU" sz="1600" dirty="0" smtClean="0"/>
              <a:t> </a:t>
            </a:r>
            <a:r>
              <a:rPr lang="ru-RU" sz="1600" dirty="0" err="1" smtClean="0"/>
              <a:t>паперів</a:t>
            </a:r>
            <a:r>
              <a:rPr lang="ru-RU" sz="1600" dirty="0" smtClean="0"/>
              <a:t>, </a:t>
            </a:r>
            <a:r>
              <a:rPr lang="ru-RU" sz="1600" dirty="0" err="1" smtClean="0"/>
              <a:t>їх</a:t>
            </a:r>
            <a:r>
              <a:rPr lang="ru-RU" sz="1600" dirty="0" smtClean="0"/>
              <a:t> </a:t>
            </a:r>
            <a:r>
              <a:rPr lang="ru-RU" sz="1600" dirty="0" err="1" smtClean="0"/>
              <a:t>терміну</a:t>
            </a:r>
            <a:r>
              <a:rPr lang="ru-RU" sz="1600" dirty="0" smtClean="0"/>
              <a:t> </a:t>
            </a:r>
            <a:r>
              <a:rPr lang="ru-RU" sz="1600" dirty="0" err="1" smtClean="0"/>
              <a:t>і</a:t>
            </a:r>
            <a:r>
              <a:rPr lang="ru-RU" sz="1600" dirty="0" smtClean="0"/>
              <a:t> </a:t>
            </a:r>
            <a:r>
              <a:rPr lang="ru-RU" sz="1600" dirty="0" err="1" smtClean="0"/>
              <a:t>ліквідності</a:t>
            </a:r>
            <a:r>
              <a:rPr lang="ru-RU" sz="1600" dirty="0" smtClean="0"/>
              <a:t>.</a:t>
            </a:r>
          </a:p>
          <a:p>
            <a:pPr marL="0" indent="396000" algn="just">
              <a:lnSpc>
                <a:spcPct val="120000"/>
              </a:lnSpc>
              <a:spcBef>
                <a:spcPts val="0"/>
              </a:spcBef>
              <a:buNone/>
            </a:pPr>
            <a:r>
              <a:rPr lang="ru-RU" sz="1600" i="1" dirty="0" err="1" smtClean="0"/>
              <a:t>По-друге</a:t>
            </a:r>
            <a:r>
              <a:rPr lang="ru-RU" sz="1600" dirty="0" smtClean="0"/>
              <a:t>, </a:t>
            </a:r>
            <a:r>
              <a:rPr lang="ru-RU" sz="1600" dirty="0" err="1" smtClean="0"/>
              <a:t>ціна</a:t>
            </a:r>
            <a:r>
              <a:rPr lang="ru-RU" sz="1600" dirty="0" smtClean="0"/>
              <a:t> </a:t>
            </a:r>
            <a:r>
              <a:rPr lang="ru-RU" sz="1600" dirty="0" err="1" smtClean="0"/>
              <a:t>капіталу</a:t>
            </a:r>
            <a:r>
              <a:rPr lang="ru-RU" sz="1600" dirty="0" smtClean="0"/>
              <a:t> буде </a:t>
            </a:r>
            <a:r>
              <a:rPr lang="ru-RU" sz="1600" dirty="0" err="1" smtClean="0"/>
              <a:t>специфічною</a:t>
            </a:r>
            <a:r>
              <a:rPr lang="ru-RU" sz="1600" dirty="0" smtClean="0"/>
              <a:t> для кожного </a:t>
            </a:r>
            <a:r>
              <a:rPr lang="ru-RU" sz="1600" dirty="0" err="1" smtClean="0"/>
              <a:t>емітента</a:t>
            </a:r>
            <a:r>
              <a:rPr lang="ru-RU" sz="1600" dirty="0" smtClean="0"/>
              <a:t> </a:t>
            </a:r>
            <a:r>
              <a:rPr lang="ru-RU" sz="1600" dirty="0" err="1" smtClean="0"/>
              <a:t>і</a:t>
            </a:r>
            <a:r>
              <a:rPr lang="ru-RU" sz="1600" dirty="0" smtClean="0"/>
              <a:t> </a:t>
            </a:r>
            <a:r>
              <a:rPr lang="ru-RU" sz="1600" dirty="0" err="1" smtClean="0"/>
              <a:t>кожного</a:t>
            </a:r>
            <a:r>
              <a:rPr lang="ru-RU" sz="1600" dirty="0" smtClean="0"/>
              <a:t> </a:t>
            </a:r>
            <a:r>
              <a:rPr lang="ru-RU" sz="1600" dirty="0" err="1" smtClean="0"/>
              <a:t>випуску</a:t>
            </a:r>
            <a:r>
              <a:rPr lang="ru-RU" sz="1600" dirty="0" smtClean="0"/>
              <a:t> </a:t>
            </a:r>
            <a:r>
              <a:rPr lang="ru-RU" sz="1600" dirty="0" err="1" smtClean="0"/>
              <a:t>боргових</a:t>
            </a:r>
            <a:r>
              <a:rPr lang="ru-RU" sz="1600" dirty="0" smtClean="0"/>
              <a:t> </a:t>
            </a:r>
            <a:r>
              <a:rPr lang="ru-RU" sz="1600" dirty="0" err="1" smtClean="0"/>
              <a:t>фінансових</a:t>
            </a:r>
            <a:r>
              <a:rPr lang="ru-RU" sz="1600" dirty="0" smtClean="0"/>
              <a:t> </a:t>
            </a:r>
            <a:r>
              <a:rPr lang="ru-RU" sz="1600" dirty="0" err="1" smtClean="0"/>
              <a:t>інструментів</a:t>
            </a:r>
            <a:r>
              <a:rPr lang="ru-RU" sz="1600" dirty="0" smtClean="0"/>
              <a:t>.</a:t>
            </a:r>
          </a:p>
          <a:p>
            <a:pPr marL="0" indent="396000" algn="just">
              <a:lnSpc>
                <a:spcPct val="120000"/>
              </a:lnSpc>
              <a:spcBef>
                <a:spcPts val="0"/>
              </a:spcBef>
              <a:buNone/>
            </a:pPr>
            <a:r>
              <a:rPr lang="ru-RU" sz="1600" i="1" dirty="0" err="1" smtClean="0"/>
              <a:t>По-третє</a:t>
            </a:r>
            <a:r>
              <a:rPr lang="ru-RU" sz="1600" dirty="0" smtClean="0"/>
              <a:t>, </a:t>
            </a:r>
            <a:r>
              <a:rPr lang="ru-RU" sz="1600" dirty="0" err="1" smtClean="0"/>
              <a:t>завдання</a:t>
            </a:r>
            <a:r>
              <a:rPr lang="ru-RU" sz="1600" dirty="0" smtClean="0"/>
              <a:t> </a:t>
            </a:r>
            <a:r>
              <a:rPr lang="ru-RU" sz="1600" dirty="0" err="1" smtClean="0"/>
              <a:t>фінансового</a:t>
            </a:r>
            <a:r>
              <a:rPr lang="ru-RU" sz="1600" dirty="0" smtClean="0"/>
              <a:t> </a:t>
            </a:r>
            <a:r>
              <a:rPr lang="ru-RU" sz="1600" dirty="0" err="1" smtClean="0"/>
              <a:t>аналітика</a:t>
            </a:r>
            <a:r>
              <a:rPr lang="ru-RU" sz="1600" dirty="0" smtClean="0"/>
              <a:t> </a:t>
            </a:r>
            <a:r>
              <a:rPr lang="ru-RU" sz="1600" dirty="0" err="1" smtClean="0"/>
              <a:t>корпорації</a:t>
            </a:r>
            <a:r>
              <a:rPr lang="ru-RU" sz="1600" dirty="0" smtClean="0"/>
              <a:t> </a:t>
            </a:r>
            <a:r>
              <a:rPr lang="ru-RU" sz="1600" dirty="0" err="1" smtClean="0"/>
              <a:t>полягає</a:t>
            </a:r>
            <a:r>
              <a:rPr lang="ru-RU" sz="1600" dirty="0" smtClean="0"/>
              <a:t> в тому, </a:t>
            </a:r>
            <a:r>
              <a:rPr lang="ru-RU" sz="1600" dirty="0" err="1" smtClean="0"/>
              <a:t>щоб</a:t>
            </a:r>
            <a:r>
              <a:rPr lang="ru-RU" sz="1600" dirty="0" smtClean="0"/>
              <a:t> </a:t>
            </a:r>
            <a:r>
              <a:rPr lang="ru-RU" sz="1600" dirty="0" err="1" smtClean="0"/>
              <a:t>емісія</a:t>
            </a:r>
            <a:r>
              <a:rPr lang="ru-RU" sz="1600" dirty="0" smtClean="0"/>
              <a:t> </a:t>
            </a:r>
            <a:r>
              <a:rPr lang="ru-RU" sz="1600" dirty="0" err="1" smtClean="0"/>
              <a:t>облігацій</a:t>
            </a:r>
            <a:r>
              <a:rPr lang="ru-RU" sz="1600" dirty="0" smtClean="0"/>
              <a:t> </a:t>
            </a:r>
            <a:r>
              <a:rPr lang="ru-RU" sz="1600" dirty="0" err="1" smtClean="0"/>
              <a:t>здійснювалася</a:t>
            </a:r>
            <a:r>
              <a:rPr lang="ru-RU" sz="1600" dirty="0" smtClean="0"/>
              <a:t> в </a:t>
            </a:r>
            <a:r>
              <a:rPr lang="ru-RU" sz="1600" dirty="0" err="1" smtClean="0"/>
              <a:t>періоди</a:t>
            </a:r>
            <a:r>
              <a:rPr lang="ru-RU" sz="1600" dirty="0" smtClean="0"/>
              <a:t> </a:t>
            </a:r>
            <a:r>
              <a:rPr lang="ru-RU" sz="1600" dirty="0" err="1" smtClean="0"/>
              <a:t>нижчих</a:t>
            </a:r>
            <a:r>
              <a:rPr lang="ru-RU" sz="1600" dirty="0" smtClean="0"/>
              <a:t> </a:t>
            </a:r>
            <a:r>
              <a:rPr lang="ru-RU" sz="1600" dirty="0" err="1" smtClean="0"/>
              <a:t>процентних</a:t>
            </a:r>
            <a:r>
              <a:rPr lang="ru-RU" sz="1600" dirty="0" smtClean="0"/>
              <a:t> ставок</a:t>
            </a:r>
            <a:r>
              <a:rPr lang="ru-RU" sz="1600" dirty="0" smtClean="0"/>
              <a:t>.</a:t>
            </a:r>
            <a:endParaRPr lang="ru-RU" sz="1600" dirty="0" smtClean="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83568" y="2204864"/>
            <a:ext cx="7416824" cy="1008112"/>
          </a:xfrm>
        </p:spPr>
        <p:txBody>
          <a:bodyPr>
            <a:normAutofit/>
          </a:bodyPr>
          <a:lstStyle/>
          <a:p>
            <a:pPr algn="ctr"/>
            <a:r>
              <a:rPr lang="uk-UA" sz="5400" dirty="0" smtClean="0"/>
              <a:t>Дякую за увагу!</a:t>
            </a:r>
            <a:endParaRPr lang="ru-RU" sz="5400" dirty="0"/>
          </a:p>
        </p:txBody>
      </p:sp>
      <p:sp>
        <p:nvSpPr>
          <p:cNvPr id="2050" name="AutoShape 2" descr="ÐÐ°ÑÑÐ¸Ð½ÐºÐ¸ Ð¿Ð¾ Ð·Ð°Ð¿ÑÐ¾ÑÑ ÑÐ¸Ð·Ð¸Ðº"/>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1560" y="260648"/>
            <a:ext cx="7239000" cy="770344"/>
          </a:xfrm>
        </p:spPr>
        <p:txBody>
          <a:bodyPr/>
          <a:lstStyle/>
          <a:p>
            <a:pPr algn="ctr"/>
            <a:r>
              <a:rPr lang="uk-UA" dirty="0" smtClean="0"/>
              <a:t>Зміст</a:t>
            </a:r>
            <a:endParaRPr lang="ru-RU" dirty="0"/>
          </a:p>
        </p:txBody>
      </p:sp>
      <p:sp>
        <p:nvSpPr>
          <p:cNvPr id="3" name="Содержимое 2"/>
          <p:cNvSpPr>
            <a:spLocks noGrp="1"/>
          </p:cNvSpPr>
          <p:nvPr>
            <p:ph idx="1"/>
          </p:nvPr>
        </p:nvSpPr>
        <p:spPr>
          <a:xfrm>
            <a:off x="179512" y="1609416"/>
            <a:ext cx="7992888" cy="4846320"/>
          </a:xfrm>
        </p:spPr>
        <p:txBody>
          <a:bodyPr/>
          <a:lstStyle/>
          <a:p>
            <a:pPr marL="0" indent="432000">
              <a:lnSpc>
                <a:spcPct val="150000"/>
              </a:lnSpc>
              <a:spcBef>
                <a:spcPts val="0"/>
              </a:spcBef>
              <a:buNone/>
            </a:pPr>
            <a:r>
              <a:rPr lang="uk-UA" dirty="0" smtClean="0"/>
              <a:t>1. Теорія ризику інвестицій Г. </a:t>
            </a:r>
            <a:r>
              <a:rPr lang="uk-UA" dirty="0" err="1" smtClean="0"/>
              <a:t>Марковіца</a:t>
            </a:r>
            <a:r>
              <a:rPr lang="uk-UA" dirty="0" smtClean="0"/>
              <a:t>.</a:t>
            </a:r>
            <a:endParaRPr lang="ru-RU" b="1" dirty="0" smtClean="0"/>
          </a:p>
          <a:p>
            <a:pPr marL="0" indent="432000">
              <a:lnSpc>
                <a:spcPct val="150000"/>
              </a:lnSpc>
              <a:spcBef>
                <a:spcPts val="0"/>
              </a:spcBef>
              <a:buNone/>
            </a:pPr>
            <a:r>
              <a:rPr lang="uk-UA" dirty="0" smtClean="0"/>
              <a:t>2. Теорія Вільямса </a:t>
            </a:r>
            <a:r>
              <a:rPr lang="uk-UA" dirty="0" err="1" smtClean="0"/>
              <a:t>Шарпа</a:t>
            </a:r>
            <a:r>
              <a:rPr lang="uk-UA" dirty="0" smtClean="0"/>
              <a:t>.</a:t>
            </a:r>
            <a:endParaRPr lang="ru-RU" b="1" dirty="0" smtClean="0"/>
          </a:p>
          <a:p>
            <a:pPr marL="0" indent="432000">
              <a:lnSpc>
                <a:spcPct val="150000"/>
              </a:lnSpc>
              <a:spcBef>
                <a:spcPts val="0"/>
              </a:spcBef>
              <a:buNone/>
            </a:pPr>
            <a:r>
              <a:rPr lang="uk-UA" dirty="0" smtClean="0"/>
              <a:t>3. Теорія арбітражного ціноутворення </a:t>
            </a:r>
            <a:r>
              <a:rPr lang="uk-UA" dirty="0" smtClean="0"/>
              <a:t>С. </a:t>
            </a:r>
            <a:r>
              <a:rPr lang="uk-UA" dirty="0" err="1" smtClean="0"/>
              <a:t>Росса</a:t>
            </a:r>
            <a:r>
              <a:rPr lang="uk-UA" dirty="0" smtClean="0"/>
              <a:t>.</a:t>
            </a:r>
            <a:endParaRPr lang="ru-RU" b="1" dirty="0" smtClean="0"/>
          </a:p>
          <a:p>
            <a:pPr marL="0" indent="432000">
              <a:lnSpc>
                <a:spcPct val="150000"/>
              </a:lnSpc>
              <a:spcBef>
                <a:spcPts val="0"/>
              </a:spcBef>
              <a:buNone/>
            </a:pPr>
            <a:r>
              <a:rPr lang="uk-UA" dirty="0" smtClean="0"/>
              <a:t>4. Оцінювання результатів використання </a:t>
            </a:r>
            <a:br>
              <a:rPr lang="uk-UA" dirty="0" smtClean="0"/>
            </a:br>
            <a:r>
              <a:rPr lang="uk-UA" dirty="0" smtClean="0"/>
              <a:t>портфеля цінних паперів.</a:t>
            </a:r>
            <a:endParaRPr lang="ru-RU" b="1" dirty="0" smtClean="0"/>
          </a:p>
          <a:p>
            <a:pPr marL="0" indent="432000">
              <a:lnSpc>
                <a:spcPct val="150000"/>
              </a:lnSpc>
              <a:spcBef>
                <a:spcPts val="0"/>
              </a:spcBef>
              <a:buNone/>
            </a:pPr>
            <a:r>
              <a:rPr lang="uk-UA" dirty="0" smtClean="0"/>
              <a:t>5</a:t>
            </a:r>
            <a:r>
              <a:rPr lang="uk-UA" dirty="0" smtClean="0"/>
              <a:t>. Ціноутворення на ринку капіталів.</a:t>
            </a:r>
            <a:endParaRPr lang="ru-RU" dirty="0" smtClean="0"/>
          </a:p>
          <a:p>
            <a:pPr>
              <a:buNone/>
            </a:pPr>
            <a:endParaRPr lang="ru-RU"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8" name="Picture 6" descr="ÐÐ°ÑÑÐ¸Ð½ÐºÐ¸ Ð¿Ð¾ Ð·Ð°Ð¿ÑÐ¾ÑÑ ÑÐ¸Ð·Ð¸Ðº"/>
          <p:cNvPicPr>
            <a:picLocks noChangeAspect="1" noChangeArrowheads="1"/>
          </p:cNvPicPr>
          <p:nvPr/>
        </p:nvPicPr>
        <p:blipFill>
          <a:blip r:embed="rId2" cstate="print"/>
          <a:srcRect l="9274" t="11952" b="14767"/>
          <a:stretch>
            <a:fillRect/>
          </a:stretch>
        </p:blipFill>
        <p:spPr bwMode="auto">
          <a:xfrm>
            <a:off x="539552" y="980728"/>
            <a:ext cx="1763912" cy="936104"/>
          </a:xfrm>
          <a:prstGeom prst="rect">
            <a:avLst/>
          </a:prstGeom>
          <a:noFill/>
        </p:spPr>
      </p:pic>
      <p:sp>
        <p:nvSpPr>
          <p:cNvPr id="2" name="Заголовок 1"/>
          <p:cNvSpPr>
            <a:spLocks noGrp="1"/>
          </p:cNvSpPr>
          <p:nvPr>
            <p:ph type="title"/>
          </p:nvPr>
        </p:nvSpPr>
        <p:spPr/>
        <p:txBody>
          <a:bodyPr>
            <a:normAutofit fontScale="90000"/>
          </a:bodyPr>
          <a:lstStyle/>
          <a:p>
            <a:pPr algn="ctr"/>
            <a:r>
              <a:rPr lang="uk-UA" dirty="0" smtClean="0"/>
              <a:t>1. Теорія ризику інвестицій </a:t>
            </a:r>
            <a:r>
              <a:rPr lang="uk-UA" dirty="0" smtClean="0"/>
              <a:t>Г.</a:t>
            </a:r>
            <a:r>
              <a:rPr lang="uk-UA" dirty="0" err="1" smtClean="0"/>
              <a:t>Марковіца</a:t>
            </a:r>
            <a:endParaRPr lang="ru-RU" dirty="0"/>
          </a:p>
        </p:txBody>
      </p:sp>
      <p:sp>
        <p:nvSpPr>
          <p:cNvPr id="3" name="Содержимое 2"/>
          <p:cNvSpPr>
            <a:spLocks noGrp="1"/>
          </p:cNvSpPr>
          <p:nvPr>
            <p:ph idx="1"/>
          </p:nvPr>
        </p:nvSpPr>
        <p:spPr>
          <a:xfrm>
            <a:off x="323528" y="1988840"/>
            <a:ext cx="7704856" cy="4536504"/>
          </a:xfrm>
        </p:spPr>
        <p:txBody>
          <a:bodyPr>
            <a:normAutofit fontScale="92500" lnSpcReduction="10000"/>
          </a:bodyPr>
          <a:lstStyle/>
          <a:p>
            <a:pPr marL="0" indent="432000" algn="just">
              <a:spcBef>
                <a:spcPts val="0"/>
              </a:spcBef>
              <a:buNone/>
            </a:pPr>
            <a:r>
              <a:rPr lang="ru-RU" i="1" dirty="0" smtClean="0"/>
              <a:t>Для кредитора </a:t>
            </a:r>
            <a:r>
              <a:rPr lang="ru-RU" i="1" dirty="0" err="1" smtClean="0"/>
              <a:t>корпорації</a:t>
            </a:r>
            <a:r>
              <a:rPr lang="ru-RU" i="1" dirty="0" smtClean="0"/>
              <a:t> </a:t>
            </a:r>
            <a:r>
              <a:rPr lang="ru-RU" i="1" dirty="0" err="1" smtClean="0"/>
              <a:t>позичковий</a:t>
            </a:r>
            <a:r>
              <a:rPr lang="ru-RU" i="1" dirty="0" smtClean="0"/>
              <a:t> процент </a:t>
            </a:r>
            <a:r>
              <a:rPr lang="ru-RU" i="1" dirty="0" err="1" smtClean="0"/>
              <a:t>є</a:t>
            </a:r>
            <a:r>
              <a:rPr lang="ru-RU" i="1" dirty="0" smtClean="0"/>
              <a:t> доходом, </a:t>
            </a:r>
            <a:r>
              <a:rPr lang="ru-RU" i="1" dirty="0" err="1" smtClean="0"/>
              <a:t>чим</a:t>
            </a:r>
            <a:r>
              <a:rPr lang="ru-RU" i="1" dirty="0" smtClean="0"/>
              <a:t> </a:t>
            </a:r>
            <a:r>
              <a:rPr lang="ru-RU" i="1" dirty="0" err="1" smtClean="0"/>
              <a:t>вищий</a:t>
            </a:r>
            <a:r>
              <a:rPr lang="ru-RU" i="1" dirty="0" smtClean="0"/>
              <a:t> процент, </a:t>
            </a:r>
            <a:r>
              <a:rPr lang="ru-RU" i="1" dirty="0" err="1" smtClean="0"/>
              <a:t>тим</a:t>
            </a:r>
            <a:r>
              <a:rPr lang="ru-RU" i="1" dirty="0" smtClean="0"/>
              <a:t> </a:t>
            </a:r>
            <a:r>
              <a:rPr lang="ru-RU" i="1" dirty="0" err="1" smtClean="0"/>
              <a:t>більший</a:t>
            </a:r>
            <a:r>
              <a:rPr lang="ru-RU" i="1" dirty="0" smtClean="0"/>
              <a:t> </a:t>
            </a:r>
            <a:r>
              <a:rPr lang="ru-RU" i="1" dirty="0" err="1" smtClean="0"/>
              <a:t>дохід</a:t>
            </a:r>
            <a:r>
              <a:rPr lang="ru-RU" i="1" dirty="0" smtClean="0"/>
              <a:t> </a:t>
            </a:r>
            <a:r>
              <a:rPr lang="ru-RU" i="1" dirty="0" err="1" smtClean="0"/>
              <a:t>одержує</a:t>
            </a:r>
            <a:r>
              <a:rPr lang="ru-RU" i="1" dirty="0" smtClean="0"/>
              <a:t> кредитор. На доходи кредитора </a:t>
            </a:r>
            <a:r>
              <a:rPr lang="ru-RU" i="1" dirty="0" err="1" smtClean="0"/>
              <a:t>і</a:t>
            </a:r>
            <a:r>
              <a:rPr lang="ru-RU" i="1" dirty="0" smtClean="0"/>
              <a:t>, </a:t>
            </a:r>
            <a:r>
              <a:rPr lang="ru-RU" i="1" dirty="0" err="1" smtClean="0"/>
              <a:t>відповідно</a:t>
            </a:r>
            <a:r>
              <a:rPr lang="ru-RU" i="1" dirty="0" smtClean="0"/>
              <a:t>, </a:t>
            </a:r>
            <a:r>
              <a:rPr lang="ru-RU" i="1" dirty="0" err="1" smtClean="0"/>
              <a:t>витрати</a:t>
            </a:r>
            <a:r>
              <a:rPr lang="ru-RU" i="1" dirty="0" smtClean="0"/>
              <a:t> </a:t>
            </a:r>
            <a:r>
              <a:rPr lang="ru-RU" i="1" dirty="0" err="1" smtClean="0"/>
              <a:t>корпорації</a:t>
            </a:r>
            <a:r>
              <a:rPr lang="ru-RU" i="1" dirty="0" smtClean="0"/>
              <a:t> </a:t>
            </a:r>
            <a:r>
              <a:rPr lang="ru-RU" i="1" dirty="0" err="1" smtClean="0"/>
              <a:t>впливає</a:t>
            </a:r>
            <a:r>
              <a:rPr lang="ru-RU" dirty="0" smtClean="0"/>
              <a:t> </a:t>
            </a:r>
            <a:r>
              <a:rPr lang="ru-RU" i="1" dirty="0" err="1" smtClean="0"/>
              <a:t>ризик</a:t>
            </a:r>
            <a:r>
              <a:rPr lang="ru-RU" dirty="0" smtClean="0"/>
              <a:t>.</a:t>
            </a:r>
          </a:p>
          <a:p>
            <a:pPr marL="0" indent="432000" algn="just">
              <a:spcBef>
                <a:spcPts val="0"/>
              </a:spcBef>
              <a:buNone/>
            </a:pPr>
            <a:r>
              <a:rPr lang="ru-RU" i="1" dirty="0" err="1" smtClean="0"/>
              <a:t>Невизначеність</a:t>
            </a:r>
            <a:r>
              <a:rPr lang="ru-RU" i="1" dirty="0" smtClean="0"/>
              <a:t> — </a:t>
            </a:r>
            <a:r>
              <a:rPr lang="ru-RU" i="1" dirty="0" err="1" smtClean="0"/>
              <a:t>ситуація</a:t>
            </a:r>
            <a:r>
              <a:rPr lang="ru-RU" i="1" dirty="0" smtClean="0"/>
              <a:t>, за </a:t>
            </a:r>
            <a:r>
              <a:rPr lang="ru-RU" i="1" dirty="0" err="1" smtClean="0"/>
              <a:t>якої</a:t>
            </a:r>
            <a:r>
              <a:rPr lang="ru-RU" i="1" dirty="0" smtClean="0"/>
              <a:t> </a:t>
            </a:r>
            <a:r>
              <a:rPr lang="ru-RU" i="1" dirty="0" err="1" smtClean="0"/>
              <a:t>неможливо</a:t>
            </a:r>
            <a:r>
              <a:rPr lang="ru-RU" i="1" dirty="0" smtClean="0"/>
              <a:t> точно </a:t>
            </a:r>
            <a:r>
              <a:rPr lang="ru-RU" i="1" dirty="0" err="1" smtClean="0"/>
              <a:t>передбачити</a:t>
            </a:r>
            <a:r>
              <a:rPr lang="ru-RU" i="1" dirty="0" smtClean="0"/>
              <a:t>, </a:t>
            </a:r>
            <a:r>
              <a:rPr lang="ru-RU" i="1" dirty="0" err="1" smtClean="0"/>
              <a:t>що</a:t>
            </a:r>
            <a:r>
              <a:rPr lang="ru-RU" i="1" dirty="0" smtClean="0"/>
              <a:t> буде, </a:t>
            </a:r>
            <a:r>
              <a:rPr lang="ru-RU" i="1" dirty="0" err="1" smtClean="0"/>
              <a:t>наприклад</a:t>
            </a:r>
            <a:r>
              <a:rPr lang="ru-RU" i="1" dirty="0" smtClean="0"/>
              <a:t>, </a:t>
            </a:r>
            <a:r>
              <a:rPr lang="ru-RU" i="1" dirty="0" err="1" smtClean="0"/>
              <a:t>якщо</a:t>
            </a:r>
            <a:r>
              <a:rPr lang="ru-RU" i="1" dirty="0" smtClean="0"/>
              <a:t> </a:t>
            </a:r>
            <a:r>
              <a:rPr lang="ru-RU" i="1" dirty="0" err="1" smtClean="0"/>
              <a:t>ціна</a:t>
            </a:r>
            <a:r>
              <a:rPr lang="ru-RU" i="1" dirty="0" smtClean="0"/>
              <a:t> </a:t>
            </a:r>
            <a:r>
              <a:rPr lang="ru-RU" i="1" dirty="0" err="1" smtClean="0"/>
              <a:t>капіталу</a:t>
            </a:r>
            <a:r>
              <a:rPr lang="ru-RU" i="1" dirty="0" smtClean="0"/>
              <a:t> </a:t>
            </a:r>
            <a:r>
              <a:rPr lang="ru-RU" i="1" dirty="0" err="1" smtClean="0"/>
              <a:t>підвищується</a:t>
            </a:r>
            <a:r>
              <a:rPr lang="ru-RU" i="1" dirty="0" smtClean="0"/>
              <a:t>. </a:t>
            </a:r>
            <a:endParaRPr lang="ru-RU" i="1" dirty="0" smtClean="0"/>
          </a:p>
          <a:p>
            <a:pPr marL="0" indent="432000" algn="just">
              <a:spcBef>
                <a:spcPts val="0"/>
              </a:spcBef>
              <a:buNone/>
            </a:pPr>
            <a:r>
              <a:rPr lang="ru-RU" i="1" dirty="0" err="1" smtClean="0"/>
              <a:t>Ризик</a:t>
            </a:r>
            <a:r>
              <a:rPr lang="ru-RU" i="1" dirty="0" smtClean="0"/>
              <a:t> </a:t>
            </a:r>
            <a:r>
              <a:rPr lang="ru-RU" i="1" dirty="0" smtClean="0"/>
              <a:t>— </a:t>
            </a:r>
            <a:r>
              <a:rPr lang="ru-RU" i="1" dirty="0" err="1" smtClean="0"/>
              <a:t>поняття</a:t>
            </a:r>
            <a:r>
              <a:rPr lang="ru-RU" i="1" dirty="0" smtClean="0"/>
              <a:t> </a:t>
            </a:r>
            <a:r>
              <a:rPr lang="ru-RU" i="1" dirty="0" err="1" smtClean="0"/>
              <a:t>складніше</a:t>
            </a:r>
            <a:r>
              <a:rPr lang="ru-RU" i="1" dirty="0" smtClean="0"/>
              <a:t>, </a:t>
            </a:r>
            <a:r>
              <a:rPr lang="ru-RU" i="1" dirty="0" err="1" smtClean="0"/>
              <a:t>це</a:t>
            </a:r>
            <a:r>
              <a:rPr lang="ru-RU" i="1" dirty="0" smtClean="0"/>
              <a:t> </a:t>
            </a:r>
            <a:r>
              <a:rPr lang="ru-RU" i="1" dirty="0" err="1" smtClean="0"/>
              <a:t>ситуація</a:t>
            </a:r>
            <a:r>
              <a:rPr lang="ru-RU" i="1" dirty="0" smtClean="0"/>
              <a:t>, коли, </a:t>
            </a:r>
            <a:r>
              <a:rPr lang="ru-RU" i="1" dirty="0" err="1" smtClean="0"/>
              <a:t>приймаючи</a:t>
            </a:r>
            <a:r>
              <a:rPr lang="ru-RU" i="1" dirty="0" smtClean="0"/>
              <a:t> </a:t>
            </a:r>
            <a:r>
              <a:rPr lang="ru-RU" i="1" dirty="0" err="1" smtClean="0"/>
              <a:t>рішення</a:t>
            </a:r>
            <a:r>
              <a:rPr lang="ru-RU" i="1" dirty="0" smtClean="0"/>
              <a:t>, </a:t>
            </a:r>
            <a:r>
              <a:rPr lang="ru-RU" i="1" dirty="0" err="1" smtClean="0"/>
              <a:t>необхідно</a:t>
            </a:r>
            <a:r>
              <a:rPr lang="ru-RU" i="1" dirty="0" smtClean="0"/>
              <a:t> </a:t>
            </a:r>
            <a:r>
              <a:rPr lang="ru-RU" i="1" dirty="0" err="1" smtClean="0"/>
              <a:t>враховувати</a:t>
            </a:r>
            <a:r>
              <a:rPr lang="ru-RU" i="1" dirty="0" smtClean="0"/>
              <a:t> </a:t>
            </a:r>
            <a:r>
              <a:rPr lang="ru-RU" i="1" dirty="0" err="1" smtClean="0"/>
              <a:t>невизначеність</a:t>
            </a:r>
            <a:r>
              <a:rPr lang="ru-RU" i="1" dirty="0" smtClean="0"/>
              <a:t>, </a:t>
            </a:r>
            <a:r>
              <a:rPr lang="ru-RU" i="1" dirty="0" err="1" smtClean="0"/>
              <a:t>оскільки</a:t>
            </a:r>
            <a:r>
              <a:rPr lang="ru-RU" i="1" dirty="0" smtClean="0"/>
              <a:t> </a:t>
            </a:r>
            <a:r>
              <a:rPr lang="ru-RU" i="1" dirty="0" err="1" smtClean="0"/>
              <a:t>від</a:t>
            </a:r>
            <a:r>
              <a:rPr lang="ru-RU" i="1" dirty="0" smtClean="0"/>
              <a:t> </a:t>
            </a:r>
            <a:r>
              <a:rPr lang="ru-RU" i="1" dirty="0" err="1" smtClean="0"/>
              <a:t>цього</a:t>
            </a:r>
            <a:r>
              <a:rPr lang="ru-RU" i="1" dirty="0" smtClean="0"/>
              <a:t> </a:t>
            </a:r>
            <a:r>
              <a:rPr lang="ru-RU" i="1" dirty="0" err="1" smtClean="0"/>
              <a:t>залежить</a:t>
            </a:r>
            <a:r>
              <a:rPr lang="ru-RU" i="1" dirty="0" smtClean="0"/>
              <a:t> </a:t>
            </a:r>
            <a:r>
              <a:rPr lang="ru-RU" i="1" dirty="0" err="1" smtClean="0"/>
              <a:t>подальший</a:t>
            </a:r>
            <a:r>
              <a:rPr lang="ru-RU" i="1" dirty="0" smtClean="0"/>
              <a:t> </a:t>
            </a:r>
            <a:r>
              <a:rPr lang="ru-RU" i="1" dirty="0" err="1" smtClean="0"/>
              <a:t>розвиток</a:t>
            </a:r>
            <a:r>
              <a:rPr lang="ru-RU" i="1" dirty="0" smtClean="0"/>
              <a:t> </a:t>
            </a:r>
            <a:r>
              <a:rPr lang="ru-RU" i="1" dirty="0" err="1" smtClean="0"/>
              <a:t>корпорації</a:t>
            </a:r>
            <a:r>
              <a:rPr lang="ru-RU" i="1" dirty="0" smtClean="0"/>
              <a:t>, </a:t>
            </a:r>
            <a:r>
              <a:rPr lang="ru-RU" i="1" dirty="0" err="1" smtClean="0"/>
              <a:t>її</a:t>
            </a:r>
            <a:r>
              <a:rPr lang="ru-RU" i="1" dirty="0" smtClean="0"/>
              <a:t> </a:t>
            </a:r>
            <a:r>
              <a:rPr lang="ru-RU" i="1" dirty="0" err="1" smtClean="0"/>
              <a:t>добробут</a:t>
            </a:r>
            <a:r>
              <a:rPr lang="ru-RU" dirty="0" smtClean="0"/>
              <a:t>. </a:t>
            </a:r>
            <a:endParaRPr lang="ru-RU" dirty="0" smtClean="0"/>
          </a:p>
          <a:p>
            <a:pPr marL="0" indent="432000" algn="just">
              <a:spcBef>
                <a:spcPts val="0"/>
              </a:spcBef>
              <a:buNone/>
            </a:pPr>
            <a:r>
              <a:rPr lang="ru-RU" i="1" dirty="0" err="1" smtClean="0"/>
              <a:t>Ризик</a:t>
            </a:r>
            <a:r>
              <a:rPr lang="ru-RU" i="1" dirty="0" smtClean="0"/>
              <a:t> </a:t>
            </a:r>
            <a:r>
              <a:rPr lang="ru-RU" i="1" dirty="0" smtClean="0"/>
              <a:t>— </a:t>
            </a:r>
            <a:r>
              <a:rPr lang="ru-RU" i="1" dirty="0" err="1" smtClean="0"/>
              <a:t>це</a:t>
            </a:r>
            <a:r>
              <a:rPr lang="ru-RU" i="1" dirty="0" smtClean="0"/>
              <a:t> </a:t>
            </a:r>
            <a:r>
              <a:rPr lang="ru-RU" i="1" dirty="0" err="1" smtClean="0"/>
              <a:t>невизначеність</a:t>
            </a:r>
            <a:r>
              <a:rPr lang="ru-RU" i="1" dirty="0" smtClean="0"/>
              <a:t> у </a:t>
            </a:r>
            <a:r>
              <a:rPr lang="ru-RU" i="1" dirty="0" err="1" smtClean="0"/>
              <a:t>русі</a:t>
            </a:r>
            <a:r>
              <a:rPr lang="ru-RU" i="1" dirty="0" smtClean="0"/>
              <a:t> </a:t>
            </a:r>
            <a:r>
              <a:rPr lang="ru-RU" i="1" dirty="0" err="1" smtClean="0"/>
              <a:t>майбутніх</a:t>
            </a:r>
            <a:r>
              <a:rPr lang="ru-RU" i="1" dirty="0" smtClean="0"/>
              <a:t> </a:t>
            </a:r>
            <a:r>
              <a:rPr lang="ru-RU" i="1" dirty="0" err="1" smtClean="0"/>
              <a:t>грошових</a:t>
            </a:r>
            <a:r>
              <a:rPr lang="ru-RU" i="1" dirty="0" smtClean="0"/>
              <a:t> </a:t>
            </a:r>
            <a:r>
              <a:rPr lang="ru-RU" i="1" dirty="0" err="1" smtClean="0"/>
              <a:t>потоків</a:t>
            </a:r>
            <a:r>
              <a:rPr lang="ru-RU" dirty="0" smtClean="0"/>
              <a:t>.</a:t>
            </a:r>
          </a:p>
          <a:p>
            <a:pPr marL="0" indent="432000" algn="just">
              <a:spcBef>
                <a:spcPts val="0"/>
              </a:spcBef>
              <a:buNone/>
            </a:pPr>
            <a:endParaRPr lang="ru-RU" dirty="0" smtClean="0"/>
          </a:p>
          <a:p>
            <a:pPr>
              <a:buNone/>
            </a:pPr>
            <a:endParaRPr lang="ru-RU" dirty="0"/>
          </a:p>
        </p:txBody>
      </p:sp>
      <p:pic>
        <p:nvPicPr>
          <p:cNvPr id="3074" name="Picture 2" descr="ÐÐ°ÑÑÐ¸Ð½ÐºÐ¸ Ð¿Ð¾ Ð·Ð°Ð¿ÑÐ¾ÑÑ ÑÐ¸Ð·Ð¸Ðº"/>
          <p:cNvPicPr>
            <a:picLocks noChangeAspect="1" noChangeArrowheads="1"/>
          </p:cNvPicPr>
          <p:nvPr/>
        </p:nvPicPr>
        <p:blipFill>
          <a:blip r:embed="rId3" cstate="print"/>
          <a:srcRect/>
          <a:stretch>
            <a:fillRect/>
          </a:stretch>
        </p:blipFill>
        <p:spPr bwMode="auto">
          <a:xfrm>
            <a:off x="7343800" y="332656"/>
            <a:ext cx="1800200" cy="1610306"/>
          </a:xfrm>
          <a:prstGeom prst="rect">
            <a:avLst/>
          </a:prstGeom>
          <a:noFill/>
        </p:spPr>
      </p:pic>
      <p:sp>
        <p:nvSpPr>
          <p:cNvPr id="3084" name="AutoShape 12" descr="ÐÐ°ÑÑÐ¸Ð½ÐºÐ¸ Ð¿Ð¾ Ð·Ð°Ð¿ÑÐ¾ÑÑ ÑÐ¸Ð·Ð¸Ðº"/>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
        <p:nvSpPr>
          <p:cNvPr id="3086" name="AutoShape 14" descr="ÐÐ°ÑÑÐ¸Ð½ÐºÐ¸ Ð¿Ð¾ Ð·Ð°Ð¿ÑÐ¾ÑÑ ÑÐ¸Ð·Ð¸Ðº"/>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ÐÐ°ÑÑÐ¸Ð½ÐºÐ¸ Ð¿Ð¾ Ð·Ð°Ð¿ÑÐ¾ÑÑ ÑÐ¸Ð·Ð¸Ðº"/>
          <p:cNvPicPr>
            <a:picLocks noChangeAspect="1" noChangeArrowheads="1"/>
          </p:cNvPicPr>
          <p:nvPr/>
        </p:nvPicPr>
        <p:blipFill>
          <a:blip r:embed="rId2" cstate="print"/>
          <a:srcRect l="3150" r="5501" b="6401"/>
          <a:stretch>
            <a:fillRect/>
          </a:stretch>
        </p:blipFill>
        <p:spPr bwMode="auto">
          <a:xfrm>
            <a:off x="6876256" y="4985792"/>
            <a:ext cx="2088232" cy="1872208"/>
          </a:xfrm>
          <a:prstGeom prst="rect">
            <a:avLst/>
          </a:prstGeom>
          <a:noFill/>
        </p:spPr>
      </p:pic>
      <p:sp>
        <p:nvSpPr>
          <p:cNvPr id="2" name="Заголовок 1"/>
          <p:cNvSpPr>
            <a:spLocks noGrp="1"/>
          </p:cNvSpPr>
          <p:nvPr>
            <p:ph type="title"/>
          </p:nvPr>
        </p:nvSpPr>
        <p:spPr>
          <a:xfrm>
            <a:off x="539552" y="188640"/>
            <a:ext cx="7239000" cy="626328"/>
          </a:xfrm>
        </p:spPr>
        <p:txBody>
          <a:bodyPr>
            <a:normAutofit fontScale="90000"/>
          </a:bodyPr>
          <a:lstStyle/>
          <a:p>
            <a:pPr algn="ctr"/>
            <a:r>
              <a:rPr lang="uk-UA" i="1" dirty="0" smtClean="0"/>
              <a:t>Статистичний вимір </a:t>
            </a:r>
            <a:r>
              <a:rPr lang="uk-UA" i="1" dirty="0" smtClean="0"/>
              <a:t>ризику</a:t>
            </a:r>
            <a:endParaRPr lang="ru-RU" dirty="0"/>
          </a:p>
        </p:txBody>
      </p:sp>
      <p:sp>
        <p:nvSpPr>
          <p:cNvPr id="3" name="Содержимое 2"/>
          <p:cNvSpPr>
            <a:spLocks noGrp="1"/>
          </p:cNvSpPr>
          <p:nvPr>
            <p:ph idx="1"/>
          </p:nvPr>
        </p:nvSpPr>
        <p:spPr>
          <a:xfrm>
            <a:off x="107504" y="836712"/>
            <a:ext cx="8064896" cy="5184576"/>
          </a:xfrm>
        </p:spPr>
        <p:txBody>
          <a:bodyPr>
            <a:normAutofit fontScale="85000" lnSpcReduction="20000"/>
          </a:bodyPr>
          <a:lstStyle/>
          <a:p>
            <a:pPr marL="0" indent="396000" algn="just">
              <a:lnSpc>
                <a:spcPct val="120000"/>
              </a:lnSpc>
              <a:spcBef>
                <a:spcPts val="0"/>
              </a:spcBef>
              <a:buNone/>
            </a:pPr>
            <a:r>
              <a:rPr lang="ru-RU" dirty="0" err="1" smtClean="0"/>
              <a:t>Коливання</a:t>
            </a:r>
            <a:r>
              <a:rPr lang="ru-RU" dirty="0" smtClean="0"/>
              <a:t> доходу </a:t>
            </a:r>
            <a:r>
              <a:rPr lang="ru-RU" dirty="0" err="1" smtClean="0"/>
              <a:t>акцій</a:t>
            </a:r>
            <a:r>
              <a:rPr lang="ru-RU" dirty="0" smtClean="0"/>
              <a:t> </a:t>
            </a:r>
            <a:r>
              <a:rPr lang="ru-RU" dirty="0" err="1" smtClean="0"/>
              <a:t>або</a:t>
            </a:r>
            <a:r>
              <a:rPr lang="ru-RU" dirty="0" smtClean="0"/>
              <a:t> </a:t>
            </a:r>
            <a:r>
              <a:rPr lang="ru-RU" dirty="0" err="1" smtClean="0"/>
              <a:t>інших</a:t>
            </a:r>
            <a:r>
              <a:rPr lang="ru-RU" dirty="0" smtClean="0"/>
              <a:t> </a:t>
            </a:r>
            <a:r>
              <a:rPr lang="ru-RU" dirty="0" err="1" smtClean="0"/>
              <a:t>цінних</a:t>
            </a:r>
            <a:r>
              <a:rPr lang="ru-RU" dirty="0" smtClean="0"/>
              <a:t> </a:t>
            </a:r>
            <a:r>
              <a:rPr lang="ru-RU" dirty="0" err="1" smtClean="0"/>
              <a:t>паперів</a:t>
            </a:r>
            <a:r>
              <a:rPr lang="ru-RU" dirty="0" smtClean="0"/>
              <a:t>, </a:t>
            </a:r>
            <a:r>
              <a:rPr lang="ru-RU" dirty="0" err="1" smtClean="0"/>
              <a:t>тобто</a:t>
            </a:r>
            <a:r>
              <a:rPr lang="ru-RU" dirty="0" smtClean="0"/>
              <a:t> </a:t>
            </a:r>
            <a:r>
              <a:rPr lang="ru-RU" dirty="0" err="1" smtClean="0"/>
              <a:t>ризик</a:t>
            </a:r>
            <a:r>
              <a:rPr lang="ru-RU" dirty="0" smtClean="0"/>
              <a:t>, </a:t>
            </a:r>
            <a:r>
              <a:rPr lang="ru-RU" dirty="0" err="1" smtClean="0"/>
              <a:t>виражається</a:t>
            </a:r>
            <a:r>
              <a:rPr lang="ru-RU" dirty="0" smtClean="0"/>
              <a:t> в тому, </a:t>
            </a:r>
            <a:r>
              <a:rPr lang="ru-RU" dirty="0" err="1" smtClean="0"/>
              <a:t>що</a:t>
            </a:r>
            <a:r>
              <a:rPr lang="ru-RU" dirty="0" smtClean="0"/>
              <a:t> </a:t>
            </a:r>
            <a:r>
              <a:rPr lang="ru-RU" dirty="0" err="1" smtClean="0"/>
              <a:t>інвестор</a:t>
            </a:r>
            <a:r>
              <a:rPr lang="ru-RU" dirty="0" smtClean="0"/>
              <a:t> не </a:t>
            </a:r>
            <a:r>
              <a:rPr lang="ru-RU" dirty="0" err="1" smtClean="0"/>
              <a:t>отримує</a:t>
            </a:r>
            <a:r>
              <a:rPr lang="ru-RU" dirty="0" smtClean="0"/>
              <a:t> </a:t>
            </a:r>
            <a:r>
              <a:rPr lang="ru-RU" dirty="0" err="1" smtClean="0"/>
              <a:t>очікуваного</a:t>
            </a:r>
            <a:r>
              <a:rPr lang="ru-RU" dirty="0" smtClean="0"/>
              <a:t> доходу, </a:t>
            </a:r>
            <a:r>
              <a:rPr lang="ru-RU" dirty="0" err="1" smtClean="0"/>
              <a:t>або</a:t>
            </a:r>
            <a:r>
              <a:rPr lang="ru-RU" dirty="0" smtClean="0"/>
              <a:t> </a:t>
            </a:r>
            <a:r>
              <a:rPr lang="ru-RU" dirty="0" err="1" smtClean="0"/>
              <a:t>отримує</a:t>
            </a:r>
            <a:r>
              <a:rPr lang="ru-RU" dirty="0" smtClean="0"/>
              <a:t> </a:t>
            </a:r>
            <a:r>
              <a:rPr lang="ru-RU" dirty="0" err="1" smtClean="0"/>
              <a:t>його</a:t>
            </a:r>
            <a:r>
              <a:rPr lang="ru-RU" dirty="0" smtClean="0"/>
              <a:t> у </a:t>
            </a:r>
            <a:r>
              <a:rPr lang="ru-RU" dirty="0" err="1" smtClean="0"/>
              <a:t>розмірі</a:t>
            </a:r>
            <a:r>
              <a:rPr lang="ru-RU" dirty="0" smtClean="0"/>
              <a:t>, </a:t>
            </a:r>
            <a:r>
              <a:rPr lang="ru-RU" dirty="0" err="1" smtClean="0"/>
              <a:t>нижчому</a:t>
            </a:r>
            <a:r>
              <a:rPr lang="ru-RU" dirty="0" smtClean="0"/>
              <a:t> </a:t>
            </a:r>
            <a:r>
              <a:rPr lang="ru-RU" dirty="0" err="1" smtClean="0"/>
              <a:t>від</a:t>
            </a:r>
            <a:r>
              <a:rPr lang="ru-RU" dirty="0" smtClean="0"/>
              <a:t> </a:t>
            </a:r>
            <a:r>
              <a:rPr lang="ru-RU" dirty="0" err="1" smtClean="0"/>
              <a:t>очікуваного</a:t>
            </a:r>
            <a:r>
              <a:rPr lang="ru-RU" dirty="0" smtClean="0"/>
              <a:t>. </a:t>
            </a:r>
            <a:r>
              <a:rPr lang="ru-RU" dirty="0" err="1" smtClean="0"/>
              <a:t>Ризик</a:t>
            </a:r>
            <a:r>
              <a:rPr lang="ru-RU" dirty="0" smtClean="0"/>
              <a:t> </a:t>
            </a:r>
            <a:r>
              <a:rPr lang="ru-RU" dirty="0" err="1" smtClean="0"/>
              <a:t>вимірюється</a:t>
            </a:r>
            <a:r>
              <a:rPr lang="ru-RU" dirty="0" smtClean="0"/>
              <a:t> </a:t>
            </a:r>
            <a:r>
              <a:rPr lang="ru-RU" dirty="0" err="1" smtClean="0"/>
              <a:t>двома</a:t>
            </a:r>
            <a:r>
              <a:rPr lang="ru-RU" dirty="0" smtClean="0"/>
              <a:t> </a:t>
            </a:r>
            <a:r>
              <a:rPr lang="ru-RU" dirty="0" err="1" smtClean="0"/>
              <a:t>статистичними</a:t>
            </a:r>
            <a:r>
              <a:rPr lang="ru-RU" dirty="0" smtClean="0"/>
              <a:t> </a:t>
            </a:r>
            <a:r>
              <a:rPr lang="ru-RU" dirty="0" err="1" smtClean="0"/>
              <a:t>показниками</a:t>
            </a:r>
            <a:r>
              <a:rPr lang="ru-RU" dirty="0" smtClean="0"/>
              <a:t>: </a:t>
            </a:r>
            <a:r>
              <a:rPr lang="ru-RU" dirty="0" err="1" smtClean="0"/>
              <a:t>дисперсією</a:t>
            </a:r>
            <a:r>
              <a:rPr lang="ru-RU" dirty="0" smtClean="0"/>
              <a:t> (</a:t>
            </a:r>
            <a:r>
              <a:rPr lang="ru-RU" dirty="0" err="1" smtClean="0"/>
              <a:t>variance</a:t>
            </a:r>
            <a:r>
              <a:rPr lang="ru-RU" dirty="0" smtClean="0"/>
              <a:t>) </a:t>
            </a:r>
            <a:r>
              <a:rPr lang="ru-RU" dirty="0" err="1" smtClean="0"/>
              <a:t>і</a:t>
            </a:r>
            <a:r>
              <a:rPr lang="ru-RU" dirty="0" smtClean="0"/>
              <a:t> </a:t>
            </a:r>
            <a:r>
              <a:rPr lang="ru-RU" dirty="0" err="1" smtClean="0"/>
              <a:t>стандартним</a:t>
            </a:r>
            <a:r>
              <a:rPr lang="ru-RU" dirty="0" smtClean="0"/>
              <a:t> </a:t>
            </a:r>
            <a:r>
              <a:rPr lang="ru-RU" dirty="0" err="1" smtClean="0"/>
              <a:t>відхиленням</a:t>
            </a:r>
            <a:r>
              <a:rPr lang="ru-RU" dirty="0" smtClean="0"/>
              <a:t> (</a:t>
            </a:r>
            <a:r>
              <a:rPr lang="ru-RU" dirty="0" err="1" smtClean="0"/>
              <a:t>standard</a:t>
            </a:r>
            <a:r>
              <a:rPr lang="ru-RU" dirty="0" smtClean="0"/>
              <a:t> </a:t>
            </a:r>
            <a:r>
              <a:rPr lang="ru-RU" dirty="0" err="1" smtClean="0"/>
              <a:t>deviation</a:t>
            </a:r>
            <a:r>
              <a:rPr lang="ru-RU" dirty="0" smtClean="0"/>
              <a:t>).</a:t>
            </a:r>
          </a:p>
          <a:p>
            <a:pPr marL="0" indent="396000" algn="just">
              <a:lnSpc>
                <a:spcPct val="120000"/>
              </a:lnSpc>
              <a:spcBef>
                <a:spcPts val="0"/>
              </a:spcBef>
              <a:buNone/>
            </a:pPr>
            <a:r>
              <a:rPr lang="ru-RU" i="1" dirty="0" err="1" smtClean="0"/>
              <a:t>Дисперсія</a:t>
            </a:r>
            <a:r>
              <a:rPr lang="ru-RU" dirty="0" smtClean="0"/>
              <a:t> (</a:t>
            </a:r>
            <a:r>
              <a:rPr lang="ru-RU" dirty="0" smtClean="0">
                <a:sym typeface="Symbol"/>
              </a:rPr>
              <a:t></a:t>
            </a:r>
            <a:r>
              <a:rPr lang="ru-RU" baseline="30000" dirty="0" smtClean="0"/>
              <a:t>2)</a:t>
            </a:r>
            <a:r>
              <a:rPr lang="ru-RU" dirty="0" smtClean="0"/>
              <a:t> </a:t>
            </a:r>
            <a:r>
              <a:rPr lang="ru-RU" dirty="0" err="1" smtClean="0"/>
              <a:t>визначається</a:t>
            </a:r>
            <a:r>
              <a:rPr lang="ru-RU" dirty="0" smtClean="0"/>
              <a:t> як </a:t>
            </a:r>
            <a:r>
              <a:rPr lang="ru-RU" dirty="0" err="1" smtClean="0"/>
              <a:t>середнє</a:t>
            </a:r>
            <a:r>
              <a:rPr lang="ru-RU" dirty="0" smtClean="0"/>
              <a:t> </a:t>
            </a:r>
            <a:r>
              <a:rPr lang="ru-RU" dirty="0" err="1" smtClean="0"/>
              <a:t>значення</a:t>
            </a:r>
            <a:r>
              <a:rPr lang="ru-RU" dirty="0" smtClean="0"/>
              <a:t> квадрата </a:t>
            </a:r>
            <a:r>
              <a:rPr lang="ru-RU" dirty="0" err="1" smtClean="0"/>
              <a:t>різниці</a:t>
            </a:r>
            <a:r>
              <a:rPr lang="ru-RU" dirty="0" smtClean="0"/>
              <a:t> </a:t>
            </a:r>
            <a:r>
              <a:rPr lang="ru-RU" dirty="0" err="1" smtClean="0"/>
              <a:t>між</a:t>
            </a:r>
            <a:r>
              <a:rPr lang="ru-RU" dirty="0" smtClean="0"/>
              <a:t> реальною </a:t>
            </a:r>
            <a:r>
              <a:rPr lang="ru-RU" dirty="0" err="1" smtClean="0"/>
              <a:t>дохідністю</a:t>
            </a:r>
            <a:r>
              <a:rPr lang="ru-RU" dirty="0" smtClean="0"/>
              <a:t> </a:t>
            </a:r>
            <a:r>
              <a:rPr lang="ru-RU" dirty="0" err="1" smtClean="0"/>
              <a:t>акції</a:t>
            </a:r>
            <a:r>
              <a:rPr lang="ru-RU" dirty="0" smtClean="0"/>
              <a:t> (портфеля) </a:t>
            </a:r>
            <a:r>
              <a:rPr lang="ru-RU" dirty="0" err="1" smtClean="0"/>
              <a:t>і</a:t>
            </a:r>
            <a:r>
              <a:rPr lang="ru-RU" dirty="0" smtClean="0"/>
              <a:t> </a:t>
            </a:r>
            <a:r>
              <a:rPr lang="ru-RU" dirty="0" err="1" smtClean="0"/>
              <a:t>середньою</a:t>
            </a:r>
            <a:r>
              <a:rPr lang="ru-RU" dirty="0" smtClean="0"/>
              <a:t> </a:t>
            </a:r>
            <a:r>
              <a:rPr lang="ru-RU" dirty="0" err="1" smtClean="0"/>
              <a:t>дохідністю</a:t>
            </a:r>
            <a:r>
              <a:rPr lang="ru-RU" dirty="0" smtClean="0"/>
              <a:t>. </a:t>
            </a:r>
            <a:endParaRPr lang="ru-RU" dirty="0" smtClean="0"/>
          </a:p>
          <a:p>
            <a:pPr marL="0" indent="396000" algn="just">
              <a:lnSpc>
                <a:spcPct val="120000"/>
              </a:lnSpc>
              <a:spcBef>
                <a:spcPts val="0"/>
              </a:spcBef>
              <a:buNone/>
            </a:pPr>
            <a:r>
              <a:rPr lang="ru-RU" i="1" dirty="0" err="1" smtClean="0"/>
              <a:t>Стандартне</a:t>
            </a:r>
            <a:r>
              <a:rPr lang="ru-RU" i="1" dirty="0" smtClean="0"/>
              <a:t> </a:t>
            </a:r>
            <a:r>
              <a:rPr lang="ru-RU" i="1" dirty="0" err="1" smtClean="0"/>
              <a:t>відхилення</a:t>
            </a:r>
            <a:r>
              <a:rPr lang="ru-RU" dirty="0" smtClean="0"/>
              <a:t> </a:t>
            </a:r>
            <a:r>
              <a:rPr lang="ru-RU" dirty="0" err="1" smtClean="0"/>
              <a:t>визначається</a:t>
            </a:r>
            <a:r>
              <a:rPr lang="ru-RU" dirty="0" smtClean="0"/>
              <a:t> як </a:t>
            </a:r>
            <a:r>
              <a:rPr lang="ru-RU" dirty="0" err="1" smtClean="0"/>
              <a:t>квадратний</a:t>
            </a:r>
            <a:r>
              <a:rPr lang="ru-RU" dirty="0" smtClean="0"/>
              <a:t> </a:t>
            </a:r>
            <a:r>
              <a:rPr lang="ru-RU" dirty="0" err="1" smtClean="0"/>
              <a:t>корінь</a:t>
            </a:r>
            <a:r>
              <a:rPr lang="ru-RU" dirty="0" smtClean="0"/>
              <a:t> </a:t>
            </a:r>
            <a:r>
              <a:rPr lang="ru-RU" dirty="0" err="1" smtClean="0"/>
              <a:t>із</a:t>
            </a:r>
            <a:r>
              <a:rPr lang="ru-RU" dirty="0" smtClean="0"/>
              <a:t> </a:t>
            </a:r>
            <a:r>
              <a:rPr lang="ru-RU" dirty="0" err="1" smtClean="0"/>
              <a:t>дисперсії</a:t>
            </a:r>
            <a:r>
              <a:rPr lang="ru-RU" dirty="0" smtClean="0"/>
              <a:t>. </a:t>
            </a:r>
            <a:r>
              <a:rPr lang="ru-RU" i="1" dirty="0" err="1" smtClean="0"/>
              <a:t>Обидва</a:t>
            </a:r>
            <a:r>
              <a:rPr lang="ru-RU" i="1" dirty="0" smtClean="0"/>
              <a:t> </a:t>
            </a:r>
            <a:r>
              <a:rPr lang="ru-RU" i="1" dirty="0" err="1" smtClean="0"/>
              <a:t>показники</a:t>
            </a:r>
            <a:r>
              <a:rPr lang="ru-RU" i="1" dirty="0" smtClean="0"/>
              <a:t> </a:t>
            </a:r>
            <a:r>
              <a:rPr lang="ru-RU" i="1" dirty="0" err="1" smtClean="0"/>
              <a:t>вимірюють</a:t>
            </a:r>
            <a:r>
              <a:rPr lang="ru-RU" i="1" dirty="0" smtClean="0"/>
              <a:t> </a:t>
            </a:r>
            <a:r>
              <a:rPr lang="ru-RU" i="1" dirty="0" err="1" smtClean="0"/>
              <a:t>відхилення</a:t>
            </a:r>
            <a:r>
              <a:rPr lang="ru-RU" i="1" dirty="0" smtClean="0"/>
              <a:t> доходу </a:t>
            </a:r>
            <a:r>
              <a:rPr lang="ru-RU" i="1" dirty="0" err="1" smtClean="0"/>
              <a:t>даного</a:t>
            </a:r>
            <a:r>
              <a:rPr lang="ru-RU" i="1" dirty="0" smtClean="0"/>
              <a:t> року (</a:t>
            </a:r>
            <a:r>
              <a:rPr lang="ru-RU" i="1" dirty="0" err="1" smtClean="0"/>
              <a:t>місяця</a:t>
            </a:r>
            <a:r>
              <a:rPr lang="ru-RU" i="1" dirty="0" smtClean="0"/>
              <a:t> </a:t>
            </a:r>
            <a:r>
              <a:rPr lang="ru-RU" i="1" dirty="0" err="1" smtClean="0"/>
              <a:t>і</a:t>
            </a:r>
            <a:r>
              <a:rPr lang="ru-RU" i="1" dirty="0" smtClean="0"/>
              <a:t> т. д.) </a:t>
            </a:r>
            <a:r>
              <a:rPr lang="ru-RU" i="1" dirty="0" err="1" smtClean="0"/>
              <a:t>від</a:t>
            </a:r>
            <a:r>
              <a:rPr lang="ru-RU" i="1" dirty="0" smtClean="0"/>
              <a:t> </a:t>
            </a:r>
            <a:r>
              <a:rPr lang="ru-RU" i="1" dirty="0" err="1" smtClean="0"/>
              <a:t>середнього</a:t>
            </a:r>
            <a:r>
              <a:rPr lang="ru-RU" i="1" dirty="0" smtClean="0"/>
              <a:t> </a:t>
            </a:r>
            <a:r>
              <a:rPr lang="ru-RU" i="1" dirty="0" err="1" smtClean="0"/>
              <a:t>історичного</a:t>
            </a:r>
            <a:r>
              <a:rPr lang="ru-RU" i="1" dirty="0" smtClean="0"/>
              <a:t>, </a:t>
            </a:r>
            <a:r>
              <a:rPr lang="ru-RU" i="1" dirty="0" err="1" smtClean="0"/>
              <a:t>чим</a:t>
            </a:r>
            <a:r>
              <a:rPr lang="ru-RU" i="1" dirty="0" smtClean="0"/>
              <a:t> </a:t>
            </a:r>
            <a:r>
              <a:rPr lang="ru-RU" i="1" dirty="0" err="1" smtClean="0"/>
              <a:t>більше</a:t>
            </a:r>
            <a:r>
              <a:rPr lang="ru-RU" i="1" dirty="0" smtClean="0"/>
              <a:t> </a:t>
            </a:r>
            <a:r>
              <a:rPr lang="ru-RU" i="1" dirty="0" err="1" smtClean="0"/>
              <a:t>відхилення</a:t>
            </a:r>
            <a:r>
              <a:rPr lang="ru-RU" i="1" dirty="0" smtClean="0"/>
              <a:t> </a:t>
            </a:r>
            <a:r>
              <a:rPr lang="ru-RU" i="1" dirty="0" err="1" smtClean="0"/>
              <a:t>від</a:t>
            </a:r>
            <a:r>
              <a:rPr lang="ru-RU" i="1" dirty="0" smtClean="0"/>
              <a:t> </a:t>
            </a:r>
            <a:r>
              <a:rPr lang="ru-RU" i="1" dirty="0" err="1" smtClean="0"/>
              <a:t>середньої</a:t>
            </a:r>
            <a:r>
              <a:rPr lang="ru-RU" i="1" dirty="0" smtClean="0"/>
              <a:t> </a:t>
            </a:r>
            <a:r>
              <a:rPr lang="ru-RU" i="1" dirty="0" err="1" smtClean="0"/>
              <a:t>величини</a:t>
            </a:r>
            <a:r>
              <a:rPr lang="ru-RU" i="1" dirty="0" smtClean="0"/>
              <a:t> доходу, </a:t>
            </a:r>
            <a:r>
              <a:rPr lang="ru-RU" i="1" dirty="0" err="1" smtClean="0"/>
              <a:t>тим</a:t>
            </a:r>
            <a:r>
              <a:rPr lang="ru-RU" i="1" dirty="0" smtClean="0"/>
              <a:t> </a:t>
            </a:r>
            <a:r>
              <a:rPr lang="ru-RU" i="1" dirty="0" err="1" smtClean="0"/>
              <a:t>більш</a:t>
            </a:r>
            <a:r>
              <a:rPr lang="ru-RU" i="1" dirty="0" smtClean="0"/>
              <a:t> </a:t>
            </a:r>
            <a:r>
              <a:rPr lang="ru-RU" i="1" dirty="0" err="1" smtClean="0"/>
              <a:t>ризикованим</a:t>
            </a:r>
            <a:r>
              <a:rPr lang="ru-RU" i="1" dirty="0" smtClean="0"/>
              <a:t> </a:t>
            </a:r>
            <a:r>
              <a:rPr lang="ru-RU" i="1" dirty="0" err="1" smtClean="0"/>
              <a:t>є</a:t>
            </a:r>
            <a:r>
              <a:rPr lang="ru-RU" i="1" dirty="0" smtClean="0"/>
              <a:t> </a:t>
            </a:r>
            <a:r>
              <a:rPr lang="ru-RU" i="1" dirty="0" err="1" smtClean="0"/>
              <a:t>інвестування</a:t>
            </a:r>
            <a:r>
              <a:rPr lang="ru-RU" i="1" dirty="0" smtClean="0"/>
              <a:t> в </a:t>
            </a:r>
            <a:r>
              <a:rPr lang="ru-RU" i="1" dirty="0" err="1" smtClean="0"/>
              <a:t>даний</a:t>
            </a:r>
            <a:r>
              <a:rPr lang="ru-RU" i="1" dirty="0" smtClean="0"/>
              <a:t> </a:t>
            </a:r>
            <a:r>
              <a:rPr lang="ru-RU" i="1" dirty="0" err="1" smtClean="0"/>
              <a:t>цінний</a:t>
            </a:r>
            <a:r>
              <a:rPr lang="ru-RU" i="1" dirty="0" smtClean="0"/>
              <a:t> </a:t>
            </a:r>
            <a:r>
              <a:rPr lang="ru-RU" i="1" dirty="0" err="1" smtClean="0"/>
              <a:t>папір</a:t>
            </a:r>
            <a:r>
              <a:rPr lang="ru-RU" dirty="0" smtClean="0"/>
              <a:t>.</a:t>
            </a:r>
          </a:p>
          <a:p>
            <a:pPr>
              <a:buNone/>
            </a:pPr>
            <a:endParaRPr lang="ru-RU" dirty="0"/>
          </a:p>
        </p:txBody>
      </p:sp>
      <p:sp>
        <p:nvSpPr>
          <p:cNvPr id="1026" name="AutoShape 2" descr="ÐÐ°ÑÑÐ¸Ð½ÐºÐ¸ Ð¿Ð¾ Ð·Ð°Ð¿ÑÐ¾ÑÑ ÑÐ¸Ð·Ð¸Ðº"/>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ru-RU"/>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7504" y="116632"/>
            <a:ext cx="8892480" cy="648072"/>
          </a:xfrm>
        </p:spPr>
        <p:txBody>
          <a:bodyPr>
            <a:normAutofit fontScale="90000"/>
          </a:bodyPr>
          <a:lstStyle/>
          <a:p>
            <a:pPr algn="ctr"/>
            <a:r>
              <a:rPr lang="uk-UA" i="1" dirty="0" smtClean="0"/>
              <a:t>Основні принципи </a:t>
            </a:r>
            <a:r>
              <a:rPr lang="uk-UA" i="1" dirty="0" smtClean="0"/>
              <a:t>теорії Г. </a:t>
            </a:r>
            <a:r>
              <a:rPr lang="uk-UA" i="1" dirty="0" err="1" smtClean="0"/>
              <a:t>Марковіца</a:t>
            </a:r>
            <a:endParaRPr lang="ru-RU" dirty="0"/>
          </a:p>
        </p:txBody>
      </p:sp>
      <p:sp>
        <p:nvSpPr>
          <p:cNvPr id="3" name="Содержимое 2"/>
          <p:cNvSpPr>
            <a:spLocks noGrp="1"/>
          </p:cNvSpPr>
          <p:nvPr>
            <p:ph idx="1"/>
          </p:nvPr>
        </p:nvSpPr>
        <p:spPr>
          <a:xfrm>
            <a:off x="107504" y="764704"/>
            <a:ext cx="8064896" cy="6093296"/>
          </a:xfrm>
        </p:spPr>
        <p:txBody>
          <a:bodyPr>
            <a:normAutofit fontScale="55000" lnSpcReduction="20000"/>
          </a:bodyPr>
          <a:lstStyle/>
          <a:p>
            <a:pPr marL="0" indent="396000" algn="just">
              <a:spcBef>
                <a:spcPts val="0"/>
              </a:spcBef>
              <a:buNone/>
            </a:pPr>
            <a:r>
              <a:rPr lang="ru-RU" sz="2900" dirty="0" err="1" smtClean="0"/>
              <a:t>Основна</a:t>
            </a:r>
            <a:r>
              <a:rPr lang="ru-RU" sz="2900" dirty="0" smtClean="0"/>
              <a:t> </a:t>
            </a:r>
            <a:r>
              <a:rPr lang="ru-RU" sz="2900" dirty="0" err="1" smtClean="0"/>
              <a:t>концепція</a:t>
            </a:r>
            <a:r>
              <a:rPr lang="ru-RU" sz="2900" dirty="0" smtClean="0"/>
              <a:t> Г. </a:t>
            </a:r>
            <a:r>
              <a:rPr lang="ru-RU" sz="2900" dirty="0" err="1" smtClean="0"/>
              <a:t>Марковіца</a:t>
            </a:r>
            <a:r>
              <a:rPr lang="ru-RU" sz="2900" dirty="0" smtClean="0"/>
              <a:t> </a:t>
            </a:r>
            <a:r>
              <a:rPr lang="ru-RU" sz="2900" dirty="0" err="1" smtClean="0"/>
              <a:t>може</a:t>
            </a:r>
            <a:r>
              <a:rPr lang="ru-RU" sz="2900" dirty="0" smtClean="0"/>
              <a:t> бути </a:t>
            </a:r>
            <a:r>
              <a:rPr lang="ru-RU" sz="2900" dirty="0" err="1" smtClean="0"/>
              <a:t>сформульована</a:t>
            </a:r>
            <a:r>
              <a:rPr lang="ru-RU" sz="2900" dirty="0" smtClean="0"/>
              <a:t> так: </a:t>
            </a:r>
            <a:r>
              <a:rPr lang="ru-RU" sz="2900" dirty="0" err="1" smtClean="0"/>
              <a:t>поведінка</a:t>
            </a:r>
            <a:r>
              <a:rPr lang="ru-RU" sz="2900" dirty="0" smtClean="0"/>
              <a:t> </a:t>
            </a:r>
            <a:r>
              <a:rPr lang="ru-RU" sz="2900" dirty="0" err="1" smtClean="0"/>
              <a:t>учасників</a:t>
            </a:r>
            <a:r>
              <a:rPr lang="ru-RU" sz="2900" dirty="0" smtClean="0"/>
              <a:t> ринку </a:t>
            </a:r>
            <a:r>
              <a:rPr lang="ru-RU" sz="2900" dirty="0" err="1" smtClean="0"/>
              <a:t>капіталу</a:t>
            </a:r>
            <a:r>
              <a:rPr lang="ru-RU" sz="2900" dirty="0" smtClean="0"/>
              <a:t> </a:t>
            </a:r>
            <a:r>
              <a:rPr lang="ru-RU" sz="2900" dirty="0" err="1" smtClean="0"/>
              <a:t>визначається</a:t>
            </a:r>
            <a:r>
              <a:rPr lang="ru-RU" sz="2900" dirty="0" smtClean="0"/>
              <a:t> не </a:t>
            </a:r>
            <a:r>
              <a:rPr lang="ru-RU" sz="2900" dirty="0" err="1" smtClean="0"/>
              <a:t>тільки</a:t>
            </a:r>
            <a:r>
              <a:rPr lang="ru-RU" sz="2900" dirty="0" smtClean="0"/>
              <a:t> </a:t>
            </a:r>
            <a:r>
              <a:rPr lang="ru-RU" sz="2900" dirty="0" err="1" smtClean="0"/>
              <a:t>одержанням</a:t>
            </a:r>
            <a:r>
              <a:rPr lang="ru-RU" sz="2900" dirty="0" smtClean="0"/>
              <a:t> </a:t>
            </a:r>
            <a:r>
              <a:rPr lang="ru-RU" sz="2900" dirty="0" err="1" smtClean="0"/>
              <a:t>очікуваного</a:t>
            </a:r>
            <a:r>
              <a:rPr lang="ru-RU" sz="2900" dirty="0" smtClean="0"/>
              <a:t> доходу </a:t>
            </a:r>
            <a:r>
              <a:rPr lang="ru-RU" sz="2900" dirty="0" smtClean="0"/>
              <a:t>на </a:t>
            </a:r>
            <a:r>
              <a:rPr lang="ru-RU" sz="2900" dirty="0" err="1" smtClean="0"/>
              <a:t>свої</a:t>
            </a:r>
            <a:r>
              <a:rPr lang="ru-RU" sz="2900" dirty="0" smtClean="0"/>
              <a:t> </a:t>
            </a:r>
            <a:r>
              <a:rPr lang="ru-RU" sz="2900" dirty="0" err="1" smtClean="0"/>
              <a:t>інвестиції</a:t>
            </a:r>
            <a:r>
              <a:rPr lang="ru-RU" sz="2900" dirty="0" smtClean="0"/>
              <a:t>. </a:t>
            </a:r>
          </a:p>
          <a:p>
            <a:pPr marL="0" indent="396000" algn="just">
              <a:spcBef>
                <a:spcPts val="0"/>
              </a:spcBef>
              <a:buNone/>
            </a:pPr>
            <a:r>
              <a:rPr lang="ru-RU" sz="2900" dirty="0" smtClean="0"/>
              <a:t>Г. </a:t>
            </a:r>
            <a:r>
              <a:rPr lang="ru-RU" sz="2900" dirty="0" err="1" smtClean="0"/>
              <a:t>Марковіц</a:t>
            </a:r>
            <a:r>
              <a:rPr lang="ru-RU" sz="2900" dirty="0" smtClean="0"/>
              <a:t> </a:t>
            </a:r>
            <a:r>
              <a:rPr lang="ru-RU" sz="2900" dirty="0" err="1" smtClean="0"/>
              <a:t>запропонував</a:t>
            </a:r>
            <a:r>
              <a:rPr lang="ru-RU" sz="2900" dirty="0" smtClean="0"/>
              <a:t> </a:t>
            </a:r>
            <a:r>
              <a:rPr lang="ru-RU" sz="2900" dirty="0" err="1" smtClean="0"/>
              <a:t>концепцію</a:t>
            </a:r>
            <a:r>
              <a:rPr lang="ru-RU" sz="2900" dirty="0" smtClean="0"/>
              <a:t> “оптимального” портфеля </a:t>
            </a:r>
            <a:r>
              <a:rPr lang="ru-RU" sz="2900" dirty="0" err="1" smtClean="0"/>
              <a:t>інвестицій</a:t>
            </a:r>
            <a:r>
              <a:rPr lang="ru-RU" sz="2900" dirty="0" smtClean="0"/>
              <a:t>. </a:t>
            </a:r>
            <a:r>
              <a:rPr lang="ru-RU" sz="2900" dirty="0" err="1" smtClean="0"/>
              <a:t>Сутність</a:t>
            </a:r>
            <a:r>
              <a:rPr lang="ru-RU" sz="2900" dirty="0" smtClean="0"/>
              <a:t> </a:t>
            </a:r>
            <a:r>
              <a:rPr lang="ru-RU" sz="2900" dirty="0" err="1" smtClean="0"/>
              <a:t>цієї</a:t>
            </a:r>
            <a:r>
              <a:rPr lang="ru-RU" sz="2900" dirty="0" smtClean="0"/>
              <a:t> </a:t>
            </a:r>
            <a:r>
              <a:rPr lang="ru-RU" sz="2900" dirty="0" err="1" smtClean="0"/>
              <a:t>концепції</a:t>
            </a:r>
            <a:r>
              <a:rPr lang="ru-RU" sz="2900" dirty="0" smtClean="0"/>
              <a:t> </a:t>
            </a:r>
            <a:r>
              <a:rPr lang="ru-RU" sz="2900" dirty="0" err="1" smtClean="0"/>
              <a:t>полягає</a:t>
            </a:r>
            <a:r>
              <a:rPr lang="ru-RU" sz="2900" dirty="0" smtClean="0"/>
              <a:t> в тому, </a:t>
            </a:r>
            <a:r>
              <a:rPr lang="ru-RU" sz="2900" dirty="0" err="1" smtClean="0"/>
              <a:t>що</a:t>
            </a:r>
            <a:r>
              <a:rPr lang="ru-RU" sz="2900" dirty="0" smtClean="0"/>
              <a:t> в </a:t>
            </a:r>
            <a:r>
              <a:rPr lang="ru-RU" sz="2900" dirty="0" err="1" smtClean="0"/>
              <a:t>портфелі</a:t>
            </a:r>
            <a:r>
              <a:rPr lang="ru-RU" sz="2900" dirty="0" smtClean="0"/>
              <a:t> </a:t>
            </a:r>
            <a:r>
              <a:rPr lang="ru-RU" sz="2900" dirty="0" err="1" smtClean="0"/>
              <a:t>мають</a:t>
            </a:r>
            <a:r>
              <a:rPr lang="ru-RU" sz="2900" dirty="0" smtClean="0"/>
              <a:t> </a:t>
            </a:r>
            <a:r>
              <a:rPr lang="ru-RU" sz="2900" dirty="0" err="1" smtClean="0"/>
              <a:t>міститися</a:t>
            </a:r>
            <a:r>
              <a:rPr lang="ru-RU" sz="2900" dirty="0" smtClean="0"/>
              <a:t>, по </a:t>
            </a:r>
            <a:r>
              <a:rPr lang="ru-RU" sz="2900" dirty="0" err="1" smtClean="0"/>
              <a:t>можливості</a:t>
            </a:r>
            <a:r>
              <a:rPr lang="ru-RU" sz="2900" dirty="0" smtClean="0"/>
              <a:t>, </a:t>
            </a:r>
            <a:r>
              <a:rPr lang="ru-RU" sz="2900" dirty="0" err="1" smtClean="0"/>
              <a:t>цінні</a:t>
            </a:r>
            <a:r>
              <a:rPr lang="ru-RU" sz="2900" dirty="0" smtClean="0"/>
              <a:t> </a:t>
            </a:r>
            <a:r>
              <a:rPr lang="ru-RU" sz="2900" dirty="0" err="1" smtClean="0"/>
              <a:t>папери</a:t>
            </a:r>
            <a:r>
              <a:rPr lang="ru-RU" sz="2900" dirty="0" smtClean="0"/>
              <a:t> </a:t>
            </a:r>
            <a:r>
              <a:rPr lang="ru-RU" sz="2900" dirty="0" err="1" smtClean="0"/>
              <a:t>усіх</a:t>
            </a:r>
            <a:r>
              <a:rPr lang="ru-RU" sz="2900" dirty="0" smtClean="0"/>
              <a:t> </a:t>
            </a:r>
            <a:r>
              <a:rPr lang="ru-RU" sz="2900" dirty="0" err="1" smtClean="0"/>
              <a:t>видів</a:t>
            </a:r>
            <a:r>
              <a:rPr lang="ru-RU" sz="2900" dirty="0" smtClean="0"/>
              <a:t> </a:t>
            </a:r>
            <a:r>
              <a:rPr lang="ru-RU" sz="2900" dirty="0" err="1" smtClean="0"/>
              <a:t>і</a:t>
            </a:r>
            <a:r>
              <a:rPr lang="ru-RU" sz="2900" dirty="0" smtClean="0"/>
              <a:t> </a:t>
            </a:r>
            <a:r>
              <a:rPr lang="ru-RU" sz="2900" dirty="0" err="1" smtClean="0"/>
              <a:t>модифікацій</a:t>
            </a:r>
            <a:r>
              <a:rPr lang="ru-RU" sz="2900" dirty="0" smtClean="0"/>
              <a:t>, вони </a:t>
            </a:r>
            <a:r>
              <a:rPr lang="ru-RU" sz="2900" dirty="0" err="1" smtClean="0"/>
              <a:t>мають</a:t>
            </a:r>
            <a:r>
              <a:rPr lang="ru-RU" sz="2900" dirty="0" smtClean="0"/>
              <a:t> бути </a:t>
            </a:r>
            <a:r>
              <a:rPr lang="ru-RU" sz="2900" dirty="0" err="1" smtClean="0"/>
              <a:t>різними</a:t>
            </a:r>
            <a:r>
              <a:rPr lang="ru-RU" sz="2900" dirty="0" smtClean="0"/>
              <a:t> за </a:t>
            </a:r>
            <a:r>
              <a:rPr lang="ru-RU" sz="2900" dirty="0" err="1" smtClean="0"/>
              <a:t>термінами</a:t>
            </a:r>
            <a:r>
              <a:rPr lang="ru-RU" sz="2900" dirty="0" smtClean="0"/>
              <a:t>, а </a:t>
            </a:r>
            <a:r>
              <a:rPr lang="ru-RU" sz="2900" dirty="0" err="1" smtClean="0"/>
              <a:t>також</a:t>
            </a:r>
            <a:r>
              <a:rPr lang="ru-RU" sz="2900" dirty="0" smtClean="0"/>
              <a:t> </a:t>
            </a:r>
            <a:r>
              <a:rPr lang="ru-RU" sz="2900" dirty="0" err="1" smtClean="0"/>
              <a:t>емітовані</a:t>
            </a:r>
            <a:r>
              <a:rPr lang="ru-RU" sz="2900" dirty="0" smtClean="0"/>
              <a:t> </a:t>
            </a:r>
            <a:r>
              <a:rPr lang="ru-RU" sz="2900" dirty="0" err="1" smtClean="0"/>
              <a:t>корпораціями</a:t>
            </a:r>
            <a:r>
              <a:rPr lang="ru-RU" sz="2900" dirty="0" smtClean="0"/>
              <a:t> </a:t>
            </a:r>
            <a:r>
              <a:rPr lang="ru-RU" sz="2900" dirty="0" err="1" smtClean="0"/>
              <a:t>різних</a:t>
            </a:r>
            <a:r>
              <a:rPr lang="ru-RU" sz="2900" dirty="0" smtClean="0"/>
              <a:t> </a:t>
            </a:r>
            <a:r>
              <a:rPr lang="ru-RU" sz="2900" dirty="0" err="1" smtClean="0"/>
              <a:t>галузей</a:t>
            </a:r>
            <a:r>
              <a:rPr lang="ru-RU" sz="2900" dirty="0" smtClean="0"/>
              <a:t> </a:t>
            </a:r>
            <a:r>
              <a:rPr lang="ru-RU" sz="2900" dirty="0" err="1" smtClean="0"/>
              <a:t>і</a:t>
            </a:r>
            <a:r>
              <a:rPr lang="ru-RU" sz="2900" dirty="0" smtClean="0"/>
              <a:t> </a:t>
            </a:r>
            <a:r>
              <a:rPr lang="ru-RU" sz="2900" dirty="0" err="1" smtClean="0"/>
              <a:t>географічного</a:t>
            </a:r>
            <a:r>
              <a:rPr lang="ru-RU" sz="2900" dirty="0" smtClean="0"/>
              <a:t> </a:t>
            </a:r>
            <a:r>
              <a:rPr lang="ru-RU" sz="2900" dirty="0" err="1" smtClean="0"/>
              <a:t>положення</a:t>
            </a:r>
            <a:r>
              <a:rPr lang="ru-RU" sz="2900" dirty="0" smtClean="0"/>
              <a:t>. </a:t>
            </a:r>
            <a:r>
              <a:rPr lang="ru-RU" sz="2900" dirty="0" err="1" smtClean="0"/>
              <a:t>Процес</a:t>
            </a:r>
            <a:r>
              <a:rPr lang="ru-RU" sz="2900" dirty="0" smtClean="0"/>
              <a:t> </a:t>
            </a:r>
            <a:r>
              <a:rPr lang="ru-RU" sz="2900" dirty="0" err="1" smtClean="0"/>
              <a:t>формування</a:t>
            </a:r>
            <a:r>
              <a:rPr lang="ru-RU" sz="2900" dirty="0" smtClean="0"/>
              <a:t> оптимального портфеля </a:t>
            </a:r>
            <a:r>
              <a:rPr lang="ru-RU" sz="2900" dirty="0" err="1" smtClean="0"/>
              <a:t>називається</a:t>
            </a:r>
            <a:r>
              <a:rPr lang="ru-RU" sz="2900" dirty="0" smtClean="0"/>
              <a:t> </a:t>
            </a:r>
            <a:r>
              <a:rPr lang="ru-RU" sz="2900" dirty="0" err="1" smtClean="0"/>
              <a:t>диверсифікацією</a:t>
            </a:r>
            <a:r>
              <a:rPr lang="ru-RU" sz="2900" dirty="0" smtClean="0"/>
              <a:t> </a:t>
            </a:r>
            <a:r>
              <a:rPr lang="ru-RU" sz="2900" dirty="0" err="1" smtClean="0"/>
              <a:t>портфеля</a:t>
            </a:r>
            <a:r>
              <a:rPr lang="ru-RU" sz="2900" dirty="0" smtClean="0"/>
              <a:t>.</a:t>
            </a:r>
          </a:p>
          <a:p>
            <a:pPr marL="0" indent="396000" algn="just">
              <a:lnSpc>
                <a:spcPct val="120000"/>
              </a:lnSpc>
              <a:spcBef>
                <a:spcPts val="0"/>
              </a:spcBef>
              <a:buNone/>
            </a:pPr>
            <a:r>
              <a:rPr lang="ru-RU" sz="2900" i="1" dirty="0" err="1" smtClean="0"/>
              <a:t>Очікуваний</a:t>
            </a:r>
            <a:r>
              <a:rPr lang="ru-RU" sz="2900" i="1" dirty="0" smtClean="0"/>
              <a:t> </a:t>
            </a:r>
            <a:r>
              <a:rPr lang="ru-RU" sz="2900" i="1" dirty="0" err="1" smtClean="0"/>
              <a:t>дохід</a:t>
            </a:r>
            <a:r>
              <a:rPr lang="ru-RU" sz="2900" i="1" dirty="0" smtClean="0"/>
              <a:t> портфеля</a:t>
            </a:r>
            <a:r>
              <a:rPr lang="ru-RU" sz="2900" dirty="0" smtClean="0"/>
              <a:t> </a:t>
            </a:r>
            <a:r>
              <a:rPr lang="ru-RU" sz="2900" i="1" dirty="0" err="1" smtClean="0"/>
              <a:t>залежить</a:t>
            </a:r>
            <a:r>
              <a:rPr lang="ru-RU" sz="2900" i="1" dirty="0" smtClean="0"/>
              <a:t> </a:t>
            </a:r>
            <a:r>
              <a:rPr lang="ru-RU" sz="2900" i="1" dirty="0" err="1" smtClean="0"/>
              <a:t>від</a:t>
            </a:r>
            <a:r>
              <a:rPr lang="ru-RU" sz="2900" i="1" dirty="0" smtClean="0"/>
              <a:t> </a:t>
            </a:r>
            <a:r>
              <a:rPr lang="ru-RU" sz="2900" i="1" dirty="0" err="1" smtClean="0"/>
              <a:t>очікуваної</a:t>
            </a:r>
            <a:r>
              <a:rPr lang="ru-RU" sz="2900" i="1" dirty="0" smtClean="0"/>
              <a:t> </a:t>
            </a:r>
            <a:r>
              <a:rPr lang="ru-RU" sz="2900" i="1" dirty="0" err="1" smtClean="0"/>
              <a:t>дохідності</a:t>
            </a:r>
            <a:r>
              <a:rPr lang="ru-RU" sz="2900" i="1" dirty="0" smtClean="0"/>
              <a:t> кожного </a:t>
            </a:r>
            <a:r>
              <a:rPr lang="ru-RU" sz="2900" i="1" dirty="0" err="1" smtClean="0"/>
              <a:t>цінного</a:t>
            </a:r>
            <a:r>
              <a:rPr lang="ru-RU" sz="2900" i="1" dirty="0" smtClean="0"/>
              <a:t> </a:t>
            </a:r>
            <a:r>
              <a:rPr lang="ru-RU" sz="2900" i="1" dirty="0" err="1" smtClean="0"/>
              <a:t>папера</a:t>
            </a:r>
            <a:r>
              <a:rPr lang="ru-RU" sz="2900" i="1" dirty="0" smtClean="0"/>
              <a:t>, </a:t>
            </a:r>
            <a:r>
              <a:rPr lang="ru-RU" sz="2900" i="1" dirty="0" err="1" smtClean="0"/>
              <a:t>що</a:t>
            </a:r>
            <a:r>
              <a:rPr lang="ru-RU" sz="2900" i="1" dirty="0" smtClean="0"/>
              <a:t> </a:t>
            </a:r>
            <a:r>
              <a:rPr lang="ru-RU" sz="2900" i="1" dirty="0" err="1" smtClean="0"/>
              <a:t>міститься</a:t>
            </a:r>
            <a:r>
              <a:rPr lang="ru-RU" sz="2900" i="1" dirty="0" smtClean="0"/>
              <a:t> в </a:t>
            </a:r>
            <a:r>
              <a:rPr lang="ru-RU" sz="2900" i="1" dirty="0" err="1" smtClean="0"/>
              <a:t>ньому</a:t>
            </a:r>
            <a:r>
              <a:rPr lang="ru-RU" sz="2900" i="1" dirty="0" smtClean="0"/>
              <a:t>, та </a:t>
            </a:r>
            <a:r>
              <a:rPr lang="ru-RU" sz="2900" i="1" dirty="0" err="1" smtClean="0"/>
              <a:t>його</a:t>
            </a:r>
            <a:r>
              <a:rPr lang="ru-RU" sz="2900" i="1" dirty="0" smtClean="0"/>
              <a:t> </a:t>
            </a:r>
            <a:r>
              <a:rPr lang="ru-RU" sz="2900" i="1" dirty="0" err="1" smtClean="0"/>
              <a:t>питомої</a:t>
            </a:r>
            <a:r>
              <a:rPr lang="ru-RU" sz="2900" i="1" dirty="0" smtClean="0"/>
              <a:t> ваги.</a:t>
            </a:r>
            <a:r>
              <a:rPr lang="ru-RU" sz="2900" dirty="0" smtClean="0"/>
              <a:t> </a:t>
            </a:r>
            <a:r>
              <a:rPr lang="ru-RU" sz="2900" dirty="0" smtClean="0"/>
              <a:t>:</a:t>
            </a:r>
            <a:endParaRPr lang="ru-RU" sz="2900" dirty="0" smtClean="0"/>
          </a:p>
          <a:p>
            <a:pPr marL="0" indent="396000" algn="ctr">
              <a:lnSpc>
                <a:spcPct val="120000"/>
              </a:lnSpc>
              <a:spcBef>
                <a:spcPts val="0"/>
              </a:spcBef>
              <a:buNone/>
            </a:pPr>
            <a:r>
              <a:rPr lang="uk-UA" i="1" dirty="0" smtClean="0"/>
              <a:t>	</a:t>
            </a:r>
            <a:r>
              <a:rPr lang="uk-UA" sz="2900" i="1" dirty="0" smtClean="0"/>
              <a:t>E</a:t>
            </a:r>
            <a:r>
              <a:rPr lang="uk-UA" sz="2900" dirty="0" smtClean="0"/>
              <a:t> (</a:t>
            </a:r>
            <a:r>
              <a:rPr lang="uk-UA" sz="2900" i="1" dirty="0" err="1" smtClean="0"/>
              <a:t>R</a:t>
            </a:r>
            <a:r>
              <a:rPr lang="uk-UA" sz="2900" i="1" baseline="-25000" dirty="0" err="1" smtClean="0"/>
              <a:t>p</a:t>
            </a:r>
            <a:r>
              <a:rPr lang="uk-UA" sz="2900" dirty="0" smtClean="0"/>
              <a:t>) = </a:t>
            </a:r>
            <a:r>
              <a:rPr lang="uk-UA" sz="2900" i="1" dirty="0" smtClean="0"/>
              <a:t>W</a:t>
            </a:r>
            <a:r>
              <a:rPr lang="uk-UA" sz="2900" baseline="-25000" dirty="0" smtClean="0"/>
              <a:t>1</a:t>
            </a:r>
            <a:r>
              <a:rPr lang="uk-UA" sz="2900" i="1" dirty="0" smtClean="0"/>
              <a:t>E</a:t>
            </a:r>
            <a:r>
              <a:rPr lang="uk-UA" sz="2900" dirty="0" smtClean="0"/>
              <a:t> (</a:t>
            </a:r>
            <a:r>
              <a:rPr lang="uk-UA" sz="2900" i="1" dirty="0" err="1" smtClean="0"/>
              <a:t>R</a:t>
            </a:r>
            <a:r>
              <a:rPr lang="uk-UA" sz="2900" i="1" baseline="-25000" dirty="0" err="1" smtClean="0"/>
              <a:t>i</a:t>
            </a:r>
            <a:r>
              <a:rPr lang="uk-UA" sz="2900" dirty="0" smtClean="0"/>
              <a:t>) + </a:t>
            </a:r>
            <a:r>
              <a:rPr lang="uk-UA" sz="2900" i="1" dirty="0" smtClean="0"/>
              <a:t>W</a:t>
            </a:r>
            <a:r>
              <a:rPr lang="uk-UA" sz="2900" baseline="-25000" dirty="0" smtClean="0"/>
              <a:t>2</a:t>
            </a:r>
            <a:r>
              <a:rPr lang="uk-UA" sz="2900" i="1" dirty="0" smtClean="0"/>
              <a:t>E</a:t>
            </a:r>
            <a:r>
              <a:rPr lang="uk-UA" sz="2900" dirty="0" smtClean="0"/>
              <a:t> (</a:t>
            </a:r>
            <a:r>
              <a:rPr lang="uk-UA" sz="2900" i="1" dirty="0" err="1" smtClean="0"/>
              <a:t>R</a:t>
            </a:r>
            <a:r>
              <a:rPr lang="uk-UA" sz="2900" i="1" baseline="-25000" dirty="0" err="1" smtClean="0"/>
              <a:t>j</a:t>
            </a:r>
            <a:r>
              <a:rPr lang="uk-UA" sz="2900" dirty="0" smtClean="0"/>
              <a:t>),</a:t>
            </a:r>
            <a:endParaRPr lang="ru-RU" dirty="0" smtClean="0"/>
          </a:p>
          <a:p>
            <a:pPr marL="0" indent="396000">
              <a:lnSpc>
                <a:spcPct val="120000"/>
              </a:lnSpc>
              <a:spcBef>
                <a:spcPts val="0"/>
              </a:spcBef>
              <a:buNone/>
            </a:pPr>
            <a:r>
              <a:rPr lang="ru-RU" dirty="0" smtClean="0"/>
              <a:t>де </a:t>
            </a:r>
            <a:r>
              <a:rPr lang="ru-RU" i="1" dirty="0" smtClean="0"/>
              <a:t>E</a:t>
            </a:r>
            <a:r>
              <a:rPr lang="ru-RU" dirty="0" smtClean="0"/>
              <a:t> (</a:t>
            </a:r>
            <a:r>
              <a:rPr lang="ru-RU" i="1" dirty="0" err="1" smtClean="0"/>
              <a:t>R</a:t>
            </a:r>
            <a:r>
              <a:rPr lang="ru-RU" i="1" baseline="-25000" dirty="0" err="1" smtClean="0"/>
              <a:t>p</a:t>
            </a:r>
            <a:r>
              <a:rPr lang="ru-RU" dirty="0" smtClean="0"/>
              <a:t>) — </a:t>
            </a:r>
            <a:r>
              <a:rPr lang="ru-RU" dirty="0" err="1" smtClean="0"/>
              <a:t>очікуваний</a:t>
            </a:r>
            <a:r>
              <a:rPr lang="ru-RU" dirty="0" smtClean="0"/>
              <a:t> </a:t>
            </a:r>
            <a:r>
              <a:rPr lang="ru-RU" dirty="0" err="1" smtClean="0"/>
              <a:t>дохід</a:t>
            </a:r>
            <a:r>
              <a:rPr lang="ru-RU" dirty="0" smtClean="0"/>
              <a:t> </a:t>
            </a:r>
            <a:r>
              <a:rPr lang="ru-RU" dirty="0" smtClean="0"/>
              <a:t>портфеля; </a:t>
            </a:r>
            <a:r>
              <a:rPr lang="ru-RU" i="1" dirty="0" err="1" smtClean="0"/>
              <a:t>W</a:t>
            </a:r>
            <a:r>
              <a:rPr lang="ru-RU" i="1" baseline="-25000" dirty="0" err="1" smtClean="0"/>
              <a:t>i</a:t>
            </a:r>
            <a:r>
              <a:rPr lang="ru-RU" dirty="0" smtClean="0"/>
              <a:t> </a:t>
            </a:r>
            <a:r>
              <a:rPr lang="ru-RU" dirty="0" err="1" smtClean="0"/>
              <a:t>і</a:t>
            </a:r>
            <a:r>
              <a:rPr lang="ru-RU" dirty="0" smtClean="0"/>
              <a:t> </a:t>
            </a:r>
            <a:r>
              <a:rPr lang="ru-RU" i="1" dirty="0" err="1" smtClean="0"/>
              <a:t>W</a:t>
            </a:r>
            <a:r>
              <a:rPr lang="ru-RU" i="1" baseline="-25000" dirty="0" err="1" smtClean="0"/>
              <a:t>j</a:t>
            </a:r>
            <a:r>
              <a:rPr lang="ru-RU" dirty="0" smtClean="0"/>
              <a:t> — </a:t>
            </a:r>
            <a:r>
              <a:rPr lang="ru-RU" dirty="0" err="1" smtClean="0"/>
              <a:t>питома</a:t>
            </a:r>
            <a:r>
              <a:rPr lang="ru-RU" dirty="0" smtClean="0"/>
              <a:t> вага </a:t>
            </a:r>
            <a:r>
              <a:rPr lang="ru-RU" dirty="0" err="1" smtClean="0"/>
              <a:t>цінних</a:t>
            </a:r>
            <a:r>
              <a:rPr lang="ru-RU" dirty="0" smtClean="0"/>
              <a:t> </a:t>
            </a:r>
            <a:r>
              <a:rPr lang="ru-RU" dirty="0" err="1" smtClean="0"/>
              <a:t>паперів</a:t>
            </a:r>
            <a:r>
              <a:rPr lang="ru-RU" dirty="0" smtClean="0"/>
              <a:t> у </a:t>
            </a:r>
            <a:r>
              <a:rPr lang="ru-RU" dirty="0" err="1" smtClean="0"/>
              <a:t>портфелі</a:t>
            </a:r>
            <a:r>
              <a:rPr lang="ru-RU" dirty="0" smtClean="0"/>
              <a:t> (</a:t>
            </a:r>
            <a:r>
              <a:rPr lang="ru-RU" i="1" dirty="0" smtClean="0"/>
              <a:t>W</a:t>
            </a:r>
            <a:r>
              <a:rPr lang="ru-RU" dirty="0" smtClean="0"/>
              <a:t> — </a:t>
            </a:r>
            <a:r>
              <a:rPr lang="ru-RU" i="1" dirty="0" err="1" smtClean="0"/>
              <a:t>Weight</a:t>
            </a:r>
            <a:r>
              <a:rPr lang="ru-RU" dirty="0" smtClean="0"/>
              <a:t> — вага) за </a:t>
            </a:r>
            <a:r>
              <a:rPr lang="ru-RU" dirty="0" err="1" smtClean="0"/>
              <a:t>умови</a:t>
            </a:r>
            <a:r>
              <a:rPr lang="ru-RU" dirty="0" smtClean="0"/>
              <a:t>, </a:t>
            </a:r>
            <a:r>
              <a:rPr lang="ru-RU" dirty="0" err="1" smtClean="0"/>
              <a:t>що</a:t>
            </a:r>
            <a:r>
              <a:rPr lang="ru-RU" dirty="0" smtClean="0"/>
              <a:t> </a:t>
            </a:r>
            <a:r>
              <a:rPr lang="ru-RU" i="1" dirty="0" err="1" smtClean="0"/>
              <a:t>W</a:t>
            </a:r>
            <a:r>
              <a:rPr lang="ru-RU" i="1" baseline="-25000" dirty="0" err="1" smtClean="0"/>
              <a:t>i</a:t>
            </a:r>
            <a:r>
              <a:rPr lang="ru-RU" dirty="0" smtClean="0"/>
              <a:t> + </a:t>
            </a:r>
            <a:r>
              <a:rPr lang="ru-RU" i="1" dirty="0" err="1" smtClean="0"/>
              <a:t>W</a:t>
            </a:r>
            <a:r>
              <a:rPr lang="ru-RU" i="1" baseline="-25000" dirty="0" err="1" smtClean="0"/>
              <a:t>j</a:t>
            </a:r>
            <a:r>
              <a:rPr lang="ru-RU" dirty="0" smtClean="0"/>
              <a:t> = </a:t>
            </a:r>
            <a:r>
              <a:rPr lang="ru-RU" dirty="0" smtClean="0"/>
              <a:t>1; </a:t>
            </a:r>
            <a:r>
              <a:rPr lang="ru-RU" i="1" dirty="0" smtClean="0"/>
              <a:t>E</a:t>
            </a:r>
            <a:r>
              <a:rPr lang="ru-RU" dirty="0" smtClean="0"/>
              <a:t> </a:t>
            </a:r>
            <a:r>
              <a:rPr lang="ru-RU" dirty="0" smtClean="0"/>
              <a:t>(</a:t>
            </a:r>
            <a:r>
              <a:rPr lang="ru-RU" i="1" dirty="0" err="1" smtClean="0"/>
              <a:t>R</a:t>
            </a:r>
            <a:r>
              <a:rPr lang="ru-RU" i="1" baseline="-25000" dirty="0" err="1" smtClean="0"/>
              <a:t>i</a:t>
            </a:r>
            <a:r>
              <a:rPr lang="ru-RU" dirty="0" smtClean="0"/>
              <a:t>), </a:t>
            </a:r>
            <a:r>
              <a:rPr lang="ru-RU" i="1" dirty="0" smtClean="0"/>
              <a:t>E</a:t>
            </a:r>
            <a:r>
              <a:rPr lang="ru-RU" dirty="0" smtClean="0"/>
              <a:t> (</a:t>
            </a:r>
            <a:r>
              <a:rPr lang="ru-RU" i="1" dirty="0" smtClean="0"/>
              <a:t>R</a:t>
            </a:r>
            <a:r>
              <a:rPr lang="en-US" i="1" baseline="-25000" dirty="0" smtClean="0"/>
              <a:t>j</a:t>
            </a:r>
            <a:r>
              <a:rPr lang="ru-RU" dirty="0" smtClean="0"/>
              <a:t>) — </a:t>
            </a:r>
            <a:r>
              <a:rPr lang="ru-RU" dirty="0" err="1" smtClean="0"/>
              <a:t>очікувані</a:t>
            </a:r>
            <a:r>
              <a:rPr lang="ru-RU" dirty="0" smtClean="0"/>
              <a:t> </a:t>
            </a:r>
            <a:r>
              <a:rPr lang="ru-RU" dirty="0" err="1" smtClean="0"/>
              <a:t>дохідності</a:t>
            </a:r>
            <a:r>
              <a:rPr lang="ru-RU" dirty="0" smtClean="0"/>
              <a:t> </a:t>
            </a:r>
            <a:r>
              <a:rPr lang="ru-RU" dirty="0" err="1" smtClean="0"/>
              <a:t>цінних</a:t>
            </a:r>
            <a:r>
              <a:rPr lang="ru-RU" dirty="0" smtClean="0"/>
              <a:t> </a:t>
            </a:r>
            <a:r>
              <a:rPr lang="ru-RU" dirty="0" err="1" smtClean="0"/>
              <a:t>паперів</a:t>
            </a:r>
            <a:r>
              <a:rPr lang="ru-RU" dirty="0" smtClean="0"/>
              <a:t> у </a:t>
            </a:r>
            <a:r>
              <a:rPr lang="ru-RU" dirty="0" err="1" smtClean="0"/>
              <a:t>портфелі</a:t>
            </a:r>
            <a:r>
              <a:rPr lang="ru-RU" dirty="0" smtClean="0"/>
              <a:t>.</a:t>
            </a:r>
          </a:p>
          <a:p>
            <a:pPr marL="0" indent="396000">
              <a:lnSpc>
                <a:spcPct val="120000"/>
              </a:lnSpc>
              <a:spcBef>
                <a:spcPts val="0"/>
              </a:spcBef>
              <a:buNone/>
            </a:pPr>
            <a:r>
              <a:rPr lang="ru-RU" sz="2900" i="1" dirty="0" err="1" smtClean="0"/>
              <a:t>Ризик</a:t>
            </a:r>
            <a:r>
              <a:rPr lang="ru-RU" sz="2900" i="1" dirty="0" smtClean="0"/>
              <a:t> портфеля </a:t>
            </a:r>
            <a:r>
              <a:rPr lang="ru-RU" sz="2900" i="1" dirty="0" err="1" smtClean="0"/>
              <a:t>залежить</a:t>
            </a:r>
            <a:r>
              <a:rPr lang="ru-RU" sz="2900" i="1" dirty="0" smtClean="0"/>
              <a:t> </a:t>
            </a:r>
            <a:r>
              <a:rPr lang="ru-RU" sz="2900" i="1" dirty="0" err="1" smtClean="0"/>
              <a:t>від</a:t>
            </a:r>
            <a:r>
              <a:rPr lang="ru-RU" sz="2900" i="1" dirty="0" smtClean="0"/>
              <a:t> </a:t>
            </a:r>
            <a:r>
              <a:rPr lang="ru-RU" sz="2900" i="1" dirty="0" err="1" smtClean="0"/>
              <a:t>питомої</a:t>
            </a:r>
            <a:r>
              <a:rPr lang="ru-RU" sz="2900" i="1" dirty="0" smtClean="0"/>
              <a:t> ваги кожного </a:t>
            </a:r>
            <a:r>
              <a:rPr lang="ru-RU" sz="2900" i="1" dirty="0" err="1" smtClean="0"/>
              <a:t>цінного</a:t>
            </a:r>
            <a:r>
              <a:rPr lang="ru-RU" sz="2900" i="1" dirty="0" smtClean="0"/>
              <a:t> </a:t>
            </a:r>
            <a:r>
              <a:rPr lang="ru-RU" sz="2900" i="1" dirty="0" err="1" smtClean="0"/>
              <a:t>папера</a:t>
            </a:r>
            <a:r>
              <a:rPr lang="ru-RU" sz="2900" i="1" dirty="0" smtClean="0"/>
              <a:t> в </a:t>
            </a:r>
            <a:r>
              <a:rPr lang="ru-RU" sz="2900" i="1" dirty="0" err="1" smtClean="0"/>
              <a:t>портфелі</a:t>
            </a:r>
            <a:r>
              <a:rPr lang="ru-RU" sz="2900" i="1" dirty="0" smtClean="0"/>
              <a:t> </a:t>
            </a:r>
            <a:r>
              <a:rPr lang="ru-RU" sz="2900" i="1" dirty="0" err="1" smtClean="0"/>
              <a:t>і</a:t>
            </a:r>
            <a:r>
              <a:rPr lang="ru-RU" sz="2900" i="1" dirty="0" smtClean="0"/>
              <a:t> </a:t>
            </a:r>
            <a:r>
              <a:rPr lang="ru-RU" sz="2900" i="1" dirty="0" err="1" smtClean="0"/>
              <a:t>коваріації</a:t>
            </a:r>
            <a:r>
              <a:rPr lang="ru-RU" sz="2900" i="1" dirty="0" smtClean="0"/>
              <a:t> </a:t>
            </a:r>
            <a:r>
              <a:rPr lang="ru-RU" sz="2900" i="1" dirty="0" err="1" smtClean="0"/>
              <a:t>їхніх</a:t>
            </a:r>
            <a:r>
              <a:rPr lang="ru-RU" sz="2900" i="1" dirty="0" smtClean="0"/>
              <a:t> </a:t>
            </a:r>
            <a:r>
              <a:rPr lang="ru-RU" sz="2900" i="1" dirty="0" err="1" smtClean="0"/>
              <a:t>доходів</a:t>
            </a:r>
            <a:r>
              <a:rPr lang="ru-RU" sz="2900" dirty="0" smtClean="0"/>
              <a:t>. Формула </a:t>
            </a:r>
            <a:r>
              <a:rPr lang="ru-RU" sz="2900" dirty="0" err="1" smtClean="0"/>
              <a:t>визначення</a:t>
            </a:r>
            <a:r>
              <a:rPr lang="ru-RU" sz="2900" dirty="0" smtClean="0"/>
              <a:t> </a:t>
            </a:r>
            <a:r>
              <a:rPr lang="ru-RU" sz="2900" dirty="0" err="1" smtClean="0"/>
              <a:t>варіації</a:t>
            </a:r>
            <a:r>
              <a:rPr lang="ru-RU" sz="2900" dirty="0" smtClean="0"/>
              <a:t> (</a:t>
            </a:r>
            <a:r>
              <a:rPr lang="ru-RU" sz="2900" dirty="0" err="1" smtClean="0"/>
              <a:t>мінливості</a:t>
            </a:r>
            <a:r>
              <a:rPr lang="ru-RU" sz="2900" dirty="0" smtClean="0"/>
              <a:t>) портфеля:</a:t>
            </a:r>
          </a:p>
          <a:p>
            <a:pPr marL="0" indent="396000" algn="ctr">
              <a:lnSpc>
                <a:spcPct val="120000"/>
              </a:lnSpc>
              <a:spcBef>
                <a:spcPts val="0"/>
              </a:spcBef>
              <a:buNone/>
            </a:pPr>
            <a:r>
              <a:rPr lang="uk-UA" dirty="0" smtClean="0"/>
              <a:t> 	</a:t>
            </a:r>
            <a:endParaRPr lang="ru-RU" dirty="0" smtClean="0"/>
          </a:p>
          <a:p>
            <a:pPr marL="0" indent="396000">
              <a:lnSpc>
                <a:spcPct val="120000"/>
              </a:lnSpc>
              <a:spcBef>
                <a:spcPts val="0"/>
              </a:spcBef>
              <a:buNone/>
            </a:pPr>
            <a:r>
              <a:rPr lang="ru-RU" dirty="0" smtClean="0"/>
              <a:t>де  </a:t>
            </a:r>
            <a:r>
              <a:rPr lang="ru-RU" dirty="0" smtClean="0"/>
              <a:t>— </a:t>
            </a:r>
            <a:r>
              <a:rPr lang="ru-RU" dirty="0" err="1" smtClean="0"/>
              <a:t>варіація</a:t>
            </a:r>
            <a:r>
              <a:rPr lang="ru-RU" dirty="0" smtClean="0"/>
              <a:t> портфеля (</a:t>
            </a:r>
            <a:r>
              <a:rPr lang="ru-RU" dirty="0" err="1" smtClean="0"/>
              <a:t>вимір</a:t>
            </a:r>
            <a:r>
              <a:rPr lang="ru-RU" dirty="0" smtClean="0"/>
              <a:t> </a:t>
            </a:r>
            <a:r>
              <a:rPr lang="ru-RU" dirty="0" err="1" smtClean="0"/>
              <a:t>ризику</a:t>
            </a:r>
            <a:r>
              <a:rPr lang="ru-RU" dirty="0" smtClean="0"/>
              <a:t>); </a:t>
            </a:r>
            <a:r>
              <a:rPr lang="ru-RU" i="1" dirty="0" err="1" smtClean="0"/>
              <a:t>W</a:t>
            </a:r>
            <a:r>
              <a:rPr lang="ru-RU" i="1" baseline="-25000" dirty="0" err="1" smtClean="0"/>
              <a:t>i</a:t>
            </a:r>
            <a:r>
              <a:rPr lang="ru-RU" dirty="0" smtClean="0"/>
              <a:t> </a:t>
            </a:r>
            <a:r>
              <a:rPr lang="ru-RU" dirty="0" err="1" smtClean="0"/>
              <a:t>і</a:t>
            </a:r>
            <a:r>
              <a:rPr lang="ru-RU" dirty="0" smtClean="0"/>
              <a:t> </a:t>
            </a:r>
            <a:r>
              <a:rPr lang="ru-RU" i="1" dirty="0" err="1" smtClean="0"/>
              <a:t>W</a:t>
            </a:r>
            <a:r>
              <a:rPr lang="ru-RU" i="1" baseline="-25000" dirty="0" err="1" smtClean="0"/>
              <a:t>j</a:t>
            </a:r>
            <a:r>
              <a:rPr lang="ru-RU" dirty="0" smtClean="0"/>
              <a:t> — </a:t>
            </a:r>
            <a:r>
              <a:rPr lang="ru-RU" dirty="0" err="1" smtClean="0"/>
              <a:t>питома</a:t>
            </a:r>
            <a:r>
              <a:rPr lang="ru-RU" dirty="0" smtClean="0"/>
              <a:t> вага кожного </a:t>
            </a:r>
            <a:r>
              <a:rPr lang="ru-RU" dirty="0" err="1" smtClean="0"/>
              <a:t>цінного</a:t>
            </a:r>
            <a:r>
              <a:rPr lang="ru-RU" dirty="0" smtClean="0"/>
              <a:t> </a:t>
            </a:r>
            <a:r>
              <a:rPr lang="ru-RU" dirty="0" err="1" smtClean="0"/>
              <a:t>папера</a:t>
            </a:r>
            <a:r>
              <a:rPr lang="ru-RU" dirty="0" smtClean="0"/>
              <a:t> в </a:t>
            </a:r>
            <a:r>
              <a:rPr lang="ru-RU" dirty="0" err="1" smtClean="0"/>
              <a:t>портфелі</a:t>
            </a:r>
            <a:r>
              <a:rPr lang="ru-RU" dirty="0" smtClean="0"/>
              <a:t>;      </a:t>
            </a:r>
            <a:r>
              <a:rPr lang="ru-RU" dirty="0" err="1" smtClean="0"/>
              <a:t>і</a:t>
            </a:r>
            <a:r>
              <a:rPr lang="ru-RU" dirty="0" smtClean="0"/>
              <a:t>  — </a:t>
            </a:r>
            <a:r>
              <a:rPr lang="ru-RU" dirty="0" err="1" smtClean="0"/>
              <a:t>варіації</a:t>
            </a:r>
            <a:r>
              <a:rPr lang="ru-RU" dirty="0" smtClean="0"/>
              <a:t> (</a:t>
            </a:r>
            <a:r>
              <a:rPr lang="ru-RU" dirty="0" err="1" smtClean="0"/>
              <a:t>коливання</a:t>
            </a:r>
            <a:r>
              <a:rPr lang="ru-RU" dirty="0" smtClean="0"/>
              <a:t>) </a:t>
            </a:r>
            <a:r>
              <a:rPr lang="ru-RU" dirty="0" err="1" smtClean="0"/>
              <a:t>доходів</a:t>
            </a:r>
            <a:r>
              <a:rPr lang="ru-RU" dirty="0" smtClean="0"/>
              <a:t> </a:t>
            </a:r>
            <a:r>
              <a:rPr lang="ru-RU" dirty="0" err="1" smtClean="0"/>
              <a:t>цінних</a:t>
            </a:r>
            <a:r>
              <a:rPr lang="ru-RU" dirty="0" smtClean="0"/>
              <a:t> </a:t>
            </a:r>
            <a:r>
              <a:rPr lang="ru-RU" dirty="0" err="1" smtClean="0"/>
              <a:t>паперів</a:t>
            </a:r>
            <a:r>
              <a:rPr lang="ru-RU" dirty="0" smtClean="0"/>
              <a:t>; </a:t>
            </a:r>
            <a:r>
              <a:rPr lang="ru-RU" dirty="0" smtClean="0">
                <a:sym typeface="Symbol"/>
              </a:rPr>
              <a:t></a:t>
            </a:r>
            <a:r>
              <a:rPr lang="ru-RU" i="1" baseline="-25000" dirty="0" err="1" smtClean="0"/>
              <a:t>ij</a:t>
            </a:r>
            <a:r>
              <a:rPr lang="ru-RU" dirty="0" smtClean="0"/>
              <a:t> </a:t>
            </a:r>
            <a:r>
              <a:rPr lang="ru-RU" dirty="0" err="1" smtClean="0"/>
              <a:t>або</a:t>
            </a:r>
            <a:r>
              <a:rPr lang="ru-RU" dirty="0" smtClean="0"/>
              <a:t> </a:t>
            </a:r>
            <a:r>
              <a:rPr lang="en-US" dirty="0" err="1" smtClean="0"/>
              <a:t>Cov</a:t>
            </a:r>
            <a:r>
              <a:rPr lang="en-US" i="1" baseline="-25000" dirty="0" err="1" smtClean="0"/>
              <a:t>ij</a:t>
            </a:r>
            <a:r>
              <a:rPr lang="ru-RU" dirty="0" smtClean="0"/>
              <a:t> — </a:t>
            </a:r>
            <a:r>
              <a:rPr lang="ru-RU" dirty="0" err="1" smtClean="0"/>
              <a:t>коваріація</a:t>
            </a:r>
            <a:r>
              <a:rPr lang="ru-RU" dirty="0" smtClean="0"/>
              <a:t> </a:t>
            </a:r>
            <a:r>
              <a:rPr lang="ru-RU" dirty="0" err="1" smtClean="0"/>
              <a:t>доходів</a:t>
            </a:r>
            <a:r>
              <a:rPr lang="ru-RU" dirty="0" smtClean="0"/>
              <a:t> </a:t>
            </a:r>
            <a:r>
              <a:rPr lang="ru-RU" dirty="0" err="1" smtClean="0"/>
              <a:t>двох</a:t>
            </a:r>
            <a:r>
              <a:rPr lang="ru-RU" dirty="0" smtClean="0"/>
              <a:t> </a:t>
            </a:r>
            <a:r>
              <a:rPr lang="ru-RU" dirty="0" err="1" smtClean="0"/>
              <a:t>цінних</a:t>
            </a:r>
            <a:r>
              <a:rPr lang="ru-RU" dirty="0" smtClean="0"/>
              <a:t> </a:t>
            </a:r>
            <a:r>
              <a:rPr lang="ru-RU" dirty="0" err="1" smtClean="0"/>
              <a:t>паперів</a:t>
            </a:r>
            <a:r>
              <a:rPr lang="ru-RU" dirty="0" smtClean="0"/>
              <a:t>; 2 </a:t>
            </a:r>
            <a:r>
              <a:rPr lang="ru-RU" dirty="0" smtClean="0"/>
              <a:t>— </a:t>
            </a:r>
            <a:r>
              <a:rPr lang="ru-RU" dirty="0" err="1" smtClean="0"/>
              <a:t>коефіцієнт</a:t>
            </a:r>
            <a:r>
              <a:rPr lang="ru-RU" dirty="0" smtClean="0"/>
              <a:t>.</a:t>
            </a:r>
          </a:p>
          <a:p>
            <a:pPr marL="0" indent="396000">
              <a:lnSpc>
                <a:spcPct val="120000"/>
              </a:lnSpc>
              <a:spcBef>
                <a:spcPts val="0"/>
              </a:spcBef>
              <a:buNone/>
            </a:pPr>
            <a:r>
              <a:rPr lang="ru-RU" sz="2900" i="1" dirty="0" err="1" smtClean="0"/>
              <a:t>Дохідність</a:t>
            </a:r>
            <a:r>
              <a:rPr lang="ru-RU" sz="2900" i="1" dirty="0" smtClean="0"/>
              <a:t> </a:t>
            </a:r>
            <a:r>
              <a:rPr lang="ru-RU" sz="2900" i="1" dirty="0" err="1" smtClean="0"/>
              <a:t>і</a:t>
            </a:r>
            <a:r>
              <a:rPr lang="ru-RU" sz="2900" i="1" dirty="0" smtClean="0"/>
              <a:t> </a:t>
            </a:r>
            <a:r>
              <a:rPr lang="ru-RU" sz="2900" i="1" dirty="0" err="1" smtClean="0"/>
              <a:t>ризик</a:t>
            </a:r>
            <a:r>
              <a:rPr lang="ru-RU" sz="2900" i="1" dirty="0" smtClean="0"/>
              <a:t> портфеля </a:t>
            </a:r>
            <a:r>
              <a:rPr lang="ru-RU" sz="2900" i="1" dirty="0" err="1" smtClean="0"/>
              <a:t>з</a:t>
            </a:r>
            <a:r>
              <a:rPr lang="ru-RU" sz="2900" i="1" dirty="0" smtClean="0"/>
              <a:t> </a:t>
            </a:r>
            <a:r>
              <a:rPr lang="ru-RU" sz="2900" i="1" dirty="0" err="1" smtClean="0"/>
              <a:t>множиною</a:t>
            </a:r>
            <a:r>
              <a:rPr lang="ru-RU" sz="2900" i="1" dirty="0" smtClean="0"/>
              <a:t> </a:t>
            </a:r>
            <a:r>
              <a:rPr lang="ru-RU" sz="2900" i="1" dirty="0" err="1" smtClean="0"/>
              <a:t>цінних</a:t>
            </a:r>
            <a:r>
              <a:rPr lang="ru-RU" sz="2900" i="1" dirty="0" smtClean="0"/>
              <a:t> </a:t>
            </a:r>
            <a:r>
              <a:rPr lang="ru-RU" sz="2900" i="1" dirty="0" err="1" smtClean="0"/>
              <a:t>паперів</a:t>
            </a:r>
            <a:r>
              <a:rPr lang="ru-RU" sz="2900" i="1" dirty="0" smtClean="0"/>
              <a:t> </a:t>
            </a:r>
            <a:r>
              <a:rPr lang="ru-RU" sz="2900" i="1" dirty="0" err="1" smtClean="0"/>
              <a:t>визначаються</a:t>
            </a:r>
            <a:r>
              <a:rPr lang="ru-RU" sz="2900" i="1" dirty="0" smtClean="0"/>
              <a:t> за формулами</a:t>
            </a:r>
            <a:r>
              <a:rPr lang="ru-RU" sz="2900" dirty="0" smtClean="0"/>
              <a:t>:</a:t>
            </a:r>
          </a:p>
          <a:p>
            <a:pPr marL="0" indent="396000">
              <a:lnSpc>
                <a:spcPct val="120000"/>
              </a:lnSpc>
              <a:spcBef>
                <a:spcPts val="0"/>
              </a:spcBef>
              <a:buNone/>
            </a:pPr>
            <a:r>
              <a:rPr lang="uk-UA" dirty="0" smtClean="0"/>
              <a:t>	</a:t>
            </a:r>
            <a:endParaRPr lang="uk-UA" dirty="0" smtClean="0"/>
          </a:p>
          <a:p>
            <a:pPr marL="0" indent="396000">
              <a:lnSpc>
                <a:spcPct val="120000"/>
              </a:lnSpc>
              <a:spcBef>
                <a:spcPts val="0"/>
              </a:spcBef>
              <a:buNone/>
            </a:pPr>
            <a:endParaRPr lang="uk-UA" dirty="0" smtClean="0"/>
          </a:p>
          <a:p>
            <a:pPr marL="0" indent="396000" algn="just">
              <a:spcBef>
                <a:spcPts val="0"/>
              </a:spcBef>
              <a:buNone/>
            </a:pPr>
            <a:endParaRPr lang="ru-RU" dirty="0" smtClean="0"/>
          </a:p>
          <a:p>
            <a:pPr marL="0" indent="396000" algn="just">
              <a:spcBef>
                <a:spcPts val="0"/>
              </a:spcBef>
              <a:buNone/>
            </a:pPr>
            <a:endParaRPr lang="ru-RU" dirty="0" smtClean="0"/>
          </a:p>
          <a:p>
            <a:pPr marL="0" indent="396000" algn="just">
              <a:spcBef>
                <a:spcPts val="0"/>
              </a:spcBef>
              <a:buNone/>
            </a:pPr>
            <a:endParaRPr lang="ru-RU" dirty="0"/>
          </a:p>
        </p:txBody>
      </p:sp>
      <p:sp>
        <p:nvSpPr>
          <p:cNvPr id="18434"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18433" name="Object 1"/>
          <p:cNvGraphicFramePr>
            <a:graphicFrameLocks noChangeAspect="1"/>
          </p:cNvGraphicFramePr>
          <p:nvPr/>
        </p:nvGraphicFramePr>
        <p:xfrm>
          <a:off x="3131840" y="4509120"/>
          <a:ext cx="2520280" cy="350760"/>
        </p:xfrm>
        <a:graphic>
          <a:graphicData uri="http://schemas.openxmlformats.org/presentationml/2006/ole">
            <p:oleObj spid="_x0000_s18433" name="Формула" r:id="rId3" imgW="1854000" imgH="253800" progId="Equation.3">
              <p:embed/>
            </p:oleObj>
          </a:graphicData>
        </a:graphic>
      </p:graphicFrame>
      <p:sp>
        <p:nvSpPr>
          <p:cNvPr id="18436" name="Rectangle 4"/>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18435" name="Object 3"/>
          <p:cNvGraphicFramePr>
            <a:graphicFrameLocks noChangeAspect="1"/>
          </p:cNvGraphicFramePr>
          <p:nvPr/>
        </p:nvGraphicFramePr>
        <p:xfrm>
          <a:off x="1619672" y="5877272"/>
          <a:ext cx="1743075" cy="619125"/>
        </p:xfrm>
        <a:graphic>
          <a:graphicData uri="http://schemas.openxmlformats.org/presentationml/2006/ole">
            <p:oleObj spid="_x0000_s18435" name="Формула" r:id="rId4" imgW="1218960" imgH="431640" progId="Equation.3">
              <p:embed/>
            </p:oleObj>
          </a:graphicData>
        </a:graphic>
      </p:graphicFrame>
      <p:sp>
        <p:nvSpPr>
          <p:cNvPr id="18438" name="Rectangle 6"/>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18437" name="Object 5"/>
          <p:cNvGraphicFramePr>
            <a:graphicFrameLocks noChangeAspect="1"/>
          </p:cNvGraphicFramePr>
          <p:nvPr/>
        </p:nvGraphicFramePr>
        <p:xfrm>
          <a:off x="4427984" y="5877272"/>
          <a:ext cx="1877856" cy="720080"/>
        </p:xfrm>
        <a:graphic>
          <a:graphicData uri="http://schemas.openxmlformats.org/presentationml/2006/ole">
            <p:oleObj spid="_x0000_s18437" name="Формула" r:id="rId5" imgW="1269449" imgH="482391" progId="Equation.3">
              <p:embed/>
            </p:oleObj>
          </a:graphicData>
        </a:graphic>
      </p:graphicFrame>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11560" y="188640"/>
            <a:ext cx="7239000" cy="626328"/>
          </a:xfrm>
        </p:spPr>
        <p:txBody>
          <a:bodyPr>
            <a:normAutofit/>
          </a:bodyPr>
          <a:lstStyle/>
          <a:p>
            <a:pPr algn="ctr"/>
            <a:r>
              <a:rPr lang="uk-UA" dirty="0" smtClean="0"/>
              <a:t>2. Теорія Вільямса </a:t>
            </a:r>
            <a:r>
              <a:rPr lang="uk-UA" dirty="0" err="1" smtClean="0"/>
              <a:t>Шарпа</a:t>
            </a:r>
            <a:endParaRPr lang="ru-RU" dirty="0"/>
          </a:p>
        </p:txBody>
      </p:sp>
      <p:sp>
        <p:nvSpPr>
          <p:cNvPr id="3" name="Содержимое 2"/>
          <p:cNvSpPr>
            <a:spLocks noGrp="1"/>
          </p:cNvSpPr>
          <p:nvPr>
            <p:ph idx="1"/>
          </p:nvPr>
        </p:nvSpPr>
        <p:spPr>
          <a:xfrm>
            <a:off x="107504" y="836712"/>
            <a:ext cx="7920880" cy="4846320"/>
          </a:xfrm>
        </p:spPr>
        <p:txBody>
          <a:bodyPr>
            <a:noAutofit/>
          </a:bodyPr>
          <a:lstStyle/>
          <a:p>
            <a:pPr marL="0" indent="396000" algn="just">
              <a:spcBef>
                <a:spcPts val="0"/>
              </a:spcBef>
              <a:buNone/>
            </a:pPr>
            <a:r>
              <a:rPr lang="ru-RU" sz="1800" dirty="0" smtClean="0"/>
              <a:t>По-перше, </a:t>
            </a:r>
            <a:r>
              <a:rPr lang="ru-RU" sz="1800" dirty="0" err="1" smtClean="0"/>
              <a:t>Шарп</a:t>
            </a:r>
            <a:r>
              <a:rPr lang="ru-RU" sz="1800" dirty="0" smtClean="0"/>
              <a:t> </a:t>
            </a:r>
            <a:r>
              <a:rPr lang="ru-RU" sz="1800" dirty="0" err="1" smtClean="0"/>
              <a:t>розділив</a:t>
            </a:r>
            <a:r>
              <a:rPr lang="ru-RU" sz="1800" dirty="0" smtClean="0"/>
              <a:t> </a:t>
            </a:r>
            <a:r>
              <a:rPr lang="ru-RU" sz="1800" dirty="0" err="1" smtClean="0"/>
              <a:t>загальний</a:t>
            </a:r>
            <a:r>
              <a:rPr lang="ru-RU" sz="1800" dirty="0" smtClean="0"/>
              <a:t> </a:t>
            </a:r>
            <a:r>
              <a:rPr lang="ru-RU" sz="1800" dirty="0" err="1" smtClean="0"/>
              <a:t>ризик</a:t>
            </a:r>
            <a:r>
              <a:rPr lang="ru-RU" sz="1800" dirty="0" smtClean="0"/>
              <a:t> </a:t>
            </a:r>
            <a:r>
              <a:rPr lang="ru-RU" sz="1800" dirty="0" err="1" smtClean="0"/>
              <a:t>інвестицій</a:t>
            </a:r>
            <a:r>
              <a:rPr lang="ru-RU" sz="1800" dirty="0" smtClean="0"/>
              <a:t> у </a:t>
            </a:r>
            <a:r>
              <a:rPr lang="ru-RU" sz="1800" dirty="0" err="1" smtClean="0"/>
              <a:t>цінні</a:t>
            </a:r>
            <a:r>
              <a:rPr lang="ru-RU" sz="1800" dirty="0" smtClean="0"/>
              <a:t> </a:t>
            </a:r>
            <a:r>
              <a:rPr lang="ru-RU" sz="1800" dirty="0" err="1" smtClean="0"/>
              <a:t>папери</a:t>
            </a:r>
            <a:r>
              <a:rPr lang="ru-RU" sz="1800" dirty="0" smtClean="0"/>
              <a:t> на </a:t>
            </a:r>
            <a:r>
              <a:rPr lang="ru-RU" sz="1800" dirty="0" err="1" smtClean="0"/>
              <a:t>дві</a:t>
            </a:r>
            <a:r>
              <a:rPr lang="ru-RU" sz="1800" dirty="0" smtClean="0"/>
              <a:t> </a:t>
            </a:r>
            <a:r>
              <a:rPr lang="ru-RU" sz="1800" dirty="0" err="1" smtClean="0"/>
              <a:t>частини</a:t>
            </a:r>
            <a:r>
              <a:rPr lang="ru-RU" sz="1800" dirty="0" smtClean="0"/>
              <a:t>: </a:t>
            </a:r>
            <a:r>
              <a:rPr lang="ru-RU" sz="1800" i="1" dirty="0" err="1" smtClean="0"/>
              <a:t>ризик</a:t>
            </a:r>
            <a:r>
              <a:rPr lang="ru-RU" sz="1800" i="1" dirty="0" smtClean="0"/>
              <a:t> </a:t>
            </a:r>
            <a:r>
              <a:rPr lang="ru-RU" sz="1800" i="1" dirty="0" err="1" smtClean="0"/>
              <a:t>систематичний</a:t>
            </a:r>
            <a:r>
              <a:rPr lang="ru-RU" sz="1800" i="1" dirty="0" smtClean="0"/>
              <a:t> </a:t>
            </a:r>
            <a:r>
              <a:rPr lang="ru-RU" sz="1800" i="1" dirty="0" err="1" smtClean="0"/>
              <a:t>і</a:t>
            </a:r>
            <a:r>
              <a:rPr lang="ru-RU" sz="1800" i="1" dirty="0" smtClean="0"/>
              <a:t> </a:t>
            </a:r>
            <a:r>
              <a:rPr lang="ru-RU" sz="1800" i="1" dirty="0" err="1" smtClean="0"/>
              <a:t>ризик</a:t>
            </a:r>
            <a:r>
              <a:rPr lang="ru-RU" sz="1800" i="1" dirty="0" smtClean="0"/>
              <a:t> </a:t>
            </a:r>
            <a:r>
              <a:rPr lang="ru-RU" sz="1800" i="1" dirty="0" err="1" smtClean="0"/>
              <a:t>несистематичний</a:t>
            </a:r>
            <a:r>
              <a:rPr lang="ru-RU" sz="1800" i="1" dirty="0" smtClean="0"/>
              <a:t>.</a:t>
            </a:r>
            <a:r>
              <a:rPr lang="ru-RU" sz="1800" dirty="0" smtClean="0"/>
              <a:t> </a:t>
            </a:r>
            <a:r>
              <a:rPr lang="ru-RU" sz="1800" dirty="0" err="1" smtClean="0"/>
              <a:t>По-друге</a:t>
            </a:r>
            <a:r>
              <a:rPr lang="ru-RU" sz="1800" dirty="0" smtClean="0"/>
              <a:t>, </a:t>
            </a:r>
            <a:r>
              <a:rPr lang="ru-RU" sz="1800" dirty="0" err="1" smtClean="0"/>
              <a:t>він</a:t>
            </a:r>
            <a:r>
              <a:rPr lang="ru-RU" sz="1800" dirty="0" smtClean="0"/>
              <a:t> </a:t>
            </a:r>
            <a:r>
              <a:rPr lang="ru-RU" sz="1800" dirty="0" err="1" smtClean="0"/>
              <a:t>розробив</a:t>
            </a:r>
            <a:r>
              <a:rPr lang="ru-RU" sz="1800" dirty="0" smtClean="0"/>
              <a:t> Модель </a:t>
            </a:r>
            <a:r>
              <a:rPr lang="ru-RU" sz="1800" dirty="0" err="1" smtClean="0"/>
              <a:t>оцінювання</a:t>
            </a:r>
            <a:r>
              <a:rPr lang="ru-RU" sz="1800" dirty="0" smtClean="0"/>
              <a:t> </a:t>
            </a:r>
            <a:r>
              <a:rPr lang="ru-RU" sz="1800" dirty="0" err="1" smtClean="0"/>
              <a:t>капітальних</a:t>
            </a:r>
            <a:r>
              <a:rPr lang="ru-RU" sz="1800" dirty="0" smtClean="0"/>
              <a:t> </a:t>
            </a:r>
            <a:r>
              <a:rPr lang="ru-RU" sz="1800" dirty="0" err="1" smtClean="0"/>
              <a:t>активів</a:t>
            </a:r>
            <a:r>
              <a:rPr lang="ru-RU" sz="1800" dirty="0" smtClean="0"/>
              <a:t> (МОКА) (</a:t>
            </a:r>
            <a:r>
              <a:rPr lang="ru-RU" sz="1800" dirty="0" err="1" smtClean="0"/>
              <a:t>Capital</a:t>
            </a:r>
            <a:r>
              <a:rPr lang="ru-RU" sz="1800" dirty="0" smtClean="0"/>
              <a:t> </a:t>
            </a:r>
            <a:r>
              <a:rPr lang="ru-RU" sz="1800" dirty="0" err="1" smtClean="0"/>
              <a:t>Asset</a:t>
            </a:r>
            <a:r>
              <a:rPr lang="ru-RU" sz="1800" dirty="0" smtClean="0"/>
              <a:t> </a:t>
            </a:r>
            <a:r>
              <a:rPr lang="ru-RU" sz="1800" dirty="0" err="1" smtClean="0"/>
              <a:t>Pricing</a:t>
            </a:r>
            <a:r>
              <a:rPr lang="ru-RU" sz="1800" dirty="0" smtClean="0"/>
              <a:t> </a:t>
            </a:r>
            <a:r>
              <a:rPr lang="ru-RU" sz="1800" dirty="0" err="1" smtClean="0"/>
              <a:t>Model</a:t>
            </a:r>
            <a:r>
              <a:rPr lang="ru-RU" sz="1800" dirty="0" smtClean="0"/>
              <a:t> — CAPM</a:t>
            </a:r>
            <a:r>
              <a:rPr lang="ru-RU" sz="1800" dirty="0" smtClean="0"/>
              <a:t>).</a:t>
            </a:r>
            <a:endParaRPr lang="ru-RU" sz="1800" dirty="0" smtClean="0"/>
          </a:p>
          <a:p>
            <a:pPr marL="0" indent="396000" algn="just">
              <a:lnSpc>
                <a:spcPct val="110000"/>
              </a:lnSpc>
              <a:spcBef>
                <a:spcPts val="0"/>
              </a:spcBef>
              <a:buNone/>
            </a:pPr>
            <a:r>
              <a:rPr lang="ru-RU" sz="1800" dirty="0" err="1" smtClean="0"/>
              <a:t>Систематичним</a:t>
            </a:r>
            <a:r>
              <a:rPr lang="ru-RU" sz="1800" dirty="0" smtClean="0"/>
              <a:t> </a:t>
            </a:r>
            <a:r>
              <a:rPr lang="ru-RU" sz="1800" dirty="0" err="1" smtClean="0"/>
              <a:t>він</a:t>
            </a:r>
            <a:r>
              <a:rPr lang="ru-RU" sz="1800" dirty="0" smtClean="0"/>
              <a:t> назвав </a:t>
            </a:r>
            <a:r>
              <a:rPr lang="ru-RU" sz="1800" dirty="0" err="1" smtClean="0"/>
              <a:t>ризик</a:t>
            </a:r>
            <a:r>
              <a:rPr lang="ru-RU" sz="1800" dirty="0" smtClean="0"/>
              <a:t>, </a:t>
            </a:r>
            <a:r>
              <a:rPr lang="ru-RU" sz="1800" dirty="0" err="1" smtClean="0"/>
              <a:t>пов’язаний</a:t>
            </a:r>
            <a:r>
              <a:rPr lang="ru-RU" sz="1800" dirty="0" smtClean="0"/>
              <a:t> </a:t>
            </a:r>
            <a:r>
              <a:rPr lang="ru-RU" sz="1800" dirty="0" err="1" smtClean="0"/>
              <a:t>із</a:t>
            </a:r>
            <a:r>
              <a:rPr lang="ru-RU" sz="1800" dirty="0" smtClean="0"/>
              <a:t> станом </a:t>
            </a:r>
            <a:r>
              <a:rPr lang="ru-RU" sz="1800" dirty="0" err="1" smtClean="0"/>
              <a:t>фінансового</a:t>
            </a:r>
            <a:r>
              <a:rPr lang="ru-RU" sz="1800" dirty="0" smtClean="0"/>
              <a:t> ринку</a:t>
            </a:r>
            <a:r>
              <a:rPr lang="ru-RU" sz="1800" dirty="0" smtClean="0"/>
              <a:t>. </a:t>
            </a:r>
            <a:r>
              <a:rPr lang="ru-RU" sz="1800" dirty="0" err="1" smtClean="0"/>
              <a:t>Ризик</a:t>
            </a:r>
            <a:r>
              <a:rPr lang="ru-RU" sz="1800" dirty="0" smtClean="0"/>
              <a:t>, </a:t>
            </a:r>
            <a:r>
              <a:rPr lang="ru-RU" sz="1800" dirty="0" err="1" smtClean="0"/>
              <a:t>пов’язаний</a:t>
            </a:r>
            <a:r>
              <a:rPr lang="ru-RU" sz="1800" dirty="0" smtClean="0"/>
              <a:t> </a:t>
            </a:r>
            <a:r>
              <a:rPr lang="ru-RU" sz="1800" dirty="0" err="1" smtClean="0"/>
              <a:t>із</a:t>
            </a:r>
            <a:r>
              <a:rPr lang="ru-RU" sz="1800" dirty="0" smtClean="0"/>
              <a:t> системою </a:t>
            </a:r>
            <a:r>
              <a:rPr lang="ru-RU" sz="1800" dirty="0" err="1" smtClean="0"/>
              <a:t>економічних</a:t>
            </a:r>
            <a:r>
              <a:rPr lang="ru-RU" sz="1800" dirty="0" smtClean="0"/>
              <a:t> </a:t>
            </a:r>
            <a:r>
              <a:rPr lang="ru-RU" sz="1800" dirty="0" err="1" smtClean="0"/>
              <a:t>і</a:t>
            </a:r>
            <a:r>
              <a:rPr lang="ru-RU" sz="1800" dirty="0" smtClean="0"/>
              <a:t> </a:t>
            </a:r>
            <a:r>
              <a:rPr lang="ru-RU" sz="1800" dirty="0" err="1" smtClean="0"/>
              <a:t>фінансових</a:t>
            </a:r>
            <a:r>
              <a:rPr lang="ru-RU" sz="1800" dirty="0" smtClean="0"/>
              <a:t> </a:t>
            </a:r>
            <a:r>
              <a:rPr lang="ru-RU" sz="1800" dirty="0" err="1" smtClean="0"/>
              <a:t>відносин</a:t>
            </a:r>
            <a:r>
              <a:rPr lang="ru-RU" sz="1800" dirty="0" smtClean="0"/>
              <a:t>, не </a:t>
            </a:r>
            <a:r>
              <a:rPr lang="ru-RU" sz="1800" dirty="0" err="1" smtClean="0"/>
              <a:t>можна</a:t>
            </a:r>
            <a:r>
              <a:rPr lang="ru-RU" sz="1800" dirty="0" smtClean="0"/>
              <a:t> </a:t>
            </a:r>
            <a:r>
              <a:rPr lang="ru-RU" sz="1800" dirty="0" err="1" smtClean="0"/>
              <a:t>перебороти</a:t>
            </a:r>
            <a:r>
              <a:rPr lang="ru-RU" sz="1800" dirty="0" smtClean="0"/>
              <a:t> за </a:t>
            </a:r>
            <a:r>
              <a:rPr lang="ru-RU" sz="1800" dirty="0" err="1" smtClean="0"/>
              <a:t>допомогою</a:t>
            </a:r>
            <a:r>
              <a:rPr lang="ru-RU" sz="1800" dirty="0" smtClean="0"/>
              <a:t> </a:t>
            </a:r>
            <a:r>
              <a:rPr lang="ru-RU" sz="1800" dirty="0" err="1" smtClean="0"/>
              <a:t>диверсифікації</a:t>
            </a:r>
            <a:r>
              <a:rPr lang="ru-RU" sz="1800" dirty="0" smtClean="0"/>
              <a:t> портфеля, </a:t>
            </a:r>
            <a:r>
              <a:rPr lang="ru-RU" sz="1800" dirty="0" err="1" smtClean="0"/>
              <a:t>що</a:t>
            </a:r>
            <a:r>
              <a:rPr lang="ru-RU" sz="1800" dirty="0" smtClean="0"/>
              <a:t> </a:t>
            </a:r>
            <a:r>
              <a:rPr lang="ru-RU" sz="1800" dirty="0" err="1" smtClean="0"/>
              <a:t>запропонував</a:t>
            </a:r>
            <a:r>
              <a:rPr lang="ru-RU" sz="1800" dirty="0" smtClean="0"/>
              <a:t> </a:t>
            </a:r>
            <a:r>
              <a:rPr lang="ru-RU" sz="1800" dirty="0" smtClean="0"/>
              <a:t>Г. </a:t>
            </a:r>
            <a:r>
              <a:rPr lang="ru-RU" sz="1800" dirty="0" err="1" smtClean="0"/>
              <a:t>Марковіц</a:t>
            </a:r>
            <a:r>
              <a:rPr lang="ru-RU" sz="1800" dirty="0" smtClean="0"/>
              <a:t>. </a:t>
            </a:r>
            <a:r>
              <a:rPr lang="ru-RU" sz="1800" dirty="0" err="1" smtClean="0"/>
              <a:t>Систематичний</a:t>
            </a:r>
            <a:r>
              <a:rPr lang="ru-RU" sz="1800" dirty="0" smtClean="0"/>
              <a:t> </a:t>
            </a:r>
            <a:r>
              <a:rPr lang="ru-RU" sz="1800" dirty="0" err="1" smtClean="0"/>
              <a:t>ризик</a:t>
            </a:r>
            <a:r>
              <a:rPr lang="ru-RU" sz="1800" dirty="0" smtClean="0"/>
              <a:t> в </a:t>
            </a:r>
            <a:r>
              <a:rPr lang="ru-RU" sz="1800" dirty="0" err="1" smtClean="0"/>
              <a:t>економічній</a:t>
            </a:r>
            <a:r>
              <a:rPr lang="ru-RU" sz="1800" dirty="0" smtClean="0"/>
              <a:t> </a:t>
            </a:r>
            <a:r>
              <a:rPr lang="ru-RU" sz="1800" dirty="0" err="1" smtClean="0"/>
              <a:t>літературі</a:t>
            </a:r>
            <a:r>
              <a:rPr lang="ru-RU" sz="1800" dirty="0" smtClean="0"/>
              <a:t> </a:t>
            </a:r>
            <a:r>
              <a:rPr lang="ru-RU" sz="1800" dirty="0" err="1" smtClean="0"/>
              <a:t>називають</a:t>
            </a:r>
            <a:r>
              <a:rPr lang="ru-RU" sz="1800" dirty="0" smtClean="0"/>
              <a:t> </a:t>
            </a:r>
            <a:r>
              <a:rPr lang="ru-RU" sz="1800" dirty="0" err="1" smtClean="0"/>
              <a:t>також</a:t>
            </a:r>
            <a:r>
              <a:rPr lang="ru-RU" sz="1800" dirty="0" smtClean="0"/>
              <a:t> </a:t>
            </a:r>
            <a:r>
              <a:rPr lang="ru-RU" sz="1800" dirty="0" err="1" smtClean="0"/>
              <a:t>недиверсифікованим</a:t>
            </a:r>
            <a:r>
              <a:rPr lang="ru-RU" sz="1800" dirty="0" smtClean="0"/>
              <a:t>, </a:t>
            </a:r>
            <a:r>
              <a:rPr lang="ru-RU" sz="1800" dirty="0" err="1" smtClean="0"/>
              <a:t>або</a:t>
            </a:r>
            <a:r>
              <a:rPr lang="ru-RU" sz="1800" dirty="0" smtClean="0"/>
              <a:t> </a:t>
            </a:r>
            <a:r>
              <a:rPr lang="ru-RU" sz="1800" dirty="0" err="1" smtClean="0"/>
              <a:t>ринковим</a:t>
            </a:r>
            <a:r>
              <a:rPr lang="ru-RU" sz="1800" dirty="0" smtClean="0"/>
              <a:t>, </a:t>
            </a:r>
            <a:r>
              <a:rPr lang="ru-RU" sz="1800" dirty="0" err="1" smtClean="0"/>
              <a:t>і</a:t>
            </a:r>
            <a:r>
              <a:rPr lang="ru-RU" sz="1800" dirty="0" smtClean="0"/>
              <a:t> </a:t>
            </a:r>
            <a:r>
              <a:rPr lang="ru-RU" sz="1800" dirty="0" err="1" smtClean="0"/>
              <a:t>позначається</a:t>
            </a:r>
            <a:r>
              <a:rPr lang="ru-RU" sz="1800" dirty="0" smtClean="0"/>
              <a:t> </a:t>
            </a:r>
            <a:r>
              <a:rPr lang="ru-RU" sz="1800" dirty="0" err="1" smtClean="0"/>
              <a:t>він</a:t>
            </a:r>
            <a:r>
              <a:rPr lang="ru-RU" sz="1800" dirty="0" smtClean="0"/>
              <a:t> буквою </a:t>
            </a:r>
            <a:r>
              <a:rPr lang="ru-RU" sz="1800" dirty="0" smtClean="0">
                <a:sym typeface="Symbol"/>
              </a:rPr>
              <a:t></a:t>
            </a:r>
            <a:r>
              <a:rPr lang="ru-RU" sz="1800" dirty="0" smtClean="0"/>
              <a:t> — бета.</a:t>
            </a:r>
          </a:p>
          <a:p>
            <a:pPr marL="0" indent="396000" algn="just">
              <a:lnSpc>
                <a:spcPct val="110000"/>
              </a:lnSpc>
              <a:spcBef>
                <a:spcPts val="0"/>
              </a:spcBef>
              <a:buNone/>
            </a:pPr>
            <a:r>
              <a:rPr lang="ru-RU" sz="1800" dirty="0" err="1" smtClean="0"/>
              <a:t>Несистематичний</a:t>
            </a:r>
            <a:r>
              <a:rPr lang="ru-RU" sz="1800" dirty="0" smtClean="0"/>
              <a:t> </a:t>
            </a:r>
            <a:r>
              <a:rPr lang="ru-RU" sz="1800" dirty="0" err="1" smtClean="0"/>
              <a:t>ризик</a:t>
            </a:r>
            <a:r>
              <a:rPr lang="ru-RU" sz="1800" dirty="0" smtClean="0"/>
              <a:t> </a:t>
            </a:r>
            <a:r>
              <a:rPr lang="ru-RU" sz="1800" dirty="0" err="1" smtClean="0"/>
              <a:t>ще</a:t>
            </a:r>
            <a:r>
              <a:rPr lang="ru-RU" sz="1800" dirty="0" smtClean="0"/>
              <a:t> </a:t>
            </a:r>
            <a:r>
              <a:rPr lang="ru-RU" sz="1800" dirty="0" err="1" smtClean="0"/>
              <a:t>має</a:t>
            </a:r>
            <a:r>
              <a:rPr lang="ru-RU" sz="1800" dirty="0" smtClean="0"/>
              <a:t> </a:t>
            </a:r>
            <a:r>
              <a:rPr lang="ru-RU" sz="1800" dirty="0" err="1" smtClean="0"/>
              <a:t>назву</a:t>
            </a:r>
            <a:r>
              <a:rPr lang="ru-RU" sz="1800" dirty="0" smtClean="0"/>
              <a:t> </a:t>
            </a:r>
            <a:r>
              <a:rPr lang="ru-RU" sz="1800" dirty="0" err="1" smtClean="0"/>
              <a:t>диверсифікований</a:t>
            </a:r>
            <a:r>
              <a:rPr lang="ru-RU" sz="1800" dirty="0" smtClean="0"/>
              <a:t>, </a:t>
            </a:r>
            <a:r>
              <a:rPr lang="ru-RU" sz="1800" dirty="0" err="1" smtClean="0"/>
              <a:t>або</a:t>
            </a:r>
            <a:r>
              <a:rPr lang="ru-RU" sz="1800" dirty="0" smtClean="0"/>
              <a:t> </a:t>
            </a:r>
            <a:r>
              <a:rPr lang="ru-RU" sz="1800" dirty="0" err="1" smtClean="0"/>
              <a:t>портфельний</a:t>
            </a:r>
            <a:r>
              <a:rPr lang="ru-RU" sz="1800" dirty="0" smtClean="0"/>
              <a:t>. </a:t>
            </a:r>
            <a:r>
              <a:rPr lang="uk-UA" sz="1800" dirty="0" smtClean="0"/>
              <a:t>В. </a:t>
            </a:r>
            <a:r>
              <a:rPr lang="uk-UA" sz="1800" dirty="0" err="1" smtClean="0"/>
              <a:t>Шарп</a:t>
            </a:r>
            <a:r>
              <a:rPr lang="uk-UA" sz="1800" dirty="0" smtClean="0"/>
              <a:t> пояснює причину поділу загального ризику на дві частини різним впливом цих частин на очікувану дохідність. Цінний папір із високим ступенем систематичного ризику, тобто з вищою бетою, може принести інвестору вищий очікуваний дохід. Несистематичний ризик із бетою не пов’язаний, тому збільшення власного, тобто диверсифікованого, ризику не веде до зростання очікуваної дохідності. Інвестори винагороджуються тільки за ринковий, тобто систематичний, ризик, несистематичний ризик не винагороджується</a:t>
            </a:r>
            <a:r>
              <a:rPr lang="uk-UA" sz="1800" dirty="0" smtClean="0"/>
              <a:t>.</a:t>
            </a:r>
            <a:endParaRPr lang="ru-RU" sz="1800"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0" y="116632"/>
            <a:ext cx="8964488" cy="626328"/>
          </a:xfrm>
        </p:spPr>
        <p:txBody>
          <a:bodyPr>
            <a:normAutofit/>
          </a:bodyPr>
          <a:lstStyle/>
          <a:p>
            <a:r>
              <a:rPr lang="uk-UA" sz="2800" i="1" dirty="0" smtClean="0"/>
              <a:t>Модель оцінювання капітальних </a:t>
            </a:r>
            <a:r>
              <a:rPr lang="uk-UA" sz="2800" i="1" dirty="0" smtClean="0"/>
              <a:t>активів</a:t>
            </a:r>
            <a:endParaRPr lang="ru-RU" sz="2800" dirty="0"/>
          </a:p>
        </p:txBody>
      </p:sp>
      <p:sp>
        <p:nvSpPr>
          <p:cNvPr id="3" name="Содержимое 2"/>
          <p:cNvSpPr>
            <a:spLocks noGrp="1"/>
          </p:cNvSpPr>
          <p:nvPr>
            <p:ph idx="1"/>
          </p:nvPr>
        </p:nvSpPr>
        <p:spPr>
          <a:xfrm>
            <a:off x="107504" y="836712"/>
            <a:ext cx="8064896" cy="5904656"/>
          </a:xfrm>
        </p:spPr>
        <p:txBody>
          <a:bodyPr>
            <a:normAutofit fontScale="55000" lnSpcReduction="20000"/>
          </a:bodyPr>
          <a:lstStyle/>
          <a:p>
            <a:pPr marL="0" indent="396000" algn="just">
              <a:lnSpc>
                <a:spcPct val="120000"/>
              </a:lnSpc>
              <a:spcBef>
                <a:spcPts val="0"/>
              </a:spcBef>
              <a:buNone/>
            </a:pPr>
            <a:r>
              <a:rPr lang="uk-UA" sz="3300" dirty="0" smtClean="0"/>
              <a:t>Вільямс </a:t>
            </a:r>
            <a:r>
              <a:rPr lang="uk-UA" sz="3300" dirty="0" err="1" smtClean="0"/>
              <a:t>Шарп</a:t>
            </a:r>
            <a:r>
              <a:rPr lang="uk-UA" sz="3300" dirty="0" smtClean="0"/>
              <a:t> запропонував модель оцінювання капітальних активів (МОКА) (</a:t>
            </a:r>
            <a:r>
              <a:rPr lang="ru-RU" sz="3300" dirty="0" err="1" smtClean="0"/>
              <a:t>Capital</a:t>
            </a:r>
            <a:r>
              <a:rPr lang="ru-RU" sz="3300" dirty="0" smtClean="0"/>
              <a:t> </a:t>
            </a:r>
            <a:r>
              <a:rPr lang="ru-RU" sz="3300" dirty="0" err="1" smtClean="0"/>
              <a:t>Asset</a:t>
            </a:r>
            <a:r>
              <a:rPr lang="ru-RU" sz="3300" dirty="0" smtClean="0"/>
              <a:t> </a:t>
            </a:r>
            <a:r>
              <a:rPr lang="ru-RU" sz="3300" dirty="0" err="1" smtClean="0"/>
              <a:t>Pricing</a:t>
            </a:r>
            <a:r>
              <a:rPr lang="ru-RU" sz="3300" dirty="0" smtClean="0"/>
              <a:t> </a:t>
            </a:r>
            <a:r>
              <a:rPr lang="ru-RU" sz="3300" dirty="0" err="1" smtClean="0"/>
              <a:t>Model</a:t>
            </a:r>
            <a:r>
              <a:rPr lang="uk-UA" sz="3300" dirty="0" smtClean="0"/>
              <a:t> — </a:t>
            </a:r>
            <a:r>
              <a:rPr lang="ru-RU" sz="3300" dirty="0" smtClean="0"/>
              <a:t>CAPM</a:t>
            </a:r>
            <a:r>
              <a:rPr lang="uk-UA" sz="3300" dirty="0" smtClean="0"/>
              <a:t>), на підставі якої корпорація може визначити ціну капіталу, тобто вартість придбання капіталу, необхідного для ведення підприємницької діяльності</a:t>
            </a:r>
            <a:r>
              <a:rPr lang="uk-UA" sz="3300" dirty="0" smtClean="0"/>
              <a:t>. </a:t>
            </a:r>
            <a:r>
              <a:rPr lang="ru-RU" sz="3300" dirty="0" err="1" smtClean="0"/>
              <a:t>Особливість</a:t>
            </a:r>
            <a:r>
              <a:rPr lang="ru-RU" sz="3300" dirty="0" smtClean="0"/>
              <a:t> </a:t>
            </a:r>
            <a:r>
              <a:rPr lang="ru-RU" sz="3300" dirty="0" err="1" smtClean="0"/>
              <a:t>моделі</a:t>
            </a:r>
            <a:r>
              <a:rPr lang="ru-RU" sz="3300" dirty="0" smtClean="0"/>
              <a:t> </a:t>
            </a:r>
            <a:r>
              <a:rPr lang="ru-RU" sz="3300" dirty="0" err="1" smtClean="0"/>
              <a:t>полягає</a:t>
            </a:r>
            <a:r>
              <a:rPr lang="ru-RU" sz="3300" dirty="0" smtClean="0"/>
              <a:t> в тому, </a:t>
            </a:r>
            <a:r>
              <a:rPr lang="ru-RU" sz="3300" dirty="0" err="1" smtClean="0"/>
              <a:t>що</a:t>
            </a:r>
            <a:r>
              <a:rPr lang="ru-RU" sz="3300" dirty="0" smtClean="0"/>
              <a:t> вона </a:t>
            </a:r>
            <a:r>
              <a:rPr lang="ru-RU" sz="3300" dirty="0" err="1" smtClean="0"/>
              <a:t>дає</a:t>
            </a:r>
            <a:r>
              <a:rPr lang="ru-RU" sz="3300" dirty="0" smtClean="0"/>
              <a:t> </a:t>
            </a:r>
            <a:r>
              <a:rPr lang="ru-RU" sz="3300" dirty="0" err="1" smtClean="0"/>
              <a:t>можливість</a:t>
            </a:r>
            <a:r>
              <a:rPr lang="ru-RU" sz="3300" dirty="0" smtClean="0"/>
              <a:t> </a:t>
            </a:r>
            <a:r>
              <a:rPr lang="ru-RU" sz="3300" dirty="0" err="1" smtClean="0"/>
              <a:t>визначити</a:t>
            </a:r>
            <a:r>
              <a:rPr lang="ru-RU" sz="3300" dirty="0" smtClean="0"/>
              <a:t> </a:t>
            </a:r>
            <a:r>
              <a:rPr lang="ru-RU" sz="3300" dirty="0" err="1" smtClean="0"/>
              <a:t>зв’язок</a:t>
            </a:r>
            <a:r>
              <a:rPr lang="ru-RU" sz="3300" dirty="0" smtClean="0"/>
              <a:t> </a:t>
            </a:r>
            <a:r>
              <a:rPr lang="ru-RU" sz="3300" dirty="0" err="1" smtClean="0"/>
              <a:t>між</a:t>
            </a:r>
            <a:r>
              <a:rPr lang="ru-RU" sz="3300" dirty="0" smtClean="0"/>
              <a:t> </a:t>
            </a:r>
            <a:r>
              <a:rPr lang="ru-RU" sz="3300" dirty="0" err="1" smtClean="0"/>
              <a:t>ризиком</a:t>
            </a:r>
            <a:r>
              <a:rPr lang="ru-RU" sz="3300" dirty="0" smtClean="0"/>
              <a:t> </a:t>
            </a:r>
            <a:r>
              <a:rPr lang="ru-RU" sz="3300" dirty="0" err="1" smtClean="0"/>
              <a:t>і</a:t>
            </a:r>
            <a:r>
              <a:rPr lang="ru-RU" sz="3300" dirty="0" smtClean="0"/>
              <a:t> </a:t>
            </a:r>
            <a:r>
              <a:rPr lang="ru-RU" sz="3300" dirty="0" err="1" smtClean="0"/>
              <a:t>дохідністю</a:t>
            </a:r>
            <a:r>
              <a:rPr lang="ru-RU" sz="3300" dirty="0" smtClean="0"/>
              <a:t> </a:t>
            </a:r>
            <a:r>
              <a:rPr lang="ru-RU" sz="3300" dirty="0" err="1" smtClean="0"/>
              <a:t>цінного</a:t>
            </a:r>
            <a:r>
              <a:rPr lang="ru-RU" sz="3300" dirty="0" smtClean="0"/>
              <a:t> </a:t>
            </a:r>
            <a:r>
              <a:rPr lang="ru-RU" sz="3300" dirty="0" err="1" smtClean="0"/>
              <a:t>папера</a:t>
            </a:r>
            <a:r>
              <a:rPr lang="ru-RU" sz="3300" dirty="0" smtClean="0"/>
              <a:t>.</a:t>
            </a:r>
          </a:p>
          <a:p>
            <a:pPr marL="0" indent="396000" algn="just">
              <a:lnSpc>
                <a:spcPct val="120000"/>
              </a:lnSpc>
              <a:spcBef>
                <a:spcPts val="0"/>
              </a:spcBef>
              <a:buNone/>
            </a:pPr>
            <a:r>
              <a:rPr lang="ru-RU" sz="3300" dirty="0" smtClean="0"/>
              <a:t>Портфель </a:t>
            </a:r>
            <a:r>
              <a:rPr lang="ru-RU" sz="3300" dirty="0" err="1" smtClean="0"/>
              <a:t>складається</a:t>
            </a:r>
            <a:r>
              <a:rPr lang="ru-RU" sz="3300" dirty="0" smtClean="0"/>
              <a:t> </a:t>
            </a:r>
            <a:r>
              <a:rPr lang="ru-RU" sz="3300" dirty="0" err="1" smtClean="0"/>
              <a:t>з</a:t>
            </a:r>
            <a:r>
              <a:rPr lang="ru-RU" sz="3300" dirty="0" smtClean="0"/>
              <a:t> </a:t>
            </a:r>
            <a:r>
              <a:rPr lang="ru-RU" sz="3300" dirty="0" err="1" smtClean="0"/>
              <a:t>множини</a:t>
            </a:r>
            <a:r>
              <a:rPr lang="ru-RU" sz="3300" dirty="0" smtClean="0"/>
              <a:t> </a:t>
            </a:r>
            <a:r>
              <a:rPr lang="ru-RU" sz="3300" dirty="0" err="1" smtClean="0"/>
              <a:t>цінних</a:t>
            </a:r>
            <a:r>
              <a:rPr lang="ru-RU" sz="3300" dirty="0" smtClean="0"/>
              <a:t> </a:t>
            </a:r>
            <a:r>
              <a:rPr lang="ru-RU" sz="3300" dirty="0" err="1" smtClean="0"/>
              <a:t>паперів</a:t>
            </a:r>
            <a:r>
              <a:rPr lang="ru-RU" sz="3300" dirty="0" smtClean="0"/>
              <a:t>, </a:t>
            </a:r>
            <a:r>
              <a:rPr lang="ru-RU" sz="3300" dirty="0" err="1" smtClean="0"/>
              <a:t>кожен</a:t>
            </a:r>
            <a:r>
              <a:rPr lang="ru-RU" sz="3300" dirty="0" smtClean="0"/>
              <a:t> </a:t>
            </a:r>
            <a:r>
              <a:rPr lang="ru-RU" sz="3300" dirty="0" err="1" smtClean="0"/>
              <a:t>з</a:t>
            </a:r>
            <a:r>
              <a:rPr lang="ru-RU" sz="3300" dirty="0" smtClean="0"/>
              <a:t> них вносить свою </a:t>
            </a:r>
            <a:r>
              <a:rPr lang="ru-RU" sz="3300" dirty="0" err="1" smtClean="0"/>
              <a:t>частку</a:t>
            </a:r>
            <a:r>
              <a:rPr lang="ru-RU" sz="3300" dirty="0" smtClean="0"/>
              <a:t> в </a:t>
            </a:r>
            <a:r>
              <a:rPr lang="ru-RU" sz="3300" dirty="0" err="1" smtClean="0"/>
              <a:t>певний</a:t>
            </a:r>
            <a:r>
              <a:rPr lang="ru-RU" sz="3300" dirty="0" smtClean="0"/>
              <a:t> </a:t>
            </a:r>
            <a:r>
              <a:rPr lang="ru-RU" sz="3300" dirty="0" err="1" smtClean="0"/>
              <a:t>ризик</a:t>
            </a:r>
            <a:r>
              <a:rPr lang="ru-RU" sz="3300" dirty="0" smtClean="0"/>
              <a:t> </a:t>
            </a:r>
            <a:r>
              <a:rPr lang="ru-RU" sz="3300" dirty="0" err="1" smtClean="0"/>
              <a:t>і</a:t>
            </a:r>
            <a:r>
              <a:rPr lang="ru-RU" sz="3300" dirty="0" smtClean="0"/>
              <a:t> </a:t>
            </a:r>
            <a:r>
              <a:rPr lang="ru-RU" sz="3300" dirty="0" err="1" smtClean="0"/>
              <a:t>очікуваний</a:t>
            </a:r>
            <a:r>
              <a:rPr lang="ru-RU" sz="3300" dirty="0" smtClean="0"/>
              <a:t> </a:t>
            </a:r>
            <a:r>
              <a:rPr lang="ru-RU" sz="3300" dirty="0" err="1" smtClean="0"/>
              <a:t>дохід</a:t>
            </a:r>
            <a:r>
              <a:rPr lang="ru-RU" sz="3300" dirty="0" smtClean="0"/>
              <a:t>. Тому </a:t>
            </a:r>
            <a:r>
              <a:rPr lang="ru-RU" sz="3300" dirty="0" err="1" smtClean="0"/>
              <a:t>виникла</a:t>
            </a:r>
            <a:r>
              <a:rPr lang="ru-RU" sz="3300" dirty="0" smtClean="0"/>
              <a:t> </a:t>
            </a:r>
            <a:r>
              <a:rPr lang="ru-RU" sz="3300" dirty="0" err="1" smtClean="0"/>
              <a:t>необхідність</a:t>
            </a:r>
            <a:r>
              <a:rPr lang="ru-RU" sz="3300" dirty="0" smtClean="0"/>
              <a:t> </a:t>
            </a:r>
            <a:r>
              <a:rPr lang="ru-RU" sz="3300" dirty="0" err="1" smtClean="0"/>
              <a:t>визначення</a:t>
            </a:r>
            <a:r>
              <a:rPr lang="ru-RU" sz="3300" dirty="0" smtClean="0"/>
              <a:t> </a:t>
            </a:r>
            <a:r>
              <a:rPr lang="ru-RU" sz="3300" dirty="0" err="1" smtClean="0"/>
              <a:t>ризику</a:t>
            </a:r>
            <a:r>
              <a:rPr lang="ru-RU" sz="3300" dirty="0" smtClean="0"/>
              <a:t> </a:t>
            </a:r>
            <a:r>
              <a:rPr lang="ru-RU" sz="3300" dirty="0" err="1" smtClean="0"/>
              <a:t>і</a:t>
            </a:r>
            <a:r>
              <a:rPr lang="ru-RU" sz="3300" dirty="0" smtClean="0"/>
              <a:t> доходу кожного </a:t>
            </a:r>
            <a:r>
              <a:rPr lang="ru-RU" sz="3300" dirty="0" err="1" smtClean="0"/>
              <a:t>учасника</a:t>
            </a:r>
            <a:r>
              <a:rPr lang="ru-RU" sz="3300" dirty="0" smtClean="0"/>
              <a:t> портфеля. </a:t>
            </a:r>
            <a:r>
              <a:rPr lang="ru-RU" sz="3300" dirty="0" err="1" smtClean="0"/>
              <a:t>Дохідність</a:t>
            </a:r>
            <a:r>
              <a:rPr lang="ru-RU" sz="3300" dirty="0" smtClean="0"/>
              <a:t> </a:t>
            </a:r>
            <a:r>
              <a:rPr lang="ru-RU" sz="3300" dirty="0" err="1" smtClean="0"/>
              <a:t>цінного</a:t>
            </a:r>
            <a:r>
              <a:rPr lang="ru-RU" sz="3300" dirty="0" smtClean="0"/>
              <a:t> </a:t>
            </a:r>
            <a:r>
              <a:rPr lang="ru-RU" sz="3300" dirty="0" err="1" smtClean="0"/>
              <a:t>папера</a:t>
            </a:r>
            <a:r>
              <a:rPr lang="ru-RU" sz="3300" dirty="0" smtClean="0"/>
              <a:t> </a:t>
            </a:r>
            <a:r>
              <a:rPr lang="ru-RU" sz="3300" dirty="0" err="1" smtClean="0"/>
              <a:t>визначається</a:t>
            </a:r>
            <a:r>
              <a:rPr lang="ru-RU" sz="3300" dirty="0" smtClean="0"/>
              <a:t> за формулою:</a:t>
            </a:r>
          </a:p>
          <a:p>
            <a:pPr marL="0" indent="396000" algn="just">
              <a:lnSpc>
                <a:spcPct val="120000"/>
              </a:lnSpc>
              <a:spcBef>
                <a:spcPts val="0"/>
              </a:spcBef>
              <a:buNone/>
            </a:pPr>
            <a:r>
              <a:rPr lang="uk-UA" dirty="0" smtClean="0"/>
              <a:t>	 </a:t>
            </a:r>
            <a:endParaRPr lang="ru-RU" dirty="0" smtClean="0"/>
          </a:p>
          <a:p>
            <a:pPr marL="0" indent="396000" algn="just">
              <a:lnSpc>
                <a:spcPct val="120000"/>
              </a:lnSpc>
              <a:spcBef>
                <a:spcPts val="0"/>
              </a:spcBef>
              <a:buNone/>
            </a:pPr>
            <a:endParaRPr lang="ru-RU" dirty="0" smtClean="0"/>
          </a:p>
          <a:p>
            <a:pPr marL="0" indent="396000" algn="just">
              <a:lnSpc>
                <a:spcPct val="120000"/>
              </a:lnSpc>
              <a:spcBef>
                <a:spcPts val="0"/>
              </a:spcBef>
              <a:buNone/>
            </a:pPr>
            <a:r>
              <a:rPr lang="ru-RU" dirty="0" smtClean="0"/>
              <a:t>де </a:t>
            </a:r>
            <a:r>
              <a:rPr lang="ru-RU" dirty="0" smtClean="0"/>
              <a:t>E(</a:t>
            </a:r>
            <a:r>
              <a:rPr lang="ru-RU" dirty="0" err="1" smtClean="0"/>
              <a:t>R</a:t>
            </a:r>
            <a:r>
              <a:rPr lang="ru-RU" baseline="-25000" dirty="0" err="1" smtClean="0"/>
              <a:t>i</a:t>
            </a:r>
            <a:r>
              <a:rPr lang="ru-RU" dirty="0" smtClean="0"/>
              <a:t>) — </a:t>
            </a:r>
            <a:r>
              <a:rPr lang="ru-RU" dirty="0" err="1" smtClean="0"/>
              <a:t>очікувана</a:t>
            </a:r>
            <a:r>
              <a:rPr lang="ru-RU" dirty="0" smtClean="0"/>
              <a:t> </a:t>
            </a:r>
            <a:r>
              <a:rPr lang="ru-RU" dirty="0" err="1" smtClean="0"/>
              <a:t>дохідність</a:t>
            </a:r>
            <a:r>
              <a:rPr lang="ru-RU" dirty="0" smtClean="0"/>
              <a:t> </a:t>
            </a:r>
            <a:r>
              <a:rPr lang="ru-RU" dirty="0" err="1" smtClean="0"/>
              <a:t>цінного</a:t>
            </a:r>
            <a:r>
              <a:rPr lang="ru-RU" dirty="0" smtClean="0"/>
              <a:t> </a:t>
            </a:r>
            <a:r>
              <a:rPr lang="ru-RU" dirty="0" err="1" smtClean="0"/>
              <a:t>папера</a:t>
            </a:r>
            <a:r>
              <a:rPr lang="ru-RU" dirty="0" smtClean="0"/>
              <a:t> </a:t>
            </a:r>
            <a:r>
              <a:rPr lang="ru-RU" dirty="0" err="1" smtClean="0"/>
              <a:t>i</a:t>
            </a:r>
            <a:r>
              <a:rPr lang="ru-RU" dirty="0" smtClean="0"/>
              <a:t>;</a:t>
            </a:r>
          </a:p>
          <a:p>
            <a:pPr marL="0" indent="396000" algn="just">
              <a:lnSpc>
                <a:spcPct val="120000"/>
              </a:lnSpc>
              <a:spcBef>
                <a:spcPts val="0"/>
              </a:spcBef>
              <a:buNone/>
            </a:pPr>
            <a:r>
              <a:rPr lang="ru-RU" dirty="0" err="1" smtClean="0"/>
              <a:t>R</a:t>
            </a:r>
            <a:r>
              <a:rPr lang="ru-RU" baseline="-25000" dirty="0" err="1" smtClean="0"/>
              <a:t>f</a:t>
            </a:r>
            <a:r>
              <a:rPr lang="ru-RU" dirty="0" smtClean="0"/>
              <a:t> — </a:t>
            </a:r>
            <a:r>
              <a:rPr lang="ru-RU" dirty="0" err="1" smtClean="0"/>
              <a:t>безризикована</a:t>
            </a:r>
            <a:r>
              <a:rPr lang="ru-RU" dirty="0" smtClean="0"/>
              <a:t> </a:t>
            </a:r>
            <a:r>
              <a:rPr lang="ru-RU" dirty="0" err="1" smtClean="0"/>
              <a:t>процентна</a:t>
            </a:r>
            <a:r>
              <a:rPr lang="ru-RU" dirty="0" smtClean="0"/>
              <a:t> ставка;</a:t>
            </a:r>
          </a:p>
          <a:p>
            <a:pPr marL="0" indent="396000" algn="just">
              <a:lnSpc>
                <a:spcPct val="120000"/>
              </a:lnSpc>
              <a:spcBef>
                <a:spcPts val="0"/>
              </a:spcBef>
              <a:buNone/>
            </a:pPr>
            <a:r>
              <a:rPr lang="ru-RU" dirty="0" smtClean="0"/>
              <a:t> — </a:t>
            </a:r>
            <a:r>
              <a:rPr lang="ru-RU" dirty="0" err="1" smtClean="0"/>
              <a:t>очікувана</a:t>
            </a:r>
            <a:r>
              <a:rPr lang="ru-RU" dirty="0" smtClean="0"/>
              <a:t> ставка доходу </a:t>
            </a:r>
            <a:r>
              <a:rPr lang="ru-RU" dirty="0" err="1" smtClean="0"/>
              <a:t>ринкового</a:t>
            </a:r>
            <a:r>
              <a:rPr lang="ru-RU" dirty="0" smtClean="0"/>
              <a:t> портфеля;</a:t>
            </a:r>
          </a:p>
          <a:p>
            <a:pPr marL="0" indent="396000" algn="just">
              <a:lnSpc>
                <a:spcPct val="120000"/>
              </a:lnSpc>
              <a:spcBef>
                <a:spcPts val="0"/>
              </a:spcBef>
              <a:buNone/>
            </a:pPr>
            <a:r>
              <a:rPr lang="ru-RU" dirty="0" smtClean="0">
                <a:sym typeface="Symbol"/>
              </a:rPr>
              <a:t></a:t>
            </a:r>
            <a:r>
              <a:rPr lang="ru-RU" baseline="-25000" dirty="0" err="1" smtClean="0"/>
              <a:t>i</a:t>
            </a:r>
            <a:r>
              <a:rPr lang="ru-RU" dirty="0" smtClean="0"/>
              <a:t> — </a:t>
            </a:r>
            <a:r>
              <a:rPr lang="ru-RU" dirty="0" err="1" smtClean="0"/>
              <a:t>коефіцієнт</a:t>
            </a:r>
            <a:r>
              <a:rPr lang="ru-RU" dirty="0" smtClean="0"/>
              <a:t> бета (систематичного </a:t>
            </a:r>
            <a:r>
              <a:rPr lang="ru-RU" dirty="0" err="1" smtClean="0"/>
              <a:t>ризику</a:t>
            </a:r>
            <a:r>
              <a:rPr lang="ru-RU" dirty="0" smtClean="0"/>
              <a:t>) за </a:t>
            </a:r>
            <a:r>
              <a:rPr lang="ru-RU" dirty="0" err="1" smtClean="0"/>
              <a:t>цінним</a:t>
            </a:r>
            <a:r>
              <a:rPr lang="ru-RU" dirty="0" smtClean="0"/>
              <a:t> </a:t>
            </a:r>
            <a:r>
              <a:rPr lang="ru-RU" dirty="0" err="1" smtClean="0"/>
              <a:t>папером</a:t>
            </a:r>
            <a:r>
              <a:rPr lang="ru-RU" dirty="0" smtClean="0"/>
              <a:t> </a:t>
            </a:r>
            <a:r>
              <a:rPr lang="ru-RU" dirty="0" err="1" smtClean="0"/>
              <a:t>i</a:t>
            </a:r>
            <a:r>
              <a:rPr lang="ru-RU" dirty="0" smtClean="0"/>
              <a:t>.</a:t>
            </a:r>
          </a:p>
          <a:p>
            <a:pPr marL="0" indent="396000" algn="just">
              <a:lnSpc>
                <a:spcPct val="120000"/>
              </a:lnSpc>
              <a:spcBef>
                <a:spcPts val="0"/>
              </a:spcBef>
              <a:buNone/>
            </a:pPr>
            <a:r>
              <a:rPr lang="ru-RU" sz="3300" dirty="0" err="1" smtClean="0"/>
              <a:t>Вільямс</a:t>
            </a:r>
            <a:r>
              <a:rPr lang="ru-RU" sz="3300" dirty="0" smtClean="0"/>
              <a:t> </a:t>
            </a:r>
            <a:r>
              <a:rPr lang="ru-RU" sz="3300" dirty="0" err="1" smtClean="0"/>
              <a:t>Шарп</a:t>
            </a:r>
            <a:r>
              <a:rPr lang="ru-RU" sz="3300" dirty="0" smtClean="0"/>
              <a:t> </a:t>
            </a:r>
            <a:r>
              <a:rPr lang="ru-RU" sz="3300" dirty="0" err="1" smtClean="0"/>
              <a:t>дійшов</a:t>
            </a:r>
            <a:r>
              <a:rPr lang="ru-RU" sz="3300" dirty="0" smtClean="0"/>
              <a:t> </a:t>
            </a:r>
            <a:r>
              <a:rPr lang="ru-RU" sz="3300" dirty="0" err="1" smtClean="0"/>
              <a:t>висновку</a:t>
            </a:r>
            <a:r>
              <a:rPr lang="ru-RU" sz="3300" dirty="0" smtClean="0"/>
              <a:t>, </a:t>
            </a:r>
            <a:r>
              <a:rPr lang="ru-RU" sz="3300" dirty="0" err="1" smtClean="0"/>
              <a:t>що</a:t>
            </a:r>
            <a:r>
              <a:rPr lang="ru-RU" sz="3300" dirty="0" smtClean="0"/>
              <a:t> практично </a:t>
            </a:r>
            <a:r>
              <a:rPr lang="ru-RU" sz="3300" dirty="0" err="1" smtClean="0"/>
              <a:t>безризикованих</a:t>
            </a:r>
            <a:r>
              <a:rPr lang="ru-RU" sz="3300" dirty="0" smtClean="0"/>
              <a:t> </a:t>
            </a:r>
            <a:r>
              <a:rPr lang="ru-RU" sz="3300" dirty="0" err="1" smtClean="0"/>
              <a:t>цінних</a:t>
            </a:r>
            <a:r>
              <a:rPr lang="ru-RU" sz="3300" dirty="0" smtClean="0"/>
              <a:t> </a:t>
            </a:r>
            <a:r>
              <a:rPr lang="ru-RU" sz="3300" dirty="0" err="1" smtClean="0"/>
              <a:t>паперів</a:t>
            </a:r>
            <a:r>
              <a:rPr lang="ru-RU" sz="3300" dirty="0" smtClean="0"/>
              <a:t> у США </a:t>
            </a:r>
            <a:r>
              <a:rPr lang="ru-RU" sz="3300" dirty="0" err="1" smtClean="0"/>
              <a:t>немає</a:t>
            </a:r>
            <a:r>
              <a:rPr lang="ru-RU" sz="3300" dirty="0" smtClean="0"/>
              <a:t>, </a:t>
            </a:r>
            <a:r>
              <a:rPr lang="ru-RU" sz="3300" dirty="0" err="1" smtClean="0"/>
              <a:t>усі</a:t>
            </a:r>
            <a:r>
              <a:rPr lang="ru-RU" sz="3300" dirty="0" smtClean="0"/>
              <a:t> </a:t>
            </a:r>
            <a:r>
              <a:rPr lang="ru-RU" sz="3300" dirty="0" err="1" smtClean="0"/>
              <a:t>державні</a:t>
            </a:r>
            <a:r>
              <a:rPr lang="ru-RU" sz="3300" dirty="0" smtClean="0"/>
              <a:t> </a:t>
            </a:r>
            <a:r>
              <a:rPr lang="ru-RU" sz="3300" dirty="0" err="1" smtClean="0"/>
              <a:t>цінні</a:t>
            </a:r>
            <a:r>
              <a:rPr lang="ru-RU" sz="3300" dirty="0" smtClean="0"/>
              <a:t> </a:t>
            </a:r>
            <a:r>
              <a:rPr lang="ru-RU" sz="3300" dirty="0" err="1" smtClean="0"/>
              <a:t>папери</a:t>
            </a:r>
            <a:r>
              <a:rPr lang="ru-RU" sz="3300" dirty="0" smtClean="0"/>
              <a:t> </a:t>
            </a:r>
            <a:r>
              <a:rPr lang="ru-RU" sz="3300" dirty="0" err="1" smtClean="0"/>
              <a:t>є</a:t>
            </a:r>
            <a:r>
              <a:rPr lang="ru-RU" sz="3300" dirty="0" smtClean="0"/>
              <a:t> </a:t>
            </a:r>
            <a:r>
              <a:rPr lang="ru-RU" sz="3300" dirty="0" err="1" smtClean="0"/>
              <a:t>ризикованими</a:t>
            </a:r>
            <a:r>
              <a:rPr lang="ru-RU" sz="3300" dirty="0" smtClean="0"/>
              <a:t> </a:t>
            </a:r>
            <a:r>
              <a:rPr lang="ru-RU" sz="3300" dirty="0" err="1" smtClean="0"/>
              <a:t>з</a:t>
            </a:r>
            <a:r>
              <a:rPr lang="ru-RU" sz="3300" dirty="0" smtClean="0"/>
              <a:t> </a:t>
            </a:r>
            <a:r>
              <a:rPr lang="ru-RU" sz="3300" dirty="0" err="1" smtClean="0"/>
              <a:t>погляду</a:t>
            </a:r>
            <a:r>
              <a:rPr lang="ru-RU" sz="3300" dirty="0" smtClean="0"/>
              <a:t> </a:t>
            </a:r>
            <a:r>
              <a:rPr lang="ru-RU" sz="3300" dirty="0" err="1" smtClean="0"/>
              <a:t>одержання</a:t>
            </a:r>
            <a:r>
              <a:rPr lang="ru-RU" sz="3300" dirty="0" smtClean="0"/>
              <a:t> реального доходу. </a:t>
            </a:r>
            <a:r>
              <a:rPr lang="ru-RU" sz="3300" dirty="0" err="1" smtClean="0"/>
              <a:t>Уведення</a:t>
            </a:r>
            <a:r>
              <a:rPr lang="ru-RU" sz="3300" dirty="0" smtClean="0"/>
              <a:t> в модель </a:t>
            </a:r>
            <a:r>
              <a:rPr lang="ru-RU" sz="3300" dirty="0" err="1" smtClean="0"/>
              <a:t>безризикованого</a:t>
            </a:r>
            <a:r>
              <a:rPr lang="ru-RU" sz="3300" dirty="0" smtClean="0"/>
              <a:t> доходу </a:t>
            </a:r>
            <a:r>
              <a:rPr lang="ru-RU" sz="3300" dirty="0" err="1" smtClean="0"/>
              <a:t>є</a:t>
            </a:r>
            <a:r>
              <a:rPr lang="ru-RU" sz="3300" dirty="0" smtClean="0"/>
              <a:t> </a:t>
            </a:r>
            <a:r>
              <a:rPr lang="ru-RU" sz="3300" dirty="0" err="1" smtClean="0"/>
              <a:t>абстракцією</a:t>
            </a:r>
            <a:r>
              <a:rPr lang="ru-RU" sz="3300" dirty="0" smtClean="0"/>
              <a:t>, теоретичною </a:t>
            </a:r>
            <a:r>
              <a:rPr lang="ru-RU" sz="3300" dirty="0" err="1" smtClean="0"/>
              <a:t>умовністю</a:t>
            </a:r>
            <a:r>
              <a:rPr lang="ru-RU" sz="3300" dirty="0" smtClean="0"/>
              <a:t>, </a:t>
            </a:r>
            <a:r>
              <a:rPr lang="ru-RU" sz="3300" dirty="0" err="1" smtClean="0"/>
              <a:t>що</a:t>
            </a:r>
            <a:r>
              <a:rPr lang="ru-RU" sz="3300" dirty="0" smtClean="0"/>
              <a:t> </a:t>
            </a:r>
            <a:r>
              <a:rPr lang="ru-RU" sz="3300" dirty="0" err="1" smtClean="0"/>
              <a:t>необхідна</a:t>
            </a:r>
            <a:r>
              <a:rPr lang="ru-RU" sz="3300" dirty="0" smtClean="0"/>
              <a:t> як </a:t>
            </a:r>
            <a:r>
              <a:rPr lang="ru-RU" sz="3300" dirty="0" err="1" smtClean="0"/>
              <a:t>відправна</a:t>
            </a:r>
            <a:r>
              <a:rPr lang="ru-RU" sz="3300" dirty="0" smtClean="0"/>
              <a:t> точка </a:t>
            </a:r>
            <a:r>
              <a:rPr lang="ru-RU" sz="3300" dirty="0" err="1" smtClean="0"/>
              <a:t>відліку</a:t>
            </a:r>
            <a:r>
              <a:rPr lang="ru-RU" sz="3300" dirty="0" smtClean="0"/>
              <a:t>, як </a:t>
            </a:r>
            <a:r>
              <a:rPr lang="ru-RU" sz="3300" dirty="0" err="1" smtClean="0"/>
              <a:t>певна</a:t>
            </a:r>
            <a:r>
              <a:rPr lang="ru-RU" sz="3300" dirty="0" smtClean="0"/>
              <a:t> база для </a:t>
            </a:r>
            <a:r>
              <a:rPr lang="ru-RU" sz="3300" dirty="0" err="1" smtClean="0"/>
              <a:t>визначення</a:t>
            </a:r>
            <a:r>
              <a:rPr lang="ru-RU" sz="3300" dirty="0" smtClean="0"/>
              <a:t> </a:t>
            </a:r>
            <a:r>
              <a:rPr lang="ru-RU" sz="3300" dirty="0" err="1" smtClean="0"/>
              <a:t>очікуваного</a:t>
            </a:r>
            <a:r>
              <a:rPr lang="ru-RU" sz="3300" dirty="0" smtClean="0"/>
              <a:t> доходу за </a:t>
            </a:r>
            <a:r>
              <a:rPr lang="ru-RU" sz="3300" dirty="0" err="1" smtClean="0"/>
              <a:t>цінним</a:t>
            </a:r>
            <a:r>
              <a:rPr lang="ru-RU" sz="3300" dirty="0" smtClean="0"/>
              <a:t> </a:t>
            </a:r>
            <a:r>
              <a:rPr lang="ru-RU" sz="3300" dirty="0" err="1" smtClean="0"/>
              <a:t>папером</a:t>
            </a:r>
            <a:r>
              <a:rPr lang="ru-RU" sz="3300" dirty="0" smtClean="0"/>
              <a:t>.</a:t>
            </a:r>
            <a:endParaRPr lang="ru-RU" sz="3300" dirty="0" smtClean="0"/>
          </a:p>
        </p:txBody>
      </p:sp>
      <p:sp>
        <p:nvSpPr>
          <p:cNvPr id="19458"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19457" name="Object 1"/>
          <p:cNvGraphicFramePr>
            <a:graphicFrameLocks noChangeAspect="1"/>
          </p:cNvGraphicFramePr>
          <p:nvPr/>
        </p:nvGraphicFramePr>
        <p:xfrm>
          <a:off x="2195736" y="3573016"/>
          <a:ext cx="3715079" cy="504056"/>
        </p:xfrm>
        <a:graphic>
          <a:graphicData uri="http://schemas.openxmlformats.org/presentationml/2006/ole">
            <p:oleObj spid="_x0000_s19457" name="Формула" r:id="rId3" imgW="1892300" imgH="254000" progId="Equation.3">
              <p:embed/>
            </p:oleObj>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512" y="0"/>
            <a:ext cx="8424936" cy="1143000"/>
          </a:xfrm>
        </p:spPr>
        <p:txBody>
          <a:bodyPr>
            <a:normAutofit fontScale="90000"/>
          </a:bodyPr>
          <a:lstStyle/>
          <a:p>
            <a:pPr algn="ctr"/>
            <a:r>
              <a:rPr lang="uk-UA" dirty="0" smtClean="0"/>
              <a:t>3. Теорія арбітражного ціноутворення С. </a:t>
            </a:r>
            <a:r>
              <a:rPr lang="uk-UA" dirty="0" err="1" smtClean="0"/>
              <a:t>Росса</a:t>
            </a:r>
            <a:endParaRPr lang="ru-RU" dirty="0"/>
          </a:p>
        </p:txBody>
      </p:sp>
      <p:sp>
        <p:nvSpPr>
          <p:cNvPr id="3" name="Содержимое 2"/>
          <p:cNvSpPr>
            <a:spLocks noGrp="1"/>
          </p:cNvSpPr>
          <p:nvPr>
            <p:ph idx="1"/>
          </p:nvPr>
        </p:nvSpPr>
        <p:spPr>
          <a:xfrm>
            <a:off x="107504" y="1124744"/>
            <a:ext cx="7920880" cy="5544616"/>
          </a:xfrm>
        </p:spPr>
        <p:txBody>
          <a:bodyPr>
            <a:normAutofit fontScale="85000" lnSpcReduction="20000"/>
          </a:bodyPr>
          <a:lstStyle/>
          <a:p>
            <a:pPr marL="0" indent="396000" algn="just">
              <a:lnSpc>
                <a:spcPct val="120000"/>
              </a:lnSpc>
              <a:spcBef>
                <a:spcPts val="0"/>
              </a:spcBef>
              <a:buNone/>
            </a:pPr>
            <a:r>
              <a:rPr lang="uk-UA" dirty="0" smtClean="0"/>
              <a:t>У 1976 р. американський економіст Стефан </a:t>
            </a:r>
            <a:r>
              <a:rPr lang="uk-UA" dirty="0" err="1" smtClean="0"/>
              <a:t>Росс</a:t>
            </a:r>
            <a:r>
              <a:rPr lang="uk-UA" dirty="0" smtClean="0"/>
              <a:t> запропонував теорію арбітражного </a:t>
            </a:r>
            <a:r>
              <a:rPr lang="uk-UA" dirty="0" smtClean="0"/>
              <a:t>ціноутворення, </a:t>
            </a:r>
            <a:r>
              <a:rPr lang="uk-UA" dirty="0" smtClean="0"/>
              <a:t>як альтернативну версію моделі оцінки капітальних активів</a:t>
            </a:r>
            <a:r>
              <a:rPr lang="uk-UA" dirty="0" smtClean="0"/>
              <a:t>. </a:t>
            </a:r>
            <a:r>
              <a:rPr lang="ru-RU" dirty="0" err="1" smtClean="0"/>
              <a:t>Теорія</a:t>
            </a:r>
            <a:r>
              <a:rPr lang="ru-RU" dirty="0" smtClean="0"/>
              <a:t> С. Росса </a:t>
            </a:r>
            <a:r>
              <a:rPr lang="ru-RU" dirty="0" err="1" smtClean="0"/>
              <a:t>передбачає</a:t>
            </a:r>
            <a:r>
              <a:rPr lang="ru-RU" dirty="0" smtClean="0"/>
              <a:t> </a:t>
            </a:r>
            <a:r>
              <a:rPr lang="ru-RU" dirty="0" err="1" smtClean="0"/>
              <a:t>чотири</a:t>
            </a:r>
            <a:r>
              <a:rPr lang="ru-RU" dirty="0" smtClean="0"/>
              <a:t> </a:t>
            </a:r>
            <a:r>
              <a:rPr lang="ru-RU" dirty="0" err="1" smtClean="0"/>
              <a:t>головні</a:t>
            </a:r>
            <a:r>
              <a:rPr lang="ru-RU" dirty="0" smtClean="0"/>
              <a:t> </a:t>
            </a:r>
            <a:r>
              <a:rPr lang="ru-RU" dirty="0" err="1" smtClean="0"/>
              <a:t>припущення</a:t>
            </a:r>
            <a:r>
              <a:rPr lang="ru-RU" dirty="0" smtClean="0"/>
              <a:t>:</a:t>
            </a:r>
          </a:p>
          <a:p>
            <a:pPr marL="0" indent="396000" algn="just">
              <a:lnSpc>
                <a:spcPct val="120000"/>
              </a:lnSpc>
              <a:spcBef>
                <a:spcPts val="0"/>
              </a:spcBef>
              <a:buNone/>
            </a:pPr>
            <a:r>
              <a:rPr lang="ru-RU" dirty="0" smtClean="0"/>
              <a:t>1) </a:t>
            </a:r>
            <a:r>
              <a:rPr lang="ru-RU" dirty="0" err="1" smtClean="0"/>
              <a:t>ринок</a:t>
            </a:r>
            <a:r>
              <a:rPr lang="ru-RU" dirty="0" smtClean="0"/>
              <a:t> </a:t>
            </a:r>
            <a:r>
              <a:rPr lang="ru-RU" dirty="0" err="1" smtClean="0"/>
              <a:t>капіталів</a:t>
            </a:r>
            <a:r>
              <a:rPr lang="ru-RU" dirty="0" smtClean="0"/>
              <a:t> </a:t>
            </a:r>
            <a:r>
              <a:rPr lang="ru-RU" dirty="0" err="1" smtClean="0"/>
              <a:t>є</a:t>
            </a:r>
            <a:r>
              <a:rPr lang="ru-RU" dirty="0" smtClean="0"/>
              <a:t> </a:t>
            </a:r>
            <a:r>
              <a:rPr lang="ru-RU" dirty="0" err="1" smtClean="0"/>
              <a:t>досконалим</a:t>
            </a:r>
            <a:r>
              <a:rPr lang="ru-RU" dirty="0" smtClean="0"/>
              <a:t>;</a:t>
            </a:r>
          </a:p>
          <a:p>
            <a:pPr marL="0" indent="396000" algn="just">
              <a:lnSpc>
                <a:spcPct val="120000"/>
              </a:lnSpc>
              <a:spcBef>
                <a:spcPts val="0"/>
              </a:spcBef>
              <a:buNone/>
            </a:pPr>
            <a:r>
              <a:rPr lang="ru-RU" dirty="0" smtClean="0"/>
              <a:t>2) в </a:t>
            </a:r>
            <a:r>
              <a:rPr lang="ru-RU" dirty="0" err="1" smtClean="0"/>
              <a:t>інвесторів</a:t>
            </a:r>
            <a:r>
              <a:rPr lang="ru-RU" dirty="0" smtClean="0"/>
              <a:t> </a:t>
            </a:r>
            <a:r>
              <a:rPr lang="ru-RU" dirty="0" err="1" smtClean="0"/>
              <a:t>досягається</a:t>
            </a:r>
            <a:r>
              <a:rPr lang="ru-RU" dirty="0" smtClean="0"/>
              <a:t> консенсус </a:t>
            </a:r>
            <a:r>
              <a:rPr lang="ru-RU" dirty="0" err="1" smtClean="0"/>
              <a:t>щодо</a:t>
            </a:r>
            <a:r>
              <a:rPr lang="ru-RU" dirty="0" smtClean="0"/>
              <a:t> </a:t>
            </a:r>
            <a:r>
              <a:rPr lang="ru-RU" dirty="0" err="1" smtClean="0"/>
              <a:t>очікуваної</a:t>
            </a:r>
            <a:r>
              <a:rPr lang="ru-RU" dirty="0" smtClean="0"/>
              <a:t> </a:t>
            </a:r>
            <a:r>
              <a:rPr lang="ru-RU" dirty="0" err="1" smtClean="0"/>
              <a:t>структури</a:t>
            </a:r>
            <a:r>
              <a:rPr lang="ru-RU" dirty="0" smtClean="0"/>
              <a:t> </a:t>
            </a:r>
            <a:r>
              <a:rPr lang="ru-RU" dirty="0" err="1" smtClean="0"/>
              <a:t>доходів</a:t>
            </a:r>
            <a:r>
              <a:rPr lang="ru-RU" dirty="0" smtClean="0"/>
              <a:t> за </a:t>
            </a:r>
            <a:r>
              <a:rPr lang="ru-RU" dirty="0" err="1" smtClean="0"/>
              <a:t>цінними</a:t>
            </a:r>
            <a:r>
              <a:rPr lang="ru-RU" dirty="0" smtClean="0"/>
              <a:t> </a:t>
            </a:r>
            <a:r>
              <a:rPr lang="ru-RU" dirty="0" err="1" smtClean="0"/>
              <a:t>паперами</a:t>
            </a:r>
            <a:r>
              <a:rPr lang="ru-RU" dirty="0" smtClean="0"/>
              <a:t> </a:t>
            </a:r>
            <a:r>
              <a:rPr lang="ru-RU" dirty="0" err="1" smtClean="0"/>
              <a:t>і</a:t>
            </a:r>
            <a:r>
              <a:rPr lang="ru-RU" dirty="0" smtClean="0"/>
              <a:t> </a:t>
            </a:r>
            <a:r>
              <a:rPr lang="ru-RU" dirty="0" err="1" smtClean="0"/>
              <a:t>за</a:t>
            </a:r>
            <a:r>
              <a:rPr lang="ru-RU" dirty="0" smtClean="0"/>
              <a:t> факторами, </a:t>
            </a:r>
            <a:r>
              <a:rPr lang="ru-RU" dirty="0" err="1" smtClean="0"/>
              <a:t>що</a:t>
            </a:r>
            <a:r>
              <a:rPr lang="ru-RU" dirty="0" smtClean="0"/>
              <a:t> на них </a:t>
            </a:r>
            <a:r>
              <a:rPr lang="ru-RU" dirty="0" err="1" smtClean="0"/>
              <a:t>впливають</a:t>
            </a:r>
            <a:r>
              <a:rPr lang="ru-RU" dirty="0" smtClean="0"/>
              <a:t>;</a:t>
            </a:r>
          </a:p>
          <a:p>
            <a:pPr marL="0" indent="396000" algn="just">
              <a:lnSpc>
                <a:spcPct val="120000"/>
              </a:lnSpc>
              <a:spcBef>
                <a:spcPts val="0"/>
              </a:spcBef>
              <a:buNone/>
            </a:pPr>
            <a:r>
              <a:rPr lang="ru-RU" dirty="0" smtClean="0"/>
              <a:t>3) число </a:t>
            </a:r>
            <a:r>
              <a:rPr lang="ru-RU" dirty="0" err="1" smtClean="0"/>
              <a:t>факторів</a:t>
            </a:r>
            <a:r>
              <a:rPr lang="ru-RU" dirty="0" smtClean="0"/>
              <a:t>, </a:t>
            </a:r>
            <a:r>
              <a:rPr lang="ru-RU" dirty="0" err="1" smtClean="0"/>
              <a:t>загальних</a:t>
            </a:r>
            <a:r>
              <a:rPr lang="ru-RU" dirty="0" smtClean="0"/>
              <a:t> для </a:t>
            </a:r>
            <a:r>
              <a:rPr lang="ru-RU" dirty="0" err="1" smtClean="0"/>
              <a:t>всіх</a:t>
            </a:r>
            <a:r>
              <a:rPr lang="ru-RU" dirty="0" smtClean="0"/>
              <a:t> </a:t>
            </a:r>
            <a:r>
              <a:rPr lang="ru-RU" dirty="0" err="1" smtClean="0"/>
              <a:t>цінних</a:t>
            </a:r>
            <a:r>
              <a:rPr lang="ru-RU" dirty="0" smtClean="0"/>
              <a:t> </a:t>
            </a:r>
            <a:r>
              <a:rPr lang="ru-RU" dirty="0" err="1" smtClean="0"/>
              <a:t>паперів</a:t>
            </a:r>
            <a:r>
              <a:rPr lang="ru-RU" dirty="0" smtClean="0"/>
              <a:t>, не </a:t>
            </a:r>
            <a:r>
              <a:rPr lang="ru-RU" dirty="0" err="1" smtClean="0"/>
              <a:t>визначено</a:t>
            </a:r>
            <a:r>
              <a:rPr lang="ru-RU" dirty="0" smtClean="0"/>
              <a:t>. Число </a:t>
            </a:r>
            <a:r>
              <a:rPr lang="ru-RU" dirty="0" err="1" smtClean="0"/>
              <a:t>цінних</a:t>
            </a:r>
            <a:r>
              <a:rPr lang="ru-RU" dirty="0" smtClean="0"/>
              <a:t> </a:t>
            </a:r>
            <a:r>
              <a:rPr lang="ru-RU" dirty="0" err="1" smtClean="0"/>
              <a:t>паперів</a:t>
            </a:r>
            <a:r>
              <a:rPr lang="ru-RU" dirty="0" smtClean="0"/>
              <a:t> </a:t>
            </a:r>
            <a:r>
              <a:rPr lang="ru-RU" dirty="0" err="1" smtClean="0"/>
              <a:t>перевищує</a:t>
            </a:r>
            <a:r>
              <a:rPr lang="ru-RU" dirty="0" smtClean="0"/>
              <a:t> </a:t>
            </a:r>
            <a:r>
              <a:rPr lang="ru-RU" dirty="0" err="1" smtClean="0"/>
              <a:t>кількість</a:t>
            </a:r>
            <a:r>
              <a:rPr lang="ru-RU" dirty="0" smtClean="0"/>
              <a:t> </a:t>
            </a:r>
            <a:r>
              <a:rPr lang="ru-RU" dirty="0" err="1" smtClean="0"/>
              <a:t>факторів</a:t>
            </a:r>
            <a:r>
              <a:rPr lang="ru-RU" dirty="0" smtClean="0"/>
              <a:t>, </a:t>
            </a:r>
            <a:r>
              <a:rPr lang="ru-RU" dirty="0" err="1" smtClean="0"/>
              <a:t>які</a:t>
            </a:r>
            <a:r>
              <a:rPr lang="ru-RU" dirty="0" smtClean="0"/>
              <a:t> </a:t>
            </a:r>
            <a:r>
              <a:rPr lang="ru-RU" dirty="0" err="1" smtClean="0"/>
              <a:t>визначають</a:t>
            </a:r>
            <a:r>
              <a:rPr lang="ru-RU" dirty="0" smtClean="0"/>
              <a:t> </a:t>
            </a:r>
            <a:r>
              <a:rPr lang="ru-RU" dirty="0" err="1" smtClean="0"/>
              <a:t>дохідність</a:t>
            </a:r>
            <a:r>
              <a:rPr lang="ru-RU" dirty="0" smtClean="0"/>
              <a:t> </a:t>
            </a:r>
            <a:r>
              <a:rPr lang="ru-RU" dirty="0" err="1" smtClean="0"/>
              <a:t>цінних</a:t>
            </a:r>
            <a:r>
              <a:rPr lang="ru-RU" dirty="0" smtClean="0"/>
              <a:t> </a:t>
            </a:r>
            <a:r>
              <a:rPr lang="ru-RU" dirty="0" err="1" smtClean="0"/>
              <a:t>паперів</a:t>
            </a:r>
            <a:r>
              <a:rPr lang="ru-RU" dirty="0" smtClean="0"/>
              <a:t>;</a:t>
            </a:r>
          </a:p>
          <a:p>
            <a:pPr marL="0" indent="396000" algn="just">
              <a:lnSpc>
                <a:spcPct val="120000"/>
              </a:lnSpc>
              <a:spcBef>
                <a:spcPts val="0"/>
              </a:spcBef>
              <a:buNone/>
            </a:pPr>
            <a:r>
              <a:rPr lang="ru-RU" dirty="0" smtClean="0"/>
              <a:t>4) на ринку </a:t>
            </a:r>
            <a:r>
              <a:rPr lang="ru-RU" dirty="0" err="1" smtClean="0"/>
              <a:t>неможливі</a:t>
            </a:r>
            <a:r>
              <a:rPr lang="ru-RU" dirty="0" smtClean="0"/>
              <a:t> </a:t>
            </a:r>
            <a:r>
              <a:rPr lang="ru-RU" dirty="0" err="1" smtClean="0"/>
              <a:t>арбітражні</a:t>
            </a:r>
            <a:r>
              <a:rPr lang="ru-RU" dirty="0" smtClean="0"/>
              <a:t> </a:t>
            </a:r>
            <a:r>
              <a:rPr lang="ru-RU" dirty="0" err="1" smtClean="0"/>
              <a:t>операції</a:t>
            </a:r>
            <a:r>
              <a:rPr lang="ru-RU" dirty="0" smtClean="0"/>
              <a:t>.</a:t>
            </a:r>
          </a:p>
          <a:p>
            <a:pPr marL="0" indent="396000" algn="just">
              <a:lnSpc>
                <a:spcPct val="120000"/>
              </a:lnSpc>
              <a:spcBef>
                <a:spcPts val="0"/>
              </a:spcBef>
              <a:buNone/>
            </a:pPr>
            <a:r>
              <a:rPr lang="ru-RU" dirty="0" smtClean="0"/>
              <a:t>С. Росс у </a:t>
            </a:r>
            <a:r>
              <a:rPr lang="ru-RU" dirty="0" err="1" smtClean="0"/>
              <a:t>своїй</a:t>
            </a:r>
            <a:r>
              <a:rPr lang="ru-RU" dirty="0" smtClean="0"/>
              <a:t> </a:t>
            </a:r>
            <a:r>
              <a:rPr lang="ru-RU" dirty="0" err="1" smtClean="0"/>
              <a:t>концепції</a:t>
            </a:r>
            <a:r>
              <a:rPr lang="ru-RU" dirty="0" smtClean="0"/>
              <a:t> </a:t>
            </a:r>
            <a:r>
              <a:rPr lang="ru-RU" dirty="0" err="1" smtClean="0"/>
              <a:t>стверджує</a:t>
            </a:r>
            <a:r>
              <a:rPr lang="ru-RU" dirty="0" smtClean="0"/>
              <a:t>, </a:t>
            </a:r>
            <a:r>
              <a:rPr lang="ru-RU" dirty="0" err="1" smtClean="0"/>
              <a:t>що</a:t>
            </a:r>
            <a:r>
              <a:rPr lang="ru-RU" dirty="0" smtClean="0"/>
              <a:t> </a:t>
            </a:r>
            <a:r>
              <a:rPr lang="ru-RU" dirty="0" err="1" smtClean="0"/>
              <a:t>існує</a:t>
            </a:r>
            <a:r>
              <a:rPr lang="ru-RU" dirty="0" smtClean="0"/>
              <a:t> </a:t>
            </a:r>
            <a:r>
              <a:rPr lang="ru-RU" dirty="0" err="1" smtClean="0"/>
              <a:t>певна</a:t>
            </a:r>
            <a:r>
              <a:rPr lang="ru-RU" dirty="0" smtClean="0"/>
              <a:t> </a:t>
            </a:r>
            <a:r>
              <a:rPr lang="ru-RU" dirty="0" err="1" smtClean="0"/>
              <a:t>кількість</a:t>
            </a:r>
            <a:r>
              <a:rPr lang="ru-RU" dirty="0" smtClean="0"/>
              <a:t> </a:t>
            </a:r>
            <a:r>
              <a:rPr lang="ru-RU" dirty="0" err="1" smtClean="0"/>
              <a:t>факторів</a:t>
            </a:r>
            <a:r>
              <a:rPr lang="ru-RU" dirty="0" smtClean="0"/>
              <a:t>, </a:t>
            </a:r>
            <a:r>
              <a:rPr lang="ru-RU" dirty="0" err="1" smtClean="0"/>
              <a:t>які</a:t>
            </a:r>
            <a:r>
              <a:rPr lang="ru-RU" dirty="0" smtClean="0"/>
              <a:t> </a:t>
            </a:r>
            <a:r>
              <a:rPr lang="ru-RU" dirty="0" err="1" smtClean="0"/>
              <a:t>мають</a:t>
            </a:r>
            <a:r>
              <a:rPr lang="ru-RU" dirty="0" smtClean="0"/>
              <a:t> </a:t>
            </a:r>
            <a:r>
              <a:rPr lang="ru-RU" dirty="0" err="1" smtClean="0"/>
              <a:t>вартісну</a:t>
            </a:r>
            <a:r>
              <a:rPr lang="ru-RU" dirty="0" smtClean="0"/>
              <a:t> </a:t>
            </a:r>
            <a:r>
              <a:rPr lang="ru-RU" dirty="0" err="1" smtClean="0"/>
              <a:t>оцінку</a:t>
            </a:r>
            <a:r>
              <a:rPr lang="ru-RU" dirty="0" smtClean="0"/>
              <a:t>, </a:t>
            </a:r>
            <a:r>
              <a:rPr lang="ru-RU" dirty="0" err="1" smtClean="0"/>
              <a:t>що</a:t>
            </a:r>
            <a:r>
              <a:rPr lang="ru-RU" dirty="0" smtClean="0"/>
              <a:t> </a:t>
            </a:r>
            <a:r>
              <a:rPr lang="ru-RU" dirty="0" err="1" smtClean="0"/>
              <a:t>впливають</a:t>
            </a:r>
            <a:r>
              <a:rPr lang="ru-RU" dirty="0" smtClean="0"/>
              <a:t> на ставку </a:t>
            </a:r>
            <a:r>
              <a:rPr lang="ru-RU" dirty="0" err="1" smtClean="0"/>
              <a:t>очікуваного</a:t>
            </a:r>
            <a:r>
              <a:rPr lang="ru-RU" dirty="0" smtClean="0"/>
              <a:t> доходу за </a:t>
            </a:r>
            <a:r>
              <a:rPr lang="ru-RU" dirty="0" err="1" smtClean="0"/>
              <a:t>цінним</a:t>
            </a:r>
            <a:r>
              <a:rPr lang="ru-RU" dirty="0" smtClean="0"/>
              <a:t> </a:t>
            </a:r>
            <a:r>
              <a:rPr lang="ru-RU" dirty="0" err="1" smtClean="0"/>
              <a:t>папером</a:t>
            </a:r>
            <a:r>
              <a:rPr lang="ru-RU" dirty="0" smtClean="0"/>
              <a:t>. </a:t>
            </a:r>
            <a:endParaRPr lang="ru-RU"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39552" y="0"/>
            <a:ext cx="7239000" cy="698336"/>
          </a:xfrm>
        </p:spPr>
        <p:txBody>
          <a:bodyPr>
            <a:normAutofit fontScale="90000"/>
          </a:bodyPr>
          <a:lstStyle/>
          <a:p>
            <a:pPr algn="ctr"/>
            <a:r>
              <a:rPr lang="uk-UA" i="1" dirty="0" smtClean="0"/>
              <a:t>Математична модель С. </a:t>
            </a:r>
            <a:r>
              <a:rPr lang="uk-UA" i="1" dirty="0" err="1" smtClean="0"/>
              <a:t>Росса</a:t>
            </a:r>
            <a:endParaRPr lang="ru-RU" dirty="0"/>
          </a:p>
        </p:txBody>
      </p:sp>
      <p:sp>
        <p:nvSpPr>
          <p:cNvPr id="3" name="Содержимое 2"/>
          <p:cNvSpPr>
            <a:spLocks noGrp="1"/>
          </p:cNvSpPr>
          <p:nvPr>
            <p:ph idx="1"/>
          </p:nvPr>
        </p:nvSpPr>
        <p:spPr>
          <a:xfrm>
            <a:off x="179512" y="764704"/>
            <a:ext cx="7920880" cy="5904656"/>
          </a:xfrm>
        </p:spPr>
        <p:txBody>
          <a:bodyPr>
            <a:normAutofit fontScale="85000" lnSpcReduction="20000"/>
          </a:bodyPr>
          <a:lstStyle/>
          <a:p>
            <a:pPr marL="0" indent="396000" algn="just">
              <a:lnSpc>
                <a:spcPct val="110000"/>
              </a:lnSpc>
              <a:spcBef>
                <a:spcPts val="0"/>
              </a:spcBef>
              <a:buNone/>
            </a:pPr>
            <a:r>
              <a:rPr lang="ru-RU" dirty="0" smtClean="0"/>
              <a:t>С. Росс </a:t>
            </a:r>
            <a:r>
              <a:rPr lang="ru-RU" dirty="0" err="1" smtClean="0"/>
              <a:t>вивів</a:t>
            </a:r>
            <a:r>
              <a:rPr lang="ru-RU" dirty="0" smtClean="0"/>
              <a:t> </a:t>
            </a:r>
            <a:r>
              <a:rPr lang="ru-RU" dirty="0" err="1" smtClean="0"/>
              <a:t>математичну</a:t>
            </a:r>
            <a:r>
              <a:rPr lang="ru-RU" dirty="0" smtClean="0"/>
              <a:t> модель </a:t>
            </a:r>
            <a:r>
              <a:rPr lang="ru-RU" dirty="0" err="1" smtClean="0"/>
              <a:t>арбітражного</a:t>
            </a:r>
            <a:r>
              <a:rPr lang="ru-RU" dirty="0" smtClean="0"/>
              <a:t> </a:t>
            </a:r>
            <a:r>
              <a:rPr lang="ru-RU" dirty="0" err="1" smtClean="0"/>
              <a:t>ціноутворення</a:t>
            </a:r>
            <a:r>
              <a:rPr lang="ru-RU" dirty="0" smtClean="0"/>
              <a:t>:</a:t>
            </a:r>
          </a:p>
          <a:p>
            <a:pPr marL="0" indent="396000">
              <a:lnSpc>
                <a:spcPct val="110000"/>
              </a:lnSpc>
              <a:spcBef>
                <a:spcPts val="0"/>
              </a:spcBef>
              <a:buNone/>
            </a:pPr>
            <a:r>
              <a:rPr lang="uk-UA" dirty="0" smtClean="0"/>
              <a:t>	</a:t>
            </a:r>
            <a:r>
              <a:rPr lang="uk-UA" dirty="0" smtClean="0"/>
              <a:t> </a:t>
            </a:r>
            <a:endParaRPr lang="ru-RU" dirty="0" smtClean="0"/>
          </a:p>
          <a:p>
            <a:pPr marL="0" indent="396000">
              <a:lnSpc>
                <a:spcPct val="110000"/>
              </a:lnSpc>
              <a:spcBef>
                <a:spcPts val="0"/>
              </a:spcBef>
              <a:buNone/>
            </a:pPr>
            <a:endParaRPr lang="ru-RU" dirty="0" smtClean="0"/>
          </a:p>
          <a:p>
            <a:pPr marL="0" indent="396000">
              <a:lnSpc>
                <a:spcPct val="110000"/>
              </a:lnSpc>
              <a:spcBef>
                <a:spcPts val="0"/>
              </a:spcBef>
              <a:buNone/>
            </a:pPr>
            <a:endParaRPr lang="ru-RU" dirty="0" smtClean="0"/>
          </a:p>
          <a:p>
            <a:pPr marL="0" indent="396000">
              <a:lnSpc>
                <a:spcPct val="110000"/>
              </a:lnSpc>
              <a:spcBef>
                <a:spcPts val="0"/>
              </a:spcBef>
              <a:buNone/>
            </a:pPr>
            <a:endParaRPr lang="ru-RU" dirty="0" smtClean="0"/>
          </a:p>
          <a:p>
            <a:pPr marL="0" indent="396000">
              <a:lnSpc>
                <a:spcPct val="110000"/>
              </a:lnSpc>
              <a:spcBef>
                <a:spcPts val="0"/>
              </a:spcBef>
              <a:buNone/>
            </a:pPr>
            <a:endParaRPr lang="ru-RU" dirty="0" smtClean="0"/>
          </a:p>
          <a:p>
            <a:pPr marL="0" indent="396000" algn="just">
              <a:lnSpc>
                <a:spcPct val="110000"/>
              </a:lnSpc>
              <a:spcBef>
                <a:spcPts val="0"/>
              </a:spcBef>
              <a:buNone/>
            </a:pPr>
            <a:r>
              <a:rPr lang="ru-RU" dirty="0" err="1" smtClean="0"/>
              <a:t>Оскільки</a:t>
            </a:r>
            <a:r>
              <a:rPr lang="ru-RU" dirty="0" smtClean="0"/>
              <a:t> </a:t>
            </a:r>
            <a:r>
              <a:rPr lang="ru-RU" dirty="0" smtClean="0"/>
              <a:t>на доходи </a:t>
            </a:r>
            <a:r>
              <a:rPr lang="ru-RU" dirty="0" err="1" smtClean="0"/>
              <a:t>корпорацій</a:t>
            </a:r>
            <a:r>
              <a:rPr lang="ru-RU" dirty="0" smtClean="0"/>
              <a:t> </a:t>
            </a:r>
            <a:r>
              <a:rPr lang="ru-RU" dirty="0" err="1" smtClean="0"/>
              <a:t>впливають</a:t>
            </a:r>
            <a:r>
              <a:rPr lang="ru-RU" dirty="0" smtClean="0"/>
              <a:t> </a:t>
            </a:r>
            <a:r>
              <a:rPr lang="ru-RU" dirty="0" err="1" smtClean="0"/>
              <a:t>різні</a:t>
            </a:r>
            <a:r>
              <a:rPr lang="ru-RU" dirty="0" smtClean="0"/>
              <a:t> </a:t>
            </a:r>
            <a:r>
              <a:rPr lang="ru-RU" dirty="0" err="1" smtClean="0"/>
              <a:t>фактори</a:t>
            </a:r>
            <a:r>
              <a:rPr lang="ru-RU" dirty="0" smtClean="0"/>
              <a:t>, то формула </a:t>
            </a:r>
            <a:r>
              <a:rPr lang="ru-RU" dirty="0" err="1" smtClean="0"/>
              <a:t>набуде</a:t>
            </a:r>
            <a:r>
              <a:rPr lang="ru-RU" dirty="0" smtClean="0"/>
              <a:t> такого </a:t>
            </a:r>
            <a:r>
              <a:rPr lang="ru-RU" dirty="0" err="1" smtClean="0"/>
              <a:t>вигляду</a:t>
            </a:r>
            <a:r>
              <a:rPr lang="ru-RU" dirty="0" smtClean="0"/>
              <a:t>:</a:t>
            </a:r>
          </a:p>
          <a:p>
            <a:pPr marL="0" indent="396000">
              <a:lnSpc>
                <a:spcPct val="110000"/>
              </a:lnSpc>
              <a:spcBef>
                <a:spcPts val="0"/>
              </a:spcBef>
              <a:buNone/>
            </a:pPr>
            <a:r>
              <a:rPr lang="uk-UA" dirty="0" smtClean="0"/>
              <a:t>	E(R</a:t>
            </a:r>
            <a:r>
              <a:rPr lang="uk-UA" baseline="-25000" dirty="0" smtClean="0"/>
              <a:t>1</a:t>
            </a:r>
            <a:r>
              <a:rPr lang="uk-UA" dirty="0" smtClean="0"/>
              <a:t>) = </a:t>
            </a:r>
            <a:r>
              <a:rPr lang="uk-UA" dirty="0" err="1" smtClean="0"/>
              <a:t>Rf</a:t>
            </a:r>
            <a:r>
              <a:rPr lang="uk-UA" dirty="0" smtClean="0"/>
              <a:t> + </a:t>
            </a:r>
            <a:r>
              <a:rPr lang="uk-UA" dirty="0" smtClean="0">
                <a:sym typeface="Symbol"/>
              </a:rPr>
              <a:t></a:t>
            </a:r>
            <a:r>
              <a:rPr lang="uk-UA" baseline="-25000" dirty="0" smtClean="0"/>
              <a:t>1</a:t>
            </a:r>
            <a:r>
              <a:rPr lang="uk-UA" dirty="0" smtClean="0"/>
              <a:t>FRP</a:t>
            </a:r>
            <a:r>
              <a:rPr lang="uk-UA" baseline="-25000" dirty="0" smtClean="0"/>
              <a:t>1</a:t>
            </a:r>
            <a:r>
              <a:rPr lang="uk-UA" dirty="0" smtClean="0"/>
              <a:t> + </a:t>
            </a:r>
            <a:r>
              <a:rPr lang="uk-UA" dirty="0" smtClean="0">
                <a:sym typeface="Symbol"/>
              </a:rPr>
              <a:t></a:t>
            </a:r>
            <a:r>
              <a:rPr lang="uk-UA" baseline="-25000" dirty="0" smtClean="0"/>
              <a:t>2</a:t>
            </a:r>
            <a:r>
              <a:rPr lang="uk-UA" dirty="0" smtClean="0"/>
              <a:t>FRP</a:t>
            </a:r>
            <a:r>
              <a:rPr lang="uk-UA" baseline="-25000" dirty="0" smtClean="0"/>
              <a:t>2</a:t>
            </a:r>
            <a:r>
              <a:rPr lang="uk-UA" dirty="0" smtClean="0"/>
              <a:t> +... + </a:t>
            </a:r>
            <a:r>
              <a:rPr lang="uk-UA" dirty="0" err="1" smtClean="0">
                <a:sym typeface="Symbol"/>
              </a:rPr>
              <a:t></a:t>
            </a:r>
            <a:r>
              <a:rPr lang="uk-UA" baseline="-25000" dirty="0" err="1" smtClean="0"/>
              <a:t>n</a:t>
            </a:r>
            <a:r>
              <a:rPr lang="uk-UA" dirty="0" err="1" smtClean="0"/>
              <a:t>FRP</a:t>
            </a:r>
            <a:r>
              <a:rPr lang="uk-UA" baseline="-25000" dirty="0" err="1" smtClean="0"/>
              <a:t>n</a:t>
            </a:r>
            <a:r>
              <a:rPr lang="uk-UA" dirty="0" smtClean="0"/>
              <a:t>,</a:t>
            </a:r>
            <a:endParaRPr lang="ru-RU" dirty="0" smtClean="0"/>
          </a:p>
          <a:p>
            <a:pPr marL="0" indent="396000" algn="just">
              <a:lnSpc>
                <a:spcPct val="110000"/>
              </a:lnSpc>
              <a:spcBef>
                <a:spcPts val="0"/>
              </a:spcBef>
              <a:buNone/>
            </a:pPr>
            <a:r>
              <a:rPr lang="uk-UA" dirty="0" smtClean="0"/>
              <a:t>де </a:t>
            </a:r>
            <a:r>
              <a:rPr lang="ru-RU" dirty="0" smtClean="0"/>
              <a:t>E</a:t>
            </a:r>
            <a:r>
              <a:rPr lang="uk-UA" dirty="0" smtClean="0"/>
              <a:t>(</a:t>
            </a:r>
            <a:r>
              <a:rPr lang="ru-RU" dirty="0" smtClean="0"/>
              <a:t>R</a:t>
            </a:r>
            <a:r>
              <a:rPr lang="uk-UA" baseline="-25000" dirty="0" smtClean="0"/>
              <a:t>1</a:t>
            </a:r>
            <a:r>
              <a:rPr lang="uk-UA" dirty="0" smtClean="0"/>
              <a:t>) — очікувана дохідність цінного папера;</a:t>
            </a:r>
            <a:endParaRPr lang="ru-RU" dirty="0" smtClean="0"/>
          </a:p>
          <a:p>
            <a:pPr marL="0" indent="396000" algn="just">
              <a:lnSpc>
                <a:spcPct val="110000"/>
              </a:lnSpc>
              <a:spcBef>
                <a:spcPts val="0"/>
              </a:spcBef>
              <a:buNone/>
            </a:pPr>
            <a:r>
              <a:rPr lang="ru-RU" dirty="0" err="1" smtClean="0"/>
              <a:t>R</a:t>
            </a:r>
            <a:r>
              <a:rPr lang="ru-RU" baseline="-25000" dirty="0" err="1" smtClean="0"/>
              <a:t>f</a:t>
            </a:r>
            <a:r>
              <a:rPr lang="ru-RU" dirty="0" smtClean="0"/>
              <a:t> — ставка доходу за </a:t>
            </a:r>
            <a:r>
              <a:rPr lang="ru-RU" dirty="0" err="1" smtClean="0"/>
              <a:t>безризиковим</a:t>
            </a:r>
            <a:r>
              <a:rPr lang="ru-RU" dirty="0" smtClean="0"/>
              <a:t> </a:t>
            </a:r>
            <a:r>
              <a:rPr lang="ru-RU" dirty="0" err="1" smtClean="0"/>
              <a:t>цінним</a:t>
            </a:r>
            <a:r>
              <a:rPr lang="ru-RU" dirty="0" smtClean="0"/>
              <a:t> </a:t>
            </a:r>
            <a:r>
              <a:rPr lang="ru-RU" dirty="0" err="1" smtClean="0"/>
              <a:t>папером</a:t>
            </a:r>
            <a:r>
              <a:rPr lang="ru-RU" dirty="0" smtClean="0"/>
              <a:t>; </a:t>
            </a:r>
            <a:r>
              <a:rPr lang="ru-RU" dirty="0" smtClean="0">
                <a:sym typeface="Symbol"/>
              </a:rPr>
              <a:t></a:t>
            </a:r>
            <a:r>
              <a:rPr lang="ru-RU" baseline="-25000" dirty="0" smtClean="0"/>
              <a:t>1</a:t>
            </a:r>
            <a:r>
              <a:rPr lang="ru-RU" dirty="0" smtClean="0"/>
              <a:t> – </a:t>
            </a:r>
            <a:r>
              <a:rPr lang="ru-RU" dirty="0" smtClean="0">
                <a:sym typeface="Symbol"/>
              </a:rPr>
              <a:t></a:t>
            </a:r>
            <a:r>
              <a:rPr lang="ru-RU" baseline="-25000" dirty="0" err="1" smtClean="0"/>
              <a:t>n</a:t>
            </a:r>
            <a:r>
              <a:rPr lang="ru-RU" dirty="0" smtClean="0"/>
              <a:t> — </a:t>
            </a:r>
            <a:r>
              <a:rPr lang="ru-RU" dirty="0" err="1" smtClean="0"/>
              <a:t>систематичний</a:t>
            </a:r>
            <a:r>
              <a:rPr lang="ru-RU" dirty="0" smtClean="0"/>
              <a:t> </a:t>
            </a:r>
            <a:r>
              <a:rPr lang="ru-RU" dirty="0" err="1" smtClean="0"/>
              <a:t>ризик</a:t>
            </a:r>
            <a:r>
              <a:rPr lang="ru-RU" dirty="0" smtClean="0"/>
              <a:t>, </a:t>
            </a:r>
            <a:r>
              <a:rPr lang="ru-RU" dirty="0" err="1" smtClean="0"/>
              <a:t>що</a:t>
            </a:r>
            <a:r>
              <a:rPr lang="ru-RU" dirty="0" smtClean="0"/>
              <a:t> </a:t>
            </a:r>
            <a:r>
              <a:rPr lang="ru-RU" dirty="0" err="1" smtClean="0"/>
              <a:t>виражає</a:t>
            </a:r>
            <a:r>
              <a:rPr lang="ru-RU" dirty="0" smtClean="0"/>
              <a:t> </a:t>
            </a:r>
            <a:r>
              <a:rPr lang="ru-RU" dirty="0" err="1" smtClean="0"/>
              <a:t>чутливість</a:t>
            </a:r>
            <a:r>
              <a:rPr lang="ru-RU" dirty="0" smtClean="0"/>
              <a:t> до </a:t>
            </a:r>
            <a:r>
              <a:rPr lang="ru-RU" dirty="0" err="1" smtClean="0"/>
              <a:t>факторів</a:t>
            </a:r>
            <a:r>
              <a:rPr lang="ru-RU" dirty="0" smtClean="0"/>
              <a:t>; FR</a:t>
            </a:r>
            <a:r>
              <a:rPr lang="en-US" dirty="0" smtClean="0"/>
              <a:t>P</a:t>
            </a:r>
            <a:r>
              <a:rPr lang="ru-RU" baseline="-25000" dirty="0" smtClean="0"/>
              <a:t>1</a:t>
            </a:r>
            <a:r>
              <a:rPr lang="ru-RU" dirty="0" smtClean="0"/>
              <a:t> – FR</a:t>
            </a:r>
            <a:r>
              <a:rPr lang="en-US" dirty="0" smtClean="0"/>
              <a:t>P</a:t>
            </a:r>
            <a:r>
              <a:rPr lang="ru-RU" baseline="-25000" dirty="0" smtClean="0"/>
              <a:t>2</a:t>
            </a:r>
            <a:r>
              <a:rPr lang="ru-RU" dirty="0" smtClean="0"/>
              <a:t> — </a:t>
            </a:r>
            <a:r>
              <a:rPr lang="ru-RU" dirty="0" err="1" smtClean="0"/>
              <a:t>факторна</a:t>
            </a:r>
            <a:r>
              <a:rPr lang="ru-RU" dirty="0" smtClean="0"/>
              <a:t> </a:t>
            </a:r>
            <a:r>
              <a:rPr lang="ru-RU" dirty="0" err="1" smtClean="0"/>
              <a:t>ринкова</a:t>
            </a:r>
            <a:r>
              <a:rPr lang="ru-RU" dirty="0" smtClean="0"/>
              <a:t> </a:t>
            </a:r>
            <a:r>
              <a:rPr lang="ru-RU" dirty="0" err="1" smtClean="0"/>
              <a:t>ціна</a:t>
            </a:r>
            <a:r>
              <a:rPr lang="ru-RU" dirty="0" smtClean="0"/>
              <a:t> </a:t>
            </a:r>
            <a:r>
              <a:rPr lang="ru-RU" dirty="0" err="1" smtClean="0"/>
              <a:t>ризику</a:t>
            </a:r>
            <a:r>
              <a:rPr lang="ru-RU" dirty="0" smtClean="0"/>
              <a:t> (</a:t>
            </a:r>
            <a:r>
              <a:rPr lang="ru-RU" dirty="0" err="1" smtClean="0"/>
              <a:t>або</a:t>
            </a:r>
            <a:r>
              <a:rPr lang="ru-RU" dirty="0" smtClean="0"/>
              <a:t> </a:t>
            </a:r>
            <a:r>
              <a:rPr lang="ru-RU" dirty="0" err="1" smtClean="0"/>
              <a:t>премія</a:t>
            </a:r>
            <a:r>
              <a:rPr lang="ru-RU" dirty="0" smtClean="0"/>
              <a:t> за </a:t>
            </a:r>
            <a:r>
              <a:rPr lang="ru-RU" dirty="0" err="1" smtClean="0"/>
              <a:t>ризик</a:t>
            </a:r>
            <a:r>
              <a:rPr lang="ru-RU" dirty="0" smtClean="0"/>
              <a:t>).</a:t>
            </a:r>
          </a:p>
          <a:p>
            <a:pPr marL="0" indent="396000" algn="just">
              <a:lnSpc>
                <a:spcPct val="110000"/>
              </a:lnSpc>
              <a:spcBef>
                <a:spcPts val="0"/>
              </a:spcBef>
              <a:buNone/>
            </a:pPr>
            <a:r>
              <a:rPr lang="ru-RU" dirty="0" err="1" smtClean="0"/>
              <a:t>Отже</a:t>
            </a:r>
            <a:r>
              <a:rPr lang="ru-RU" dirty="0" smtClean="0"/>
              <a:t>, у </a:t>
            </a:r>
            <a:r>
              <a:rPr lang="ru-RU" dirty="0" err="1" smtClean="0"/>
              <a:t>моделі</a:t>
            </a:r>
            <a:r>
              <a:rPr lang="ru-RU" dirty="0" smtClean="0"/>
              <a:t> </a:t>
            </a:r>
            <a:r>
              <a:rPr lang="ru-RU" dirty="0" err="1" smtClean="0"/>
              <a:t>арбітражного</a:t>
            </a:r>
            <a:r>
              <a:rPr lang="ru-RU" dirty="0" smtClean="0"/>
              <a:t> </a:t>
            </a:r>
            <a:r>
              <a:rPr lang="ru-RU" dirty="0" err="1" smtClean="0"/>
              <a:t>ціноутворення</a:t>
            </a:r>
            <a:r>
              <a:rPr lang="ru-RU" dirty="0" smtClean="0"/>
              <a:t> </a:t>
            </a:r>
            <a:r>
              <a:rPr lang="ru-RU" dirty="0" err="1" smtClean="0"/>
              <a:t>міститься</a:t>
            </a:r>
            <a:r>
              <a:rPr lang="ru-RU" dirty="0" smtClean="0"/>
              <a:t> </a:t>
            </a:r>
            <a:r>
              <a:rPr lang="ru-RU" dirty="0" err="1" smtClean="0"/>
              <a:t>набір</a:t>
            </a:r>
            <a:r>
              <a:rPr lang="ru-RU" dirty="0" smtClean="0"/>
              <a:t> </a:t>
            </a:r>
            <a:r>
              <a:rPr lang="ru-RU" dirty="0" err="1" smtClean="0"/>
              <a:t>різноманітних</a:t>
            </a:r>
            <a:r>
              <a:rPr lang="ru-RU" dirty="0" smtClean="0"/>
              <a:t> </a:t>
            </a:r>
            <a:r>
              <a:rPr lang="ru-RU" dirty="0" err="1" smtClean="0"/>
              <a:t>джерел</a:t>
            </a:r>
            <a:r>
              <a:rPr lang="ru-RU" dirty="0" smtClean="0"/>
              <a:t> систематичного </a:t>
            </a:r>
            <a:r>
              <a:rPr lang="ru-RU" dirty="0" err="1" smtClean="0"/>
              <a:t>ризику</a:t>
            </a:r>
            <a:r>
              <a:rPr lang="ru-RU" dirty="0" smtClean="0"/>
              <a:t>, </a:t>
            </a:r>
            <a:r>
              <a:rPr lang="ru-RU" dirty="0" err="1" smtClean="0"/>
              <a:t>що</a:t>
            </a:r>
            <a:r>
              <a:rPr lang="ru-RU" dirty="0" smtClean="0"/>
              <a:t> </a:t>
            </a:r>
            <a:r>
              <a:rPr lang="ru-RU" dirty="0" err="1" smtClean="0"/>
              <a:t>дає</a:t>
            </a:r>
            <a:r>
              <a:rPr lang="ru-RU" dirty="0" smtClean="0"/>
              <a:t> </a:t>
            </a:r>
            <a:r>
              <a:rPr lang="ru-RU" dirty="0" err="1" smtClean="0"/>
              <a:t>можливість</a:t>
            </a:r>
            <a:r>
              <a:rPr lang="ru-RU" dirty="0" smtClean="0"/>
              <a:t> </a:t>
            </a:r>
            <a:r>
              <a:rPr lang="ru-RU" dirty="0" err="1" smtClean="0"/>
              <a:t>фінансовому</a:t>
            </a:r>
            <a:r>
              <a:rPr lang="ru-RU" dirty="0" smtClean="0"/>
              <a:t> </a:t>
            </a:r>
            <a:r>
              <a:rPr lang="ru-RU" dirty="0" err="1" smtClean="0"/>
              <a:t>аналітику</a:t>
            </a:r>
            <a:r>
              <a:rPr lang="ru-RU" dirty="0" smtClean="0"/>
              <a:t> </a:t>
            </a:r>
            <a:r>
              <a:rPr lang="ru-RU" dirty="0" err="1" smtClean="0"/>
              <a:t>враховувати</a:t>
            </a:r>
            <a:r>
              <a:rPr lang="ru-RU" dirty="0" smtClean="0"/>
              <a:t> </a:t>
            </a:r>
            <a:r>
              <a:rPr lang="ru-RU" dirty="0" err="1" smtClean="0"/>
              <a:t>чинники</a:t>
            </a:r>
            <a:r>
              <a:rPr lang="ru-RU" dirty="0" smtClean="0"/>
              <a:t>, </a:t>
            </a:r>
            <a:r>
              <a:rPr lang="ru-RU" dirty="0" err="1" smtClean="0"/>
              <a:t>які</a:t>
            </a:r>
            <a:r>
              <a:rPr lang="ru-RU" dirty="0" smtClean="0"/>
              <a:t> </a:t>
            </a:r>
            <a:r>
              <a:rPr lang="ru-RU" dirty="0" err="1" smtClean="0"/>
              <a:t>специфічні</a:t>
            </a:r>
            <a:r>
              <a:rPr lang="ru-RU" dirty="0" smtClean="0"/>
              <a:t> для </a:t>
            </a:r>
            <a:r>
              <a:rPr lang="ru-RU" dirty="0" err="1" smtClean="0"/>
              <a:t>певної</a:t>
            </a:r>
            <a:r>
              <a:rPr lang="ru-RU" dirty="0" smtClean="0"/>
              <a:t> </a:t>
            </a:r>
            <a:r>
              <a:rPr lang="ru-RU" dirty="0" err="1" smtClean="0"/>
              <a:t>галузі</a:t>
            </a:r>
            <a:r>
              <a:rPr lang="ru-RU" dirty="0" smtClean="0"/>
              <a:t>. </a:t>
            </a:r>
          </a:p>
          <a:p>
            <a:pPr marL="0" indent="396000">
              <a:lnSpc>
                <a:spcPct val="110000"/>
              </a:lnSpc>
              <a:spcBef>
                <a:spcPts val="0"/>
              </a:spcBef>
              <a:buNone/>
            </a:pPr>
            <a:endParaRPr lang="ru-RU" dirty="0" smtClean="0"/>
          </a:p>
          <a:p>
            <a:pPr>
              <a:buNone/>
            </a:pPr>
            <a:endParaRPr lang="ru-RU" dirty="0"/>
          </a:p>
        </p:txBody>
      </p:sp>
      <p:sp>
        <p:nvSpPr>
          <p:cNvPr id="21506" name="Rectangle 2"/>
          <p:cNvSpPr>
            <a:spLocks noChangeArrowheads="1"/>
          </p:cNvSpPr>
          <p:nvPr/>
        </p:nvSpPr>
        <p:spPr bwMode="auto">
          <a:xfrm>
            <a:off x="0" y="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ru-RU"/>
          </a:p>
        </p:txBody>
      </p:sp>
      <p:graphicFrame>
        <p:nvGraphicFramePr>
          <p:cNvPr id="21505" name="Object 1"/>
          <p:cNvGraphicFramePr>
            <a:graphicFrameLocks noChangeAspect="1"/>
          </p:cNvGraphicFramePr>
          <p:nvPr/>
        </p:nvGraphicFramePr>
        <p:xfrm>
          <a:off x="179512" y="1484784"/>
          <a:ext cx="7848872" cy="1296144"/>
        </p:xfrm>
        <a:graphic>
          <a:graphicData uri="http://schemas.openxmlformats.org/presentationml/2006/ole">
            <p:oleObj spid="_x0000_s21505" name="Формула" r:id="rId3" imgW="5448300" imgH="723900" progId="Equation.3">
              <p:embed/>
            </p:oleObj>
          </a:graphicData>
        </a:graphic>
      </p:graphicFrame>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зящная">
  <a:themeElements>
    <a:clrScheme name="Поток">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Изящная">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Изящная">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84</TotalTime>
  <Words>1243</Words>
  <Application>Microsoft Office PowerPoint</Application>
  <PresentationFormat>Экран (4:3)</PresentationFormat>
  <Paragraphs>107</Paragraphs>
  <Slides>15</Slides>
  <Notes>0</Notes>
  <HiddenSlides>0</HiddenSlides>
  <MMClips>0</MMClips>
  <ScaleCrop>false</ScaleCrop>
  <HeadingPairs>
    <vt:vector size="6" baseType="variant">
      <vt:variant>
        <vt:lpstr>Тема</vt:lpstr>
      </vt:variant>
      <vt:variant>
        <vt:i4>1</vt:i4>
      </vt:variant>
      <vt:variant>
        <vt:lpstr>Внедренные серверы OLE</vt:lpstr>
      </vt:variant>
      <vt:variant>
        <vt:i4>1</vt:i4>
      </vt:variant>
      <vt:variant>
        <vt:lpstr>Заголовки слайдов</vt:lpstr>
      </vt:variant>
      <vt:variant>
        <vt:i4>15</vt:i4>
      </vt:variant>
    </vt:vector>
  </HeadingPairs>
  <TitlesOfParts>
    <vt:vector size="17" baseType="lpstr">
      <vt:lpstr>Изящная</vt:lpstr>
      <vt:lpstr>Microsoft Equation 3.0</vt:lpstr>
      <vt:lpstr>ТЕМА 8. ВАРТІСТЬ капіталу ЗАРУБІЖНИХ КОРПОРАЦІЙ</vt:lpstr>
      <vt:lpstr>Зміст</vt:lpstr>
      <vt:lpstr>1. Теорія ризику інвестицій Г.Марковіца</vt:lpstr>
      <vt:lpstr>Статистичний вимір ризику</vt:lpstr>
      <vt:lpstr>Основні принципи теорії Г. Марковіца</vt:lpstr>
      <vt:lpstr>2. Теорія Вільямса Шарпа</vt:lpstr>
      <vt:lpstr>Модель оцінювання капітальних активів</vt:lpstr>
      <vt:lpstr>3. Теорія арбітражного ціноутворення С. Росса</vt:lpstr>
      <vt:lpstr>Математична модель С. Росса</vt:lpstr>
      <vt:lpstr>  4. Оцінювання результатів використання  портфеля цінних паперів</vt:lpstr>
      <vt:lpstr>Слайд 11</vt:lpstr>
      <vt:lpstr>5. Ціноутворення на ринку капіталів</vt:lpstr>
      <vt:lpstr>Інфляційний ризик та Ризик дефолту — порушення кредитних угод</vt:lpstr>
      <vt:lpstr>Ризик ліквідності та Ризик терміновості</vt:lpstr>
      <vt:lpstr>Дякую за увагу!</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ТЕМА 8. ВАРТІСТЬ капіталу ЗАРУБІЖНИХ КОРПОРАЦІЙ</dc:title>
  <dc:creator>User</dc:creator>
  <cp:lastModifiedBy>User</cp:lastModifiedBy>
  <cp:revision>12</cp:revision>
  <dcterms:created xsi:type="dcterms:W3CDTF">2018-10-03T16:29:53Z</dcterms:created>
  <dcterms:modified xsi:type="dcterms:W3CDTF">2018-10-03T17:53:53Z</dcterms:modified>
</cp:coreProperties>
</file>